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schemas.openxmlformats.org/officeDocument/2006/relationships/slide" Target="slides/slide2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0" name="Google Shape;160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9" name="Google Shape;169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77" name="Google Shape;177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6" name="Google Shape;186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95" name="Google Shape;195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03" name="Google Shape;203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7" name="Google Shape;217;p3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25" name="Google Shape;225;p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33" name="Google Shape;233;p3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43" name="Google Shape;243;p4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54" name="Google Shape;254;p4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9" name="Google Shape;99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2" name="Google Shape;112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9" name="Google Shape;119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8" name="Google Shape;128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Google Shape;153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304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533400" y="2057400"/>
            <a:ext cx="8153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Cal-ABA 28th Annual Western Regional Conference</a:t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5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8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Feedback:</a:t>
            </a:r>
            <a:endParaRPr/>
          </a:p>
          <a:p>
            <a:pPr indent="0" lvl="0" marL="0" marR="0" rtl="0" algn="ctr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88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It of Lose It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 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wing_header" id="90" name="Google Shape;9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7620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>
            <p:ph type="title"/>
          </p:nvPr>
        </p:nvSpPr>
        <p:spPr>
          <a:xfrm>
            <a:off x="685800" y="609600"/>
            <a:ext cx="7772400" cy="460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2"/>
          <p:cNvSpPr txBox="1"/>
          <p:nvPr>
            <p:ph idx="1" type="body"/>
          </p:nvPr>
        </p:nvSpPr>
        <p:spPr>
          <a:xfrm>
            <a:off x="762000" y="565150"/>
            <a:ext cx="7772400" cy="5773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Sustainable implementation requires: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•		a social / cultural change process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•		across all levels of an organization</a:t>
            </a:r>
            <a:endParaRPr b="1" i="0" sz="2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1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changes in adult professional behavior (all stakeholders)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organizational contingencies, both formal and informal (systems, policies, contingencies, values, procedures)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Times New Roman"/>
              <a:buNone/>
            </a:pPr>
            <a:r>
              <a:rPr b="1" i="0" lang="en-US" sz="2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changes in relationships to consumers, stakeholders, and systems partners (metacontingencies)</a:t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2"/>
          <p:cNvSpPr txBox="1"/>
          <p:nvPr/>
        </p:nvSpPr>
        <p:spPr>
          <a:xfrm>
            <a:off x="2794000" y="5484813"/>
            <a:ext cx="6153150" cy="892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creen shot 2011-02-16 at 2.58.03 PM.png" id="165" name="Google Shape;16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26150" y="5446713"/>
            <a:ext cx="2044700" cy="75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3"/>
          <p:cNvSpPr txBox="1"/>
          <p:nvPr>
            <p:ph type="title"/>
          </p:nvPr>
        </p:nvSpPr>
        <p:spPr>
          <a:xfrm>
            <a:off x="623888" y="1016000"/>
            <a:ext cx="7834312" cy="13160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uncomfortable feeling caused by holding conflicting ideas simultaneously</a:t>
            </a: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3"/>
          <p:cNvSpPr txBox="1"/>
          <p:nvPr>
            <p:ph idx="1" type="body"/>
          </p:nvPr>
        </p:nvSpPr>
        <p:spPr>
          <a:xfrm>
            <a:off x="762000" y="2370138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Culture change requires </a:t>
            </a:r>
            <a:r>
              <a:rPr b="1" i="0" lang="en-US" sz="2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an expanded unit of analysis</a:t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organizations, systems, cultures…in addition to 		individual behavior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new analytic tools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utilization of expanded forms of research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(group 	designs, quasi-experimental, qualitative)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</a:t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505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3"/>
          <p:cNvSpPr txBox="1"/>
          <p:nvPr/>
        </p:nvSpPr>
        <p:spPr>
          <a:xfrm>
            <a:off x="1558925" y="265113"/>
            <a:ext cx="58991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cognitive dissonance</a:t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4"/>
          <p:cNvSpPr txBox="1"/>
          <p:nvPr>
            <p:ph type="title"/>
          </p:nvPr>
        </p:nvSpPr>
        <p:spPr>
          <a:xfrm>
            <a:off x="1588" y="219075"/>
            <a:ext cx="9142412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Behavioral View of Culture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4"/>
          <p:cNvSpPr/>
          <p:nvPr/>
        </p:nvSpPr>
        <p:spPr>
          <a:xfrm>
            <a:off x="20161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Screen shot 2011-02-08 at 9.02.09 AM.png" id="181" name="Google Shape;18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588" y="1443038"/>
            <a:ext cx="1487487" cy="2062162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4"/>
          <p:cNvSpPr txBox="1"/>
          <p:nvPr/>
        </p:nvSpPr>
        <p:spPr>
          <a:xfrm>
            <a:off x="2078038" y="1287463"/>
            <a:ext cx="6869112" cy="5570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“As a 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set of contingencies of reinforcement maintained by a group…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 has…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a 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continuing existence </a:t>
            </a:r>
            <a:r>
              <a:rPr b="1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beyond the 	lives of members of the group</a:t>
            </a: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changing pattern </a:t>
            </a:r>
            <a:r>
              <a:rPr b="1"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as practices are 	added</a:t>
            </a: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discarded, or modified…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culture so defined </a:t>
            </a:r>
            <a:r>
              <a:rPr b="1"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controls the behavior of the members of the group </a:t>
            </a:r>
            <a:r>
              <a:rPr b="1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that practice it.”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			B.F. Skinner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5"/>
          <p:cNvSpPr txBox="1"/>
          <p:nvPr>
            <p:ph type="title"/>
          </p:nvPr>
        </p:nvSpPr>
        <p:spPr>
          <a:xfrm>
            <a:off x="12700" y="254000"/>
            <a:ext cx="9142413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Marxist View of Culture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5"/>
          <p:cNvSpPr txBox="1"/>
          <p:nvPr>
            <p:ph idx="1" type="body"/>
          </p:nvPr>
        </p:nvSpPr>
        <p:spPr>
          <a:xfrm>
            <a:off x="495300" y="1200150"/>
            <a:ext cx="8153400" cy="54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idea of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continuous revolution 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implied that the function of the Communist Party was not to staff an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authoritarian bureaucracy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but to enable and guarantee a process of development and to supervise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continuous process of change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0" marR="0" rtl="0" algn="r">
              <a:spcBef>
                <a:spcPts val="19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Mao Tse Tung</a:t>
            </a:r>
            <a:endParaRPr/>
          </a:p>
          <a:p>
            <a:pPr indent="0" lvl="0" marL="0" marR="0" rtl="0" algn="l">
              <a:spcBef>
                <a:spcPts val="19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5"/>
          <p:cNvSpPr/>
          <p:nvPr/>
        </p:nvSpPr>
        <p:spPr>
          <a:xfrm>
            <a:off x="20161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Screen shot 2011-02-08 at 8.57.57 AM.png" id="191" name="Google Shape;191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8338" y="1392238"/>
            <a:ext cx="2252662" cy="15636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6"/>
          <p:cNvSpPr txBox="1"/>
          <p:nvPr>
            <p:ph idx="1" type="body"/>
          </p:nvPr>
        </p:nvSpPr>
        <p:spPr>
          <a:xfrm>
            <a:off x="495300" y="519113"/>
            <a:ext cx="8153400" cy="6142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Continuous Regeneration</a:t>
            </a:r>
            <a:endParaRPr/>
          </a:p>
          <a:p>
            <a:pPr indent="0" lvl="0" marL="0" marR="0" rtl="0" algn="l">
              <a:spcBef>
                <a:spcPts val="2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continuous regeneration is the process of: </a:t>
            </a:r>
            <a:endParaRPr/>
          </a:p>
          <a:p>
            <a:pPr indent="0" lvl="0" marL="0" marR="0" rtl="0" algn="l">
              <a:spcBef>
                <a:spcPts val="2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lphaLcParenBoth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iterative monitoring of both fidelity and outcomes, </a:t>
            </a:r>
            <a:endParaRPr/>
          </a:p>
          <a:p>
            <a:pPr indent="0" lvl="0" marL="0" marR="0" rtl="0" algn="l">
              <a:spcBef>
                <a:spcPts val="2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lphaLcParenBoth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adaptation and re-adaptation of a practice over time while keeping its critical features intact, and </a:t>
            </a:r>
            <a:endParaRPr/>
          </a:p>
          <a:p>
            <a:pPr indent="0" lvl="0" marL="0" marR="0" rtl="0" algn="l">
              <a:spcBef>
                <a:spcPts val="2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lphaLcParenBoth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ongoing investment in implementation and re-implementation.</a:t>
            </a:r>
            <a:endParaRPr/>
          </a:p>
          <a:p>
            <a:pPr indent="0" lvl="0" marL="0" marR="0" rtl="0" algn="l"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6"/>
          <p:cNvSpPr/>
          <p:nvPr/>
        </p:nvSpPr>
        <p:spPr>
          <a:xfrm>
            <a:off x="20161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Screen shot 2011-02-17 at 8.24.15 AM.png" id="199" name="Google Shape;19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62713" y="5776913"/>
            <a:ext cx="1968500" cy="615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7"/>
          <p:cNvSpPr/>
          <p:nvPr/>
        </p:nvSpPr>
        <p:spPr>
          <a:xfrm>
            <a:off x="3505200" y="2260600"/>
            <a:ext cx="2259013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Stakeholders</a:t>
            </a:r>
            <a:endParaRPr/>
          </a:p>
        </p:txBody>
      </p:sp>
      <p:sp>
        <p:nvSpPr>
          <p:cNvPr id="206" name="Google Shape;206;p27"/>
          <p:cNvSpPr/>
          <p:nvPr/>
        </p:nvSpPr>
        <p:spPr>
          <a:xfrm>
            <a:off x="3794125" y="2705100"/>
            <a:ext cx="3063875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policy makers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parents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 administrators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classroom staff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students</a:t>
            </a:r>
            <a:endParaRPr/>
          </a:p>
        </p:txBody>
      </p:sp>
      <p:sp>
        <p:nvSpPr>
          <p:cNvPr id="207" name="Google Shape;207;p27"/>
          <p:cNvSpPr txBox="1"/>
          <p:nvPr>
            <p:ph type="title"/>
          </p:nvPr>
        </p:nvSpPr>
        <p:spPr>
          <a:xfrm>
            <a:off x="0" y="279400"/>
            <a:ext cx="9142413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is an Organizational Culture?</a:t>
            </a:r>
            <a:r>
              <a:rPr b="1" i="0" lang="en-US" sz="42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7"/>
          <p:cNvSpPr txBox="1"/>
          <p:nvPr>
            <p:ph idx="1" type="body"/>
          </p:nvPr>
        </p:nvSpPr>
        <p:spPr>
          <a:xfrm>
            <a:off x="158750" y="1155700"/>
            <a:ext cx="8824913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complex interaction of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formal and informal</a:t>
            </a: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contingencies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governing the behavior of </a:t>
            </a:r>
            <a:r>
              <a:rPr b="0" i="0" lang="en-US" sz="24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stakeholders, embodied in:</a:t>
            </a:r>
            <a:endParaRPr/>
          </a:p>
        </p:txBody>
      </p:sp>
      <p:sp>
        <p:nvSpPr>
          <p:cNvPr id="209" name="Google Shape;209;p27"/>
          <p:cNvSpPr/>
          <p:nvPr/>
        </p:nvSpPr>
        <p:spPr>
          <a:xfrm>
            <a:off x="2743200" y="2717800"/>
            <a:ext cx="38862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External Contingencies</a:t>
            </a:r>
            <a:endParaRPr/>
          </a:p>
        </p:txBody>
      </p:sp>
      <p:sp>
        <p:nvSpPr>
          <p:cNvPr id="210" name="Google Shape;210;p27"/>
          <p:cNvSpPr/>
          <p:nvPr/>
        </p:nvSpPr>
        <p:spPr>
          <a:xfrm>
            <a:off x="3784600" y="3160713"/>
            <a:ext cx="29972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laws &amp; regulations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market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training and ideology</a:t>
            </a:r>
            <a:endParaRPr/>
          </a:p>
        </p:txBody>
      </p:sp>
      <p:sp>
        <p:nvSpPr>
          <p:cNvPr id="211" name="Google Shape;211;p27"/>
          <p:cNvSpPr/>
          <p:nvPr/>
        </p:nvSpPr>
        <p:spPr>
          <a:xfrm>
            <a:off x="2743200" y="3175000"/>
            <a:ext cx="3722688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Internal Contingencies</a:t>
            </a:r>
            <a:endParaRPr/>
          </a:p>
        </p:txBody>
      </p:sp>
      <p:sp>
        <p:nvSpPr>
          <p:cNvPr id="212" name="Google Shape;212;p27"/>
          <p:cNvSpPr/>
          <p:nvPr/>
        </p:nvSpPr>
        <p:spPr>
          <a:xfrm>
            <a:off x="1447800" y="3632200"/>
            <a:ext cx="335280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values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 allocations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systems		feedback systems	reporting requirements</a:t>
            </a:r>
            <a:endParaRPr/>
          </a:p>
        </p:txBody>
      </p:sp>
      <p:sp>
        <p:nvSpPr>
          <p:cNvPr id="213" name="Google Shape;213;p27"/>
          <p:cNvSpPr/>
          <p:nvPr/>
        </p:nvSpPr>
        <p:spPr>
          <a:xfrm>
            <a:off x="5257800" y="3632200"/>
            <a:ext cx="292735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 evaluation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&amp; hiring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initiatives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compensation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8"/>
          <p:cNvSpPr txBox="1"/>
          <p:nvPr>
            <p:ph type="title"/>
          </p:nvPr>
        </p:nvSpPr>
        <p:spPr>
          <a:xfrm>
            <a:off x="12700" y="254000"/>
            <a:ext cx="9142413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Building a </a:t>
            </a:r>
            <a:b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Culture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28"/>
          <p:cNvSpPr txBox="1"/>
          <p:nvPr>
            <p:ph idx="1" type="body"/>
          </p:nvPr>
        </p:nvSpPr>
        <p:spPr>
          <a:xfrm>
            <a:off x="495300" y="1739900"/>
            <a:ext cx="8153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feedback cultures </a:t>
            </a:r>
            <a:r>
              <a:rPr b="0" i="0" lang="en-US" sz="20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deliberately shape all cultural contingencies</a:t>
            </a: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reinforce the effective use of performance feedback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 reinforcement for the target behaviors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decrease aversive consequences for the target behaviors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decrease reinforcement for competing behaviors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 aversive consequences for competing behaviors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0161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9"/>
          <p:cNvSpPr txBox="1"/>
          <p:nvPr>
            <p:ph type="title"/>
          </p:nvPr>
        </p:nvSpPr>
        <p:spPr>
          <a:xfrm>
            <a:off x="-38100" y="304800"/>
            <a:ext cx="9296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Overcoming Baseline Cultural Obstacles:</a:t>
            </a:r>
            <a: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Calibration, Process and Engagement</a:t>
            </a:r>
            <a:b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3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" name="Google Shape;228;p29"/>
          <p:cNvSpPr txBox="1"/>
          <p:nvPr>
            <p:ph idx="1" type="body"/>
          </p:nvPr>
        </p:nvSpPr>
        <p:spPr>
          <a:xfrm>
            <a:off x="450850" y="1447800"/>
            <a:ext cx="8691563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“learner centered” culture (</a:t>
            </a: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calibration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focus on student learning and educational practices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establishing consensus on standards, definitions, goals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culture of “inquiry” rather than “compliance” (</a:t>
            </a: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process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use of data to answer questions, problem solve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use of data-based decision making at 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levels of the organization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not having all of the answers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culture of “universal participation” (</a:t>
            </a: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engagement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wide-spread involvement (ownership, pride, participation)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collaboration across disciplines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giving, receiving, and using feedback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data analysis as positive, non-threatening experience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(Wayman, et. al. 2006)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	 </a:t>
            </a:r>
            <a:endParaRPr/>
          </a:p>
        </p:txBody>
      </p:sp>
      <p:sp>
        <p:nvSpPr>
          <p:cNvPr id="229" name="Google Shape;229;p29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0"/>
          <p:cNvSpPr txBox="1"/>
          <p:nvPr>
            <p:ph type="title"/>
          </p:nvPr>
        </p:nvSpPr>
        <p:spPr>
          <a:xfrm>
            <a:off x="-38100" y="304800"/>
            <a:ext cx="9296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Overcoming Baseline Cultural Obstacles:</a:t>
            </a:r>
            <a: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Alignment</a:t>
            </a:r>
            <a:br>
              <a:rPr b="1" i="0" lang="en-US" sz="36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3000" u="none" cap="none" strike="noStrike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6" name="Google Shape;236;p30"/>
          <p:cNvSpPr txBox="1"/>
          <p:nvPr>
            <p:ph idx="1" type="body"/>
          </p:nvPr>
        </p:nvSpPr>
        <p:spPr>
          <a:xfrm>
            <a:off x="450850" y="1447800"/>
            <a:ext cx="8691563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Alignment of all organizational cultural components so that contingencies consistently support data-based decision making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37" name="Google Shape;237;p30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8" name="Google Shape;238;p30"/>
          <p:cNvSpPr/>
          <p:nvPr/>
        </p:nvSpPr>
        <p:spPr>
          <a:xfrm>
            <a:off x="577850" y="2744788"/>
            <a:ext cx="3656013" cy="3046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policies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practices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values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resource allocations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 systems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feedback systems	reporting requirements</a:t>
            </a:r>
            <a:endParaRPr/>
          </a:p>
        </p:txBody>
      </p:sp>
      <p:sp>
        <p:nvSpPr>
          <p:cNvPr id="239" name="Google Shape;239;p30"/>
          <p:cNvSpPr/>
          <p:nvPr/>
        </p:nvSpPr>
        <p:spPr>
          <a:xfrm>
            <a:off x="5183188" y="2674938"/>
            <a:ext cx="2927350" cy="3013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program evaluation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&amp; hiring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initiatives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job expectations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compensation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coaching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1"/>
          <p:cNvSpPr txBox="1"/>
          <p:nvPr>
            <p:ph type="title"/>
          </p:nvPr>
        </p:nvSpPr>
        <p:spPr>
          <a:xfrm>
            <a:off x="-342900" y="361950"/>
            <a:ext cx="98171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Performance Management 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for cultural alignment</a:t>
            </a:r>
            <a:endParaRPr b="0" i="0" sz="2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31"/>
          <p:cNvSpPr txBox="1"/>
          <p:nvPr>
            <p:ph idx="1" type="body"/>
          </p:nvPr>
        </p:nvSpPr>
        <p:spPr>
          <a:xfrm>
            <a:off x="533400" y="1647825"/>
            <a:ext cx="81534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Goals: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Definitions:  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Outcomes:	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1"/>
          <p:cNvSpPr/>
          <p:nvPr/>
        </p:nvSpPr>
        <p:spPr>
          <a:xfrm>
            <a:off x="1927225" y="28336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Google Shape;248;p31"/>
          <p:cNvSpPr/>
          <p:nvPr/>
        </p:nvSpPr>
        <p:spPr>
          <a:xfrm>
            <a:off x="2374900" y="1622425"/>
            <a:ext cx="6018213" cy="650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Increase the number of staff using effective performance feedback</a:t>
            </a:r>
            <a:endParaRPr/>
          </a:p>
        </p:txBody>
      </p:sp>
      <p:sp>
        <p:nvSpPr>
          <p:cNvPr id="249" name="Google Shape;249;p31"/>
          <p:cNvSpPr/>
          <p:nvPr/>
        </p:nvSpPr>
        <p:spPr>
          <a:xfrm>
            <a:off x="2387600" y="2884488"/>
            <a:ext cx="6448425" cy="1436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share common values about data, accountability, feedback and problem solving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0"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have technical skills in instruction, data analysis, problem solving</a:t>
            </a:r>
            <a:endParaRPr/>
          </a:p>
        </p:txBody>
      </p:sp>
      <p:sp>
        <p:nvSpPr>
          <p:cNvPr id="250" name="Google Shape;250;p31"/>
          <p:cNvSpPr/>
          <p:nvPr/>
        </p:nvSpPr>
        <p:spPr>
          <a:xfrm>
            <a:off x="2374900" y="4883150"/>
            <a:ext cx="5287963" cy="1390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positions filled by qualified staff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0"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qualified staff are retained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0" sz="1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feedback systems implemented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196850" y="1270000"/>
            <a:ext cx="8716963" cy="48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be sure of hitting the target, </a:t>
            </a:r>
            <a:endParaRPr/>
          </a:p>
          <a:p>
            <a:pPr indent="-342900" lvl="0" marL="342900" marR="0" rtl="0" algn="ctr">
              <a:spcBef>
                <a:spcPts val="2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shoot first and whatever you hit, </a:t>
            </a:r>
            <a:endParaRPr/>
          </a:p>
          <a:p>
            <a:pPr indent="-342900" lvl="0" marL="342900" marR="0" rtl="0" algn="ctr">
              <a:spcBef>
                <a:spcPts val="2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call it the target. </a:t>
            </a:r>
            <a:endParaRPr/>
          </a:p>
          <a:p>
            <a:pPr indent="-342900" lvl="0" marL="342900" marR="0" rtl="0" algn="r">
              <a:spcBef>
                <a:spcPts val="26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Ashleigh Brilliant</a:t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2"/>
          <p:cNvSpPr txBox="1"/>
          <p:nvPr>
            <p:ph type="title"/>
          </p:nvPr>
        </p:nvSpPr>
        <p:spPr>
          <a:xfrm>
            <a:off x="-236538" y="330200"/>
            <a:ext cx="9517063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Using Performance Management </a:t>
            </a:r>
            <a:br>
              <a:rPr b="1" i="0" lang="en-US" sz="4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4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for cultural alignment</a:t>
            </a:r>
            <a:endParaRPr b="0" i="0" sz="4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32"/>
          <p:cNvSpPr/>
          <p:nvPr/>
        </p:nvSpPr>
        <p:spPr>
          <a:xfrm>
            <a:off x="38179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58" name="Google Shape;258;p32"/>
          <p:cNvSpPr/>
          <p:nvPr/>
        </p:nvSpPr>
        <p:spPr>
          <a:xfrm>
            <a:off x="56086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59" name="Google Shape;259;p32"/>
          <p:cNvSpPr/>
          <p:nvPr/>
        </p:nvSpPr>
        <p:spPr>
          <a:xfrm>
            <a:off x="7513638" y="22098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0" name="Google Shape;260;p32"/>
          <p:cNvSpPr/>
          <p:nvPr/>
        </p:nvSpPr>
        <p:spPr>
          <a:xfrm>
            <a:off x="838200" y="2243138"/>
            <a:ext cx="14287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training</a:t>
            </a:r>
            <a:endParaRPr/>
          </a:p>
        </p:txBody>
      </p:sp>
      <p:sp>
        <p:nvSpPr>
          <p:cNvPr id="261" name="Google Shape;261;p32"/>
          <p:cNvSpPr/>
          <p:nvPr/>
        </p:nvSpPr>
        <p:spPr>
          <a:xfrm>
            <a:off x="4953000" y="1409700"/>
            <a:ext cx="16002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Process Measures</a:t>
            </a:r>
            <a:endParaRPr/>
          </a:p>
        </p:txBody>
      </p:sp>
      <p:sp>
        <p:nvSpPr>
          <p:cNvPr id="262" name="Google Shape;262;p32"/>
          <p:cNvSpPr/>
          <p:nvPr/>
        </p:nvSpPr>
        <p:spPr>
          <a:xfrm>
            <a:off x="6705600" y="1409700"/>
            <a:ext cx="1905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 Measures</a:t>
            </a:r>
            <a:endParaRPr/>
          </a:p>
        </p:txBody>
      </p:sp>
      <p:sp>
        <p:nvSpPr>
          <p:cNvPr id="263" name="Google Shape;263;p32"/>
          <p:cNvSpPr/>
          <p:nvPr/>
        </p:nvSpPr>
        <p:spPr>
          <a:xfrm>
            <a:off x="3136900" y="1744663"/>
            <a:ext cx="1676400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Strategies</a:t>
            </a:r>
            <a:endParaRPr/>
          </a:p>
        </p:txBody>
      </p:sp>
      <p:sp>
        <p:nvSpPr>
          <p:cNvPr id="264" name="Google Shape;264;p32"/>
          <p:cNvSpPr/>
          <p:nvPr/>
        </p:nvSpPr>
        <p:spPr>
          <a:xfrm>
            <a:off x="38179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5" name="Google Shape;265;p32"/>
          <p:cNvSpPr/>
          <p:nvPr/>
        </p:nvSpPr>
        <p:spPr>
          <a:xfrm>
            <a:off x="56086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6" name="Google Shape;266;p32"/>
          <p:cNvSpPr/>
          <p:nvPr/>
        </p:nvSpPr>
        <p:spPr>
          <a:xfrm>
            <a:off x="7513638" y="256063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7" name="Google Shape;267;p32"/>
          <p:cNvSpPr/>
          <p:nvPr/>
        </p:nvSpPr>
        <p:spPr>
          <a:xfrm>
            <a:off x="838200" y="2593975"/>
            <a:ext cx="16081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feedback</a:t>
            </a:r>
            <a:endParaRPr/>
          </a:p>
        </p:txBody>
      </p:sp>
      <p:sp>
        <p:nvSpPr>
          <p:cNvPr id="268" name="Google Shape;268;p32"/>
          <p:cNvSpPr/>
          <p:nvPr/>
        </p:nvSpPr>
        <p:spPr>
          <a:xfrm>
            <a:off x="38179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69" name="Google Shape;269;p32"/>
          <p:cNvSpPr/>
          <p:nvPr/>
        </p:nvSpPr>
        <p:spPr>
          <a:xfrm>
            <a:off x="56086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0" name="Google Shape;270;p32"/>
          <p:cNvSpPr/>
          <p:nvPr/>
        </p:nvSpPr>
        <p:spPr>
          <a:xfrm>
            <a:off x="7513638" y="2909888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1" name="Google Shape;271;p32"/>
          <p:cNvSpPr/>
          <p:nvPr/>
        </p:nvSpPr>
        <p:spPr>
          <a:xfrm>
            <a:off x="838200" y="2943225"/>
            <a:ext cx="17224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evaluation</a:t>
            </a:r>
            <a:endParaRPr/>
          </a:p>
        </p:txBody>
      </p:sp>
      <p:sp>
        <p:nvSpPr>
          <p:cNvPr id="272" name="Google Shape;272;p32"/>
          <p:cNvSpPr/>
          <p:nvPr/>
        </p:nvSpPr>
        <p:spPr>
          <a:xfrm>
            <a:off x="38179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3" name="Google Shape;273;p32"/>
          <p:cNvSpPr/>
          <p:nvPr/>
        </p:nvSpPr>
        <p:spPr>
          <a:xfrm>
            <a:off x="56086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4" name="Google Shape;274;p32"/>
          <p:cNvSpPr/>
          <p:nvPr/>
        </p:nvSpPr>
        <p:spPr>
          <a:xfrm>
            <a:off x="7513638" y="32607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5" name="Google Shape;275;p32"/>
          <p:cNvSpPr/>
          <p:nvPr/>
        </p:nvSpPr>
        <p:spPr>
          <a:xfrm>
            <a:off x="838200" y="3294063"/>
            <a:ext cx="1327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</a:t>
            </a:r>
            <a:endParaRPr/>
          </a:p>
        </p:txBody>
      </p:sp>
      <p:sp>
        <p:nvSpPr>
          <p:cNvPr id="276" name="Google Shape;276;p32"/>
          <p:cNvSpPr/>
          <p:nvPr/>
        </p:nvSpPr>
        <p:spPr>
          <a:xfrm>
            <a:off x="38179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7" name="Google Shape;277;p32"/>
          <p:cNvSpPr/>
          <p:nvPr/>
        </p:nvSpPr>
        <p:spPr>
          <a:xfrm>
            <a:off x="56086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8" name="Google Shape;278;p32"/>
          <p:cNvSpPr/>
          <p:nvPr/>
        </p:nvSpPr>
        <p:spPr>
          <a:xfrm>
            <a:off x="7513638" y="360997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79" name="Google Shape;279;p32"/>
          <p:cNvSpPr/>
          <p:nvPr/>
        </p:nvSpPr>
        <p:spPr>
          <a:xfrm>
            <a:off x="838200" y="3643313"/>
            <a:ext cx="10858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selection</a:t>
            </a:r>
            <a:endParaRPr/>
          </a:p>
        </p:txBody>
      </p:sp>
      <p:sp>
        <p:nvSpPr>
          <p:cNvPr id="280" name="Google Shape;280;p32"/>
          <p:cNvSpPr/>
          <p:nvPr/>
        </p:nvSpPr>
        <p:spPr>
          <a:xfrm>
            <a:off x="38179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81" name="Google Shape;281;p32"/>
          <p:cNvSpPr/>
          <p:nvPr/>
        </p:nvSpPr>
        <p:spPr>
          <a:xfrm>
            <a:off x="56086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82" name="Google Shape;282;p32"/>
          <p:cNvSpPr/>
          <p:nvPr/>
        </p:nvSpPr>
        <p:spPr>
          <a:xfrm>
            <a:off x="7513638" y="3959225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83" name="Google Shape;283;p32"/>
          <p:cNvSpPr/>
          <p:nvPr/>
        </p:nvSpPr>
        <p:spPr>
          <a:xfrm>
            <a:off x="838200" y="3992563"/>
            <a:ext cx="7429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hiring</a:t>
            </a:r>
            <a:endParaRPr/>
          </a:p>
        </p:txBody>
      </p:sp>
      <p:sp>
        <p:nvSpPr>
          <p:cNvPr id="284" name="Google Shape;284;p32"/>
          <p:cNvSpPr/>
          <p:nvPr/>
        </p:nvSpPr>
        <p:spPr>
          <a:xfrm>
            <a:off x="38179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85" name="Google Shape;285;p32"/>
          <p:cNvSpPr/>
          <p:nvPr/>
        </p:nvSpPr>
        <p:spPr>
          <a:xfrm>
            <a:off x="56086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86" name="Google Shape;286;p32"/>
          <p:cNvSpPr/>
          <p:nvPr/>
        </p:nvSpPr>
        <p:spPr>
          <a:xfrm>
            <a:off x="7513638" y="43100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87" name="Google Shape;287;p32"/>
          <p:cNvSpPr/>
          <p:nvPr/>
        </p:nvSpPr>
        <p:spPr>
          <a:xfrm>
            <a:off x="38179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88" name="Google Shape;288;p32"/>
          <p:cNvSpPr/>
          <p:nvPr/>
        </p:nvSpPr>
        <p:spPr>
          <a:xfrm>
            <a:off x="56086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89" name="Google Shape;289;p32"/>
          <p:cNvSpPr/>
          <p:nvPr/>
        </p:nvSpPr>
        <p:spPr>
          <a:xfrm>
            <a:off x="7513638" y="465931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0" name="Google Shape;290;p32"/>
          <p:cNvSpPr/>
          <p:nvPr/>
        </p:nvSpPr>
        <p:spPr>
          <a:xfrm>
            <a:off x="38179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1" name="Google Shape;291;p32"/>
          <p:cNvSpPr/>
          <p:nvPr/>
        </p:nvSpPr>
        <p:spPr>
          <a:xfrm>
            <a:off x="56086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2" name="Google Shape;292;p32"/>
          <p:cNvSpPr/>
          <p:nvPr/>
        </p:nvSpPr>
        <p:spPr>
          <a:xfrm>
            <a:off x="7513638" y="5008563"/>
            <a:ext cx="3365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3" name="Google Shape;293;p32"/>
          <p:cNvSpPr/>
          <p:nvPr/>
        </p:nvSpPr>
        <p:spPr>
          <a:xfrm>
            <a:off x="38179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4" name="Google Shape;294;p32"/>
          <p:cNvSpPr/>
          <p:nvPr/>
        </p:nvSpPr>
        <p:spPr>
          <a:xfrm>
            <a:off x="56086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5" name="Google Shape;295;p32"/>
          <p:cNvSpPr/>
          <p:nvPr/>
        </p:nvSpPr>
        <p:spPr>
          <a:xfrm>
            <a:off x="7513638" y="53594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6" name="Google Shape;296;p32"/>
          <p:cNvSpPr/>
          <p:nvPr/>
        </p:nvSpPr>
        <p:spPr>
          <a:xfrm>
            <a:off x="38179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7" name="Google Shape;297;p32"/>
          <p:cNvSpPr/>
          <p:nvPr/>
        </p:nvSpPr>
        <p:spPr>
          <a:xfrm>
            <a:off x="56086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8" name="Google Shape;298;p32"/>
          <p:cNvSpPr/>
          <p:nvPr/>
        </p:nvSpPr>
        <p:spPr>
          <a:xfrm>
            <a:off x="7513638" y="570865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99" name="Google Shape;299;p32"/>
          <p:cNvSpPr/>
          <p:nvPr/>
        </p:nvSpPr>
        <p:spPr>
          <a:xfrm>
            <a:off x="38179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0" name="Google Shape;300;p32"/>
          <p:cNvSpPr/>
          <p:nvPr/>
        </p:nvSpPr>
        <p:spPr>
          <a:xfrm>
            <a:off x="56086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301" name="Google Shape;301;p32"/>
          <p:cNvSpPr/>
          <p:nvPr/>
        </p:nvSpPr>
        <p:spPr>
          <a:xfrm>
            <a:off x="7513638" y="6057900"/>
            <a:ext cx="3365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grpSp>
        <p:nvGrpSpPr>
          <p:cNvPr id="302" name="Google Shape;302;p32"/>
          <p:cNvGrpSpPr/>
          <p:nvPr/>
        </p:nvGrpSpPr>
        <p:grpSpPr>
          <a:xfrm>
            <a:off x="838200" y="4343400"/>
            <a:ext cx="2217738" cy="2114550"/>
            <a:chOff x="528" y="2736"/>
            <a:chExt cx="1397" cy="1332"/>
          </a:xfrm>
        </p:grpSpPr>
        <p:sp>
          <p:nvSpPr>
            <p:cNvPr id="303" name="Google Shape;303;p32"/>
            <p:cNvSpPr/>
            <p:nvPr/>
          </p:nvSpPr>
          <p:spPr>
            <a:xfrm>
              <a:off x="528" y="2736"/>
              <a:ext cx="59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policies</a:t>
              </a:r>
              <a:endParaRPr/>
            </a:p>
          </p:txBody>
        </p:sp>
        <p:sp>
          <p:nvSpPr>
            <p:cNvPr id="304" name="Google Shape;304;p32"/>
            <p:cNvSpPr/>
            <p:nvPr/>
          </p:nvSpPr>
          <p:spPr>
            <a:xfrm>
              <a:off x="528" y="2956"/>
              <a:ext cx="692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practices</a:t>
              </a:r>
              <a:endParaRPr/>
            </a:p>
          </p:txBody>
        </p:sp>
        <p:sp>
          <p:nvSpPr>
            <p:cNvPr id="305" name="Google Shape;305;p32"/>
            <p:cNvSpPr/>
            <p:nvPr/>
          </p:nvSpPr>
          <p:spPr>
            <a:xfrm>
              <a:off x="528" y="3176"/>
              <a:ext cx="1397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resource allocations</a:t>
              </a:r>
              <a:endParaRPr/>
            </a:p>
          </p:txBody>
        </p:sp>
        <p:sp>
          <p:nvSpPr>
            <p:cNvPr id="306" name="Google Shape;306;p32"/>
            <p:cNvSpPr/>
            <p:nvPr/>
          </p:nvSpPr>
          <p:spPr>
            <a:xfrm>
              <a:off x="528" y="3397"/>
              <a:ext cx="1157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job expectations</a:t>
              </a:r>
              <a:endParaRPr/>
            </a:p>
          </p:txBody>
        </p:sp>
        <p:sp>
          <p:nvSpPr>
            <p:cNvPr id="307" name="Google Shape;307;p32"/>
            <p:cNvSpPr/>
            <p:nvPr/>
          </p:nvSpPr>
          <p:spPr>
            <a:xfrm>
              <a:off x="528" y="3617"/>
              <a:ext cx="1013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compensation</a:t>
              </a:r>
              <a:endParaRPr/>
            </a:p>
          </p:txBody>
        </p:sp>
        <p:sp>
          <p:nvSpPr>
            <p:cNvPr id="308" name="Google Shape;308;p32"/>
            <p:cNvSpPr/>
            <p:nvPr/>
          </p:nvSpPr>
          <p:spPr>
            <a:xfrm>
              <a:off x="528" y="3837"/>
              <a:ext cx="70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initiatives</a:t>
              </a:r>
              <a:endParaRPr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3"/>
          <p:cNvSpPr txBox="1"/>
          <p:nvPr>
            <p:ph idx="1" type="body"/>
          </p:nvPr>
        </p:nvSpPr>
        <p:spPr>
          <a:xfrm>
            <a:off x="812800" y="1050925"/>
            <a:ext cx="7772400" cy="5056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secret of success is sincerity.  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Once you can fake that 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you've got it made.  </a:t>
            </a:r>
            <a:endParaRPr/>
          </a:p>
          <a:p>
            <a:pPr indent="-342900" lvl="0" marL="342900" marR="0" rtl="0" algn="ctr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Daniel Schorr</a:t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609600" y="609600"/>
            <a:ext cx="7848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0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rely</a:t>
            </a:r>
            <a:r>
              <a:rPr b="1" i="0" lang="en-US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on Staff Behavior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685800" y="2228850"/>
            <a:ext cx="7772400" cy="1147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order for a performance feedback system to be effective, staff must:</a:t>
            </a:r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1295400" y="3413125"/>
            <a:ext cx="210185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 it</a:t>
            </a:r>
            <a:endParaRPr/>
          </a:p>
        </p:txBody>
      </p:sp>
      <p:sp>
        <p:nvSpPr>
          <p:cNvPr id="104" name="Google Shape;104;p15"/>
          <p:cNvSpPr/>
          <p:nvPr/>
        </p:nvSpPr>
        <p:spPr>
          <a:xfrm>
            <a:off x="1495425" y="3957638"/>
            <a:ext cx="17256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compliance</a:t>
            </a:r>
            <a:endParaRPr b="0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3905250" y="3413125"/>
            <a:ext cx="1527175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correctly</a:t>
            </a:r>
            <a:endParaRPr/>
          </a:p>
        </p:txBody>
      </p:sp>
      <p:sp>
        <p:nvSpPr>
          <p:cNvPr id="106" name="Google Shape;106;p15"/>
          <p:cNvSpPr/>
          <p:nvPr/>
        </p:nvSpPr>
        <p:spPr>
          <a:xfrm>
            <a:off x="6003925" y="3413125"/>
            <a:ext cx="1646238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over time</a:t>
            </a:r>
            <a:endParaRPr/>
          </a:p>
        </p:txBody>
      </p:sp>
      <p:sp>
        <p:nvSpPr>
          <p:cNvPr id="107" name="Google Shape;107;p15"/>
          <p:cNvSpPr/>
          <p:nvPr/>
        </p:nvSpPr>
        <p:spPr>
          <a:xfrm>
            <a:off x="3810000" y="3995738"/>
            <a:ext cx="1844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competence</a:t>
            </a:r>
            <a:endParaRPr/>
          </a:p>
        </p:txBody>
      </p:sp>
      <p:sp>
        <p:nvSpPr>
          <p:cNvPr id="108" name="Google Shape;108;p15"/>
          <p:cNvSpPr/>
          <p:nvPr/>
        </p:nvSpPr>
        <p:spPr>
          <a:xfrm>
            <a:off x="5867400" y="3995738"/>
            <a:ext cx="1928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type="title"/>
          </p:nvPr>
        </p:nvSpPr>
        <p:spPr>
          <a:xfrm>
            <a:off x="609600" y="609600"/>
            <a:ext cx="7848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compliance / competence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6"/>
          <p:cNvSpPr txBox="1"/>
          <p:nvPr>
            <p:ph idx="1" type="body"/>
          </p:nvPr>
        </p:nvSpPr>
        <p:spPr>
          <a:xfrm>
            <a:off x="406400" y="1905000"/>
            <a:ext cx="8255000" cy="41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7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ask the right questions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identify appropriate data to collect (validity)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implement interventions according to plan (treatment integrity)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collect data accurately (reliability)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display / analyze data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interpret data / draw correct conclusions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give / receive feedback based on the data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modify interventions based on data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685800" y="4318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Systems</a:t>
            </a:r>
            <a:br>
              <a:rPr b="1" i="0" lang="en-US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sustainability </a:t>
            </a:r>
            <a:endParaRPr b="1" i="1" sz="2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7"/>
          <p:cNvSpPr txBox="1"/>
          <p:nvPr>
            <p:ph idx="1" type="body"/>
          </p:nvPr>
        </p:nvSpPr>
        <p:spPr>
          <a:xfrm>
            <a:off x="304800" y="1878013"/>
            <a:ext cx="8515350" cy="420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•	implemented with procedural fidelity and desired outcomes (effectiveness) at the consumer level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time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maintains over generations of practitioners and decision-makers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operates within existing resources (financial, staff, materials) and existing mandates</a:t>
            </a:r>
            <a:endParaRPr/>
          </a:p>
          <a:p>
            <a:pPr indent="-342900" lvl="0" marL="342900" marR="0" rtl="0" algn="l"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becomes institutionalized, routine…</a:t>
            </a:r>
            <a:endParaRPr/>
          </a:p>
        </p:txBody>
      </p:sp>
      <p:sp>
        <p:nvSpPr>
          <p:cNvPr id="123" name="Google Shape;123;p17"/>
          <p:cNvSpPr/>
          <p:nvPr/>
        </p:nvSpPr>
        <p:spPr>
          <a:xfrm>
            <a:off x="633413" y="6140450"/>
            <a:ext cx="82169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National Implementation Research Network (NIRN)</a:t>
            </a:r>
            <a:endParaRPr b="1" sz="14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7"/>
          <p:cNvSpPr/>
          <p:nvPr/>
        </p:nvSpPr>
        <p:spPr>
          <a:xfrm>
            <a:off x="4773613" y="5467350"/>
            <a:ext cx="3368675" cy="403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“the way we do business”</a:t>
            </a:r>
            <a:endParaRPr b="0" sz="2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8"/>
          <p:cNvSpPr txBox="1"/>
          <p:nvPr>
            <p:ph type="title"/>
          </p:nvPr>
        </p:nvSpPr>
        <p:spPr>
          <a:xfrm>
            <a:off x="-152400" y="279400"/>
            <a:ext cx="9510713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Performance Feedback Obstacles</a:t>
            </a:r>
            <a:endParaRPr b="0" i="0"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8"/>
          <p:cNvSpPr txBox="1"/>
          <p:nvPr>
            <p:ph idx="1" type="body"/>
          </p:nvPr>
        </p:nvSpPr>
        <p:spPr>
          <a:xfrm>
            <a:off x="381000" y="1371600"/>
            <a:ext cx="8558213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staff resistance to a performance feedback: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long standing mistrust of the purpose of data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educator autonomy, implicit power relationships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cynicism about fads, new ideas, education reform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resistance to performance feedback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data collection is too difficult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data collection causes too much change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desired outcomes take too long to materialize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costs exceed </a:t>
            </a:r>
            <a:r>
              <a:rPr b="0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perceived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benefits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System’s Change Track Record</a:t>
            </a:r>
            <a:b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average life of an education innovation is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18-48 months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					 </a:t>
            </a:r>
            <a:r>
              <a:rPr b="0" i="0" lang="en-US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(Latham, 1988)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	initial data on comprehensive school reform models initiated in 2000:	</a:t>
            </a:r>
            <a:endParaRPr b="0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9"/>
          <p:cNvSpPr/>
          <p:nvPr/>
        </p:nvSpPr>
        <p:spPr>
          <a:xfrm>
            <a:off x="1427163" y="4152900"/>
            <a:ext cx="6553200" cy="164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 in 5 maintained reforms through 2002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 in 10 maintained reforms through 2004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(American Institute for Research)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 txBox="1"/>
          <p:nvPr>
            <p:ph type="title"/>
          </p:nvPr>
        </p:nvSpPr>
        <p:spPr>
          <a:xfrm>
            <a:off x="755650" y="288925"/>
            <a:ext cx="8018463" cy="8302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 Buddhist View of Culture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0"/>
          <p:cNvSpPr txBox="1"/>
          <p:nvPr>
            <p:ph idx="1" type="body"/>
          </p:nvPr>
        </p:nvSpPr>
        <p:spPr>
          <a:xfrm>
            <a:off x="750888" y="139065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108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5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</a:t>
            </a:r>
            <a:endParaRPr b="0" i="0" sz="5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A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</a:t>
            </a: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consists of a story, dialogue, question, or statement, the meaning of which cannot be understood by rational thinking but may be accessible through intuition.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creen shot 2011-02-11 at 9.05.50 AM.png" id="147" name="Google Shape;14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50938" y="1550988"/>
            <a:ext cx="1504950" cy="144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0"/>
          <p:cNvSpPr/>
          <p:nvPr/>
        </p:nvSpPr>
        <p:spPr>
          <a:xfrm>
            <a:off x="6407150" y="2262188"/>
            <a:ext cx="1536700" cy="785812"/>
          </a:xfrm>
          <a:prstGeom prst="wedgeRectCallout">
            <a:avLst>
              <a:gd fmla="val -42912" name="adj1"/>
              <a:gd fmla="val 113014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VERBAL BEHAVIOR</a:t>
            </a:r>
            <a:endParaRPr/>
          </a:p>
        </p:txBody>
      </p:sp>
      <p:sp>
        <p:nvSpPr>
          <p:cNvPr id="149" name="Google Shape;149;p20"/>
          <p:cNvSpPr/>
          <p:nvPr/>
        </p:nvSpPr>
        <p:spPr>
          <a:xfrm>
            <a:off x="5891213" y="5383213"/>
            <a:ext cx="1866900" cy="784225"/>
          </a:xfrm>
          <a:prstGeom prst="wedgeRectCallout">
            <a:avLst>
              <a:gd fmla="val -99773" name="adj1"/>
              <a:gd fmla="val -73755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AUTOMATIC BEHAVIOR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1"/>
          <p:cNvSpPr txBox="1"/>
          <p:nvPr>
            <p:ph type="title"/>
          </p:nvPr>
        </p:nvSpPr>
        <p:spPr>
          <a:xfrm>
            <a:off x="685800" y="457200"/>
            <a:ext cx="7772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Kōan of the Day</a:t>
            </a:r>
            <a:b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1"/>
          <p:cNvSpPr txBox="1"/>
          <p:nvPr>
            <p:ph idx="1" type="body"/>
          </p:nvPr>
        </p:nvSpPr>
        <p:spPr>
          <a:xfrm>
            <a:off x="762000" y="14478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implement and sustain a performance feedback culture….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you need a performance feedback culture.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