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44">
          <p15:clr>
            <a:srgbClr val="9AA0A6"/>
          </p15:clr>
        </p15:guide>
        <p15:guide id="2" pos="144">
          <p15:clr>
            <a:srgbClr val="9AA0A6"/>
          </p15:clr>
        </p15:guide>
        <p15:guide id="3" pos="144">
          <p15:clr>
            <a:srgbClr val="9AA0A6"/>
          </p15:clr>
        </p15:guide>
        <p15:guide id="4" orient="horz" pos="144">
          <p15:clr>
            <a:srgbClr val="9AA0A6"/>
          </p15:clr>
        </p15:guide>
        <p15:guide id="5" pos="4752">
          <p15:clr>
            <a:srgbClr val="9AA0A6"/>
          </p15:clr>
        </p15:guide>
        <p15:guide id="6" pos="2448">
          <p15:clr>
            <a:srgbClr val="9AA0A6"/>
          </p15:clr>
        </p15:guide>
        <p15:guide id="7" orient="horz" pos="316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A252CCE-264A-4FB4-B6DD-D7815896B628}">
  <a:tblStyle styleId="{BA252CCE-264A-4FB4-B6DD-D7815896B62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4" orient="horz"/>
        <p:guide pos="144"/>
        <p:guide pos="144"/>
        <p:guide pos="144" orient="horz"/>
        <p:guide pos="4752"/>
        <p:guide pos="2448"/>
        <p:guide pos="3168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d3697ee07b_0_4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d3697ee07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364725" y="12169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{BA252CCE-264A-4FB4-B6DD-D7815896B628}</a:tableStyleId>
              </a:tblPr>
              <a:tblGrid>
                <a:gridCol w="2749800"/>
                <a:gridCol w="474300"/>
                <a:gridCol w="474300"/>
                <a:gridCol w="474300"/>
                <a:gridCol w="474300"/>
                <a:gridCol w="2395950"/>
              </a:tblGrid>
              <a:tr h="479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Standard</a:t>
                      </a:r>
                      <a:endParaRPr b="1" sz="12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F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18325" marB="118325" marR="70650" marL="706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F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18325" marB="118325" marR="70650" marL="706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F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18325" marB="118325" marR="70650" marL="706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F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18325" marB="118325" marR="70650" marL="706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F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2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Feedback</a:t>
                      </a:r>
                      <a:endParaRPr b="1" sz="12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18325" marB="118325" marR="70650" marL="706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FAF6"/>
                    </a:solidFill>
                  </a:tcPr>
                </a:tc>
              </a:tr>
              <a:tr h="1034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W.3.1, W.3.5, W.3.8</a:t>
                      </a:r>
                      <a:endParaRPr sz="1100">
                        <a:solidFill>
                          <a:schemeClr val="dk1"/>
                        </a:solidFill>
                        <a:highlight>
                          <a:srgbClr val="EAEADF"/>
                        </a:highlight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Take notes about a topic (plan).</a:t>
                      </a:r>
                      <a:endParaRPr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Write an opinion about a topic in a single sentence (thesis).</a:t>
                      </a:r>
                      <a:endParaRPr sz="1100">
                        <a:solidFill>
                          <a:schemeClr val="dk1"/>
                        </a:solidFill>
                        <a:highlight>
                          <a:srgbClr val="EAEADF"/>
                        </a:highlight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2875" marB="182875" marR="182875" marL="18287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81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81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18325" marB="118325" marR="70650" marL="706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457200" marR="381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18325" marB="118325" marR="70650" marL="706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381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18325" marB="118325" marR="70650" marL="706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18325" marB="118325" marR="70650" marL="706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</a:tr>
              <a:tr h="6400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W.3.1.a, W.3.4</a:t>
                      </a:r>
                      <a:endParaRPr b="1"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Write an introduction (greeting).</a:t>
                      </a:r>
                      <a:endParaRPr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2875" marB="182875" marR="182875" marL="18287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645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W.3.1.b</a:t>
                      </a:r>
                      <a:endParaRPr b="1"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Write a </a:t>
                      </a: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body paragraph</a:t>
                      </a: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, including a reason and examples.</a:t>
                      </a:r>
                      <a:endParaRPr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2875" marB="182875" marR="182875" marL="18287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</a:tr>
              <a:tr h="770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W.3.1.c</a:t>
                      </a:r>
                      <a:endParaRPr b="1"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Use transition words and phrases to connect ideas.</a:t>
                      </a:r>
                      <a:endParaRPr sz="11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2875" marB="182875" marR="182875" marL="18287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0625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L.3.3.a</a:t>
                      </a: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endParaRPr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Elaborate and revise using describing words.</a:t>
                      </a:r>
                      <a:endParaRPr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2875" marB="182875" marR="182875" marL="182875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</a:tr>
              <a:tr h="629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W.3.1.d</a:t>
                      </a:r>
                      <a:endParaRPr b="1"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Write a conclusion (closing).</a:t>
                      </a:r>
                      <a:endParaRPr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>
                        <a:solidFill>
                          <a:schemeClr val="dk1"/>
                        </a:solidFill>
                        <a:highlight>
                          <a:srgbClr val="EAEADF"/>
                        </a:highlight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2875" marB="182875" marR="182875" marL="182875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0752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W.3.4, W.3.5 </a:t>
                      </a:r>
                      <a:endParaRPr b="1"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Review work to edit and focus on fixing punctuation, capitalization, and spelling.</a:t>
                      </a:r>
                      <a:endParaRPr b="1"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2875" marB="182875" marR="182875" marL="182875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EA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37150" marB="137150" marR="137150" marL="137150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>
            <a:off x="152400" y="8982300"/>
            <a:ext cx="7470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1</a:t>
            </a:r>
            <a:r>
              <a:rPr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= standard not met;  </a:t>
            </a: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2</a:t>
            </a:r>
            <a:r>
              <a:rPr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= standard partially met;  </a:t>
            </a: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3</a:t>
            </a:r>
            <a:r>
              <a:rPr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= standard met;  </a:t>
            </a: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4</a:t>
            </a:r>
            <a:r>
              <a:rPr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= exceeds expectations</a:t>
            </a:r>
            <a:endParaRPr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52388" y="304800"/>
            <a:ext cx="4505400" cy="66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3rd </a:t>
            </a: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Grade Opinion Writing </a:t>
            </a: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Rubric</a:t>
            </a:r>
            <a:endParaRPr b="1" sz="15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"/>
                <a:ea typeface="Poppins"/>
                <a:cs typeface="Poppins"/>
                <a:sym typeface="Poppins"/>
              </a:rPr>
              <a:t>Festivals</a:t>
            </a:r>
            <a:endParaRPr sz="12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200750" y="304800"/>
            <a:ext cx="2439000" cy="5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 </a:t>
            </a:r>
            <a:r>
              <a:rPr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Name: </a:t>
            </a:r>
            <a:r>
              <a:rPr lang="en" sz="1200">
                <a:solidFill>
                  <a:schemeClr val="dk1"/>
                </a:solidFill>
              </a:rPr>
              <a:t>___________________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 </a:t>
            </a:r>
            <a:r>
              <a:rPr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Date: </a:t>
            </a:r>
            <a:r>
              <a:rPr lang="en" sz="1000">
                <a:solidFill>
                  <a:schemeClr val="dk1"/>
                </a:solidFill>
              </a:rPr>
              <a:t>________________________</a:t>
            </a:r>
            <a:endParaRPr sz="1000">
              <a:solidFill>
                <a:schemeClr val="dk1"/>
              </a:solidFill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96025" y="9587450"/>
            <a:ext cx="1247776" cy="17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