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Lato"/>
      <p:regular r:id="rId51"/>
      <p:bold r:id="rId52"/>
      <p:italic r:id="rId53"/>
      <p:boldItalic r:id="rId54"/>
    </p:embeddedFont>
    <p:embeddedFont>
      <p:font typeface="Lato Black"/>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7" roundtripDataSignature="AMtx7mjweraDB2yKkiccZpywTKK1la4H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10B68A-2109-4BB2-816C-FDE6F665DFCC}">
  <a:tblStyle styleId="{3710B68A-2109-4BB2-816C-FDE6F665DFC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64F7823-ACDE-4E55-BDB4-2F1538B7593C}"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regular.fntdata"/><Relationship Id="rId50" Type="http://schemas.openxmlformats.org/officeDocument/2006/relationships/slide" Target="slides/slide44.xml"/><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5.xml"/><Relationship Id="rId55" Type="http://schemas.openxmlformats.org/officeDocument/2006/relationships/font" Target="fonts/LatoBlack-bold.fntdata"/><Relationship Id="rId10" Type="http://schemas.openxmlformats.org/officeDocument/2006/relationships/slide" Target="slides/slide4.xml"/><Relationship Id="rId54" Type="http://schemas.openxmlformats.org/officeDocument/2006/relationships/font" Target="fonts/Lato-boldItalic.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LatoBlack-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ns.gov.uk/economy/inflationandpriceindice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OhLZkWTlXt6yS48hjehRwSBs_7nEP7Yu/view?usp=share_link"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uk-61744144" TargetMode="External"/><Relationship Id="rId3" Type="http://schemas.openxmlformats.org/officeDocument/2006/relationships/hyperlink" Target="https://www.youtube.com/watch?v=KL7V2A190ws" TargetMode="External"/><Relationship Id="rId4" Type="http://schemas.openxmlformats.org/officeDocument/2006/relationships/hyperlink" Target="https://www.youtube.com/watch?v=669PyOJJohY" TargetMode="External"/><Relationship Id="rId5" Type="http://schemas.openxmlformats.org/officeDocument/2006/relationships/hyperlink" Target="https://www.bbc.co.uk/newsround/63664110" TargetMode="External"/><Relationship Id="rId6" Type="http://schemas.openxmlformats.org/officeDocument/2006/relationships/hyperlink" Target="https://www.ft.com/cost-of-living-crisis" TargetMode="External"/><Relationship Id="rId7" Type="http://schemas.openxmlformats.org/officeDocument/2006/relationships/hyperlink" Target="https://www.ft.com/content/e6d36b04-5876-4d12-a843-0987fe01e4d0?emailId=15b6c8cd-ac95-4c6d-ab82-659b67ae3809&amp;segmentId=22011ee7-896a-8c4c-22a0-7603348b7f22"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west.mymoneysense.com/teachers/resources-8-12s/topic-8-what-affects-my-choices-about-money/lesson-plan/"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charts.com/indicators/uk_inflation_rate#:~:text=Basic%20Info,long%20term%20average%20of%202.83%25."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eb87009b4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5eb87009b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4cb79b9a77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14cb79b9a77_0_5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fa0d73cb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8fa0d73cbd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484c8ff5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30484c8ff5c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Teacher notes: </a:t>
            </a:r>
            <a:endParaRPr/>
          </a:p>
          <a:p>
            <a:pPr indent="0" lvl="0" marL="0" rtl="0" algn="l">
              <a:lnSpc>
                <a:spcPct val="100000"/>
              </a:lnSpc>
              <a:spcBef>
                <a:spcPts val="0"/>
              </a:spcBef>
              <a:spcAft>
                <a:spcPts val="0"/>
              </a:spcAft>
              <a:buSzPts val="1100"/>
              <a:buNone/>
            </a:pPr>
            <a:r>
              <a:rPr lang="en-GB"/>
              <a:t>Zimbabwe was a very extreme example, but this demonstrates that if inflation isn’t controlled by the government, it can get totally out of hand.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Why does printing money increase prices?</a:t>
            </a:r>
            <a:endParaRPr/>
          </a:p>
          <a:p>
            <a:pPr indent="0" lvl="0" marL="0" rtl="0" algn="l">
              <a:lnSpc>
                <a:spcPct val="100000"/>
              </a:lnSpc>
              <a:spcBef>
                <a:spcPts val="0"/>
              </a:spcBef>
              <a:spcAft>
                <a:spcPts val="0"/>
              </a:spcAft>
              <a:buSzPts val="1100"/>
              <a:buNone/>
            </a:pPr>
            <a:r>
              <a:rPr lang="en-GB"/>
              <a:t>When there’s too much of something, it loses its value. So if more and more money is printed, existing money (such as savings) becomes less and less valuable.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6c5c376a11_0_4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16c5c376a11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a:t>More information about the Consumer Prices Index can be found here: </a:t>
            </a:r>
            <a:r>
              <a:rPr lang="en-GB" u="sng">
                <a:solidFill>
                  <a:schemeClr val="hlink"/>
                </a:solidFill>
                <a:hlinkClick r:id="rId2"/>
              </a:rPr>
              <a:t>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a60b924f6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3a60b924f6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rPr lang="en-GB" sz="1000">
                <a:solidFill>
                  <a:schemeClr val="dk1"/>
                </a:solidFill>
                <a:latin typeface="Lato"/>
                <a:ea typeface="Lato"/>
                <a:cs typeface="Lato"/>
                <a:sym typeface="Lato"/>
                <a:extLst>
                  <a:ext uri="http://customooxmlschemas.google.com/">
                    <go:slidesCustomData xmlns:go="http://customooxmlschemas.google.com/" textRoundtripDataId="48"/>
                  </a:ext>
                </a:extLst>
              </a:rPr>
              <a:t>Can you guesstimate how much £10 worth of goods (e.g. can of cola, vegetable oil, petrol) and services (e.g. airline ticket, cinema ticket, restaurant meal) cost when you were born compared to now?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rPr b="1" lang="en-GB" sz="1000">
                <a:solidFill>
                  <a:schemeClr val="dk1"/>
                </a:solidFill>
                <a:latin typeface="Lato"/>
                <a:ea typeface="Lato"/>
                <a:cs typeface="Lato"/>
                <a:sym typeface="Lato"/>
              </a:rPr>
              <a:t>Example answer: </a:t>
            </a:r>
            <a:endParaRPr b="1"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rPr b="1" lang="en-GB" sz="1000">
                <a:solidFill>
                  <a:schemeClr val="dk1"/>
                </a:solidFill>
                <a:latin typeface="Lato"/>
                <a:ea typeface="Lato"/>
                <a:cs typeface="Lato"/>
                <a:sym typeface="Lato"/>
              </a:rPr>
              <a:t>£10 </a:t>
            </a:r>
            <a:r>
              <a:rPr lang="en-GB" sz="1000">
                <a:solidFill>
                  <a:schemeClr val="dk1"/>
                </a:solidFill>
                <a:latin typeface="Lato"/>
                <a:ea typeface="Lato"/>
                <a:cs typeface="Lato"/>
                <a:sym typeface="Lato"/>
              </a:rPr>
              <a:t>in 2010 would be worth </a:t>
            </a:r>
            <a:r>
              <a:rPr b="1" lang="en-GB" sz="1000">
                <a:solidFill>
                  <a:schemeClr val="dk1"/>
                </a:solidFill>
                <a:latin typeface="Lato"/>
                <a:ea typeface="Lato"/>
                <a:cs typeface="Lato"/>
                <a:sym typeface="Lato"/>
              </a:rPr>
              <a:t>£15.40</a:t>
            </a:r>
            <a:r>
              <a:rPr lang="en-GB" sz="1000">
                <a:solidFill>
                  <a:schemeClr val="dk1"/>
                </a:solidFill>
                <a:latin typeface="Lato"/>
                <a:ea typeface="Lato"/>
                <a:cs typeface="Lato"/>
                <a:sym typeface="Lato"/>
              </a:rPr>
              <a:t> in August 2025</a:t>
            </a:r>
            <a:endParaRPr sz="1000">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e1217e1b89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e1217e1b89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600"/>
              <a:buFont typeface="Arial"/>
              <a:buNone/>
            </a:pPr>
            <a:r>
              <a:rPr lang="en-GB" sz="1000">
                <a:solidFill>
                  <a:schemeClr val="dk1"/>
                </a:solidFill>
                <a:latin typeface="Lato"/>
                <a:ea typeface="Lato"/>
                <a:cs typeface="Lato"/>
                <a:sym typeface="Lato"/>
              </a:rPr>
              <a:t>Can you guesstimate how much £10 worth of goods (e.g. can of cola, vegetable oil, petrol) and services (e.g. airline ticket, cinema ticket, restaurant meal) cost when you were born compared to now?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6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600"/>
              <a:buFont typeface="Arial"/>
              <a:buNone/>
            </a:pPr>
            <a:r>
              <a:rPr b="1" lang="en-GB" sz="1000">
                <a:solidFill>
                  <a:schemeClr val="dk1"/>
                </a:solidFill>
                <a:latin typeface="Lato"/>
                <a:ea typeface="Lato"/>
                <a:cs typeface="Lato"/>
                <a:sym typeface="Lato"/>
              </a:rPr>
              <a:t>Example answer: </a:t>
            </a:r>
            <a:endParaRPr b="1" sz="1000">
              <a:solidFill>
                <a:schemeClr val="dk1"/>
              </a:solidFill>
              <a:latin typeface="Lato"/>
              <a:ea typeface="Lato"/>
              <a:cs typeface="Lato"/>
              <a:sym typeface="Lato"/>
            </a:endParaRPr>
          </a:p>
          <a:p>
            <a:pPr indent="0" lvl="0" marL="0" rtl="0" algn="l">
              <a:spcBef>
                <a:spcPts val="0"/>
              </a:spcBef>
              <a:spcAft>
                <a:spcPts val="0"/>
              </a:spcAft>
              <a:buClr>
                <a:schemeClr val="dk1"/>
              </a:buClr>
              <a:buSzPts val="1600"/>
              <a:buFont typeface="Arial"/>
              <a:buNone/>
            </a:pPr>
            <a:r>
              <a:rPr b="1" lang="en-GB" sz="1000">
                <a:solidFill>
                  <a:schemeClr val="dk1"/>
                </a:solidFill>
                <a:latin typeface="Lato"/>
                <a:ea typeface="Lato"/>
                <a:cs typeface="Lato"/>
                <a:sym typeface="Lato"/>
              </a:rPr>
              <a:t>£10 </a:t>
            </a:r>
            <a:r>
              <a:rPr lang="en-GB" sz="1000">
                <a:solidFill>
                  <a:schemeClr val="dk1"/>
                </a:solidFill>
                <a:latin typeface="Lato"/>
                <a:ea typeface="Lato"/>
                <a:cs typeface="Lato"/>
                <a:sym typeface="Lato"/>
              </a:rPr>
              <a:t>in 2010 would be worth </a:t>
            </a:r>
            <a:r>
              <a:rPr b="1" lang="en-GB" sz="1000">
                <a:solidFill>
                  <a:schemeClr val="dk1"/>
                </a:solidFill>
                <a:latin typeface="Lato"/>
                <a:ea typeface="Lato"/>
                <a:cs typeface="Lato"/>
                <a:sym typeface="Lato"/>
              </a:rPr>
              <a:t>£15.40</a:t>
            </a:r>
            <a:r>
              <a:rPr lang="en-GB" sz="1000">
                <a:solidFill>
                  <a:schemeClr val="dk1"/>
                </a:solidFill>
                <a:latin typeface="Lato"/>
                <a:ea typeface="Lato"/>
                <a:cs typeface="Lato"/>
                <a:sym typeface="Lato"/>
              </a:rPr>
              <a:t> in August 2025</a:t>
            </a:r>
            <a:endParaRPr b="1">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1217e1b89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e1217e1b89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rPr lang="en-GB" sz="1000">
                <a:solidFill>
                  <a:schemeClr val="dk1"/>
                </a:solidFill>
                <a:latin typeface="Lato"/>
                <a:ea typeface="Lato"/>
                <a:cs typeface="Lato"/>
                <a:sym typeface="Lato"/>
                <a:extLst>
                  <a:ext uri="http://customooxmlschemas.google.com/">
                    <go:slidesCustomData xmlns:go="http://customooxmlschemas.google.com/" textRoundtripDataId="56"/>
                  </a:ext>
                </a:extLst>
              </a:rPr>
              <a:t>Can you guesstimate how much £10 worth of goods (e.g. can of cola, vegetable oil, petrol) and services (e.g. airline ticket, cinema ticket, restaurant meal) cost when you were born compared to now? </a:t>
            </a:r>
            <a:endParaRPr sz="1000">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6c5c376a11_0_3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16c5c376a11_0_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Encourage less confident students to choose dates to increase engagement and more confident students to work out percentage changes</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4cb79b9a77_0_5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14cb79b9a77_0_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57707a00a2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157707a00a2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4cb79b9a77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14cb79b9a77_0_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1217e1b89_0_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2e1217e1b89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e1217e1b89_0_3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e1217e1b89_0_3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Extension teacher prompt questions - Can you differentiate items in your shopping baskets into needs and wants?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e1217e1b89_0_3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2e1217e1b89_0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a:t>
            </a:r>
            <a:r>
              <a:rPr lang="en-GB">
                <a:latin typeface="Lato"/>
                <a:ea typeface="Lato"/>
                <a:cs typeface="Lato"/>
                <a:sym typeface="Lato"/>
              </a:rPr>
              <a:t>xplain that while the weekly food shop has increased in price, the money coming in (income) likely hasn’t, so people won’t need to be able to afford all of the same things previously bought.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sz="1050" u="sng">
                <a:solidFill>
                  <a:srgbClr val="1A73E8"/>
                </a:solidFill>
                <a:highlight>
                  <a:srgbClr val="FFFFFF"/>
                </a:highlight>
                <a:latin typeface="Lato"/>
                <a:ea typeface="Lato"/>
                <a:cs typeface="Lato"/>
                <a:sym typeface="Lato"/>
                <a:hlinkClick r:id="rId2">
                  <a:extLst>
                    <a:ext uri="{A12FA001-AC4F-418D-AE19-62706E023703}">
                      <ahyp:hlinkClr val="tx"/>
                    </a:ext>
                  </a:extLst>
                </a:hlinkClick>
              </a:rPr>
              <a:t>https://drive.google.com/file/d/1OhLZkWTlXt6yS48hjehRwSBs_7nEP7Yu/view?usp=share_link</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6c5c376a11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6c5c376a11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4cb79b9a77_0_5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14cb79b9a77_0_5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75a4b56ed1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75a4b56ed1_1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Ask students to use the images to help them</a:t>
            </a:r>
            <a:r>
              <a:rPr lang="en-GB"/>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75a4b56ed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175a4b56ed1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These are some of the core factors that contribute to the cost of living. You may ask students to consider other factors. These may include: taxes, healthcare, entertainment, water and gas.</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e221253de8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1e221253de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6c5c376a11_0_4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16c5c376a11_0_4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66ef7c98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4cb79b9a77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14cb79b9a77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ff3eb6ce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25ff3eb6ce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4cb79b9a77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14cb79b9a77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 number of the video links have been added to the relevant slides;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2"/>
              </a:rPr>
              <a:t>https://www.bbc.co.uk/news/uk-61744144</a:t>
            </a:r>
            <a:r>
              <a:rPr lang="en-GB" sz="1200">
                <a:latin typeface="Lato"/>
                <a:ea typeface="Lato"/>
                <a:cs typeface="Lato"/>
                <a:sym typeface="Lato"/>
              </a:rPr>
              <a:t> </a:t>
            </a:r>
            <a:endParaRPr sz="1200">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3"/>
              </a:rPr>
              <a:t>https://www.youtube.com/watch?v=KL7V2A190ws</a:t>
            </a:r>
            <a:r>
              <a:rPr lang="en-GB" sz="1200">
                <a:latin typeface="Lato"/>
                <a:ea typeface="Lato"/>
                <a:cs typeface="Lato"/>
                <a:sym typeface="Lato"/>
              </a:rPr>
              <a:t> </a:t>
            </a:r>
            <a:endParaRPr sz="1200">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4"/>
              </a:rPr>
              <a:t>https://www.youtube.com/watch?v=669PyOJJohY</a:t>
            </a:r>
            <a:r>
              <a:rPr lang="en-GB" sz="1200">
                <a:latin typeface="Lato"/>
                <a:ea typeface="Lato"/>
                <a:cs typeface="Lato"/>
                <a:sym typeface="Lato"/>
              </a:rPr>
              <a:t> </a:t>
            </a:r>
            <a:endParaRPr sz="1200">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5"/>
              </a:rPr>
              <a:t>https://www.bbc.co.uk/newsround/63664110</a:t>
            </a:r>
            <a:r>
              <a:rPr lang="en-GB" sz="1200">
                <a:latin typeface="Lato"/>
                <a:ea typeface="Lato"/>
                <a:cs typeface="Lato"/>
                <a:sym typeface="Lato"/>
              </a:rPr>
              <a:t> </a:t>
            </a:r>
            <a:endParaRPr sz="1200">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6"/>
              </a:rPr>
              <a:t>https://www.ft.com/cost-of-living-crisis</a:t>
            </a:r>
            <a:r>
              <a:rPr lang="en-GB" sz="1200">
                <a:latin typeface="Lato"/>
                <a:ea typeface="Lato"/>
                <a:cs typeface="Lato"/>
                <a:sym typeface="Lato"/>
              </a:rPr>
              <a:t>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7"/>
              </a:rPr>
              <a:t>UK households cut back on beer, meat and domestic appliances after prices surge</a:t>
            </a:r>
            <a:endParaRPr>
              <a:solidFill>
                <a:schemeClr val="dk1"/>
              </a:solidFill>
              <a:latin typeface="Lato"/>
              <a:ea typeface="Lato"/>
              <a:cs typeface="Lato"/>
              <a:sym typeface="Lato"/>
            </a:endParaRPr>
          </a:p>
          <a:p>
            <a:pPr indent="0" lvl="0" marL="0" rtl="0" algn="l">
              <a:lnSpc>
                <a:spcPct val="100000"/>
              </a:lnSpc>
              <a:spcBef>
                <a:spcPts val="120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75a4b56ed1_1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175a4b56ed1_1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99d023c245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199d023c245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e1217e1b89_0_5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e1217e1b89_0_5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e1217e1b89_0_5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e1217e1b89_0_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1217e1b89_0_5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2e1217e1b89_0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e1217e1b89_0_5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2e1217e1b89_0_5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e1217e1b89_0_5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2e1217e1b89_0_5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99d023c24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199d023c2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See Money Matters lesson 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hlinkClick r:id="rId2"/>
              </a:rPr>
              <a:t>https://natwest.mymoneysense.com/teachers/resources-8-12s/topic-8-what-affects-my-choices-about-money/lesson-plan/</a:t>
            </a:r>
            <a:endParaRPr>
              <a:solidFill>
                <a:schemeClr val="dk1"/>
              </a:solidFill>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e1217e1b89_0_5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2e1217e1b89_0_5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e1217e1b89_0_5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2e1217e1b89_0_5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e1217e1b89_0_5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2e1217e1b89_0_5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e1217e1b89_0_5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g2e1217e1b89_0_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e1217e1b89_0_6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2e1217e1b89_0_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4cb79b9a77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14cb79b9a77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fa0d73cbd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28fa0d73cbd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guidance notes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2600"/>
              <a:buNone/>
            </a:pPr>
            <a:r>
              <a:rPr lang="en-GB">
                <a:solidFill>
                  <a:schemeClr val="dk1"/>
                </a:solidFill>
                <a:latin typeface="Lato"/>
                <a:ea typeface="Lato"/>
                <a:cs typeface="Lato"/>
                <a:sym typeface="Lato"/>
              </a:rPr>
              <a:t>Explain that although brands will periodically review prices, they also increase due to inflation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e1217e1b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e1217e1b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e1217e1b8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2e1217e1b89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4cb79b9a77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4cb79b9a77_0_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UK current inflation rate updated </a:t>
            </a:r>
            <a:r>
              <a:rPr lang="en-GB" u="sng">
                <a:solidFill>
                  <a:schemeClr val="hlink"/>
                </a:solidFill>
                <a:hlinkClick r:id="rId2"/>
              </a:rPr>
              <a:t>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g2fe2a2a9f33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g2fe2a2a9f33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g2fe2a2a9f33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0" name="Shape 3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1" name="Shape 31"/>
        <p:cNvGrpSpPr/>
        <p:nvPr/>
      </p:nvGrpSpPr>
      <p:grpSpPr>
        <a:xfrm>
          <a:off x="0" y="0"/>
          <a:ext cx="0" cy="0"/>
          <a:chOff x="0" y="0"/>
          <a:chExt cx="0" cy="0"/>
        </a:xfrm>
      </p:grpSpPr>
      <p:sp>
        <p:nvSpPr>
          <p:cNvPr id="32" name="Google Shape;32;g2fe2a2a9f33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g2fe2a2a9f33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34" name="Google Shape;34;g2fe2a2a9f33_0_2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5" name="Shape 35"/>
        <p:cNvGrpSpPr/>
        <p:nvPr/>
      </p:nvGrpSpPr>
      <p:grpSpPr>
        <a:xfrm>
          <a:off x="0" y="0"/>
          <a:ext cx="0" cy="0"/>
          <a:chOff x="0" y="0"/>
          <a:chExt cx="0" cy="0"/>
        </a:xfrm>
      </p:grpSpPr>
      <p:pic>
        <p:nvPicPr>
          <p:cNvPr id="36" name="Google Shape;36;g2fe2a2a9f33_0_3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7" name="Google Shape;37;g2fe2a2a9f33_0_31"/>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8" name="Shape 38"/>
        <p:cNvGrpSpPr/>
        <p:nvPr/>
      </p:nvGrpSpPr>
      <p:grpSpPr>
        <a:xfrm>
          <a:off x="0" y="0"/>
          <a:ext cx="0" cy="0"/>
          <a:chOff x="0" y="0"/>
          <a:chExt cx="0" cy="0"/>
        </a:xfrm>
      </p:grpSpPr>
      <p:pic>
        <p:nvPicPr>
          <p:cNvPr id="39" name="Google Shape;39;g2fe2a2a9f33_0_3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0" name="Shape 4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1" name="Shape 41"/>
        <p:cNvGrpSpPr/>
        <p:nvPr/>
      </p:nvGrpSpPr>
      <p:grpSpPr>
        <a:xfrm>
          <a:off x="0" y="0"/>
          <a:ext cx="0" cy="0"/>
          <a:chOff x="0" y="0"/>
          <a:chExt cx="0" cy="0"/>
        </a:xfrm>
      </p:grpSpPr>
      <p:sp>
        <p:nvSpPr>
          <p:cNvPr id="42" name="Google Shape;42;g2fe2a2a9f33_0_3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2fe2a2a9f33_0_3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4" name="Google Shape;44;g2fe2a2a9f33_0_3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5" name="Shape 45"/>
        <p:cNvGrpSpPr/>
        <p:nvPr/>
      </p:nvGrpSpPr>
      <p:grpSpPr>
        <a:xfrm>
          <a:off x="0" y="0"/>
          <a:ext cx="0" cy="0"/>
          <a:chOff x="0" y="0"/>
          <a:chExt cx="0" cy="0"/>
        </a:xfrm>
      </p:grpSpPr>
      <p:sp>
        <p:nvSpPr>
          <p:cNvPr id="46" name="Google Shape;46;g2fe2a2a9f33_0_4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7" name="Shape 47"/>
        <p:cNvGrpSpPr/>
        <p:nvPr/>
      </p:nvGrpSpPr>
      <p:grpSpPr>
        <a:xfrm>
          <a:off x="0" y="0"/>
          <a:ext cx="0" cy="0"/>
          <a:chOff x="0" y="0"/>
          <a:chExt cx="0" cy="0"/>
        </a:xfrm>
      </p:grpSpPr>
      <p:pic>
        <p:nvPicPr>
          <p:cNvPr id="48" name="Google Shape;48;g2fe2a2a9f33_0_4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49" name="Shape 49"/>
        <p:cNvGrpSpPr/>
        <p:nvPr/>
      </p:nvGrpSpPr>
      <p:grpSpPr>
        <a:xfrm>
          <a:off x="0" y="0"/>
          <a:ext cx="0" cy="0"/>
          <a:chOff x="0" y="0"/>
          <a:chExt cx="0" cy="0"/>
        </a:xfrm>
      </p:grpSpPr>
      <p:sp>
        <p:nvSpPr>
          <p:cNvPr id="50" name="Google Shape;50;g2fe2a2a9f33_0_4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g2fe2a2a9f33_0_4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sp>
        <p:nvSpPr>
          <p:cNvPr id="11" name="Google Shape;11;g2fe2a2a9f33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 name="Google Shape;12;g2fe2a2a9f33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3" name="Shape 13"/>
        <p:cNvGrpSpPr/>
        <p:nvPr/>
      </p:nvGrpSpPr>
      <p:grpSpPr>
        <a:xfrm>
          <a:off x="0" y="0"/>
          <a:ext cx="0" cy="0"/>
          <a:chOff x="0" y="0"/>
          <a:chExt cx="0" cy="0"/>
        </a:xfrm>
      </p:grpSpPr>
      <p:pic>
        <p:nvPicPr>
          <p:cNvPr id="14" name="Google Shape;14;g2fe2a2a9f33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5" name="Shape 15"/>
        <p:cNvGrpSpPr/>
        <p:nvPr/>
      </p:nvGrpSpPr>
      <p:grpSpPr>
        <a:xfrm>
          <a:off x="0" y="0"/>
          <a:ext cx="0" cy="0"/>
          <a:chOff x="0" y="0"/>
          <a:chExt cx="0" cy="0"/>
        </a:xfrm>
      </p:grpSpPr>
      <p:pic>
        <p:nvPicPr>
          <p:cNvPr id="16" name="Google Shape;16;g2fe2a2a9f33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7" name="Shape 17"/>
        <p:cNvGrpSpPr/>
        <p:nvPr/>
      </p:nvGrpSpPr>
      <p:grpSpPr>
        <a:xfrm>
          <a:off x="0" y="0"/>
          <a:ext cx="0" cy="0"/>
          <a:chOff x="0" y="0"/>
          <a:chExt cx="0" cy="0"/>
        </a:xfrm>
      </p:grpSpPr>
      <p:pic>
        <p:nvPicPr>
          <p:cNvPr id="18" name="Google Shape;18;g2fe2a2a9f33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9" name="Shape 19"/>
        <p:cNvGrpSpPr/>
        <p:nvPr/>
      </p:nvGrpSpPr>
      <p:grpSpPr>
        <a:xfrm>
          <a:off x="0" y="0"/>
          <a:ext cx="0" cy="0"/>
          <a:chOff x="0" y="0"/>
          <a:chExt cx="0" cy="0"/>
        </a:xfrm>
      </p:grpSpPr>
      <p:pic>
        <p:nvPicPr>
          <p:cNvPr id="20" name="Google Shape;20;g2fe2a2a9f33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1" name="Shape 21"/>
        <p:cNvGrpSpPr/>
        <p:nvPr/>
      </p:nvGrpSpPr>
      <p:grpSpPr>
        <a:xfrm>
          <a:off x="0" y="0"/>
          <a:ext cx="0" cy="0"/>
          <a:chOff x="0" y="0"/>
          <a:chExt cx="0" cy="0"/>
        </a:xfrm>
      </p:grpSpPr>
      <p:sp>
        <p:nvSpPr>
          <p:cNvPr id="22" name="Google Shape;22;g2fe2a2a9f33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3" name="Google Shape;23;g2fe2a2a9f33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4" name="Google Shape;24;g2fe2a2a9f33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5" name="Shape 25"/>
        <p:cNvGrpSpPr/>
        <p:nvPr/>
      </p:nvGrpSpPr>
      <p:grpSpPr>
        <a:xfrm>
          <a:off x="0" y="0"/>
          <a:ext cx="0" cy="0"/>
          <a:chOff x="0" y="0"/>
          <a:chExt cx="0" cy="0"/>
        </a:xfrm>
      </p:grpSpPr>
      <p:pic>
        <p:nvPicPr>
          <p:cNvPr id="26" name="Google Shape;26;g2fe2a2a9f33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7" name="Shape 27"/>
        <p:cNvGrpSpPr/>
        <p:nvPr/>
      </p:nvGrpSpPr>
      <p:grpSpPr>
        <a:xfrm>
          <a:off x="0" y="0"/>
          <a:ext cx="0" cy="0"/>
          <a:chOff x="0" y="0"/>
          <a:chExt cx="0" cy="0"/>
        </a:xfrm>
      </p:grpSpPr>
      <p:sp>
        <p:nvSpPr>
          <p:cNvPr id="28" name="Google Shape;28;g2fe2a2a9f33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2fe2a2a9f33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hyperlink" Target="https://www.youtube.com/watch?v=dI0MVV5UjK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youtube.com/watch?v=KL7V2A190w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www.youtube.com/watch?v=wbSJBZHYwNY" TargetMode="External"/><Relationship Id="rId4" Type="http://schemas.openxmlformats.org/officeDocument/2006/relationships/image" Target="../media/image20.jpg"/><Relationship Id="rId5" Type="http://schemas.openxmlformats.org/officeDocument/2006/relationships/hyperlink" Target="https://www.youtube.com/watch?v=wbSJBZHYwNY&amp;embeds_widget_referrer=https%3A%2F%2Fdocs.google.com%2Fpresentation%2Fd%2F1FnQGRsnNIXp6Tn5MndnQOTN9pQTSiS6v%2Fedit&amp;embeds_referring_euri=https%3A%2F%2Fdocs.google.com%2F&amp;embeds_referring_origin=https%3A%2F%2Fdocs.google.com&amp;source_ve_path=Mjg2NjY&amp;feature=emb_log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bankofengland.co.uk/monetary-policy/inflation/inflation-calculator"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yQqDeash9tw&amp;list=PLc0nCZTu4-Gce8blEdf8nl68o0AWdHL_9&amp;index=3" TargetMode="External"/><Relationship Id="rId4" Type="http://schemas.openxmlformats.org/officeDocument/2006/relationships/hyperlink" Target="http://www.youtube.com/watch?v=yQqDeash9tw" TargetMode="External"/><Relationship Id="rId5"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bankofengland.co.uk/monetary-policy/inflation/inflation-calculator" TargetMode="Externa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26.png"/><Relationship Id="rId5" Type="http://schemas.openxmlformats.org/officeDocument/2006/relationships/hyperlink" Target="https://www.youtube.com/watch?v=3dwJYArFsV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jp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hyperlink" Target="http://www.youtube.com/watch?v=7QZRYNjavnI" TargetMode="Externa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bbc.co.uk/newsround/68370090" TargetMode="External"/><Relationship Id="rId4" Type="http://schemas.openxmlformats.org/officeDocument/2006/relationships/hyperlink" Target="https://www.bbc.co.uk/newsround/68370090" TargetMode="External"/><Relationship Id="rId5"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youtube.com/watch?v=669PyOJJoh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www.citizensadvice.org.uk/debt-and-money/" TargetMode="External"/><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resources.ftflic.com/" TargetMode="External"/><Relationship Id="rId4" Type="http://schemas.openxmlformats.org/officeDocument/2006/relationships/hyperlink" Target="https://www.ons.gov.uk/economy/inflationandpriceindices/articles/howisinflationaffectingyourhouseholdcosts/2022-03-23" TargetMode="External"/><Relationship Id="rId5" Type="http://schemas.openxmlformats.org/officeDocument/2006/relationships/hyperlink" Target="https://www.bbc.co.uk/news/business-12196322" TargetMode="External"/><Relationship Id="rId6" Type="http://schemas.openxmlformats.org/officeDocument/2006/relationships/hyperlink" Target="https://www.bbc.co.uk/newsround/6837009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hyperlink" Target="https://www.bbc.co.uk/newsround/5932001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zPT9RIAcgWY" TargetMode="External"/><Relationship Id="rId4" Type="http://schemas.openxmlformats.org/officeDocument/2006/relationships/image" Target="../media/image16.jpg"/><Relationship Id="rId5" Type="http://schemas.openxmlformats.org/officeDocument/2006/relationships/hyperlink" Target="https://www.youtube.com/watch?time_continue=1&amp;v=zPT9RIAcgWY&amp;embeds_widget_referrer=https%3A%2F%2Fdocs.google.com%2Fpresentation%2Fd%2F1FnQGRsnNIXp6Tn5MndnQOTN9pQTSiS6v%2Fedit&amp;embeds_referring_euri=https%3A%2F%2Fdocs.google.com%2F&amp;embeds_referring_origin=https%3A%2F%2Fdocs.google.com&amp;source_ve_path=Mjg2NjY&amp;feature=emb_log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hyperlink" Target="https://ycharts.com/indicators/uk_inflation_rate#:~:text=Basic%20Info,long%20term%20average%20of%202.83%2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5" name="Shape 55"/>
        <p:cNvGrpSpPr/>
        <p:nvPr/>
      </p:nvGrpSpPr>
      <p:grpSpPr>
        <a:xfrm>
          <a:off x="0" y="0"/>
          <a:ext cx="0" cy="0"/>
          <a:chOff x="0" y="0"/>
          <a:chExt cx="0" cy="0"/>
        </a:xfrm>
      </p:grpSpPr>
      <p:sp>
        <p:nvSpPr>
          <p:cNvPr id="56" name="Google Shape;56;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take care of monthly money</a:t>
            </a:r>
            <a:endParaRPr b="1" i="0" sz="4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pic>
        <p:nvPicPr>
          <p:cNvPr id="57" name="Google Shape;57;p1"/>
          <p:cNvPicPr preferRelativeResize="0"/>
          <p:nvPr/>
        </p:nvPicPr>
        <p:blipFill rotWithShape="1">
          <a:blip r:embed="rId3">
            <a:alphaModFix/>
          </a:blip>
          <a:srcRect b="0" l="0" r="0" t="0"/>
          <a:stretch/>
        </p:blipFill>
        <p:spPr>
          <a:xfrm>
            <a:off x="434324" y="3306997"/>
            <a:ext cx="1053199" cy="1053199"/>
          </a:xfrm>
          <a:prstGeom prst="rect">
            <a:avLst/>
          </a:prstGeom>
          <a:noFill/>
          <a:ln>
            <a:noFill/>
          </a:ln>
        </p:spPr>
      </p:pic>
      <p:sp>
        <p:nvSpPr>
          <p:cNvPr id="58" name="Google Shape;58;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5eb87009b4_0_1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The Bank of England </a:t>
            </a:r>
            <a:endParaRPr b="1" i="0" sz="2900" u="none" cap="none" strike="noStrike">
              <a:solidFill>
                <a:schemeClr val="lt1"/>
              </a:solidFill>
              <a:latin typeface="Lato"/>
              <a:ea typeface="Lato"/>
              <a:cs typeface="Lato"/>
              <a:sym typeface="Lato"/>
            </a:endParaRPr>
          </a:p>
        </p:txBody>
      </p:sp>
      <p:sp>
        <p:nvSpPr>
          <p:cNvPr id="137" name="Google Shape;137;g25eb87009b4_0_10"/>
          <p:cNvSpPr txBox="1"/>
          <p:nvPr/>
        </p:nvSpPr>
        <p:spPr>
          <a:xfrm>
            <a:off x="379375" y="1337450"/>
            <a:ext cx="3902700" cy="16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15"/>
                  </a:ext>
                </a:extLst>
              </a:rPr>
              <a:t>Welcome to the Bank of England.</a:t>
            </a:r>
            <a:endParaRPr b="1" i="0" sz="1800" u="none" cap="none" strike="noStrike">
              <a:solidFill>
                <a:srgbClr val="000000"/>
              </a:solidFill>
              <a:latin typeface="Lato"/>
              <a:ea typeface="Lato"/>
              <a:cs typeface="Lato"/>
              <a:sym typeface="Lato"/>
              <a:extLst>
                <a:ext uri="http://customooxmlschemas.google.com/">
                  <go:slidesCustomData xmlns:go="http://customooxmlschemas.google.com/" textRoundtripDataId="16"/>
                </a:ext>
              </a:extLst>
            </a:endParaRPr>
          </a:p>
          <a:p>
            <a:pPr indent="0" lvl="0" marL="0" marR="0" rtl="0" algn="l">
              <a:lnSpc>
                <a:spcPct val="100000"/>
              </a:lnSpc>
              <a:spcBef>
                <a:spcPts val="0"/>
              </a:spcBef>
              <a:spcAft>
                <a:spcPts val="0"/>
              </a:spcAft>
              <a:buClr>
                <a:srgbClr val="000000"/>
              </a:buClr>
              <a:buSzPts val="1600"/>
              <a:buFont typeface="Arial"/>
              <a:buNone/>
            </a:pPr>
            <a:r>
              <a:t/>
            </a:r>
            <a:endParaRPr sz="1600">
              <a:latin typeface="Lato"/>
              <a:ea typeface="Lato"/>
              <a:cs typeface="Lato"/>
              <a:sym typeface="Lato"/>
              <a:extLst>
                <a:ext uri="http://customooxmlschemas.google.com/">
                  <go:slidesCustomData xmlns:go="http://customooxmlschemas.google.com/" textRoundtripDataId="17"/>
                </a:ext>
              </a:extLst>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8"/>
                  </a:ext>
                </a:extLst>
              </a:rPr>
              <a:t>The Bank of England is the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9"/>
                  </a:ext>
                </a:extLst>
              </a:rPr>
              <a:t>UK’s central bank</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0"/>
                  </a:ext>
                </a:extLst>
              </a:rPr>
              <a:t> and one of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1"/>
                  </a:ext>
                </a:extLst>
              </a:rPr>
              <a:t>it</a:t>
            </a:r>
            <a:r>
              <a:rPr b="0" i="0" lang="en-GB" sz="1600" u="none" cap="none" strike="noStrike">
                <a:solidFill>
                  <a:srgbClr val="000000"/>
                </a:solidFill>
                <a:latin typeface="Lato"/>
                <a:ea typeface="Lato"/>
                <a:cs typeface="Lato"/>
                <a:sym typeface="Lato"/>
              </a:rPr>
              <a:t>s</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2"/>
                  </a:ext>
                </a:extLst>
              </a:rPr>
              <a:t> roles is to keep prices stable. It does this by having an inflation</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3"/>
                  </a:ext>
                </a:extLst>
              </a:rPr>
              <a:t> target rate of about 2%</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4"/>
                  </a:ext>
                </a:extLst>
              </a:rPr>
              <a:t>.</a:t>
            </a:r>
            <a:endParaRPr b="1" i="0" sz="1600" u="none" cap="none" strike="noStrike">
              <a:solidFill>
                <a:srgbClr val="000000"/>
              </a:solidFill>
              <a:latin typeface="Lato"/>
              <a:ea typeface="Lato"/>
              <a:cs typeface="Lato"/>
              <a:sym typeface="Lato"/>
            </a:endParaRPr>
          </a:p>
        </p:txBody>
      </p:sp>
      <p:pic>
        <p:nvPicPr>
          <p:cNvPr id="138" name="Google Shape;138;g25eb87009b4_0_10"/>
          <p:cNvPicPr preferRelativeResize="0"/>
          <p:nvPr/>
        </p:nvPicPr>
        <p:blipFill rotWithShape="1">
          <a:blip r:embed="rId3">
            <a:alphaModFix/>
          </a:blip>
          <a:srcRect b="0" l="-3820" r="0" t="0"/>
          <a:stretch/>
        </p:blipFill>
        <p:spPr>
          <a:xfrm>
            <a:off x="4779003" y="1451000"/>
            <a:ext cx="4365002" cy="2455325"/>
          </a:xfrm>
          <a:prstGeom prst="rect">
            <a:avLst/>
          </a:prstGeom>
          <a:noFill/>
          <a:ln>
            <a:noFill/>
          </a:ln>
        </p:spPr>
      </p:pic>
      <p:pic>
        <p:nvPicPr>
          <p:cNvPr id="139" name="Google Shape;139;g25eb87009b4_0_10"/>
          <p:cNvPicPr preferRelativeResize="0"/>
          <p:nvPr/>
        </p:nvPicPr>
        <p:blipFill rotWithShape="1">
          <a:blip r:embed="rId4">
            <a:alphaModFix/>
          </a:blip>
          <a:srcRect b="0" l="0" r="0" t="0"/>
          <a:stretch/>
        </p:blipFill>
        <p:spPr>
          <a:xfrm>
            <a:off x="4490575" y="1224850"/>
            <a:ext cx="1391850" cy="3426675"/>
          </a:xfrm>
          <a:prstGeom prst="rect">
            <a:avLst/>
          </a:prstGeom>
          <a:noFill/>
          <a:ln>
            <a:noFill/>
          </a:ln>
        </p:spPr>
      </p:pic>
      <p:sp>
        <p:nvSpPr>
          <p:cNvPr id="140" name="Google Shape;140;g25eb87009b4_0_10"/>
          <p:cNvSpPr txBox="1"/>
          <p:nvPr/>
        </p:nvSpPr>
        <p:spPr>
          <a:xfrm>
            <a:off x="379375" y="3386250"/>
            <a:ext cx="2814000" cy="51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Andrew Bailey</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Governor of the Bank of England</a:t>
            </a:r>
            <a:endParaRPr b="0" i="0" sz="1400" u="none" cap="none" strike="noStrike">
              <a:solidFill>
                <a:srgbClr val="000000"/>
              </a:solidFill>
              <a:latin typeface="Lato"/>
              <a:ea typeface="Lato"/>
              <a:cs typeface="Lato"/>
              <a:sym typeface="Lato"/>
            </a:endParaRPr>
          </a:p>
        </p:txBody>
      </p:sp>
      <p:cxnSp>
        <p:nvCxnSpPr>
          <p:cNvPr id="141" name="Google Shape;141;g25eb87009b4_0_10"/>
          <p:cNvCxnSpPr/>
          <p:nvPr/>
        </p:nvCxnSpPr>
        <p:spPr>
          <a:xfrm flipH="1" rot="10800000">
            <a:off x="3280003" y="2934150"/>
            <a:ext cx="1002000" cy="710100"/>
          </a:xfrm>
          <a:prstGeom prst="bentConnector3">
            <a:avLst>
              <a:gd fmla="val 50000" name="adj1"/>
            </a:avLst>
          </a:prstGeom>
          <a:noFill/>
          <a:ln cap="flat" cmpd="sng" w="28575">
            <a:solidFill>
              <a:schemeClr val="accent2"/>
            </a:solidFill>
            <a:prstDash val="solid"/>
            <a:round/>
            <a:headEnd len="sm" w="sm" type="none"/>
            <a:tailEnd len="sm" w="sm" type="none"/>
          </a:ln>
        </p:spPr>
      </p:cxnSp>
      <p:sp>
        <p:nvSpPr>
          <p:cNvPr id="142" name="Google Shape;142;g25eb87009b4_0_10"/>
          <p:cNvSpPr txBox="1"/>
          <p:nvPr/>
        </p:nvSpPr>
        <p:spPr>
          <a:xfrm>
            <a:off x="361800" y="4782275"/>
            <a:ext cx="56658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1" lang="en-GB" sz="1100" u="none" cap="none" strike="noStrike">
                <a:solidFill>
                  <a:schemeClr val="accent2"/>
                </a:solidFill>
                <a:latin typeface="Lato"/>
                <a:ea typeface="Lato"/>
                <a:cs typeface="Lato"/>
                <a:sym typeface="Lato"/>
              </a:rPr>
              <a:t>See </a:t>
            </a:r>
            <a:r>
              <a:rPr b="1" i="1" lang="en-GB" sz="1100" u="sng" cap="none" strike="noStrike">
                <a:solidFill>
                  <a:schemeClr val="hlink"/>
                </a:solidFill>
                <a:latin typeface="Lato"/>
                <a:ea typeface="Lato"/>
                <a:cs typeface="Lato"/>
                <a:sym typeface="Lato"/>
                <a:hlinkClick r:id="rId5"/>
              </a:rPr>
              <a:t>this optional video</a:t>
            </a:r>
            <a:r>
              <a:rPr b="1" i="1" lang="en-GB" sz="1100" u="none" cap="none" strike="noStrike">
                <a:solidFill>
                  <a:schemeClr val="accent2"/>
                </a:solidFill>
                <a:latin typeface="Lato"/>
                <a:ea typeface="Lato"/>
                <a:cs typeface="Lato"/>
                <a:sym typeface="Lato"/>
              </a:rPr>
              <a:t> for a further explanation of the Bank of England  </a:t>
            </a:r>
            <a:endParaRPr b="1" i="1" sz="1100" u="none" cap="none" strike="noStrike">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4cb79b9a77_0_514"/>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Are rising prices, aka </a:t>
            </a:r>
            <a:r>
              <a:rPr b="1" i="1" lang="en-GB" sz="2900" u="none" cap="none" strike="noStrike">
                <a:solidFill>
                  <a:schemeClr val="lt1"/>
                </a:solidFill>
                <a:latin typeface="Lato"/>
                <a:ea typeface="Lato"/>
                <a:cs typeface="Lato"/>
                <a:sym typeface="Lato"/>
              </a:rPr>
              <a:t>inflation</a:t>
            </a:r>
            <a:r>
              <a:rPr b="1" i="0" lang="en-GB" sz="2900" u="none" cap="none" strike="noStrike">
                <a:solidFill>
                  <a:schemeClr val="lt1"/>
                </a:solidFill>
                <a:latin typeface="Lato"/>
                <a:ea typeface="Lato"/>
                <a:cs typeface="Lato"/>
                <a:sym typeface="Lato"/>
              </a:rPr>
              <a:t>,  always a bad thing?</a:t>
            </a:r>
            <a:endParaRPr b="1" i="0" sz="2900" u="none" cap="none" strike="noStrike">
              <a:solidFill>
                <a:schemeClr val="lt1"/>
              </a:solidFill>
              <a:latin typeface="Lato"/>
              <a:ea typeface="Lato"/>
              <a:cs typeface="Lato"/>
              <a:sym typeface="Lato"/>
            </a:endParaRPr>
          </a:p>
        </p:txBody>
      </p:sp>
      <p:sp>
        <p:nvSpPr>
          <p:cNvPr id="148" name="Google Shape;148;g14cb79b9a77_0_514"/>
          <p:cNvSpPr txBox="1"/>
          <p:nvPr/>
        </p:nvSpPr>
        <p:spPr>
          <a:xfrm>
            <a:off x="366100" y="1831475"/>
            <a:ext cx="78858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Generally, prices rise </a:t>
            </a:r>
            <a:r>
              <a:rPr b="1" lang="en-GB" sz="1800">
                <a:solidFill>
                  <a:schemeClr val="lt1"/>
                </a:solidFill>
                <a:latin typeface="Lato"/>
                <a:ea typeface="Lato"/>
                <a:cs typeface="Lato"/>
                <a:sym typeface="Lato"/>
              </a:rPr>
              <a:t>every year a small amount. </a:t>
            </a:r>
            <a:endParaRPr b="1" sz="18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GB" sz="1800">
                <a:solidFill>
                  <a:schemeClr val="lt1"/>
                </a:solidFill>
                <a:latin typeface="Lato"/>
                <a:ea typeface="Lato"/>
                <a:cs typeface="Lato"/>
                <a:sym typeface="Lato"/>
              </a:rPr>
              <a:t>This</a:t>
            </a:r>
            <a:r>
              <a:rPr b="1" i="0" lang="en-GB" sz="1800" u="none" cap="none" strike="noStrike">
                <a:solidFill>
                  <a:schemeClr val="lt1"/>
                </a:solidFill>
                <a:latin typeface="Lato"/>
                <a:ea typeface="Lato"/>
                <a:cs typeface="Lato"/>
                <a:sym typeface="Lato"/>
              </a:rPr>
              <a:t> shows that the level of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5"/>
                  </a:ext>
                </a:extLst>
              </a:rPr>
              <a:t>demand </a:t>
            </a:r>
            <a:r>
              <a:rPr b="1" i="0" lang="en-GB" sz="1800" u="none" cap="none" strike="noStrike">
                <a:solidFill>
                  <a:schemeClr val="lt1"/>
                </a:solidFill>
                <a:latin typeface="Lato"/>
                <a:ea typeface="Lato"/>
                <a:cs typeface="Lato"/>
                <a:sym typeface="Lato"/>
              </a:rPr>
              <a:t>in the economy is growing. </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It’s when prices </a:t>
            </a:r>
            <a:r>
              <a:rPr b="1" i="0" lang="en-GB" sz="1800" u="sng" cap="none" strike="noStrike">
                <a:solidFill>
                  <a:schemeClr val="lt1"/>
                </a:solidFill>
                <a:latin typeface="Lato"/>
                <a:ea typeface="Lato"/>
                <a:cs typeface="Lato"/>
                <a:sym typeface="Lato"/>
              </a:rPr>
              <a:t>rise very fast</a:t>
            </a:r>
            <a:r>
              <a:rPr b="1" i="0" lang="en-GB" sz="1800" u="none" cap="none" strike="noStrike">
                <a:solidFill>
                  <a:schemeClr val="lt1"/>
                </a:solidFill>
                <a:latin typeface="Lato"/>
                <a:ea typeface="Lato"/>
                <a:cs typeface="Lato"/>
                <a:sym typeface="Lato"/>
              </a:rPr>
              <a:t> that people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6"/>
                  </a:ext>
                </a:extLst>
              </a:rPr>
              <a:t>worry </a:t>
            </a:r>
            <a:r>
              <a:rPr b="1" i="0" lang="en-GB" sz="1800" u="none" cap="none" strike="noStrike">
                <a:solidFill>
                  <a:schemeClr val="lt1"/>
                </a:solidFill>
                <a:latin typeface="Lato"/>
                <a:ea typeface="Lato"/>
                <a:cs typeface="Lato"/>
                <a:sym typeface="Lato"/>
              </a:rPr>
              <a:t>as they can’t buy as much with the same amount of money.</a:t>
            </a:r>
            <a:endParaRPr b="1" i="0" sz="1800" u="none" cap="none" strike="noStrike">
              <a:solidFill>
                <a:schemeClr val="lt1"/>
              </a:solidFill>
              <a:latin typeface="Lato"/>
              <a:ea typeface="Lato"/>
              <a:cs typeface="Lato"/>
              <a:sym typeface="Lato"/>
            </a:endParaRPr>
          </a:p>
        </p:txBody>
      </p:sp>
      <p:sp>
        <p:nvSpPr>
          <p:cNvPr id="149" name="Google Shape;149;g14cb79b9a77_0_514"/>
          <p:cNvSpPr txBox="1"/>
          <p:nvPr/>
        </p:nvSpPr>
        <p:spPr>
          <a:xfrm>
            <a:off x="211725" y="4755300"/>
            <a:ext cx="6271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Optional supporting video resource: </a:t>
            </a:r>
            <a:r>
              <a:rPr b="1" lang="en-GB" sz="900" u="sng">
                <a:solidFill>
                  <a:schemeClr val="accent2"/>
                </a:solidFill>
                <a:latin typeface="Lato"/>
                <a:ea typeface="Lato"/>
                <a:cs typeface="Lato"/>
                <a:sym typeface="Lato"/>
                <a:hlinkClick r:id="rId3">
                  <a:extLst>
                    <a:ext uri="{A12FA001-AC4F-418D-AE19-62706E023703}">
                      <ahyp:hlinkClr val="tx"/>
                    </a:ext>
                  </a:extLst>
                </a:hlinkClick>
              </a:rPr>
              <a:t>Cost of Living Crisis: YOUR Questions Answered | Newsround</a:t>
            </a:r>
            <a:r>
              <a:rPr b="1" i="0" lang="en-GB" sz="900" u="none" cap="none" strike="noStrike">
                <a:solidFill>
                  <a:schemeClr val="accent2"/>
                </a:solidFill>
                <a:latin typeface="Lato"/>
                <a:ea typeface="Lato"/>
                <a:cs typeface="Lato"/>
                <a:sym typeface="Lato"/>
              </a:rPr>
              <a:t> </a:t>
            </a:r>
            <a:endParaRPr b="1" i="0" sz="900" u="none" cap="none" strike="noStrike">
              <a:solidFill>
                <a:schemeClr val="accent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This is the second of 5 animated shorts commissioned by The Economist to illustrate their specialized dictionary titled &quot;Economics A-Z&quot;." id="154" name="Google Shape;154;g28fa0d73cbd_0_67" title="Kal Draws Hyperinflation">
            <a:hlinkClick r:id="rId3"/>
          </p:cNvPr>
          <p:cNvPicPr preferRelativeResize="0"/>
          <p:nvPr/>
        </p:nvPicPr>
        <p:blipFill rotWithShape="1">
          <a:blip r:embed="rId4">
            <a:alphaModFix/>
          </a:blip>
          <a:srcRect b="0" l="0" r="0" t="0"/>
          <a:stretch/>
        </p:blipFill>
        <p:spPr>
          <a:xfrm>
            <a:off x="1815100" y="1256875"/>
            <a:ext cx="5307200" cy="2985300"/>
          </a:xfrm>
          <a:prstGeom prst="rect">
            <a:avLst/>
          </a:prstGeom>
          <a:noFill/>
          <a:ln>
            <a:noFill/>
          </a:ln>
        </p:spPr>
      </p:pic>
      <p:sp>
        <p:nvSpPr>
          <p:cNvPr id="155" name="Google Shape;155;g28fa0d73cbd_0_67"/>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lt1"/>
                </a:solidFill>
                <a:latin typeface="Lato"/>
                <a:ea typeface="Lato"/>
                <a:cs typeface="Lato"/>
                <a:sym typeface="Lato"/>
              </a:rPr>
              <a:t>Optional Video: </a:t>
            </a:r>
            <a:r>
              <a:rPr b="1" i="0" lang="en-GB" sz="2900" u="none" cap="none" strike="noStrike">
                <a:solidFill>
                  <a:schemeClr val="lt1"/>
                </a:solidFill>
                <a:latin typeface="Lato"/>
                <a:ea typeface="Lato"/>
                <a:cs typeface="Lato"/>
                <a:sym typeface="Lato"/>
              </a:rPr>
              <a:t>Hyperinflation</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chemeClr val="lt1"/>
              </a:solidFill>
              <a:latin typeface="Lato"/>
              <a:ea typeface="Lato"/>
              <a:cs typeface="Lato"/>
              <a:sym typeface="Lato"/>
            </a:endParaRPr>
          </a:p>
        </p:txBody>
      </p:sp>
      <p:sp>
        <p:nvSpPr>
          <p:cNvPr id="156" name="Google Shape;156;g28fa0d73cbd_0_67"/>
          <p:cNvSpPr txBox="1"/>
          <p:nvPr/>
        </p:nvSpPr>
        <p:spPr>
          <a:xfrm>
            <a:off x="1898150" y="4417350"/>
            <a:ext cx="3439500" cy="54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Watch the video </a:t>
            </a:r>
            <a:r>
              <a:rPr b="0" i="0" lang="en-GB" sz="1400" u="sng" cap="none" strike="noStrike">
                <a:solidFill>
                  <a:schemeClr val="lt1"/>
                </a:solidFill>
                <a:latin typeface="Arial"/>
                <a:ea typeface="Arial"/>
                <a:cs typeface="Arial"/>
                <a:sym typeface="Arial"/>
                <a:hlinkClick r:id="rId5">
                  <a:extLst>
                    <a:ext uri="{A12FA001-AC4F-418D-AE19-62706E023703}">
                      <ahyp:hlinkClr val="tx"/>
                    </a:ext>
                  </a:extLst>
                </a:hlinkClick>
              </a:rPr>
              <a:t>here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0484c8ff5c_0_9"/>
          <p:cNvSpPr txBox="1"/>
          <p:nvPr/>
        </p:nvSpPr>
        <p:spPr>
          <a:xfrm>
            <a:off x="251700" y="22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lt1"/>
                </a:solidFill>
                <a:latin typeface="Lato"/>
                <a:ea typeface="Lato"/>
                <a:cs typeface="Lato"/>
                <a:sym typeface="Lato"/>
              </a:rPr>
              <a:t>What happens when inflation gets out of control…?</a:t>
            </a:r>
            <a:endParaRPr b="1" i="0" sz="2900" u="none" cap="none" strike="noStrike">
              <a:solidFill>
                <a:schemeClr val="lt1"/>
              </a:solidFill>
              <a:latin typeface="Lato"/>
              <a:ea typeface="Lato"/>
              <a:cs typeface="Lato"/>
              <a:sym typeface="Lato"/>
            </a:endParaRPr>
          </a:p>
        </p:txBody>
      </p:sp>
      <p:pic>
        <p:nvPicPr>
          <p:cNvPr id="162" name="Google Shape;162;g30484c8ff5c_0_9"/>
          <p:cNvPicPr preferRelativeResize="0"/>
          <p:nvPr/>
        </p:nvPicPr>
        <p:blipFill>
          <a:blip r:embed="rId3">
            <a:alphaModFix/>
          </a:blip>
          <a:stretch>
            <a:fillRect/>
          </a:stretch>
        </p:blipFill>
        <p:spPr>
          <a:xfrm>
            <a:off x="3556500" y="1341050"/>
            <a:ext cx="5369651" cy="2663850"/>
          </a:xfrm>
          <a:prstGeom prst="rect">
            <a:avLst/>
          </a:prstGeom>
          <a:noFill/>
          <a:ln>
            <a:noFill/>
          </a:ln>
        </p:spPr>
      </p:pic>
      <p:sp>
        <p:nvSpPr>
          <p:cNvPr id="163" name="Google Shape;163;g30484c8ff5c_0_9"/>
          <p:cNvSpPr txBox="1"/>
          <p:nvPr/>
        </p:nvSpPr>
        <p:spPr>
          <a:xfrm>
            <a:off x="206225" y="1443475"/>
            <a:ext cx="3162000" cy="2986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2008: Zimbabwe</a:t>
            </a:r>
            <a:endParaRPr b="1">
              <a:latin typeface="Lato"/>
              <a:ea typeface="Lato"/>
              <a:cs typeface="Lato"/>
              <a:sym typeface="Lato"/>
            </a:endParaRPr>
          </a:p>
          <a:p>
            <a:pPr indent="0" lvl="0" marL="457200" rtl="0" algn="l">
              <a:spcBef>
                <a:spcPts val="0"/>
              </a:spcBef>
              <a:spcAft>
                <a:spcPts val="0"/>
              </a:spcAft>
              <a:buNone/>
            </a:pPr>
            <a:r>
              <a:t/>
            </a:r>
            <a:endParaRPr b="1">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Zimbabwe’s inflation crisis happened when the country printed too much money</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This led to prices rising extremely fast.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At its worst, prices doubled </a:t>
            </a:r>
            <a:r>
              <a:rPr b="1" lang="en-GB">
                <a:latin typeface="Lato"/>
                <a:ea typeface="Lato"/>
                <a:cs typeface="Lato"/>
                <a:sym typeface="Lato"/>
              </a:rPr>
              <a:t>every day</a:t>
            </a:r>
            <a:r>
              <a:rPr lang="en-GB">
                <a:latin typeface="Lato"/>
                <a:ea typeface="Lato"/>
                <a:cs typeface="Lato"/>
                <a:sym typeface="Lato"/>
              </a:rPr>
              <a:t>, making basic goods like food unaffordable.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The value of Zimbabwe’s currency </a:t>
            </a:r>
            <a:r>
              <a:rPr b="1" lang="en-GB">
                <a:latin typeface="Lato"/>
                <a:ea typeface="Lato"/>
                <a:cs typeface="Lato"/>
                <a:sym typeface="Lato"/>
              </a:rPr>
              <a:t>collapsed</a:t>
            </a:r>
            <a:r>
              <a:rPr lang="en-GB">
                <a:latin typeface="Lato"/>
                <a:ea typeface="Lato"/>
                <a:cs typeface="Lato"/>
                <a:sym typeface="Lato"/>
              </a:rPr>
              <a:t>, and eventually they stopped using it</a:t>
            </a:r>
            <a:endParaRPr>
              <a:latin typeface="Lato"/>
              <a:ea typeface="Lato"/>
              <a:cs typeface="Lato"/>
              <a:sym typeface="Lato"/>
            </a:endParaRPr>
          </a:p>
        </p:txBody>
      </p:sp>
      <p:sp>
        <p:nvSpPr>
          <p:cNvPr id="164" name="Google Shape;164;g30484c8ff5c_0_9"/>
          <p:cNvSpPr/>
          <p:nvPr/>
        </p:nvSpPr>
        <p:spPr>
          <a:xfrm>
            <a:off x="3780550" y="2057875"/>
            <a:ext cx="1865700" cy="1158600"/>
          </a:xfrm>
          <a:prstGeom prst="roundRect">
            <a:avLst>
              <a:gd fmla="val 16667" name="adj"/>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g30484c8ff5c_0_9"/>
          <p:cNvSpPr txBox="1"/>
          <p:nvPr/>
        </p:nvSpPr>
        <p:spPr>
          <a:xfrm>
            <a:off x="3881850" y="4269000"/>
            <a:ext cx="4485900" cy="400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This 100 trillion </a:t>
            </a:r>
            <a:r>
              <a:rPr b="1" lang="en-GB">
                <a:latin typeface="Lato"/>
                <a:ea typeface="Lato"/>
                <a:cs typeface="Lato"/>
                <a:sym typeface="Lato"/>
              </a:rPr>
              <a:t>dollar</a:t>
            </a:r>
            <a:r>
              <a:rPr b="1" lang="en-GB">
                <a:latin typeface="Lato"/>
                <a:ea typeface="Lato"/>
                <a:cs typeface="Lato"/>
                <a:sym typeface="Lato"/>
              </a:rPr>
              <a:t> note was only worth about 30p!</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6c5c376a11_0_40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Measuring inflation | Basket of goods </a:t>
            </a:r>
            <a:endParaRPr b="1" i="0" sz="2900" u="none" cap="none" strike="noStrike">
              <a:solidFill>
                <a:schemeClr val="lt1"/>
              </a:solidFill>
              <a:latin typeface="Lato"/>
              <a:ea typeface="Lato"/>
              <a:cs typeface="Lato"/>
              <a:sym typeface="Lato"/>
            </a:endParaRPr>
          </a:p>
        </p:txBody>
      </p:sp>
      <p:pic>
        <p:nvPicPr>
          <p:cNvPr id="171" name="Google Shape;171;g16c5c376a11_0_404"/>
          <p:cNvPicPr preferRelativeResize="0"/>
          <p:nvPr/>
        </p:nvPicPr>
        <p:blipFill rotWithShape="1">
          <a:blip r:embed="rId3">
            <a:alphaModFix/>
          </a:blip>
          <a:srcRect b="0" l="0" r="0" t="0"/>
          <a:stretch/>
        </p:blipFill>
        <p:spPr>
          <a:xfrm>
            <a:off x="5828725" y="1325875"/>
            <a:ext cx="2958027" cy="2865124"/>
          </a:xfrm>
          <a:prstGeom prst="rect">
            <a:avLst/>
          </a:prstGeom>
          <a:noFill/>
          <a:ln>
            <a:noFill/>
          </a:ln>
        </p:spPr>
      </p:pic>
      <p:sp>
        <p:nvSpPr>
          <p:cNvPr id="172" name="Google Shape;172;g16c5c376a11_0_404"/>
          <p:cNvSpPr txBox="1"/>
          <p:nvPr/>
        </p:nvSpPr>
        <p:spPr>
          <a:xfrm>
            <a:off x="379375" y="1268150"/>
            <a:ext cx="48219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231F20"/>
                </a:solidFill>
                <a:latin typeface="Lato"/>
                <a:ea typeface="Lato"/>
                <a:cs typeface="Lato"/>
                <a:sym typeface="Lato"/>
              </a:rPr>
              <a:t>Inflation is measured by tracking how the price of a representative basket of everyday items changes over time.</a:t>
            </a:r>
            <a:endParaRPr b="1" i="0" sz="1800" u="none" cap="none" strike="noStrike">
              <a:solidFill>
                <a:srgbClr val="000000"/>
              </a:solidFill>
              <a:latin typeface="Lato"/>
              <a:ea typeface="Lato"/>
              <a:cs typeface="Lato"/>
              <a:sym typeface="Lato"/>
            </a:endParaRPr>
          </a:p>
        </p:txBody>
      </p:sp>
      <p:sp>
        <p:nvSpPr>
          <p:cNvPr id="173" name="Google Shape;173;g16c5c376a11_0_404"/>
          <p:cNvSpPr txBox="1"/>
          <p:nvPr/>
        </p:nvSpPr>
        <p:spPr>
          <a:xfrm>
            <a:off x="379375" y="1980000"/>
            <a:ext cx="5010600" cy="2530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rgbClr val="1E1E1E"/>
              </a:buClr>
              <a:buSzPts val="1500"/>
              <a:buFont typeface="Lato"/>
              <a:buChar char="●"/>
            </a:pP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7"/>
                  </a:ext>
                </a:extLst>
              </a:rPr>
              <a:t>Consumer inflation is measured by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8"/>
                  </a:ext>
                </a:extLst>
              </a:rPr>
              <a:t>taking</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9"/>
                  </a:ext>
                </a:extLst>
              </a:rPr>
              <a:t> a sample ‘</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0"/>
                  </a:ext>
                </a:extLst>
              </a:rPr>
              <a:t>shopping basket</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1"/>
                  </a:ext>
                </a:extLst>
              </a:rPr>
              <a:t>’ of around </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2"/>
                  </a:ext>
                </a:extLst>
              </a:rPr>
              <a:t>700 goods and services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3"/>
                  </a:ext>
                </a:extLst>
              </a:rPr>
              <a:t>each month in the UK, and monitoring how the total price of the basket changes. </a:t>
            </a:r>
            <a:endParaRPr b="0" i="0"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4"/>
                </a:ext>
              </a:extLst>
            </a:endParaRPr>
          </a:p>
          <a:p>
            <a:pPr indent="-323850" lvl="0" marL="457200" marR="0" rtl="0" algn="l">
              <a:lnSpc>
                <a:spcPct val="115000"/>
              </a:lnSpc>
              <a:spcBef>
                <a:spcPts val="1000"/>
              </a:spcBef>
              <a:spcAft>
                <a:spcPts val="0"/>
              </a:spcAft>
              <a:buClr>
                <a:srgbClr val="1E1E1E"/>
              </a:buClr>
              <a:buSzPts val="1500"/>
              <a:buFont typeface="Lato"/>
              <a:buChar char="●"/>
            </a:pP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5"/>
                  </a:ext>
                </a:extLst>
              </a:rPr>
              <a:t>Goods include things like </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6"/>
                  </a:ext>
                </a:extLst>
              </a:rPr>
              <a:t>food, clothes and petrol.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7"/>
                  </a:ext>
                </a:extLst>
              </a:rPr>
              <a:t>Services include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8"/>
                  </a:ext>
                </a:extLst>
              </a:rPr>
              <a:t>things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9"/>
                  </a:ext>
                </a:extLst>
              </a:rPr>
              <a:t>like t</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0"/>
                  </a:ext>
                </a:extLst>
              </a:rPr>
              <a:t>ransport, restaurant </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1"/>
                  </a:ext>
                </a:extLst>
              </a:rPr>
              <a:t>meals</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2"/>
                  </a:ext>
                </a:extLst>
              </a:rPr>
              <a:t> and cinema trips.</a:t>
            </a:r>
            <a:endParaRPr b="1" i="0"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3"/>
                </a:ext>
              </a:extLst>
            </a:endParaRPr>
          </a:p>
          <a:p>
            <a:pPr indent="-323850" lvl="0" marL="457200" marR="0" rtl="0" algn="l">
              <a:lnSpc>
                <a:spcPct val="115000"/>
              </a:lnSpc>
              <a:spcBef>
                <a:spcPts val="1000"/>
              </a:spcBef>
              <a:spcAft>
                <a:spcPts val="1000"/>
              </a:spcAft>
              <a:buClr>
                <a:srgbClr val="1E1E1E"/>
              </a:buClr>
              <a:buSzPts val="1500"/>
              <a:buFont typeface="Lato"/>
              <a:buChar char="●"/>
            </a:pP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4"/>
                  </a:ext>
                </a:extLst>
              </a:rPr>
              <a:t>This is known as the ‘</a:t>
            </a:r>
            <a:r>
              <a:rPr b="1" i="0" lang="en-GB" sz="1500" u="sng"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5"/>
                  </a:ext>
                </a:extLst>
              </a:rPr>
              <a:t>Consumer Prices Index</a:t>
            </a:r>
            <a:r>
              <a:rPr b="0" i="0" lang="en-GB" sz="1500" u="sng"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6"/>
                  </a:ext>
                </a:extLst>
              </a:rPr>
              <a:t>’</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7"/>
                  </a:ext>
                </a:extLst>
              </a:rPr>
              <a:t> (CPI)</a:t>
            </a:r>
            <a:endParaRPr b="0" i="0" sz="1500" u="none" cap="none" strike="noStrike">
              <a:solidFill>
                <a:srgbClr val="1E1E1E"/>
              </a:solidFill>
              <a:highlight>
                <a:srgbClr val="FFFFFF"/>
              </a:highlight>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a60b924f6e_0_0"/>
          <p:cNvSpPr txBox="1"/>
          <p:nvPr/>
        </p:nvSpPr>
        <p:spPr>
          <a:xfrm>
            <a:off x="194200" y="185150"/>
            <a:ext cx="7676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through the years </a:t>
            </a:r>
            <a:endParaRPr b="1" i="0" sz="2900" u="none" cap="none" strike="noStrike">
              <a:solidFill>
                <a:schemeClr val="lt1"/>
              </a:solidFill>
              <a:latin typeface="Lato"/>
              <a:ea typeface="Lato"/>
              <a:cs typeface="Lato"/>
              <a:sym typeface="Lato"/>
            </a:endParaRPr>
          </a:p>
        </p:txBody>
      </p:sp>
      <p:sp>
        <p:nvSpPr>
          <p:cNvPr id="179" name="Google Shape;179;g3a60b924f6e_0_0"/>
          <p:cNvSpPr txBox="1"/>
          <p:nvPr/>
        </p:nvSpPr>
        <p:spPr>
          <a:xfrm>
            <a:off x="372225" y="1902100"/>
            <a:ext cx="8399400" cy="189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500">
                <a:latin typeface="Lato"/>
                <a:ea typeface="Lato"/>
                <a:cs typeface="Lato"/>
                <a:sym typeface="Lato"/>
                <a:extLst>
                  <a:ext uri="http://customooxmlschemas.google.com/">
                    <go:slidesCustomData xmlns:go="http://customooxmlschemas.google.com/" textRoundtripDataId="49"/>
                  </a:ext>
                </a:extLst>
              </a:rPr>
              <a:t>Can you </a:t>
            </a:r>
            <a:r>
              <a:rPr b="1" lang="en-GB" sz="2500">
                <a:latin typeface="Lato"/>
                <a:ea typeface="Lato"/>
                <a:cs typeface="Lato"/>
                <a:sym typeface="Lato"/>
                <a:extLst>
                  <a:ext uri="http://customooxmlschemas.google.com/">
                    <go:slidesCustomData xmlns:go="http://customooxmlschemas.google.com/" textRoundtripDataId="50"/>
                  </a:ext>
                </a:extLst>
              </a:rPr>
              <a:t>guesstimate</a:t>
            </a:r>
            <a:r>
              <a:rPr lang="en-GB" sz="2500">
                <a:latin typeface="Lato"/>
                <a:ea typeface="Lato"/>
                <a:cs typeface="Lato"/>
                <a:sym typeface="Lato"/>
                <a:extLst>
                  <a:ext uri="http://customooxmlschemas.google.com/">
                    <go:slidesCustomData xmlns:go="http://customooxmlschemas.google.com/" textRoundtripDataId="51"/>
                  </a:ext>
                </a:extLst>
              </a:rPr>
              <a:t> how much </a:t>
            </a:r>
            <a:r>
              <a:rPr b="1" lang="en-GB" sz="2500">
                <a:latin typeface="Lato"/>
                <a:ea typeface="Lato"/>
                <a:cs typeface="Lato"/>
                <a:sym typeface="Lato"/>
                <a:extLst>
                  <a:ext uri="http://customooxmlschemas.google.com/">
                    <go:slidesCustomData xmlns:go="http://customooxmlschemas.google.com/" textRoundtripDataId="52"/>
                  </a:ext>
                </a:extLst>
              </a:rPr>
              <a:t>£10</a:t>
            </a:r>
            <a:r>
              <a:rPr lang="en-GB" sz="2500">
                <a:latin typeface="Lato"/>
                <a:ea typeface="Lato"/>
                <a:cs typeface="Lato"/>
                <a:sym typeface="Lato"/>
                <a:extLst>
                  <a:ext uri="http://customooxmlschemas.google.com/">
                    <go:slidesCustomData xmlns:go="http://customooxmlschemas.google.com/" textRoundtripDataId="53"/>
                  </a:ext>
                </a:extLst>
              </a:rPr>
              <a:t> worth of goods (e.g. can of cola, vegetable oil, petrol) and services (e.g. airline ticket, cinema ticket, restaurant meal) cost when you were born compared to now? </a:t>
            </a:r>
            <a:endParaRPr sz="25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e1217e1b89_0_157"/>
          <p:cNvSpPr txBox="1"/>
          <p:nvPr/>
        </p:nvSpPr>
        <p:spPr>
          <a:xfrm>
            <a:off x="2175712" y="1002825"/>
            <a:ext cx="4059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54"/>
                  </a:ext>
                </a:extLst>
              </a:rPr>
              <a:t>Bank of England </a:t>
            </a:r>
            <a:r>
              <a:rPr b="1" i="0" lang="en-GB" sz="1800" u="sng" cap="none" strike="noStrike">
                <a:solidFill>
                  <a:schemeClr val="hlink"/>
                </a:solidFill>
                <a:latin typeface="Lato"/>
                <a:ea typeface="Lato"/>
                <a:cs typeface="Lato"/>
                <a:sym typeface="Lato"/>
                <a:hlinkClick r:id="rId3"/>
                <a:extLst>
                  <a:ext uri="http://customooxmlschemas.google.com/">
                    <go:slidesCustomData xmlns:go="http://customooxmlschemas.google.com/" textRoundtripDataId="55"/>
                  </a:ext>
                </a:extLst>
              </a:rPr>
              <a:t>inflation calculator </a:t>
            </a:r>
            <a:endParaRPr b="1" i="0" sz="1800" u="none" cap="none" strike="noStrike">
              <a:solidFill>
                <a:srgbClr val="000000"/>
              </a:solidFill>
              <a:latin typeface="Lato"/>
              <a:ea typeface="Lato"/>
              <a:cs typeface="Lato"/>
              <a:sym typeface="Lato"/>
            </a:endParaRPr>
          </a:p>
        </p:txBody>
      </p:sp>
      <p:sp>
        <p:nvSpPr>
          <p:cNvPr id="185" name="Google Shape;185;g2e1217e1b89_0_157"/>
          <p:cNvSpPr txBox="1"/>
          <p:nvPr/>
        </p:nvSpPr>
        <p:spPr>
          <a:xfrm>
            <a:off x="194200" y="185150"/>
            <a:ext cx="7676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through the years </a:t>
            </a:r>
            <a:endParaRPr b="1" i="0" sz="2900" u="none" cap="none" strike="noStrike">
              <a:solidFill>
                <a:schemeClr val="lt1"/>
              </a:solidFill>
              <a:latin typeface="Lato"/>
              <a:ea typeface="Lato"/>
              <a:cs typeface="Lato"/>
              <a:sym typeface="Lato"/>
            </a:endParaRPr>
          </a:p>
        </p:txBody>
      </p:sp>
      <p:pic>
        <p:nvPicPr>
          <p:cNvPr id="186" name="Google Shape;186;g2e1217e1b89_0_157"/>
          <p:cNvPicPr preferRelativeResize="0"/>
          <p:nvPr/>
        </p:nvPicPr>
        <p:blipFill>
          <a:blip r:embed="rId4">
            <a:alphaModFix/>
          </a:blip>
          <a:stretch>
            <a:fillRect/>
          </a:stretch>
        </p:blipFill>
        <p:spPr>
          <a:xfrm>
            <a:off x="2434725" y="1559637"/>
            <a:ext cx="4274550" cy="2686850"/>
          </a:xfrm>
          <a:prstGeom prst="rect">
            <a:avLst/>
          </a:prstGeom>
          <a:noFill/>
          <a:ln>
            <a:noFill/>
          </a:ln>
          <a:effectLst>
            <a:outerShdw blurRad="57150" rotWithShape="0" algn="bl" dir="5400000" dist="19050">
              <a:srgbClr val="000000">
                <a:alpha val="4902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e1217e1b89_0_208"/>
          <p:cNvSpPr txBox="1"/>
          <p:nvPr/>
        </p:nvSpPr>
        <p:spPr>
          <a:xfrm>
            <a:off x="194200" y="185150"/>
            <a:ext cx="7676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Calculating price changes </a:t>
            </a:r>
            <a:endParaRPr b="1" i="0" sz="2900" u="none" cap="none" strike="noStrike">
              <a:solidFill>
                <a:schemeClr val="lt1"/>
              </a:solidFill>
              <a:latin typeface="Lato"/>
              <a:ea typeface="Lato"/>
              <a:cs typeface="Lato"/>
              <a:sym typeface="Lato"/>
            </a:endParaRPr>
          </a:p>
        </p:txBody>
      </p:sp>
      <p:sp>
        <p:nvSpPr>
          <p:cNvPr id="192" name="Google Shape;192;g2e1217e1b89_0_208"/>
          <p:cNvSpPr txBox="1"/>
          <p:nvPr/>
        </p:nvSpPr>
        <p:spPr>
          <a:xfrm>
            <a:off x="1455875" y="4570200"/>
            <a:ext cx="5850600" cy="323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lang="en-GB" sz="900">
                <a:solidFill>
                  <a:schemeClr val="accent1"/>
                </a:solidFill>
                <a:latin typeface="Lato"/>
                <a:ea typeface="Lato"/>
                <a:cs typeface="Lato"/>
                <a:sym typeface="Lato"/>
              </a:rPr>
              <a:t>Video | </a:t>
            </a:r>
            <a:r>
              <a:rPr b="1" lang="en-GB" sz="900" u="sng">
                <a:solidFill>
                  <a:schemeClr val="hlink"/>
                </a:solidFill>
                <a:latin typeface="Lato"/>
                <a:ea typeface="Lato"/>
                <a:cs typeface="Lato"/>
                <a:sym typeface="Lato"/>
                <a:hlinkClick r:id="rId3"/>
              </a:rPr>
              <a:t>How to work out percentage increases</a:t>
            </a:r>
            <a:endParaRPr b="1" i="0" sz="900" u="none" cap="none" strike="noStrike">
              <a:solidFill>
                <a:schemeClr val="accent1"/>
              </a:solidFill>
              <a:latin typeface="Lato"/>
              <a:ea typeface="Lato"/>
              <a:cs typeface="Lato"/>
              <a:sym typeface="Lato"/>
            </a:endParaRPr>
          </a:p>
        </p:txBody>
      </p:sp>
      <p:pic>
        <p:nvPicPr>
          <p:cNvPr descr="This video is a basic introduction to inflation, breaking down how to calculate the percentage increase in the price of a bunch of items over time.&#10;&#10;&#10;&#10;&#10;&#10;Timecodes&#10;0:00 - Intro&#10;0:33 - Example question&#10;2:24 - Example work through&#10;3:42 - Recap&#10;3:59 - Remember" id="193" name="Google Shape;193;g2e1217e1b89_0_208" title="Year 7 Session 4  Inflation - How to work out percentage increases">
            <a:hlinkClick r:id="rId4"/>
          </p:cNvPr>
          <p:cNvPicPr preferRelativeResize="0"/>
          <p:nvPr/>
        </p:nvPicPr>
        <p:blipFill>
          <a:blip r:embed="rId5">
            <a:alphaModFix/>
          </a:blip>
          <a:stretch>
            <a:fillRect/>
          </a:stretch>
        </p:blipFill>
        <p:spPr>
          <a:xfrm>
            <a:off x="1455875" y="1131450"/>
            <a:ext cx="5850600" cy="32909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6c5c376a11_0_397"/>
          <p:cNvSpPr txBox="1"/>
          <p:nvPr/>
        </p:nvSpPr>
        <p:spPr>
          <a:xfrm>
            <a:off x="4949288" y="2140646"/>
            <a:ext cx="3798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7"/>
                  </a:ext>
                </a:extLst>
              </a:rPr>
              <a:t>Bank of England </a:t>
            </a:r>
            <a:r>
              <a:rPr b="1" i="0" lang="en-GB" sz="1600" u="sng" cap="none" strike="noStrike">
                <a:solidFill>
                  <a:schemeClr val="hlink"/>
                </a:solidFill>
                <a:latin typeface="Lato"/>
                <a:ea typeface="Lato"/>
                <a:cs typeface="Lato"/>
                <a:sym typeface="Lato"/>
                <a:hlinkClick r:id="rId3"/>
                <a:extLst>
                  <a:ext uri="http://customooxmlschemas.google.com/">
                    <go:slidesCustomData xmlns:go="http://customooxmlschemas.google.com/" textRoundtripDataId="58"/>
                  </a:ext>
                </a:extLst>
              </a:rPr>
              <a:t>inflation calculator </a:t>
            </a:r>
            <a:endParaRPr b="1" i="0" sz="1600" u="none" cap="none" strike="noStrike">
              <a:solidFill>
                <a:srgbClr val="000000"/>
              </a:solidFill>
              <a:latin typeface="Lato"/>
              <a:ea typeface="Lato"/>
              <a:cs typeface="Lato"/>
              <a:sym typeface="Lato"/>
            </a:endParaRPr>
          </a:p>
        </p:txBody>
      </p:sp>
      <p:sp>
        <p:nvSpPr>
          <p:cNvPr id="199" name="Google Shape;199;g16c5c376a11_0_397"/>
          <p:cNvSpPr txBox="1"/>
          <p:nvPr/>
        </p:nvSpPr>
        <p:spPr>
          <a:xfrm>
            <a:off x="1143000" y="223250"/>
            <a:ext cx="7676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through the years </a:t>
            </a:r>
            <a:endParaRPr b="1" i="0" sz="2900" u="none" cap="none" strike="noStrike">
              <a:solidFill>
                <a:schemeClr val="lt1"/>
              </a:solidFill>
              <a:latin typeface="Lato"/>
              <a:ea typeface="Lato"/>
              <a:cs typeface="Lato"/>
              <a:sym typeface="Lato"/>
            </a:endParaRPr>
          </a:p>
        </p:txBody>
      </p:sp>
      <p:pic>
        <p:nvPicPr>
          <p:cNvPr id="200" name="Google Shape;200;g16c5c376a11_0_397"/>
          <p:cNvPicPr preferRelativeResize="0"/>
          <p:nvPr/>
        </p:nvPicPr>
        <p:blipFill rotWithShape="1">
          <a:blip r:embed="rId4">
            <a:alphaModFix/>
          </a:blip>
          <a:srcRect b="0" l="0" r="0" t="0"/>
          <a:stretch/>
        </p:blipFill>
        <p:spPr>
          <a:xfrm>
            <a:off x="4894525" y="2556300"/>
            <a:ext cx="4059926" cy="2402125"/>
          </a:xfrm>
          <a:prstGeom prst="rect">
            <a:avLst/>
          </a:prstGeom>
          <a:noFill/>
          <a:ln>
            <a:noFill/>
          </a:ln>
          <a:effectLst>
            <a:outerShdw blurRad="57150" rotWithShape="0" algn="bl" dir="5400000" dist="19050">
              <a:srgbClr val="000000">
                <a:alpha val="49411"/>
              </a:srgbClr>
            </a:outerShdw>
          </a:effectLst>
        </p:spPr>
      </p:pic>
      <p:sp>
        <p:nvSpPr>
          <p:cNvPr id="201" name="Google Shape;201;g16c5c376a11_0_397"/>
          <p:cNvSpPr txBox="1"/>
          <p:nvPr/>
        </p:nvSpPr>
        <p:spPr>
          <a:xfrm>
            <a:off x="257525" y="1140550"/>
            <a:ext cx="86970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9"/>
                  </a:ext>
                </a:extLst>
              </a:rPr>
              <a:t>Click on the Inflation Calculator. Can you guesstimate how much £10 worth of goods (e.g. can</a:t>
            </a:r>
            <a:r>
              <a:rPr lang="en-GB" sz="1600">
                <a:latin typeface="Lato"/>
                <a:ea typeface="Lato"/>
                <a:cs typeface="Lato"/>
                <a:sym typeface="Lato"/>
                <a:extLst>
                  <a:ext uri="http://customooxmlschemas.google.com/">
                    <go:slidesCustomData xmlns:go="http://customooxmlschemas.google.com/" textRoundtripDataId="60"/>
                  </a:ext>
                </a:extLst>
              </a:rPr>
              <a:t> of Coke</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61"/>
                  </a:ext>
                </a:extLst>
              </a:rPr>
              <a:t>, vegetable oil, petrol) and services (e.g. airline ticket, cinema ticket, restaurant meal) cost when you were born compared to now? Or the cost from when your parent/guardian was born compared to now?</a:t>
            </a:r>
            <a:endParaRPr b="0" i="0" sz="1500" u="none" cap="none" strike="noStrike">
              <a:solidFill>
                <a:srgbClr val="000000"/>
              </a:solidFill>
              <a:latin typeface="Arial"/>
              <a:ea typeface="Arial"/>
              <a:cs typeface="Arial"/>
              <a:sym typeface="Arial"/>
            </a:endParaRPr>
          </a:p>
        </p:txBody>
      </p:sp>
      <p:sp>
        <p:nvSpPr>
          <p:cNvPr id="202" name="Google Shape;202;g16c5c376a11_0_397"/>
          <p:cNvSpPr txBox="1"/>
          <p:nvPr/>
        </p:nvSpPr>
        <p:spPr>
          <a:xfrm>
            <a:off x="329075" y="2723700"/>
            <a:ext cx="4382700" cy="11853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Lato"/>
                <a:ea typeface="Lato"/>
                <a:cs typeface="Lato"/>
                <a:sym typeface="Lato"/>
              </a:rPr>
              <a:t>Stretch | Can you work out the percentage increase?</a:t>
            </a:r>
            <a:endParaRPr b="1"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extLst>
                  <a:ext uri="http://customooxmlschemas.google.com/">
                    <go:slidesCustomData xmlns:go="http://customooxmlschemas.google.com/" textRoundtripDataId="62"/>
                  </a:ext>
                </a:extLst>
              </a:rPr>
              <a:t>Worked example: If goods and services cost £10 in 2007 AND then cost £12.31 in 2016, we calculate the percentage increase as:</a:t>
            </a:r>
            <a:endParaRPr b="0" i="0" sz="1300" u="none" cap="none" strike="noStrike">
              <a:solidFill>
                <a:srgbClr val="000000"/>
              </a:solidFill>
              <a:latin typeface="Lato"/>
              <a:ea typeface="Lato"/>
              <a:cs typeface="Lato"/>
              <a:sym typeface="Lato"/>
            </a:endParaRPr>
          </a:p>
        </p:txBody>
      </p:sp>
      <p:pic>
        <p:nvPicPr>
          <p:cNvPr id="203" name="Google Shape;203;g16c5c376a11_0_397"/>
          <p:cNvPicPr preferRelativeResize="0"/>
          <p:nvPr/>
        </p:nvPicPr>
        <p:blipFill rotWithShape="1">
          <a:blip r:embed="rId5">
            <a:alphaModFix/>
          </a:blip>
          <a:srcRect b="0" l="0" r="0" t="0"/>
          <a:stretch/>
        </p:blipFill>
        <p:spPr>
          <a:xfrm>
            <a:off x="296399" y="185088"/>
            <a:ext cx="690376" cy="690376"/>
          </a:xfrm>
          <a:prstGeom prst="rect">
            <a:avLst/>
          </a:prstGeom>
          <a:noFill/>
          <a:ln>
            <a:noFill/>
          </a:ln>
        </p:spPr>
      </p:pic>
      <p:pic>
        <p:nvPicPr>
          <p:cNvPr id="204" name="Google Shape;204;g16c5c376a11_0_397"/>
          <p:cNvPicPr preferRelativeResize="0"/>
          <p:nvPr/>
        </p:nvPicPr>
        <p:blipFill rotWithShape="1">
          <a:blip r:embed="rId6">
            <a:alphaModFix/>
          </a:blip>
          <a:srcRect b="0" l="0" r="0" t="5758"/>
          <a:stretch/>
        </p:blipFill>
        <p:spPr>
          <a:xfrm>
            <a:off x="220200" y="3962400"/>
            <a:ext cx="4559675" cy="89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14cb79b9a77_0_52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14cb79b9a77_0_52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11" name="Google Shape;211;g14cb79b9a77_0_526"/>
          <p:cNvSpPr txBox="1"/>
          <p:nvPr/>
        </p:nvSpPr>
        <p:spPr>
          <a:xfrm>
            <a:off x="488176" y="1578875"/>
            <a:ext cx="75687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inflation is and how it is measured</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Calculate how budgets are affected by inflation</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Consider how inflation can impact people's cost of living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157707a00a2_0_15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lt1"/>
                </a:solidFill>
                <a:latin typeface="Lato Black"/>
                <a:ea typeface="Lato Black"/>
                <a:cs typeface="Lato Black"/>
                <a:sym typeface="Lato Black"/>
              </a:rPr>
              <a:t>Unit outline</a:t>
            </a:r>
            <a:endParaRPr b="1" i="0" sz="2900" u="none" cap="none" strike="noStrike">
              <a:solidFill>
                <a:schemeClr val="lt1"/>
              </a:solidFill>
              <a:latin typeface="Lato"/>
              <a:ea typeface="Lato"/>
              <a:cs typeface="Lato"/>
              <a:sym typeface="Lato"/>
            </a:endParaRPr>
          </a:p>
        </p:txBody>
      </p:sp>
      <p:graphicFrame>
        <p:nvGraphicFramePr>
          <p:cNvPr id="64" name="Google Shape;64;g157707a00a2_0_154"/>
          <p:cNvGraphicFramePr/>
          <p:nvPr/>
        </p:nvGraphicFramePr>
        <p:xfrm>
          <a:off x="871975" y="1721850"/>
          <a:ext cx="3000000" cy="3000000"/>
        </p:xfrm>
        <a:graphic>
          <a:graphicData uri="http://schemas.openxmlformats.org/drawingml/2006/table">
            <a:tbl>
              <a:tblPr>
                <a:noFill/>
                <a:tableStyleId>{3710B68A-2109-4BB2-816C-FDE6F665DFCC}</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Spending decisions</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How to budget</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Getting a job</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The impact of inflation</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Being a critical consumer</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Budgeting for a holiday</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4cb79b9a77_0_497"/>
          <p:cNvSpPr txBox="1"/>
          <p:nvPr/>
        </p:nvSpPr>
        <p:spPr>
          <a:xfrm>
            <a:off x="616875" y="1534950"/>
            <a:ext cx="6465900" cy="1036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Now over to you to see how food prices have changed over the last few years…</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e1217e1b89_0_291"/>
          <p:cNvSpPr txBox="1"/>
          <p:nvPr/>
        </p:nvSpPr>
        <p:spPr>
          <a:xfrm>
            <a:off x="448800" y="1349693"/>
            <a:ext cx="4729200" cy="266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rPr>
              <a:t>Part 1 | </a:t>
            </a:r>
            <a:r>
              <a:rPr i="0" lang="en-GB" sz="1600" u="none" cap="none" strike="noStrike">
                <a:solidFill>
                  <a:srgbClr val="000000"/>
                </a:solidFill>
                <a:latin typeface="Lato"/>
                <a:ea typeface="Lato"/>
                <a:cs typeface="Lato"/>
                <a:sym typeface="Lato"/>
              </a:rPr>
              <a:t>It’s 2015</a:t>
            </a:r>
            <a:endParaRPr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rPr>
              <a:t>Suppose someone is going food shopping and has a </a:t>
            </a:r>
            <a:r>
              <a:rPr b="1" i="0" lang="en-GB" sz="1600" u="none" cap="none" strike="noStrike">
                <a:solidFill>
                  <a:srgbClr val="000000"/>
                </a:solidFill>
                <a:latin typeface="Lato"/>
                <a:ea typeface="Lato"/>
                <a:cs typeface="Lato"/>
                <a:sym typeface="Lato"/>
              </a:rPr>
              <a:t>£30.00</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63"/>
                  </a:ext>
                </a:extLst>
              </a:rPr>
              <a:t> </a:t>
            </a:r>
            <a:r>
              <a:rPr b="0" i="0" lang="en-GB" sz="1600" u="none" cap="none" strike="noStrike">
                <a:solidFill>
                  <a:srgbClr val="000000"/>
                </a:solidFill>
                <a:latin typeface="Lato"/>
                <a:ea typeface="Lato"/>
                <a:cs typeface="Lato"/>
                <a:sym typeface="Lato"/>
              </a:rPr>
              <a:t>budget for their weekly food shop.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600">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rPr>
              <a:t>Your task is to pick all of the ingredients and items you want to purchase to make meals for a week, sticking to your budget.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222" name="Google Shape;222;g2e1217e1b89_0_291"/>
          <p:cNvPicPr preferRelativeResize="0"/>
          <p:nvPr/>
        </p:nvPicPr>
        <p:blipFill rotWithShape="1">
          <a:blip r:embed="rId3">
            <a:alphaModFix/>
          </a:blip>
          <a:srcRect b="0" l="0" r="0" t="0"/>
          <a:stretch/>
        </p:blipFill>
        <p:spPr>
          <a:xfrm>
            <a:off x="5339053" y="1513000"/>
            <a:ext cx="3427325" cy="2382599"/>
          </a:xfrm>
          <a:prstGeom prst="rect">
            <a:avLst/>
          </a:prstGeom>
          <a:noFill/>
          <a:ln cap="flat" cmpd="sng" w="28575">
            <a:solidFill>
              <a:schemeClr val="accent2"/>
            </a:solidFill>
            <a:prstDash val="solid"/>
            <a:round/>
            <a:headEnd len="sm" w="sm" type="none"/>
            <a:tailEnd len="sm" w="sm" type="none"/>
          </a:ln>
        </p:spPr>
      </p:pic>
      <p:sp>
        <p:nvSpPr>
          <p:cNvPr id="223" name="Google Shape;223;g2e1217e1b89_0_291"/>
          <p:cNvSpPr txBox="1"/>
          <p:nvPr/>
        </p:nvSpPr>
        <p:spPr>
          <a:xfrm>
            <a:off x="50650" y="4758675"/>
            <a:ext cx="4028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1000" u="none" cap="none" strike="noStrike">
                <a:solidFill>
                  <a:schemeClr val="accent2"/>
                </a:solidFill>
                <a:latin typeface="Lato"/>
                <a:ea typeface="Lato"/>
                <a:cs typeface="Lato"/>
                <a:sym typeface="Lato"/>
              </a:rPr>
              <a:t>Session 4 Resource 1 | Check in, check </a:t>
            </a:r>
            <a:r>
              <a:rPr b="1" i="0" lang="en-GB" sz="1000" u="none" cap="none" strike="noStrike">
                <a:solidFill>
                  <a:schemeClr val="accent2"/>
                </a:solidFill>
                <a:latin typeface="Lato"/>
                <a:ea typeface="Lato"/>
                <a:cs typeface="Lato"/>
                <a:sym typeface="Lato"/>
                <a:extLst>
                  <a:ext uri="http://customooxmlschemas.google.com/">
                    <go:slidesCustomData xmlns:go="http://customooxmlschemas.google.com/" textRoundtripDataId="64"/>
                  </a:ext>
                </a:extLst>
              </a:rPr>
              <a:t>out</a:t>
            </a:r>
            <a:endParaRPr b="1" i="0" sz="1000" u="none" cap="none" strike="noStrike">
              <a:solidFill>
                <a:schemeClr val="accent2"/>
              </a:solidFill>
              <a:latin typeface="Lato"/>
              <a:ea typeface="Lato"/>
              <a:cs typeface="Lato"/>
              <a:sym typeface="Lato"/>
            </a:endParaRPr>
          </a:p>
        </p:txBody>
      </p:sp>
      <p:sp>
        <p:nvSpPr>
          <p:cNvPr id="224" name="Google Shape;224;g2e1217e1b89_0_291"/>
          <p:cNvSpPr txBox="1"/>
          <p:nvPr/>
        </p:nvSpPr>
        <p:spPr>
          <a:xfrm>
            <a:off x="1096900" y="253750"/>
            <a:ext cx="3740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Check in, c</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65"/>
                  </a:ext>
                </a:extLst>
              </a:rPr>
              <a:t>heck </a:t>
            </a:r>
            <a:r>
              <a:rPr b="1" i="0" lang="en-GB" sz="2900" u="none" cap="none" strike="noStrike">
                <a:solidFill>
                  <a:schemeClr val="lt1"/>
                </a:solidFill>
                <a:latin typeface="Lato"/>
                <a:ea typeface="Lato"/>
                <a:cs typeface="Lato"/>
                <a:sym typeface="Lato"/>
              </a:rPr>
              <a:t>out</a:t>
            </a:r>
            <a:endParaRPr b="1" i="0" sz="2900" u="none" cap="none" strike="noStrike">
              <a:solidFill>
                <a:schemeClr val="lt1"/>
              </a:solidFill>
              <a:latin typeface="Lato"/>
              <a:ea typeface="Lato"/>
              <a:cs typeface="Lato"/>
              <a:sym typeface="Lato"/>
            </a:endParaRPr>
          </a:p>
        </p:txBody>
      </p:sp>
      <p:pic>
        <p:nvPicPr>
          <p:cNvPr id="225" name="Google Shape;225;g2e1217e1b89_0_291"/>
          <p:cNvPicPr preferRelativeResize="0"/>
          <p:nvPr/>
        </p:nvPicPr>
        <p:blipFill rotWithShape="1">
          <a:blip r:embed="rId4">
            <a:alphaModFix/>
          </a:blip>
          <a:srcRect b="0" l="0" r="0" t="0"/>
          <a:stretch/>
        </p:blipFill>
        <p:spPr>
          <a:xfrm>
            <a:off x="296399" y="171188"/>
            <a:ext cx="690376" cy="6903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g2e1217e1b89_0_300"/>
          <p:cNvPicPr preferRelativeResize="0"/>
          <p:nvPr/>
        </p:nvPicPr>
        <p:blipFill rotWithShape="1">
          <a:blip r:embed="rId3">
            <a:alphaModFix/>
          </a:blip>
          <a:srcRect b="0" l="0" r="0" t="0"/>
          <a:stretch/>
        </p:blipFill>
        <p:spPr>
          <a:xfrm>
            <a:off x="5556350" y="1477500"/>
            <a:ext cx="3587649" cy="2397725"/>
          </a:xfrm>
          <a:prstGeom prst="rect">
            <a:avLst/>
          </a:prstGeom>
          <a:noFill/>
          <a:ln>
            <a:noFill/>
          </a:ln>
        </p:spPr>
      </p:pic>
      <p:sp>
        <p:nvSpPr>
          <p:cNvPr id="231" name="Google Shape;231;g2e1217e1b89_0_300"/>
          <p:cNvSpPr txBox="1"/>
          <p:nvPr/>
        </p:nvSpPr>
        <p:spPr>
          <a:xfrm>
            <a:off x="1096900" y="253750"/>
            <a:ext cx="3740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Check in, c</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66"/>
                  </a:ext>
                </a:extLst>
              </a:rPr>
              <a:t>heck </a:t>
            </a:r>
            <a:r>
              <a:rPr b="1" i="0" lang="en-GB" sz="2900" u="none" cap="none" strike="noStrike">
                <a:solidFill>
                  <a:schemeClr val="lt1"/>
                </a:solidFill>
                <a:latin typeface="Lato"/>
                <a:ea typeface="Lato"/>
                <a:cs typeface="Lato"/>
                <a:sym typeface="Lato"/>
              </a:rPr>
              <a:t>out</a:t>
            </a:r>
            <a:endParaRPr b="1" i="0" sz="2900" u="none" cap="none" strike="noStrike">
              <a:solidFill>
                <a:schemeClr val="lt1"/>
              </a:solidFill>
              <a:latin typeface="Lato"/>
              <a:ea typeface="Lato"/>
              <a:cs typeface="Lato"/>
              <a:sym typeface="Lato"/>
            </a:endParaRPr>
          </a:p>
        </p:txBody>
      </p:sp>
      <p:pic>
        <p:nvPicPr>
          <p:cNvPr id="232" name="Google Shape;232;g2e1217e1b89_0_300"/>
          <p:cNvPicPr preferRelativeResize="0"/>
          <p:nvPr/>
        </p:nvPicPr>
        <p:blipFill rotWithShape="1">
          <a:blip r:embed="rId4">
            <a:alphaModFix/>
          </a:blip>
          <a:srcRect b="0" l="0" r="0" t="0"/>
          <a:stretch/>
        </p:blipFill>
        <p:spPr>
          <a:xfrm>
            <a:off x="296399" y="171188"/>
            <a:ext cx="690376" cy="690376"/>
          </a:xfrm>
          <a:prstGeom prst="rect">
            <a:avLst/>
          </a:prstGeom>
          <a:noFill/>
          <a:ln>
            <a:noFill/>
          </a:ln>
        </p:spPr>
      </p:pic>
      <p:sp>
        <p:nvSpPr>
          <p:cNvPr id="233" name="Google Shape;233;g2e1217e1b89_0_300"/>
          <p:cNvSpPr txBox="1"/>
          <p:nvPr/>
        </p:nvSpPr>
        <p:spPr>
          <a:xfrm>
            <a:off x="448800" y="1349699"/>
            <a:ext cx="4729200" cy="2413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Part 2 </a:t>
            </a:r>
            <a:r>
              <a:rPr b="0" i="0" lang="en-GB" sz="1600" u="none" cap="none" strike="noStrike">
                <a:solidFill>
                  <a:srgbClr val="000000"/>
                </a:solidFill>
                <a:latin typeface="Lato"/>
                <a:ea typeface="Lato"/>
                <a:cs typeface="Lato"/>
                <a:sym typeface="Lato"/>
              </a:rPr>
              <a:t>| It’s </a:t>
            </a:r>
            <a:r>
              <a:rPr lang="en-GB" sz="1600">
                <a:latin typeface="Lato"/>
                <a:ea typeface="Lato"/>
                <a:cs typeface="Lato"/>
                <a:sym typeface="Lato"/>
              </a:rPr>
              <a:t>2025</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None/>
            </a:pPr>
            <a:r>
              <a:rPr b="0" i="0" lang="en-GB" sz="1600" u="none" cap="none" strike="noStrike">
                <a:solidFill>
                  <a:srgbClr val="000000"/>
                </a:solidFill>
                <a:latin typeface="Lato"/>
                <a:ea typeface="Lato"/>
                <a:cs typeface="Lato"/>
                <a:sym typeface="Lato"/>
              </a:rPr>
              <a:t>We’ve jumped forward a few years and it’s now </a:t>
            </a:r>
            <a:r>
              <a:rPr b="1" lang="en-GB" sz="1600">
                <a:latin typeface="Lato"/>
                <a:ea typeface="Lato"/>
                <a:cs typeface="Lato"/>
                <a:sym typeface="Lato"/>
              </a:rPr>
              <a:t>2025</a:t>
            </a:r>
            <a:r>
              <a:rPr lang="en-GB" sz="1600">
                <a:latin typeface="Lato"/>
                <a:ea typeface="Lato"/>
                <a:cs typeface="Lato"/>
                <a:sym typeface="Lato"/>
              </a:rPr>
              <a:t>.</a:t>
            </a:r>
            <a:endParaRPr sz="1600">
              <a:latin typeface="Lato"/>
              <a:ea typeface="Lato"/>
              <a:cs typeface="Lato"/>
              <a:sym typeface="Lato"/>
            </a:endParaRPr>
          </a:p>
          <a:p>
            <a:pPr indent="0" lvl="0" marL="0" marR="0" rtl="0" algn="l">
              <a:lnSpc>
                <a:spcPct val="115000"/>
              </a:lnSpc>
              <a:spcBef>
                <a:spcPts val="0"/>
              </a:spcBef>
              <a:spcAft>
                <a:spcPts val="0"/>
              </a:spcAft>
              <a:buNone/>
            </a:pPr>
            <a:r>
              <a:t/>
            </a:r>
            <a:endParaRPr sz="1600">
              <a:latin typeface="Lato"/>
              <a:ea typeface="Lato"/>
              <a:cs typeface="Lato"/>
              <a:sym typeface="Lato"/>
            </a:endParaRPr>
          </a:p>
          <a:p>
            <a:pPr indent="0" lvl="0" marL="0" marR="0" rtl="0" algn="l">
              <a:lnSpc>
                <a:spcPct val="115000"/>
              </a:lnSpc>
              <a:spcBef>
                <a:spcPts val="0"/>
              </a:spcBef>
              <a:spcAft>
                <a:spcPts val="0"/>
              </a:spcAft>
              <a:buNone/>
            </a:pPr>
            <a:r>
              <a:rPr b="0" i="0" lang="en-GB" sz="1600" u="none" cap="none" strike="noStrike">
                <a:solidFill>
                  <a:srgbClr val="000000"/>
                </a:solidFill>
                <a:latin typeface="Lato"/>
                <a:ea typeface="Lato"/>
                <a:cs typeface="Lato"/>
                <a:sym typeface="Lato"/>
              </a:rPr>
              <a:t>Using the </a:t>
            </a:r>
            <a:r>
              <a:rPr b="0" i="1" lang="en-GB" sz="1600" u="none" cap="none" strike="noStrike">
                <a:solidFill>
                  <a:srgbClr val="000000"/>
                </a:solidFill>
                <a:latin typeface="Lato"/>
                <a:ea typeface="Lato"/>
                <a:cs typeface="Lato"/>
                <a:sym typeface="Lato"/>
              </a:rPr>
              <a:t>202</a:t>
            </a:r>
            <a:r>
              <a:rPr i="1" lang="en-GB" sz="1600">
                <a:latin typeface="Lato"/>
                <a:ea typeface="Lato"/>
                <a:cs typeface="Lato"/>
                <a:sym typeface="Lato"/>
              </a:rPr>
              <a:t>5</a:t>
            </a:r>
            <a:r>
              <a:rPr b="0" i="1" lang="en-GB" sz="1600" u="none" cap="none" strike="noStrike">
                <a:solidFill>
                  <a:srgbClr val="000000"/>
                </a:solidFill>
                <a:latin typeface="Lato"/>
                <a:ea typeface="Lato"/>
                <a:cs typeface="Lato"/>
                <a:sym typeface="Lato"/>
              </a:rPr>
              <a:t> Grocery Items List</a:t>
            </a:r>
            <a:r>
              <a:rPr b="0" i="0" lang="en-GB" sz="1600" u="none" cap="none" strike="noStrike">
                <a:solidFill>
                  <a:srgbClr val="000000"/>
                </a:solidFill>
                <a:latin typeface="Lato"/>
                <a:ea typeface="Lato"/>
                <a:cs typeface="Lato"/>
                <a:sym typeface="Lato"/>
              </a:rPr>
              <a:t>, calculate the </a:t>
            </a:r>
            <a:r>
              <a:rPr b="1" i="0" lang="en-GB" sz="1600" u="none" cap="none" strike="noStrike">
                <a:solidFill>
                  <a:srgbClr val="000000"/>
                </a:solidFill>
                <a:latin typeface="Lato"/>
                <a:ea typeface="Lato"/>
                <a:cs typeface="Lato"/>
                <a:sym typeface="Lato"/>
              </a:rPr>
              <a:t>total cost</a:t>
            </a:r>
            <a:r>
              <a:rPr b="0" i="0" lang="en-GB" sz="1600" u="none" cap="none" strike="noStrike">
                <a:solidFill>
                  <a:srgbClr val="000000"/>
                </a:solidFill>
                <a:latin typeface="Lato"/>
                <a:ea typeface="Lato"/>
                <a:cs typeface="Lato"/>
                <a:sym typeface="Lato"/>
              </a:rPr>
              <a:t> of the same shop at the same supermarket using the updated price list.</a:t>
            </a:r>
            <a:endParaRPr b="0" i="0" sz="1400" u="none" cap="none" strike="noStrike">
              <a:solidFill>
                <a:srgbClr val="000000"/>
              </a:solidFill>
              <a:latin typeface="Lato"/>
              <a:ea typeface="Lato"/>
              <a:cs typeface="Lato"/>
              <a:sym typeface="Lato"/>
            </a:endParaRPr>
          </a:p>
        </p:txBody>
      </p:sp>
      <p:sp>
        <p:nvSpPr>
          <p:cNvPr id="234" name="Google Shape;234;g2e1217e1b89_0_300"/>
          <p:cNvSpPr txBox="1"/>
          <p:nvPr/>
        </p:nvSpPr>
        <p:spPr>
          <a:xfrm>
            <a:off x="190600" y="4721625"/>
            <a:ext cx="5424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chemeClr val="accent2"/>
                </a:solidFill>
                <a:latin typeface="Arial"/>
                <a:ea typeface="Arial"/>
                <a:cs typeface="Arial"/>
                <a:sym typeface="Arial"/>
              </a:rPr>
              <a:t>Optional supporting video resource: </a:t>
            </a:r>
            <a:r>
              <a:rPr b="1" i="1" lang="en-GB" sz="900" u="sng" cap="none" strike="noStrike">
                <a:solidFill>
                  <a:schemeClr val="hlink"/>
                </a:solidFill>
                <a:latin typeface="Arial"/>
                <a:ea typeface="Arial"/>
                <a:cs typeface="Arial"/>
                <a:sym typeface="Arial"/>
                <a:hlinkClick r:id="rId5"/>
              </a:rPr>
              <a:t>https://www.youtube.com/watch?v=3dwJYArFsVc</a:t>
            </a:r>
            <a:r>
              <a:rPr b="1" i="1" lang="en-GB" sz="900" u="none" cap="none" strike="noStrike">
                <a:solidFill>
                  <a:schemeClr val="accent2"/>
                </a:solidFill>
                <a:latin typeface="Arial"/>
                <a:ea typeface="Arial"/>
                <a:cs typeface="Arial"/>
                <a:sym typeface="Arial"/>
              </a:rPr>
              <a:t> </a:t>
            </a:r>
            <a:endParaRPr b="1" i="1" sz="900" u="none" cap="none" strike="noStrike">
              <a:solidFill>
                <a:schemeClr val="accent2"/>
              </a:solidFill>
              <a:latin typeface="Arial"/>
              <a:ea typeface="Arial"/>
              <a:cs typeface="Arial"/>
              <a:sym typeface="Arial"/>
            </a:endParaRPr>
          </a:p>
        </p:txBody>
      </p:sp>
      <p:sp>
        <p:nvSpPr>
          <p:cNvPr id="235" name="Google Shape;235;g2e1217e1b89_0_300"/>
          <p:cNvSpPr txBox="1"/>
          <p:nvPr/>
        </p:nvSpPr>
        <p:spPr>
          <a:xfrm>
            <a:off x="190600" y="4382925"/>
            <a:ext cx="4028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1000" u="none" cap="none" strike="noStrike">
                <a:solidFill>
                  <a:schemeClr val="accent2"/>
                </a:solidFill>
                <a:latin typeface="Lato"/>
                <a:ea typeface="Lato"/>
                <a:cs typeface="Lato"/>
                <a:sym typeface="Lato"/>
              </a:rPr>
              <a:t>Session 4 Resource 1 | Check in, check </a:t>
            </a:r>
            <a:r>
              <a:rPr b="1" i="0" lang="en-GB" sz="1000" u="none" cap="none" strike="noStrike">
                <a:solidFill>
                  <a:schemeClr val="accent2"/>
                </a:solidFill>
                <a:latin typeface="Lato"/>
                <a:ea typeface="Lato"/>
                <a:cs typeface="Lato"/>
                <a:sym typeface="Lato"/>
                <a:extLst>
                  <a:ext uri="http://customooxmlschemas.google.com/">
                    <go:slidesCustomData xmlns:go="http://customooxmlschemas.google.com/" textRoundtripDataId="67"/>
                  </a:ext>
                </a:extLst>
              </a:rPr>
              <a:t>out</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e1217e1b89_0_310"/>
          <p:cNvSpPr txBox="1"/>
          <p:nvPr/>
        </p:nvSpPr>
        <p:spPr>
          <a:xfrm>
            <a:off x="289650" y="1343475"/>
            <a:ext cx="4997700" cy="3050700"/>
          </a:xfrm>
          <a:prstGeom prst="rect">
            <a:avLst/>
          </a:prstGeom>
          <a:solidFill>
            <a:schemeClr val="lt1"/>
          </a:solid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GB" sz="1500" u="none" cap="none" strike="noStrike">
                <a:solidFill>
                  <a:schemeClr val="dk2"/>
                </a:solidFill>
                <a:latin typeface="Lato"/>
                <a:ea typeface="Lato"/>
                <a:cs typeface="Lato"/>
                <a:sym typeface="Lato"/>
              </a:rPr>
              <a:t>When your shopping lists are completed, answer the following </a:t>
            </a:r>
            <a:r>
              <a:rPr b="1" i="0" lang="en-GB" sz="1500" u="none" cap="none" strike="noStrike">
                <a:solidFill>
                  <a:schemeClr val="dk2"/>
                </a:solidFill>
                <a:latin typeface="Lato"/>
                <a:ea typeface="Lato"/>
                <a:cs typeface="Lato"/>
                <a:sym typeface="Lato"/>
                <a:extLst>
                  <a:ext uri="http://customooxmlschemas.google.com/">
                    <go:slidesCustomData xmlns:go="http://customooxmlschemas.google.com/" textRoundtripDataId="68"/>
                  </a:ext>
                </a:extLst>
              </a:rPr>
              <a:t>questions</a:t>
            </a:r>
            <a:r>
              <a:rPr b="1" i="0" lang="en-GB" sz="1500" u="none" cap="none" strike="noStrike">
                <a:solidFill>
                  <a:schemeClr val="dk2"/>
                </a:solidFill>
                <a:latin typeface="Lato"/>
                <a:ea typeface="Lato"/>
                <a:cs typeface="Lato"/>
                <a:sym typeface="Lato"/>
              </a:rPr>
              <a:t>:</a:t>
            </a:r>
            <a:endParaRPr b="1" i="0" sz="1500" u="none" cap="none" strike="noStrike">
              <a:solidFill>
                <a:schemeClr val="dk2"/>
              </a:solidFill>
              <a:latin typeface="Lato"/>
              <a:ea typeface="Lato"/>
              <a:cs typeface="Lato"/>
              <a:sym typeface="Lato"/>
            </a:endParaRPr>
          </a:p>
          <a:p>
            <a:pPr indent="-317500" lvl="0" marL="457200" marR="0" rtl="0" algn="l">
              <a:lnSpc>
                <a:spcPct val="115000"/>
              </a:lnSpc>
              <a:spcBef>
                <a:spcPts val="1000"/>
              </a:spcBef>
              <a:spcAft>
                <a:spcPts val="0"/>
              </a:spcAft>
              <a:buClr>
                <a:schemeClr val="dk2"/>
              </a:buClr>
              <a:buSzPts val="1400"/>
              <a:buFont typeface="Lato"/>
              <a:buAutoNum type="arabicPeriod"/>
            </a:pPr>
            <a:r>
              <a:rPr b="0" i="0" lang="en-GB" sz="1400" u="none" cap="none" strike="noStrike">
                <a:solidFill>
                  <a:schemeClr val="dk1"/>
                </a:solidFill>
                <a:latin typeface="Lato"/>
                <a:ea typeface="Lato"/>
                <a:cs typeface="Lato"/>
                <a:sym typeface="Lato"/>
              </a:rPr>
              <a:t>Is the total cost in your shopping basket higher or lower than the original £30.00</a:t>
            </a:r>
            <a:r>
              <a:rPr b="0" i="0" lang="en-GB" sz="1400" u="none" cap="none" strike="noStrike">
                <a:solidFill>
                  <a:schemeClr val="dk2"/>
                </a:solidFill>
                <a:latin typeface="Lato"/>
                <a:ea typeface="Lato"/>
                <a:cs typeface="Lato"/>
                <a:sym typeface="Lato"/>
              </a:rPr>
              <a:t>?</a:t>
            </a:r>
            <a:endParaRPr b="0" i="0" sz="1400" u="none" cap="none" strike="noStrike">
              <a:solidFill>
                <a:schemeClr val="dk2"/>
              </a:solidFill>
              <a:latin typeface="Lato"/>
              <a:ea typeface="Lato"/>
              <a:cs typeface="Lato"/>
              <a:sym typeface="Lato"/>
            </a:endParaRPr>
          </a:p>
          <a:p>
            <a:pPr indent="-317500" lvl="0" marL="457200" marR="0" rtl="0" algn="l">
              <a:lnSpc>
                <a:spcPct val="115000"/>
              </a:lnSpc>
              <a:spcBef>
                <a:spcPts val="1000"/>
              </a:spcBef>
              <a:spcAft>
                <a:spcPts val="0"/>
              </a:spcAft>
              <a:buClr>
                <a:schemeClr val="dk2"/>
              </a:buClr>
              <a:buSzPts val="1400"/>
              <a:buFont typeface="Lato"/>
              <a:buAutoNum type="arabicPeriod"/>
            </a:pPr>
            <a:r>
              <a:rPr b="0" i="0" lang="en-GB" sz="1400" u="none" cap="none" strike="noStrike">
                <a:solidFill>
                  <a:schemeClr val="dk2"/>
                </a:solidFill>
                <a:latin typeface="Lato"/>
                <a:ea typeface="Lato"/>
                <a:cs typeface="Lato"/>
                <a:sym typeface="Lato"/>
              </a:rPr>
              <a:t>Which items have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69"/>
                  </a:ext>
                </a:extLst>
              </a:rPr>
              <a:t>increased</a:t>
            </a:r>
            <a:r>
              <a:rPr b="0" i="0" lang="en-GB" sz="1400" u="none" cap="none" strike="noStrike">
                <a:solidFill>
                  <a:schemeClr val="dk2"/>
                </a:solidFill>
                <a:latin typeface="Lato"/>
                <a:ea typeface="Lato"/>
                <a:cs typeface="Lato"/>
                <a:sym typeface="Lato"/>
              </a:rPr>
              <a:t> or decreased in price and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70"/>
                  </a:ext>
                </a:extLst>
              </a:rPr>
              <a:t>why do you think these changes have taken place?</a:t>
            </a:r>
            <a:endParaRPr b="0" i="0" sz="1400" u="none" cap="none" strike="noStrike">
              <a:solidFill>
                <a:schemeClr val="dk2"/>
              </a:solidFill>
              <a:latin typeface="Lato"/>
              <a:ea typeface="Lato"/>
              <a:cs typeface="Lato"/>
              <a:sym typeface="Lato"/>
            </a:endParaRPr>
          </a:p>
          <a:p>
            <a:pPr indent="-317500" lvl="0" marL="457200" marR="0" rtl="0" algn="l">
              <a:lnSpc>
                <a:spcPct val="115000"/>
              </a:lnSpc>
              <a:spcBef>
                <a:spcPts val="1000"/>
              </a:spcBef>
              <a:spcAft>
                <a:spcPts val="0"/>
              </a:spcAft>
              <a:buClr>
                <a:schemeClr val="dk2"/>
              </a:buClr>
              <a:buSzPts val="1400"/>
              <a:buFont typeface="Lato"/>
              <a:buAutoNum type="arabicPeriod"/>
            </a:pPr>
            <a:r>
              <a:rPr b="0" i="0" lang="en-GB" sz="1400" u="none" cap="none" strike="noStrike">
                <a:solidFill>
                  <a:schemeClr val="dk2"/>
                </a:solidFill>
                <a:latin typeface="Lato"/>
                <a:ea typeface="Lato"/>
                <a:cs typeface="Lato"/>
                <a:sym typeface="Lato"/>
              </a:rPr>
              <a:t>If the cost of products like food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71"/>
                  </a:ext>
                </a:extLst>
              </a:rPr>
              <a:t>have </a:t>
            </a:r>
            <a:r>
              <a:rPr b="0" i="0" lang="en-GB" sz="1400" u="none" cap="none" strike="noStrike">
                <a:solidFill>
                  <a:schemeClr val="dk2"/>
                </a:solidFill>
                <a:latin typeface="Lato"/>
                <a:ea typeface="Lato"/>
                <a:cs typeface="Lato"/>
                <a:sym typeface="Lato"/>
              </a:rPr>
              <a:t>gone up, what does this mean for the money people have left to spend on their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72"/>
                  </a:ext>
                </a:extLst>
              </a:rPr>
              <a:t>needs </a:t>
            </a:r>
            <a:r>
              <a:rPr b="0" i="0" lang="en-GB" sz="1400" u="none" cap="none" strike="noStrike">
                <a:solidFill>
                  <a:schemeClr val="dk2"/>
                </a:solidFill>
                <a:latin typeface="Lato"/>
                <a:ea typeface="Lato"/>
                <a:cs typeface="Lato"/>
                <a:sym typeface="Lato"/>
              </a:rPr>
              <a:t>and wants or that they want to put away to save or invest?</a:t>
            </a:r>
            <a:endParaRPr b="0" i="0" sz="1700" u="none" cap="none" strike="noStrike">
              <a:solidFill>
                <a:schemeClr val="dk2"/>
              </a:solidFill>
              <a:latin typeface="Lato"/>
              <a:ea typeface="Lato"/>
              <a:cs typeface="Lato"/>
              <a:sym typeface="Lato"/>
            </a:endParaRPr>
          </a:p>
        </p:txBody>
      </p:sp>
      <p:pic>
        <p:nvPicPr>
          <p:cNvPr id="241" name="Google Shape;241;g2e1217e1b89_0_310"/>
          <p:cNvPicPr preferRelativeResize="0"/>
          <p:nvPr/>
        </p:nvPicPr>
        <p:blipFill rotWithShape="1">
          <a:blip r:embed="rId3">
            <a:alphaModFix/>
          </a:blip>
          <a:srcRect b="0" l="0" r="0" t="0"/>
          <a:stretch/>
        </p:blipFill>
        <p:spPr>
          <a:xfrm>
            <a:off x="5556350" y="1629900"/>
            <a:ext cx="3587649" cy="2397725"/>
          </a:xfrm>
          <a:prstGeom prst="rect">
            <a:avLst/>
          </a:prstGeom>
          <a:noFill/>
          <a:ln>
            <a:noFill/>
          </a:ln>
        </p:spPr>
      </p:pic>
      <p:sp>
        <p:nvSpPr>
          <p:cNvPr id="242" name="Google Shape;242;g2e1217e1b89_0_310"/>
          <p:cNvSpPr txBox="1"/>
          <p:nvPr/>
        </p:nvSpPr>
        <p:spPr>
          <a:xfrm>
            <a:off x="50650" y="4758675"/>
            <a:ext cx="4028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1000" u="none" cap="none" strike="noStrike">
                <a:solidFill>
                  <a:schemeClr val="accent2"/>
                </a:solidFill>
                <a:latin typeface="Lato"/>
                <a:ea typeface="Lato"/>
                <a:cs typeface="Lato"/>
                <a:sym typeface="Lato"/>
              </a:rPr>
              <a:t>Session 4 Resource 1 | Check in, check </a:t>
            </a:r>
            <a:r>
              <a:rPr b="1" i="0" lang="en-GB" sz="1000" u="none" cap="none" strike="noStrike">
                <a:solidFill>
                  <a:schemeClr val="accent2"/>
                </a:solidFill>
                <a:latin typeface="Lato"/>
                <a:ea typeface="Lato"/>
                <a:cs typeface="Lato"/>
                <a:sym typeface="Lato"/>
                <a:extLst>
                  <a:ext uri="http://customooxmlschemas.google.com/">
                    <go:slidesCustomData xmlns:go="http://customooxmlschemas.google.com/" textRoundtripDataId="73"/>
                  </a:ext>
                </a:extLst>
              </a:rPr>
              <a:t>out</a:t>
            </a:r>
            <a:endParaRPr b="1" i="0" sz="1000" u="none" cap="none" strike="noStrike">
              <a:solidFill>
                <a:schemeClr val="accent2"/>
              </a:solidFill>
              <a:latin typeface="Lato"/>
              <a:ea typeface="Lato"/>
              <a:cs typeface="Lato"/>
              <a:sym typeface="Lato"/>
            </a:endParaRPr>
          </a:p>
        </p:txBody>
      </p:sp>
      <p:sp>
        <p:nvSpPr>
          <p:cNvPr id="243" name="Google Shape;243;g2e1217e1b89_0_310"/>
          <p:cNvSpPr txBox="1"/>
          <p:nvPr/>
        </p:nvSpPr>
        <p:spPr>
          <a:xfrm>
            <a:off x="1096900" y="253750"/>
            <a:ext cx="3740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Check in, c</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74"/>
                  </a:ext>
                </a:extLst>
              </a:rPr>
              <a:t>heck </a:t>
            </a:r>
            <a:r>
              <a:rPr b="1" i="0" lang="en-GB" sz="2900" u="none" cap="none" strike="noStrike">
                <a:solidFill>
                  <a:schemeClr val="lt1"/>
                </a:solidFill>
                <a:latin typeface="Lato"/>
                <a:ea typeface="Lato"/>
                <a:cs typeface="Lato"/>
                <a:sym typeface="Lato"/>
              </a:rPr>
              <a:t>out</a:t>
            </a:r>
            <a:endParaRPr b="1" i="0" sz="2900" u="none" cap="none" strike="noStrike">
              <a:solidFill>
                <a:schemeClr val="lt1"/>
              </a:solidFill>
              <a:latin typeface="Lato"/>
              <a:ea typeface="Lato"/>
              <a:cs typeface="Lato"/>
              <a:sym typeface="Lato"/>
            </a:endParaRPr>
          </a:p>
        </p:txBody>
      </p:sp>
      <p:pic>
        <p:nvPicPr>
          <p:cNvPr id="244" name="Google Shape;244;g2e1217e1b89_0_310"/>
          <p:cNvPicPr preferRelativeResize="0"/>
          <p:nvPr/>
        </p:nvPicPr>
        <p:blipFill rotWithShape="1">
          <a:blip r:embed="rId4">
            <a:alphaModFix/>
          </a:blip>
          <a:srcRect b="0" l="0" r="0" t="0"/>
          <a:stretch/>
        </p:blipFill>
        <p:spPr>
          <a:xfrm>
            <a:off x="296399" y="171188"/>
            <a:ext cx="690376" cy="6903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6c5c376a11_0_361"/>
          <p:cNvSpPr txBox="1"/>
          <p:nvPr/>
        </p:nvSpPr>
        <p:spPr>
          <a:xfrm flipH="1">
            <a:off x="311700" y="1131150"/>
            <a:ext cx="8746200" cy="402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highlight>
                  <a:schemeClr val="accent1"/>
                </a:highlight>
                <a:latin typeface="Lato"/>
                <a:ea typeface="Lato"/>
                <a:cs typeface="Lato"/>
                <a:sym typeface="Lato"/>
              </a:rPr>
              <a:t>Watch the video on</a:t>
            </a:r>
            <a:r>
              <a:rPr b="0" i="0" lang="en-GB" sz="1800" u="none" cap="none" strike="noStrike">
                <a:solidFill>
                  <a:schemeClr val="lt1"/>
                </a:solidFill>
                <a:highlight>
                  <a:schemeClr val="accent1"/>
                </a:highlight>
                <a:latin typeface="Lato"/>
                <a:ea typeface="Lato"/>
                <a:cs typeface="Lato"/>
                <a:sym typeface="Lato"/>
                <a:extLst>
                  <a:ext uri="http://customooxmlschemas.google.com/">
                    <go:slidesCustomData xmlns:go="http://customooxmlschemas.google.com/" textRoundtripDataId="75"/>
                  </a:ext>
                </a:extLst>
              </a:rPr>
              <a:t> the rising cost of Freddos. </a:t>
            </a:r>
            <a:r>
              <a:rPr b="0" i="0" lang="en-GB" sz="1800" u="none" cap="none" strike="noStrike">
                <a:solidFill>
                  <a:schemeClr val="lt1"/>
                </a:solidFill>
                <a:latin typeface="Lato"/>
                <a:ea typeface="Lato"/>
                <a:cs typeface="Lato"/>
                <a:sym typeface="Lato"/>
              </a:rPr>
              <a:t>Use the video to answer the following questions.</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chemeClr val="lt2"/>
              </a:highlight>
              <a:latin typeface="Lato"/>
              <a:ea typeface="Lato"/>
              <a:cs typeface="Lato"/>
              <a:sym typeface="Lato"/>
              <a:extLst>
                <a:ext uri="http://customooxmlschemas.google.com/">
                  <go:slidesCustomData xmlns:go="http://customooxmlschemas.google.com/" textRoundtripDataId="76"/>
                </a:ext>
              </a:extLs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900" u="none" cap="none" strike="noStrike">
                <a:solidFill>
                  <a:schemeClr val="lt1"/>
                </a:solidFill>
                <a:latin typeface="Lato"/>
                <a:ea typeface="Lato"/>
                <a:cs typeface="Lato"/>
                <a:sym typeface="Lato"/>
              </a:rPr>
              <a:t>Video made in collaboration with Olamide Majekodunmi </a:t>
            </a:r>
            <a:endParaRPr b="1" i="0" sz="900" u="none" cap="none" strike="noStrike">
              <a:solidFill>
                <a:schemeClr val="lt1"/>
              </a:solidFill>
              <a:latin typeface="Lato"/>
              <a:ea typeface="Lato"/>
              <a:cs typeface="Lato"/>
              <a:sym typeface="Lato"/>
            </a:endParaRPr>
          </a:p>
        </p:txBody>
      </p:sp>
      <p:sp>
        <p:nvSpPr>
          <p:cNvPr id="250" name="Google Shape;250;g16c5c376a11_0_361"/>
          <p:cNvSpPr txBox="1"/>
          <p:nvPr/>
        </p:nvSpPr>
        <p:spPr>
          <a:xfrm>
            <a:off x="360375" y="208250"/>
            <a:ext cx="7678200" cy="89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lang="en-GB" sz="2900">
                <a:solidFill>
                  <a:schemeClr val="lt1"/>
                </a:solidFill>
                <a:latin typeface="Lato"/>
                <a:ea typeface="Lato"/>
                <a:cs typeface="Lato"/>
                <a:sym typeface="Lato"/>
              </a:rPr>
              <a:t>Optional video</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What does inflation mean for people’s money?</a:t>
            </a:r>
            <a:endParaRPr b="1" i="0" sz="3200" u="none" cap="none" strike="noStrike">
              <a:solidFill>
                <a:schemeClr val="lt1"/>
              </a:solidFill>
              <a:latin typeface="Lato Black"/>
              <a:ea typeface="Lato Black"/>
              <a:cs typeface="Lato Black"/>
              <a:sym typeface="Lato Black"/>
            </a:endParaRPr>
          </a:p>
        </p:txBody>
      </p:sp>
      <p:pic>
        <p:nvPicPr>
          <p:cNvPr descr="If you've heard that the rate of inflation is on the rise, this means that the money you have right now, won't buy you as much as it did before.  Inflation is usually quite low - and manageable. It's when it hikes up quickly that you should think about how to protect your money from losing its value and ask your boss for a pay rise!&#10;&#10;&#10;Educators - use this video to show how your buying power can change over time.&#10;&#10;&#10;Video made in collaboration with Olamide Majekodunmi https://allthingsmoney.uk/category/budgeting/" id="251" name="Google Shape;251;g16c5c376a11_0_361" title="What does inflation mean for you?">
            <a:hlinkClick r:id="rId3"/>
          </p:cNvPr>
          <p:cNvPicPr preferRelativeResize="0"/>
          <p:nvPr/>
        </p:nvPicPr>
        <p:blipFill rotWithShape="1">
          <a:blip r:embed="rId4">
            <a:alphaModFix/>
          </a:blip>
          <a:srcRect b="0" l="0" r="0" t="0"/>
          <a:stretch/>
        </p:blipFill>
        <p:spPr>
          <a:xfrm>
            <a:off x="472675" y="1880950"/>
            <a:ext cx="3261400" cy="2446050"/>
          </a:xfrm>
          <a:prstGeom prst="rect">
            <a:avLst/>
          </a:prstGeom>
          <a:noFill/>
          <a:ln>
            <a:noFill/>
          </a:ln>
        </p:spPr>
      </p:pic>
      <p:sp>
        <p:nvSpPr>
          <p:cNvPr id="252" name="Google Shape;252;g16c5c376a11_0_361"/>
          <p:cNvSpPr txBox="1"/>
          <p:nvPr/>
        </p:nvSpPr>
        <p:spPr>
          <a:xfrm>
            <a:off x="4410300" y="1655575"/>
            <a:ext cx="4581000" cy="20319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0" i="0" lang="en-GB" sz="1500" u="none" cap="none" strike="noStrike">
                <a:solidFill>
                  <a:schemeClr val="lt1"/>
                </a:solidFill>
                <a:latin typeface="Lato"/>
                <a:ea typeface="Lato"/>
                <a:cs typeface="Lato"/>
                <a:sym typeface="Lato"/>
              </a:rPr>
              <a:t>Inflation is when the price of things like_________, heating and ____________ go up.</a:t>
            </a:r>
            <a:endParaRPr b="0" i="0" sz="15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0" i="0" lang="en-GB" sz="1500" u="none" cap="none" strike="noStrike">
                <a:solidFill>
                  <a:schemeClr val="lt1"/>
                </a:solidFill>
                <a:latin typeface="Lato"/>
                <a:ea typeface="Lato"/>
                <a:cs typeface="Lato"/>
                <a:sym typeface="Lato"/>
              </a:rPr>
              <a:t>When inflation goes up quickly, what are some ways to help </a:t>
            </a:r>
            <a:r>
              <a:rPr b="0" i="0" lang="en-GB" sz="1500" u="none" cap="none" strike="noStrike">
                <a:solidFill>
                  <a:schemeClr val="lt1"/>
                </a:solidFill>
                <a:latin typeface="Lato"/>
                <a:ea typeface="Lato"/>
                <a:cs typeface="Lato"/>
                <a:sym typeface="Lato"/>
                <a:extLst>
                  <a:ext uri="http://customooxmlschemas.google.com/">
                    <go:slidesCustomData xmlns:go="http://customooxmlschemas.google.com/" textRoundtripDataId="77"/>
                  </a:ext>
                </a:extLst>
              </a:rPr>
              <a:t>stretch </a:t>
            </a:r>
            <a:r>
              <a:rPr b="0" i="0" lang="en-GB" sz="1500" u="none" cap="none" strike="noStrike">
                <a:solidFill>
                  <a:schemeClr val="lt1"/>
                </a:solidFill>
                <a:latin typeface="Lato"/>
                <a:ea typeface="Lato"/>
                <a:cs typeface="Lato"/>
                <a:sym typeface="Lato"/>
              </a:rPr>
              <a:t>money  further?</a:t>
            </a:r>
            <a:endParaRPr b="0" i="0" sz="15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0" i="0" lang="en-GB" sz="1500" u="none" cap="none" strike="noStrike">
                <a:solidFill>
                  <a:schemeClr val="lt1"/>
                </a:solidFill>
                <a:latin typeface="Lato"/>
                <a:ea typeface="Lato"/>
                <a:cs typeface="Lato"/>
                <a:sym typeface="Lato"/>
              </a:rPr>
              <a:t>What’s the impact of rising inflation on savings?</a:t>
            </a:r>
            <a:endParaRPr b="0" i="0" sz="1500" u="none" cap="none" strike="noStrike">
              <a:solidFill>
                <a:schemeClr val="lt1"/>
              </a:solidFill>
              <a:latin typeface="Lato"/>
              <a:ea typeface="Lato"/>
              <a:cs typeface="Lato"/>
              <a:sym typeface="Lato"/>
            </a:endParaRPr>
          </a:p>
        </p:txBody>
      </p:sp>
      <p:sp>
        <p:nvSpPr>
          <p:cNvPr id="253" name="Google Shape;253;g16c5c376a11_0_361"/>
          <p:cNvSpPr txBox="1"/>
          <p:nvPr/>
        </p:nvSpPr>
        <p:spPr>
          <a:xfrm>
            <a:off x="8214000" y="1807400"/>
            <a:ext cx="843900" cy="48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950">
                <a:solidFill>
                  <a:schemeClr val="accent2"/>
                </a:solidFill>
                <a:latin typeface="Lato"/>
                <a:ea typeface="Lato"/>
                <a:cs typeface="Lato"/>
                <a:sym typeface="Lato"/>
              </a:rPr>
              <a:t>food</a:t>
            </a:r>
            <a:endParaRPr sz="1950">
              <a:solidFill>
                <a:schemeClr val="accent2"/>
              </a:solidFill>
              <a:latin typeface="Lato"/>
              <a:ea typeface="Lato"/>
              <a:cs typeface="Lato"/>
              <a:sym typeface="Lato"/>
            </a:endParaRPr>
          </a:p>
        </p:txBody>
      </p:sp>
      <p:sp>
        <p:nvSpPr>
          <p:cNvPr id="254" name="Google Shape;254;g16c5c376a11_0_361"/>
          <p:cNvSpPr txBox="1"/>
          <p:nvPr/>
        </p:nvSpPr>
        <p:spPr>
          <a:xfrm>
            <a:off x="5997175" y="2046250"/>
            <a:ext cx="921600" cy="3420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lang="en-GB" sz="1972">
                <a:solidFill>
                  <a:schemeClr val="accent2"/>
                </a:solidFill>
                <a:latin typeface="Lato"/>
                <a:ea typeface="Lato"/>
                <a:cs typeface="Lato"/>
                <a:sym typeface="Lato"/>
              </a:rPr>
              <a:t>petrol</a:t>
            </a:r>
            <a:endParaRPr sz="1972">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4cb79b9a77_0_53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60" name="Google Shape;260;g14cb79b9a77_0_533"/>
          <p:cNvSpPr txBox="1"/>
          <p:nvPr/>
        </p:nvSpPr>
        <p:spPr>
          <a:xfrm>
            <a:off x="488176" y="1578875"/>
            <a:ext cx="7568700" cy="26664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inflation is and how it is measured</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Calculate how budgets are affected by inflation</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Consider how inflation can impact people's cost of living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g175a4b56ed1_1_28"/>
          <p:cNvPicPr preferRelativeResize="0"/>
          <p:nvPr/>
        </p:nvPicPr>
        <p:blipFill rotWithShape="1">
          <a:blip r:embed="rId3">
            <a:alphaModFix/>
          </a:blip>
          <a:srcRect b="0" l="0" r="0" t="0"/>
          <a:stretch/>
        </p:blipFill>
        <p:spPr>
          <a:xfrm>
            <a:off x="4830999" y="3476950"/>
            <a:ext cx="2123250"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pic>
        <p:nvPicPr>
          <p:cNvPr id="266" name="Google Shape;266;g175a4b56ed1_1_28"/>
          <p:cNvPicPr preferRelativeResize="0"/>
          <p:nvPr/>
        </p:nvPicPr>
        <p:blipFill rotWithShape="1">
          <a:blip r:embed="rId4">
            <a:alphaModFix/>
          </a:blip>
          <a:srcRect b="0" l="0" r="0" t="0"/>
          <a:stretch/>
        </p:blipFill>
        <p:spPr>
          <a:xfrm>
            <a:off x="6097100" y="1507900"/>
            <a:ext cx="2857500"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pic>
        <p:nvPicPr>
          <p:cNvPr id="267" name="Google Shape;267;g175a4b56ed1_1_28"/>
          <p:cNvPicPr preferRelativeResize="0"/>
          <p:nvPr/>
        </p:nvPicPr>
        <p:blipFill rotWithShape="1">
          <a:blip r:embed="rId5">
            <a:alphaModFix/>
          </a:blip>
          <a:srcRect b="0" l="0" r="0" t="0"/>
          <a:stretch/>
        </p:blipFill>
        <p:spPr>
          <a:xfrm>
            <a:off x="3255376" y="1484963"/>
            <a:ext cx="26193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pic>
        <p:nvPicPr>
          <p:cNvPr id="268" name="Google Shape;268;g175a4b56ed1_1_28"/>
          <p:cNvPicPr preferRelativeResize="0"/>
          <p:nvPr/>
        </p:nvPicPr>
        <p:blipFill rotWithShape="1">
          <a:blip r:embed="rId6">
            <a:alphaModFix/>
          </a:blip>
          <a:srcRect b="0" l="0" r="0" t="0"/>
          <a:stretch/>
        </p:blipFill>
        <p:spPr>
          <a:xfrm>
            <a:off x="628375" y="1484975"/>
            <a:ext cx="24046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sp>
        <p:nvSpPr>
          <p:cNvPr id="269" name="Google Shape;269;g175a4b56ed1_1_28"/>
          <p:cNvSpPr txBox="1"/>
          <p:nvPr/>
        </p:nvSpPr>
        <p:spPr>
          <a:xfrm>
            <a:off x="442300" y="78800"/>
            <a:ext cx="78144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W</a:t>
            </a:r>
            <a:r>
              <a:rPr b="1" i="0" lang="en-GB" sz="2900" u="none" cap="none" strike="noStrike">
                <a:solidFill>
                  <a:schemeClr val="lt1"/>
                </a:solidFill>
                <a:latin typeface="Lato"/>
                <a:ea typeface="Lato"/>
                <a:cs typeface="Lato"/>
                <a:sym typeface="Lato"/>
              </a:rPr>
              <a:t>hat are some of the main factors that make up the cost of living?</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200" u="none" cap="none" strike="noStrike">
                <a:solidFill>
                  <a:schemeClr val="lt1"/>
                </a:solidFill>
                <a:latin typeface="Lato"/>
                <a:ea typeface="Lato"/>
                <a:cs typeface="Lato"/>
                <a:sym typeface="Lato"/>
              </a:rPr>
              <a:t>The cost of living is the amount of money a person needs to live</a:t>
            </a:r>
            <a:endParaRPr b="0" i="0" sz="2500" u="none" cap="none" strike="noStrike">
              <a:solidFill>
                <a:schemeClr val="lt1"/>
              </a:solidFill>
              <a:latin typeface="Lato"/>
              <a:ea typeface="Lato"/>
              <a:cs typeface="Lato"/>
              <a:sym typeface="Lato"/>
            </a:endParaRPr>
          </a:p>
        </p:txBody>
      </p:sp>
      <p:pic>
        <p:nvPicPr>
          <p:cNvPr id="270" name="Google Shape;270;g175a4b56ed1_1_28"/>
          <p:cNvPicPr preferRelativeResize="0"/>
          <p:nvPr/>
        </p:nvPicPr>
        <p:blipFill rotWithShape="1">
          <a:blip r:embed="rId7">
            <a:alphaModFix/>
          </a:blip>
          <a:srcRect b="0" l="0" r="0" t="0"/>
          <a:stretch/>
        </p:blipFill>
        <p:spPr>
          <a:xfrm>
            <a:off x="1695475" y="3476950"/>
            <a:ext cx="2523075"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g175a4b56ed1_1_1"/>
          <p:cNvPicPr preferRelativeResize="0"/>
          <p:nvPr/>
        </p:nvPicPr>
        <p:blipFill rotWithShape="1">
          <a:blip r:embed="rId3">
            <a:alphaModFix/>
          </a:blip>
          <a:srcRect b="0" l="0" r="0" t="0"/>
          <a:stretch/>
        </p:blipFill>
        <p:spPr>
          <a:xfrm>
            <a:off x="4830999" y="3476950"/>
            <a:ext cx="2123250"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pic>
        <p:nvPicPr>
          <p:cNvPr id="276" name="Google Shape;276;g175a4b56ed1_1_1"/>
          <p:cNvPicPr preferRelativeResize="0"/>
          <p:nvPr/>
        </p:nvPicPr>
        <p:blipFill rotWithShape="1">
          <a:blip r:embed="rId4">
            <a:alphaModFix/>
          </a:blip>
          <a:srcRect b="0" l="0" r="0" t="0"/>
          <a:stretch/>
        </p:blipFill>
        <p:spPr>
          <a:xfrm>
            <a:off x="6097100" y="1507900"/>
            <a:ext cx="2857500"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pic>
        <p:nvPicPr>
          <p:cNvPr id="277" name="Google Shape;277;g175a4b56ed1_1_1"/>
          <p:cNvPicPr preferRelativeResize="0"/>
          <p:nvPr/>
        </p:nvPicPr>
        <p:blipFill rotWithShape="1">
          <a:blip r:embed="rId5">
            <a:alphaModFix/>
          </a:blip>
          <a:srcRect b="0" l="0" r="0" t="0"/>
          <a:stretch/>
        </p:blipFill>
        <p:spPr>
          <a:xfrm>
            <a:off x="3255376" y="1484963"/>
            <a:ext cx="26193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pic>
        <p:nvPicPr>
          <p:cNvPr id="278" name="Google Shape;278;g175a4b56ed1_1_1"/>
          <p:cNvPicPr preferRelativeResize="0"/>
          <p:nvPr/>
        </p:nvPicPr>
        <p:blipFill rotWithShape="1">
          <a:blip r:embed="rId6">
            <a:alphaModFix/>
          </a:blip>
          <a:srcRect b="0" l="0" r="0" t="0"/>
          <a:stretch/>
        </p:blipFill>
        <p:spPr>
          <a:xfrm>
            <a:off x="628375" y="1484975"/>
            <a:ext cx="24046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pic>
        <p:nvPicPr>
          <p:cNvPr id="279" name="Google Shape;279;g175a4b56ed1_1_1"/>
          <p:cNvPicPr preferRelativeResize="0"/>
          <p:nvPr/>
        </p:nvPicPr>
        <p:blipFill rotWithShape="1">
          <a:blip r:embed="rId7">
            <a:alphaModFix/>
          </a:blip>
          <a:srcRect b="0" l="0" r="0" t="0"/>
          <a:stretch/>
        </p:blipFill>
        <p:spPr>
          <a:xfrm>
            <a:off x="1695475" y="3476950"/>
            <a:ext cx="2523075"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sp>
        <p:nvSpPr>
          <p:cNvPr id="280" name="Google Shape;280;g175a4b56ed1_1_1"/>
          <p:cNvSpPr/>
          <p:nvPr/>
        </p:nvSpPr>
        <p:spPr>
          <a:xfrm>
            <a:off x="1142100" y="29498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Transport</a:t>
            </a:r>
            <a:endParaRPr b="1" i="0" sz="1400" u="none" cap="none" strike="noStrike">
              <a:solidFill>
                <a:schemeClr val="dk1"/>
              </a:solidFill>
              <a:latin typeface="Lato"/>
              <a:ea typeface="Lato"/>
              <a:cs typeface="Lato"/>
              <a:sym typeface="Lato"/>
            </a:endParaRPr>
          </a:p>
        </p:txBody>
      </p:sp>
      <p:sp>
        <p:nvSpPr>
          <p:cNvPr id="281" name="Google Shape;281;g175a4b56ed1_1_1"/>
          <p:cNvSpPr/>
          <p:nvPr/>
        </p:nvSpPr>
        <p:spPr>
          <a:xfrm>
            <a:off x="3849725" y="30260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Food</a:t>
            </a:r>
            <a:endParaRPr b="1" i="0" sz="1400" u="none" cap="none" strike="noStrike">
              <a:solidFill>
                <a:schemeClr val="dk1"/>
              </a:solidFill>
              <a:latin typeface="Lato"/>
              <a:ea typeface="Lato"/>
              <a:cs typeface="Lato"/>
              <a:sym typeface="Lato"/>
            </a:endParaRPr>
          </a:p>
        </p:txBody>
      </p:sp>
      <p:sp>
        <p:nvSpPr>
          <p:cNvPr id="282" name="Google Shape;282;g175a4b56ed1_1_1"/>
          <p:cNvSpPr/>
          <p:nvPr/>
        </p:nvSpPr>
        <p:spPr>
          <a:xfrm>
            <a:off x="6780900" y="30260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Fuel</a:t>
            </a:r>
            <a:endParaRPr b="1" i="0" sz="1400" u="none" cap="none" strike="noStrike">
              <a:solidFill>
                <a:schemeClr val="dk1"/>
              </a:solidFill>
              <a:latin typeface="Lato"/>
              <a:ea typeface="Lato"/>
              <a:cs typeface="Lato"/>
              <a:sym typeface="Lato"/>
            </a:endParaRPr>
          </a:p>
        </p:txBody>
      </p:sp>
      <p:sp>
        <p:nvSpPr>
          <p:cNvPr id="283" name="Google Shape;283;g175a4b56ed1_1_1"/>
          <p:cNvSpPr/>
          <p:nvPr/>
        </p:nvSpPr>
        <p:spPr>
          <a:xfrm>
            <a:off x="6095100" y="48548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Electricity</a:t>
            </a:r>
            <a:endParaRPr b="1" i="0" sz="1400" u="none" cap="none" strike="noStrike">
              <a:solidFill>
                <a:schemeClr val="dk1"/>
              </a:solidFill>
              <a:latin typeface="Lato"/>
              <a:ea typeface="Lato"/>
              <a:cs typeface="Lato"/>
              <a:sym typeface="Lato"/>
            </a:endParaRPr>
          </a:p>
        </p:txBody>
      </p:sp>
      <p:sp>
        <p:nvSpPr>
          <p:cNvPr id="284" name="Google Shape;284;g175a4b56ed1_1_1"/>
          <p:cNvSpPr/>
          <p:nvPr/>
        </p:nvSpPr>
        <p:spPr>
          <a:xfrm>
            <a:off x="1638200" y="4652375"/>
            <a:ext cx="1945800" cy="414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Rent/ Mortgage repayments</a:t>
            </a:r>
            <a:endParaRPr b="1" i="0" sz="1400" u="none" cap="none" strike="noStrike">
              <a:solidFill>
                <a:schemeClr val="dk1"/>
              </a:solidFill>
              <a:latin typeface="Lato"/>
              <a:ea typeface="Lato"/>
              <a:cs typeface="Lato"/>
              <a:sym typeface="Lato"/>
            </a:endParaRPr>
          </a:p>
        </p:txBody>
      </p:sp>
      <p:sp>
        <p:nvSpPr>
          <p:cNvPr id="285" name="Google Shape;285;g175a4b56ed1_1_1"/>
          <p:cNvSpPr txBox="1"/>
          <p:nvPr/>
        </p:nvSpPr>
        <p:spPr>
          <a:xfrm>
            <a:off x="442300" y="78800"/>
            <a:ext cx="78144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What are some of the main factors that make up the cost of living?</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200" u="none" cap="none" strike="noStrike">
                <a:solidFill>
                  <a:schemeClr val="lt1"/>
                </a:solidFill>
                <a:latin typeface="Lato"/>
                <a:ea typeface="Lato"/>
                <a:cs typeface="Lato"/>
                <a:sym typeface="Lato"/>
              </a:rPr>
              <a:t>The cost of living is the amount of money a person needs to live</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1e221253de8_0_9"/>
          <p:cNvSpPr txBox="1"/>
          <p:nvPr/>
        </p:nvSpPr>
        <p:spPr>
          <a:xfrm>
            <a:off x="4267100" y="4575800"/>
            <a:ext cx="4788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Video: </a:t>
            </a:r>
            <a:r>
              <a:rPr b="1" lang="en-GB" sz="1000" u="sng">
                <a:solidFill>
                  <a:schemeClr val="accent2"/>
                </a:solidFill>
                <a:latin typeface="Lato"/>
                <a:ea typeface="Lato"/>
                <a:cs typeface="Lato"/>
                <a:sym typeface="Lato"/>
                <a:hlinkClick r:id="rId3">
                  <a:extLst>
                    <a:ext uri="{A12FA001-AC4F-418D-AE19-62706E023703}">
                      <ahyp:hlinkClr val="tx"/>
                    </a:ext>
                  </a:extLst>
                </a:hlinkClick>
              </a:rPr>
              <a:t>https://www.bbc.co.uk/newsround/68370090</a:t>
            </a:r>
            <a:r>
              <a:rPr b="1" lang="en-GB" sz="1000">
                <a:solidFill>
                  <a:schemeClr val="accent2"/>
                </a:solidFill>
                <a:latin typeface="Lato"/>
                <a:ea typeface="Lato"/>
                <a:cs typeface="Lato"/>
                <a:sym typeface="Lato"/>
              </a:rPr>
              <a:t> (2024)</a:t>
            </a:r>
            <a:endParaRPr b="1" sz="1000" u="non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1" lang="en-GB" sz="1000">
                <a:solidFill>
                  <a:schemeClr val="accent2"/>
                </a:solidFill>
                <a:latin typeface="Lato"/>
                <a:ea typeface="Lato"/>
                <a:cs typeface="Lato"/>
                <a:sym typeface="Lato"/>
              </a:rPr>
              <a:t>Resource 2: </a:t>
            </a:r>
            <a:r>
              <a:rPr b="1" i="1" lang="en-GB" sz="1000">
                <a:solidFill>
                  <a:schemeClr val="accent2"/>
                </a:solidFill>
                <a:latin typeface="Lato"/>
                <a:ea typeface="Lato"/>
                <a:cs typeface="Lato"/>
                <a:sym typeface="Lato"/>
              </a:rPr>
              <a:t>Cost of Living Questions</a:t>
            </a:r>
            <a:endParaRPr b="1" i="1" sz="1000">
              <a:solidFill>
                <a:schemeClr val="accent2"/>
              </a:solidFill>
              <a:latin typeface="Lato"/>
              <a:ea typeface="Lato"/>
              <a:cs typeface="Lato"/>
              <a:sym typeface="Lato"/>
            </a:endParaRPr>
          </a:p>
        </p:txBody>
      </p:sp>
      <p:sp>
        <p:nvSpPr>
          <p:cNvPr id="291" name="Google Shape;291;g1e221253de8_0_9"/>
          <p:cNvSpPr txBox="1"/>
          <p:nvPr/>
        </p:nvSpPr>
        <p:spPr>
          <a:xfrm>
            <a:off x="223625" y="1734475"/>
            <a:ext cx="8745300" cy="997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Discussion</a:t>
            </a:r>
            <a:endParaRPr b="1" i="0" sz="1600" u="none" cap="none" strike="noStrike">
              <a:solidFill>
                <a:srgbClr val="000000"/>
              </a:solidFill>
              <a:latin typeface="Lato"/>
              <a:ea typeface="Lato"/>
              <a:cs typeface="Lato"/>
              <a:sym typeface="Lato"/>
            </a:endParaRPr>
          </a:p>
          <a:p>
            <a:pPr indent="-330200" lvl="0" marL="457200" marR="0" rtl="0" algn="l">
              <a:lnSpc>
                <a:spcPct val="115000"/>
              </a:lnSpc>
              <a:spcBef>
                <a:spcPts val="0"/>
              </a:spcBef>
              <a:spcAft>
                <a:spcPts val="0"/>
              </a:spcAft>
              <a:buClr>
                <a:srgbClr val="000000"/>
              </a:buClr>
              <a:buSzPts val="1600"/>
              <a:buFont typeface="Lato"/>
              <a:buAutoNum type="arabicPeriod"/>
            </a:pPr>
            <a:r>
              <a:rPr lang="en-GB" sz="1600">
                <a:latin typeface="Lato"/>
                <a:ea typeface="Lato"/>
                <a:cs typeface="Lato"/>
                <a:sym typeface="Lato"/>
              </a:rPr>
              <a:t>What is the ‘cost of living crisis’?</a:t>
            </a:r>
            <a:endParaRPr b="0" i="0" sz="1600" u="none" cap="none" strike="noStrike">
              <a:solidFill>
                <a:srgbClr val="000000"/>
              </a:solidFill>
              <a:latin typeface="Lato"/>
              <a:ea typeface="Lato"/>
              <a:cs typeface="Lato"/>
              <a:sym typeface="Lato"/>
            </a:endParaRPr>
          </a:p>
          <a:p>
            <a:pPr indent="-330200" lvl="0" marL="457200" marR="0" rtl="0" algn="l">
              <a:lnSpc>
                <a:spcPct val="115000"/>
              </a:lnSpc>
              <a:spcBef>
                <a:spcPts val="0"/>
              </a:spcBef>
              <a:spcAft>
                <a:spcPts val="0"/>
              </a:spcAft>
              <a:buClr>
                <a:srgbClr val="000000"/>
              </a:buClr>
              <a:buSzPts val="1600"/>
              <a:buFont typeface="Lato"/>
              <a:buAutoNum type="arabicPeriod"/>
            </a:pPr>
            <a:r>
              <a:rPr lang="en-GB" sz="1600">
                <a:latin typeface="Lato"/>
                <a:ea typeface="Lato"/>
                <a:cs typeface="Lato"/>
                <a:sym typeface="Lato"/>
              </a:rPr>
              <a:t>How are Reuben and Jensen helping their mum keep monthly costs down?</a:t>
            </a:r>
            <a:endParaRPr b="0" i="0" sz="1600" u="none" cap="none" strike="noStrike">
              <a:solidFill>
                <a:srgbClr val="000000"/>
              </a:solidFill>
              <a:latin typeface="Lato"/>
              <a:ea typeface="Lato"/>
              <a:cs typeface="Lato"/>
              <a:sym typeface="Lato"/>
            </a:endParaRPr>
          </a:p>
        </p:txBody>
      </p:sp>
      <p:sp>
        <p:nvSpPr>
          <p:cNvPr id="292" name="Google Shape;292;g1e221253de8_0_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and the cost of living</a:t>
            </a:r>
            <a:endParaRPr b="1" i="0" sz="2900" u="none" cap="none" strike="noStrike">
              <a:solidFill>
                <a:schemeClr val="lt1"/>
              </a:solidFill>
              <a:latin typeface="Lato"/>
              <a:ea typeface="Lato"/>
              <a:cs typeface="Lato"/>
              <a:sym typeface="Lato"/>
            </a:endParaRPr>
          </a:p>
        </p:txBody>
      </p:sp>
      <p:sp>
        <p:nvSpPr>
          <p:cNvPr id="293" name="Google Shape;293;g1e221253de8_0_9"/>
          <p:cNvSpPr txBox="1"/>
          <p:nvPr/>
        </p:nvSpPr>
        <p:spPr>
          <a:xfrm>
            <a:off x="298525" y="1109850"/>
            <a:ext cx="8670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800" u="none" cap="none" strike="noStrike">
                <a:solidFill>
                  <a:schemeClr val="accent1"/>
                </a:solidFill>
                <a:latin typeface="Lato"/>
                <a:ea typeface="Lato"/>
                <a:cs typeface="Lato"/>
                <a:sym typeface="Lato"/>
              </a:rPr>
              <a:t>Watch the </a:t>
            </a:r>
            <a:r>
              <a:rPr b="1" i="0" lang="en-GB" sz="1800" u="sng" cap="none" strike="noStrike">
                <a:solidFill>
                  <a:schemeClr val="hlink"/>
                </a:solidFill>
                <a:latin typeface="Lato"/>
                <a:ea typeface="Lato"/>
                <a:cs typeface="Lato"/>
                <a:sym typeface="Lato"/>
                <a:hlinkClick r:id="rId4"/>
              </a:rPr>
              <a:t>video</a:t>
            </a:r>
            <a:r>
              <a:rPr b="1" i="0" lang="en-GB" sz="1800" u="none" cap="none" strike="noStrike">
                <a:solidFill>
                  <a:schemeClr val="accent1"/>
                </a:solidFill>
                <a:latin typeface="Lato"/>
                <a:ea typeface="Lato"/>
                <a:cs typeface="Lato"/>
                <a:sym typeface="Lato"/>
              </a:rPr>
              <a:t> (</a:t>
            </a:r>
            <a:r>
              <a:rPr b="1" lang="en-GB" sz="1800">
                <a:solidFill>
                  <a:schemeClr val="accent1"/>
                </a:solidFill>
                <a:latin typeface="Lato"/>
                <a:ea typeface="Lato"/>
                <a:cs typeface="Lato"/>
                <a:sym typeface="Lato"/>
              </a:rPr>
              <a:t>2:29</a:t>
            </a:r>
            <a:r>
              <a:rPr b="1" i="0" lang="en-GB" sz="1800" u="none" cap="none" strike="noStrike">
                <a:solidFill>
                  <a:schemeClr val="accent1"/>
                </a:solidFill>
                <a:latin typeface="Lato"/>
                <a:ea typeface="Lato"/>
                <a:cs typeface="Lato"/>
                <a:sym typeface="Lato"/>
              </a:rPr>
              <a:t>) </a:t>
            </a:r>
            <a:r>
              <a:rPr b="1" lang="en-GB" sz="1800">
                <a:solidFill>
                  <a:schemeClr val="accent1"/>
                </a:solidFill>
                <a:latin typeface="Lato"/>
                <a:ea typeface="Lato"/>
                <a:cs typeface="Lato"/>
                <a:sym typeface="Lato"/>
              </a:rPr>
              <a:t>and/</a:t>
            </a:r>
            <a:r>
              <a:rPr b="1" i="0" lang="en-GB" sz="1800" u="none" cap="none" strike="noStrike">
                <a:solidFill>
                  <a:schemeClr val="accent1"/>
                </a:solidFill>
                <a:latin typeface="Lato"/>
                <a:ea typeface="Lato"/>
                <a:cs typeface="Lato"/>
                <a:sym typeface="Lato"/>
              </a:rPr>
              <a:t>or read the article and discuss the following questions</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t/>
            </a:r>
            <a:endParaRPr b="1" i="0" sz="1800" u="none" cap="none" strike="noStrike">
              <a:solidFill>
                <a:schemeClr val="accent1"/>
              </a:solidFill>
              <a:latin typeface="Lato"/>
              <a:ea typeface="Lato"/>
              <a:cs typeface="Lato"/>
              <a:sym typeface="Lato"/>
            </a:endParaRPr>
          </a:p>
        </p:txBody>
      </p:sp>
      <p:pic>
        <p:nvPicPr>
          <p:cNvPr id="294" name="Google Shape;294;g1e221253de8_0_9"/>
          <p:cNvPicPr preferRelativeResize="0"/>
          <p:nvPr/>
        </p:nvPicPr>
        <p:blipFill rotWithShape="1">
          <a:blip r:embed="rId5">
            <a:alphaModFix/>
          </a:blip>
          <a:srcRect b="0" l="0" r="0" t="0"/>
          <a:stretch/>
        </p:blipFill>
        <p:spPr>
          <a:xfrm>
            <a:off x="696475" y="3013925"/>
            <a:ext cx="2887689" cy="1624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6c5c376a11_0_46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and well-being</a:t>
            </a:r>
            <a:endParaRPr b="1" i="0" sz="2900" u="none" cap="none" strike="noStrike">
              <a:solidFill>
                <a:schemeClr val="lt1"/>
              </a:solidFill>
              <a:latin typeface="Lato"/>
              <a:ea typeface="Lato"/>
              <a:cs typeface="Lato"/>
              <a:sym typeface="Lato"/>
            </a:endParaRPr>
          </a:p>
        </p:txBody>
      </p:sp>
      <p:sp>
        <p:nvSpPr>
          <p:cNvPr id="300" name="Google Shape;300;g16c5c376a11_0_469"/>
          <p:cNvSpPr txBox="1"/>
          <p:nvPr/>
        </p:nvSpPr>
        <p:spPr>
          <a:xfrm>
            <a:off x="360375" y="1408500"/>
            <a:ext cx="8346300" cy="3076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For many families rising inflation leading to a rising cost of living has been </a:t>
            </a:r>
            <a:r>
              <a:rPr b="1" i="0" lang="en-GB" sz="1800" u="none" cap="none" strike="noStrike">
                <a:solidFill>
                  <a:schemeClr val="accent1"/>
                </a:solidFill>
                <a:highlight>
                  <a:srgbClr val="FFFFFF"/>
                </a:highlight>
                <a:latin typeface="Lato"/>
                <a:ea typeface="Lato"/>
                <a:cs typeface="Lato"/>
                <a:sym typeface="Lato"/>
              </a:rPr>
              <a:t>stressful </a:t>
            </a:r>
            <a:r>
              <a:rPr b="0" i="0" lang="en-GB" sz="1800" u="none" cap="none" strike="noStrike">
                <a:solidFill>
                  <a:schemeClr val="accent1"/>
                </a:solidFill>
                <a:highlight>
                  <a:srgbClr val="FFFFFF"/>
                </a:highlight>
                <a:latin typeface="Lato"/>
                <a:ea typeface="Lato"/>
                <a:cs typeface="Lato"/>
                <a:sym typeface="Lato"/>
              </a:rPr>
              <a:t>to manage.</a:t>
            </a:r>
            <a:endParaRPr b="0" i="0" sz="1800" u="none" cap="none" strike="noStrike">
              <a:solidFill>
                <a:schemeClr val="accent1"/>
              </a:solidFill>
              <a:highlight>
                <a:srgbClr val="FFFFFF"/>
              </a:highlight>
              <a:latin typeface="Lato"/>
              <a:ea typeface="Lato"/>
              <a:cs typeface="Lato"/>
              <a:sym typeface="Lato"/>
            </a:endParaRPr>
          </a:p>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Remember that </a:t>
            </a:r>
            <a:r>
              <a:rPr b="1" i="0" lang="en-GB" sz="1800" u="none" cap="none" strike="noStrike">
                <a:solidFill>
                  <a:schemeClr val="accent1"/>
                </a:solidFill>
                <a:highlight>
                  <a:srgbClr val="FFFFFF"/>
                </a:highlight>
                <a:latin typeface="Lato"/>
                <a:ea typeface="Lato"/>
                <a:cs typeface="Lato"/>
                <a:sym typeface="Lato"/>
              </a:rPr>
              <a:t>inflation changes over time </a:t>
            </a:r>
            <a:r>
              <a:rPr b="0" i="0" lang="en-GB" sz="1800" u="none" cap="none" strike="noStrike">
                <a:solidFill>
                  <a:schemeClr val="accent1"/>
                </a:solidFill>
                <a:highlight>
                  <a:srgbClr val="FFFFFF"/>
                </a:highlight>
                <a:latin typeface="Lato"/>
                <a:ea typeface="Lato"/>
                <a:cs typeface="Lato"/>
                <a:sym typeface="Lato"/>
              </a:rPr>
              <a:t>and this period will not last forever.</a:t>
            </a:r>
            <a:endParaRPr b="0" i="0" sz="1800" u="none" cap="none" strike="noStrike">
              <a:solidFill>
                <a:schemeClr val="accent1"/>
              </a:solidFill>
              <a:highlight>
                <a:srgbClr val="FFFFFF"/>
              </a:highlight>
              <a:latin typeface="Lato"/>
              <a:ea typeface="Lato"/>
              <a:cs typeface="Lato"/>
              <a:sym typeface="Lato"/>
            </a:endParaRPr>
          </a:p>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As you have learnt, there are things that people can do to adjust their budgets including </a:t>
            </a:r>
            <a:r>
              <a:rPr b="1" i="0" lang="en-GB" sz="1800" u="none" cap="none" strike="noStrike">
                <a:solidFill>
                  <a:schemeClr val="accent1"/>
                </a:solidFill>
                <a:highlight>
                  <a:srgbClr val="FFFFFF"/>
                </a:highlight>
                <a:latin typeface="Lato"/>
                <a:ea typeface="Lato"/>
                <a:cs typeface="Lato"/>
                <a:sym typeface="Lato"/>
              </a:rPr>
              <a:t>reconsidering what things are needs and wants.</a:t>
            </a:r>
            <a:endParaRPr b="1" i="0" sz="1800" u="none" cap="none" strike="noStrike">
              <a:solidFill>
                <a:schemeClr val="accent1"/>
              </a:solidFill>
              <a:highlight>
                <a:srgbClr val="FFFFFF"/>
              </a:highlight>
              <a:latin typeface="Lato"/>
              <a:ea typeface="Lato"/>
              <a:cs typeface="Lato"/>
              <a:sym typeface="Lato"/>
            </a:endParaRPr>
          </a:p>
          <a:p>
            <a:pPr indent="-342900" lvl="0" marL="457200" marR="0" rtl="0" algn="l">
              <a:lnSpc>
                <a:spcPct val="115000"/>
              </a:lnSpc>
              <a:spcBef>
                <a:spcPts val="1000"/>
              </a:spcBef>
              <a:spcAft>
                <a:spcPts val="100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There are many sources of </a:t>
            </a:r>
            <a:r>
              <a:rPr b="1" i="0" lang="en-GB" sz="1800" u="none" cap="none" strike="noStrike">
                <a:solidFill>
                  <a:schemeClr val="accent1"/>
                </a:solidFill>
                <a:highlight>
                  <a:srgbClr val="FFFFFF"/>
                </a:highlight>
                <a:latin typeface="Lato"/>
                <a:ea typeface="Lato"/>
                <a:cs typeface="Lato"/>
                <a:sym typeface="Lato"/>
              </a:rPr>
              <a:t>advisory services and help</a:t>
            </a:r>
            <a:r>
              <a:rPr b="0" i="0" lang="en-GB" sz="1800" u="none" cap="none" strike="noStrike">
                <a:solidFill>
                  <a:schemeClr val="accent1"/>
                </a:solidFill>
                <a:highlight>
                  <a:srgbClr val="FFFFFF"/>
                </a:highlight>
                <a:latin typeface="Lato"/>
                <a:ea typeface="Lato"/>
                <a:cs typeface="Lato"/>
                <a:sym typeface="Lato"/>
              </a:rPr>
              <a:t> for families who are experiencing financial difficulties.</a:t>
            </a:r>
            <a:endParaRPr b="0" i="0" sz="1800" u="none" cap="none" strike="noStrike">
              <a:solidFill>
                <a:schemeClr val="accent1"/>
              </a:solidFill>
              <a:highlight>
                <a:srgbClr val="FFFFFF"/>
              </a:highlight>
              <a:latin typeface="Lato"/>
              <a:ea typeface="Lato"/>
              <a:cs typeface="Lato"/>
              <a:sym typeface="Lato"/>
            </a:endParaRPr>
          </a:p>
        </p:txBody>
      </p:sp>
      <p:sp>
        <p:nvSpPr>
          <p:cNvPr id="301" name="Google Shape;301;g16c5c376a11_0_469"/>
          <p:cNvSpPr txBox="1"/>
          <p:nvPr/>
        </p:nvSpPr>
        <p:spPr>
          <a:xfrm>
            <a:off x="211725" y="4755300"/>
            <a:ext cx="4983000" cy="323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highlight>
                  <a:schemeClr val="lt1"/>
                </a:highlight>
                <a:latin typeface="Lato"/>
                <a:ea typeface="Lato"/>
                <a:cs typeface="Lato"/>
                <a:sym typeface="Lato"/>
              </a:rPr>
              <a:t>Optional supporting video resource</a:t>
            </a:r>
            <a:r>
              <a:rPr b="1" lang="en-GB" sz="900">
                <a:solidFill>
                  <a:schemeClr val="accent2"/>
                </a:solidFill>
                <a:highlight>
                  <a:schemeClr val="lt1"/>
                </a:highlight>
                <a:latin typeface="Lato"/>
                <a:ea typeface="Lato"/>
                <a:cs typeface="Lato"/>
                <a:sym typeface="Lato"/>
              </a:rPr>
              <a:t> |</a:t>
            </a:r>
            <a:r>
              <a:rPr b="1" i="0" lang="en-GB" sz="900" u="none" cap="none" strike="noStrike">
                <a:solidFill>
                  <a:schemeClr val="accent2"/>
                </a:solidFill>
                <a:highlight>
                  <a:schemeClr val="lt1"/>
                </a:highlight>
                <a:latin typeface="Lato"/>
                <a:ea typeface="Lato"/>
                <a:cs typeface="Lato"/>
                <a:sym typeface="Lato"/>
              </a:rPr>
              <a:t> </a:t>
            </a:r>
            <a:r>
              <a:rPr b="1" lang="en-GB" sz="900" u="sng">
                <a:solidFill>
                  <a:schemeClr val="accent2"/>
                </a:solidFill>
                <a:highlight>
                  <a:schemeClr val="lt1"/>
                </a:highlight>
                <a:latin typeface="Lato"/>
                <a:ea typeface="Lato"/>
                <a:cs typeface="Lato"/>
                <a:sym typeface="Lato"/>
                <a:hlinkClick r:id="rId3">
                  <a:extLst>
                    <a:ext uri="{A12FA001-AC4F-418D-AE19-62706E023703}">
                      <ahyp:hlinkClr val="tx"/>
                    </a:ext>
                  </a:extLst>
                </a:hlinkClick>
              </a:rPr>
              <a:t>What is the COST OF LIVING Crisis? | Newsround</a:t>
            </a:r>
            <a:r>
              <a:rPr b="1" i="0" lang="en-GB" sz="900" u="none" cap="none" strike="noStrike">
                <a:solidFill>
                  <a:schemeClr val="accent2"/>
                </a:solidFill>
                <a:highlight>
                  <a:schemeClr val="lt1"/>
                </a:highlight>
                <a:latin typeface="Lato"/>
                <a:ea typeface="Lato"/>
                <a:cs typeface="Lato"/>
                <a:sym typeface="Lato"/>
              </a:rPr>
              <a:t>   </a:t>
            </a:r>
            <a:endParaRPr b="1" i="0" sz="900" u="none" cap="none" strike="noStrike">
              <a:solidFill>
                <a:schemeClr val="accent2"/>
              </a:solidFill>
              <a:highlight>
                <a:schemeClr val="lt1"/>
              </a:highlight>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70" name="Google Shape;70;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71" name="Google Shape;71;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14cb79b9a77_0_147"/>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07" name="Google Shape;307;g14cb79b9a77_0_147"/>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5ff3eb6ceb_0_5"/>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25ff3eb6ceb_0_5"/>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78"/>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79"/>
                  </a:ext>
                </a:extLst>
              </a:rPr>
              <a:t>finances</a:t>
            </a:r>
            <a:endParaRPr b="0" i="0" sz="1400" u="none" cap="none" strike="noStrike">
              <a:solidFill>
                <a:schemeClr val="lt1"/>
              </a:solidFill>
              <a:latin typeface="Arial"/>
              <a:ea typeface="Arial"/>
              <a:cs typeface="Arial"/>
              <a:sym typeface="Arial"/>
            </a:endParaRPr>
          </a:p>
        </p:txBody>
      </p:sp>
      <p:grpSp>
        <p:nvGrpSpPr>
          <p:cNvPr id="314" name="Google Shape;314;g25ff3eb6ceb_0_5"/>
          <p:cNvGrpSpPr/>
          <p:nvPr/>
        </p:nvGrpSpPr>
        <p:grpSpPr>
          <a:xfrm>
            <a:off x="151999" y="1183981"/>
            <a:ext cx="2846301" cy="2013582"/>
            <a:chOff x="463400" y="1321175"/>
            <a:chExt cx="2914500" cy="2113109"/>
          </a:xfrm>
        </p:grpSpPr>
        <p:sp>
          <p:nvSpPr>
            <p:cNvPr id="315" name="Google Shape;315;g25ff3eb6ceb_0_5"/>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25ff3eb6ceb_0_5"/>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317" name="Google Shape;317;g25ff3eb6ceb_0_5"/>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18" name="Google Shape;318;g25ff3eb6ceb_0_5"/>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school, you can speak with an adult you trust. </a:t>
            </a:r>
            <a:endParaRPr b="1" i="0" sz="1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This could be your form tutor, head of year or the school’s safeguarding officer.</a:t>
            </a:r>
            <a:endParaRPr b="1" i="0" sz="1800" u="none" cap="none" strike="noStrike">
              <a:solidFill>
                <a:schemeClr val="lt1"/>
              </a:solidFill>
              <a:latin typeface="Lato"/>
              <a:ea typeface="Lato"/>
              <a:cs typeface="Lato"/>
              <a:sym typeface="Lato"/>
            </a:endParaRPr>
          </a:p>
        </p:txBody>
      </p:sp>
      <p:sp>
        <p:nvSpPr>
          <p:cNvPr id="319" name="Google Shape;319;g25ff3eb6ceb_0_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0" name="Google Shape;320;g25ff3eb6ceb_0_5"/>
          <p:cNvGrpSpPr/>
          <p:nvPr/>
        </p:nvGrpSpPr>
        <p:grpSpPr>
          <a:xfrm>
            <a:off x="3164819" y="1184021"/>
            <a:ext cx="2846301" cy="1995658"/>
            <a:chOff x="3237025" y="1184050"/>
            <a:chExt cx="2914500" cy="2094300"/>
          </a:xfrm>
        </p:grpSpPr>
        <p:sp>
          <p:nvSpPr>
            <p:cNvPr id="321" name="Google Shape;321;g25ff3eb6ceb_0_5"/>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2" name="Google Shape;322;g25ff3eb6ceb_0_5"/>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323" name="Google Shape;323;g25ff3eb6ceb_0_5"/>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324" name="Google Shape;324;g25ff3eb6ceb_0_5"/>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325" name="Google Shape;325;g25ff3eb6ceb_0_5"/>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80"/>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81"/>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81"/>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9" name="Shape 329"/>
        <p:cNvGrpSpPr/>
        <p:nvPr/>
      </p:nvGrpSpPr>
      <p:grpSpPr>
        <a:xfrm>
          <a:off x="0" y="0"/>
          <a:ext cx="0" cy="0"/>
          <a:chOff x="0" y="0"/>
          <a:chExt cx="0" cy="0"/>
        </a:xfrm>
      </p:grpSpPr>
      <p:sp>
        <p:nvSpPr>
          <p:cNvPr id="330" name="Google Shape;330;g14cb79b9a77_0_153"/>
          <p:cNvSpPr txBox="1"/>
          <p:nvPr/>
        </p:nvSpPr>
        <p:spPr>
          <a:xfrm>
            <a:off x="462425" y="1115400"/>
            <a:ext cx="7875600" cy="320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82"/>
                  </a:ext>
                </a:extLst>
              </a:rPr>
              <a:t>Articles </a:t>
            </a:r>
            <a:r>
              <a:rPr b="1" i="0" lang="en-GB" sz="1800" u="none" cap="none" strike="noStrike">
                <a:solidFill>
                  <a:schemeClr val="lt1"/>
                </a:solidFill>
                <a:latin typeface="Lato Black"/>
                <a:ea typeface="Lato Black"/>
                <a:cs typeface="Lato Black"/>
                <a:sym typeface="Lato Black"/>
              </a:rPr>
              <a:t>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3">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4325" lvl="0" marL="457200" marR="0" rtl="0" algn="l">
              <a:lnSpc>
                <a:spcPct val="126315"/>
              </a:lnSpc>
              <a:spcBef>
                <a:spcPts val="0"/>
              </a:spcBef>
              <a:spcAft>
                <a:spcPts val="0"/>
              </a:spcAft>
              <a:buClr>
                <a:schemeClr val="lt1"/>
              </a:buClr>
              <a:buSzPts val="1350"/>
              <a:buFont typeface="Lato"/>
              <a:buAutoNum type="arabicPeriod"/>
            </a:pPr>
            <a:r>
              <a:rPr b="0" i="0" lang="en-GB" sz="1350" u="sng" cap="none" strike="noStrike">
                <a:solidFill>
                  <a:schemeClr val="lt1"/>
                </a:solidFill>
                <a:latin typeface="Lato"/>
                <a:ea typeface="Lato"/>
                <a:cs typeface="Lato"/>
                <a:sym typeface="Lato"/>
                <a:hlinkClick r:id="rId4">
                  <a:extLst>
                    <a:ext uri="{A12FA001-AC4F-418D-AE19-62706E023703}">
                      <ahyp:hlinkClr val="tx"/>
                    </a:ext>
                  </a:extLst>
                </a:hlinkClick>
              </a:rPr>
              <a:t>How is inflation affecting your household costs?</a:t>
            </a:r>
            <a:r>
              <a:rPr b="0" i="0" lang="en-GB" sz="1350" u="none" cap="none" strike="noStrike">
                <a:solidFill>
                  <a:schemeClr val="lt1"/>
                </a:solidFill>
                <a:latin typeface="Lato"/>
                <a:ea typeface="Lato"/>
                <a:cs typeface="Lato"/>
                <a:sym typeface="Lato"/>
              </a:rPr>
              <a:t>  (Census, </a:t>
            </a:r>
            <a:r>
              <a:rPr lang="en-GB" sz="1350">
                <a:solidFill>
                  <a:schemeClr val="lt1"/>
                </a:solidFill>
                <a:latin typeface="Lato"/>
                <a:ea typeface="Lato"/>
                <a:cs typeface="Lato"/>
                <a:sym typeface="Lato"/>
              </a:rPr>
              <a:t>May 2025</a:t>
            </a:r>
            <a:r>
              <a:rPr b="0" i="0" lang="en-GB" sz="1350" u="none" cap="none" strike="noStrike">
                <a:solidFill>
                  <a:schemeClr val="lt1"/>
                </a:solidFill>
                <a:latin typeface="Lato"/>
                <a:ea typeface="Lato"/>
                <a:cs typeface="Lato"/>
                <a:sym typeface="Lato"/>
              </a:rPr>
              <a:t>)</a:t>
            </a:r>
            <a:endParaRPr b="0" i="0" sz="135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‘What is the UK's inflation rate and why is the cost of living going up?</a:t>
            </a:r>
            <a:r>
              <a:rPr b="0" i="0" lang="en-GB" sz="1400" u="none" cap="none" strike="noStrike">
                <a:solidFill>
                  <a:schemeClr val="lt1"/>
                </a:solidFill>
                <a:latin typeface="Lato"/>
                <a:ea typeface="Lato"/>
                <a:cs typeface="Lato"/>
                <a:sym typeface="Lato"/>
              </a:rPr>
              <a:t> (BBC, </a:t>
            </a:r>
            <a:r>
              <a:rPr lang="en-GB">
                <a:solidFill>
                  <a:schemeClr val="lt1"/>
                </a:solidFill>
                <a:latin typeface="Lato"/>
                <a:ea typeface="Lato"/>
                <a:cs typeface="Lato"/>
                <a:sym typeface="Lato"/>
              </a:rPr>
              <a:t>Updated 2025</a:t>
            </a:r>
            <a:r>
              <a:rPr b="0" i="0" lang="en-GB" sz="1400" u="none" cap="none" strike="noStrike">
                <a:solidFill>
                  <a:schemeClr val="lt1"/>
                </a:solidFill>
                <a:latin typeface="Lato"/>
                <a:ea typeface="Lato"/>
                <a:cs typeface="Lato"/>
                <a:sym typeface="Lato"/>
              </a:rPr>
              <a:t>)</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6">
                  <a:extLst>
                    <a:ext uri="{A12FA001-AC4F-418D-AE19-62706E023703}">
                      <ahyp:hlinkClr val="tx"/>
                    </a:ext>
                  </a:extLst>
                </a:hlinkClick>
              </a:rPr>
              <a:t>Cost of living crisis: What is it and when will it end?</a:t>
            </a:r>
            <a:r>
              <a:rPr lang="en-GB">
                <a:solidFill>
                  <a:schemeClr val="lt1"/>
                </a:solidFill>
                <a:latin typeface="Lato"/>
                <a:ea typeface="Lato"/>
                <a:cs typeface="Lato"/>
                <a:sym typeface="Lato"/>
              </a:rPr>
              <a:t> (BBC, 2024)</a:t>
            </a:r>
            <a:endParaRPr b="0" i="0" sz="14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31" name="Google Shape;331;g14cb79b9a77_0_153"/>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75a4b56ed1_1_4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g175a4b56ed1_1_4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38" name="Google Shape;338;g175a4b56ed1_1_44"/>
          <p:cNvSpPr txBox="1"/>
          <p:nvPr/>
        </p:nvSpPr>
        <p:spPr>
          <a:xfrm>
            <a:off x="488176" y="1578875"/>
            <a:ext cx="75687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inflation is and how it is measured</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inflation is measured </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Consider how inflation can impact people's cost of living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199d023c245_0_45"/>
          <p:cNvSpPr txBox="1"/>
          <p:nvPr/>
        </p:nvSpPr>
        <p:spPr>
          <a:xfrm>
            <a:off x="576150" y="978750"/>
            <a:ext cx="79302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OPTIONAL MULTIPLE CHOICE QUIZ</a:t>
            </a:r>
            <a:endParaRPr b="1" i="1" sz="15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e1217e1b89_0_506"/>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Inflation is…</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349" name="Google Shape;349;g2e1217e1b89_0_50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350" name="Google Shape;350;g2e1217e1b89_0_50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1" name="Google Shape;351;g2e1217e1b89_0_506"/>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52" name="Google Shape;352;g2e1217e1b89_0_506"/>
          <p:cNvGraphicFramePr/>
          <p:nvPr/>
        </p:nvGraphicFramePr>
        <p:xfrm>
          <a:off x="952500" y="2038350"/>
          <a:ext cx="3000000" cy="3000000"/>
        </p:xfrm>
        <a:graphic>
          <a:graphicData uri="http://schemas.openxmlformats.org/drawingml/2006/table">
            <a:tbl>
              <a:tblPr>
                <a:noFill/>
                <a:tableStyleId>{3710B68A-2109-4BB2-816C-FDE6F665DFCC}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average in</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3"/>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4"/>
                            </a:ext>
                          </a:extLst>
                        </a:rPr>
                        <a:t>in prices of goods and services over time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de</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5"/>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6"/>
                            </a:ext>
                          </a:extLst>
                        </a:rPr>
                        <a:t>in prices of goods and services over time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When prices of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7"/>
                            </a:ext>
                          </a:extLst>
                        </a:rPr>
                        <a:t>goods and services remain the same over time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e1217e1b89_0_515"/>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Inflation is…</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358" name="Google Shape;358;g2e1217e1b89_0_51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359" name="Google Shape;359;g2e1217e1b89_0_515"/>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60" name="Google Shape;360;g2e1217e1b89_0_515"/>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61" name="Google Shape;361;g2e1217e1b89_0_515"/>
          <p:cNvGraphicFramePr/>
          <p:nvPr/>
        </p:nvGraphicFramePr>
        <p:xfrm>
          <a:off x="952500" y="2038350"/>
          <a:ext cx="3000000" cy="3000000"/>
        </p:xfrm>
        <a:graphic>
          <a:graphicData uri="http://schemas.openxmlformats.org/drawingml/2006/table">
            <a:tbl>
              <a:tblPr>
                <a:noFill/>
                <a:tableStyleId>{3710B68A-2109-4BB2-816C-FDE6F665DFCC}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A</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B</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C</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average in</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8"/>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9"/>
                            </a:ext>
                          </a:extLst>
                        </a:rPr>
                        <a:t>in prices of goods and services over time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de</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90"/>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91"/>
                            </a:ext>
                          </a:extLst>
                        </a:rPr>
                        <a:t>in prices of goods and services over time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When prices of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92"/>
                            </a:ext>
                          </a:extLst>
                        </a:rPr>
                        <a:t>goods and services remain the same over time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e1217e1b89_0_542"/>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2. The Bank of England wants to keep the target inflation rate at around</a:t>
            </a:r>
            <a:r>
              <a:rPr lang="en-GB" sz="2200">
                <a:solidFill>
                  <a:srgbClr val="231F20"/>
                </a:solidFill>
                <a:latin typeface="Lato"/>
                <a:ea typeface="Lato"/>
                <a:cs typeface="Lato"/>
                <a:sym typeface="Lato"/>
              </a:rPr>
              <a:t>…</a:t>
            </a:r>
            <a:r>
              <a:rPr b="0" i="0" lang="en-GB" sz="2200" u="none" cap="none" strike="noStrike">
                <a:solidFill>
                  <a:srgbClr val="231F20"/>
                </a:solidFill>
                <a:latin typeface="Lato"/>
                <a:ea typeface="Lato"/>
                <a:cs typeface="Lato"/>
                <a:sym typeface="Lato"/>
              </a:rPr>
              <a:t>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367" name="Google Shape;367;g2e1217e1b89_0_542"/>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368" name="Google Shape;368;g2e1217e1b89_0_542"/>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69" name="Google Shape;369;g2e1217e1b89_0_542"/>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70" name="Google Shape;370;g2e1217e1b89_0_542"/>
          <p:cNvGraphicFramePr/>
          <p:nvPr/>
        </p:nvGraphicFramePr>
        <p:xfrm>
          <a:off x="952500" y="2419350"/>
          <a:ext cx="3000000" cy="3000000"/>
        </p:xfrm>
        <a:graphic>
          <a:graphicData uri="http://schemas.openxmlformats.org/drawingml/2006/table">
            <a:tbl>
              <a:tblPr>
                <a:noFill/>
                <a:tableStyleId>{3710B68A-2109-4BB2-816C-FDE6F665DFCC}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0%</a:t>
                      </a:r>
                      <a:endParaRPr b="1"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2%</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e1217e1b89_0_551"/>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2. The Bank of England wants to keep the target inflation rate at around</a:t>
            </a:r>
            <a:r>
              <a:rPr lang="en-GB" sz="2200">
                <a:solidFill>
                  <a:srgbClr val="231F20"/>
                </a:solidFill>
                <a:latin typeface="Lato"/>
                <a:ea typeface="Lato"/>
                <a:cs typeface="Lato"/>
                <a:sym typeface="Lato"/>
              </a:rPr>
              <a:t>…</a:t>
            </a:r>
            <a:r>
              <a:rPr b="0" i="0" lang="en-GB" sz="2200" u="none" cap="none" strike="noStrike">
                <a:solidFill>
                  <a:srgbClr val="231F20"/>
                </a:solidFill>
                <a:latin typeface="Lato"/>
                <a:ea typeface="Lato"/>
                <a:cs typeface="Lato"/>
                <a:sym typeface="Lato"/>
              </a:rPr>
              <a:t>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376" name="Google Shape;376;g2e1217e1b89_0_551"/>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377" name="Google Shape;377;g2e1217e1b89_0_551"/>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8" name="Google Shape;378;g2e1217e1b89_0_551"/>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79" name="Google Shape;379;g2e1217e1b89_0_551"/>
          <p:cNvGraphicFramePr/>
          <p:nvPr/>
        </p:nvGraphicFramePr>
        <p:xfrm>
          <a:off x="952500" y="2419350"/>
          <a:ext cx="3000000" cy="3000000"/>
        </p:xfrm>
        <a:graphic>
          <a:graphicData uri="http://schemas.openxmlformats.org/drawingml/2006/table">
            <a:tbl>
              <a:tblPr>
                <a:noFill/>
                <a:tableStyleId>{3710B68A-2109-4BB2-816C-FDE6F665DFCC}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0%</a:t>
                      </a:r>
                      <a:endParaRPr b="1"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2%</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e1217e1b89_0_560"/>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3. When shrinkflation happens, a product's price in shops (retail price) stays the same, but what happens to its size?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385" name="Google Shape;385;g2e1217e1b89_0_56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386" name="Google Shape;386;g2e1217e1b89_0_560"/>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87" name="Google Shape;387;g2e1217e1b89_0_560"/>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88" name="Google Shape;388;g2e1217e1b89_0_560"/>
          <p:cNvGraphicFramePr/>
          <p:nvPr/>
        </p:nvGraphicFramePr>
        <p:xfrm>
          <a:off x="952500" y="2419350"/>
          <a:ext cx="3000000" cy="3000000"/>
        </p:xfrm>
        <a:graphic>
          <a:graphicData uri="http://schemas.openxmlformats.org/drawingml/2006/table">
            <a:tbl>
              <a:tblPr>
                <a:noFill/>
                <a:tableStyleId>{3710B68A-2109-4BB2-816C-FDE6F665DFCC}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Decreases</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Increases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Stays the same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99d023c245_0_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a:t>
            </a:r>
            <a:r>
              <a:rPr lang="en-GB" sz="2400">
                <a:solidFill>
                  <a:schemeClr val="lt1"/>
                </a:solidFill>
                <a:latin typeface="Lato"/>
                <a:ea typeface="Lato"/>
                <a:cs typeface="Lato"/>
                <a:sym typeface="Lato"/>
              </a:rPr>
              <a:t> </a:t>
            </a:r>
            <a:r>
              <a:rPr b="0" i="0" lang="en-GB" sz="2400" u="none" cap="none" strike="noStrike">
                <a:solidFill>
                  <a:schemeClr val="lt1"/>
                </a:solidFill>
                <a:latin typeface="Lato"/>
                <a:ea typeface="Lato"/>
                <a:cs typeface="Lato"/>
                <a:sym typeface="Lato"/>
              </a:rPr>
              <a:t>4:</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The impact of inflation</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e1217e1b89_0_569"/>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3. When shrinkflation happens, a product's price in shops (retail price) stays the same, but what happens to its size?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394" name="Google Shape;394;g2e1217e1b89_0_56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395" name="Google Shape;395;g2e1217e1b89_0_56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96" name="Google Shape;396;g2e1217e1b89_0_569"/>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97" name="Google Shape;397;g2e1217e1b89_0_569"/>
          <p:cNvGraphicFramePr/>
          <p:nvPr/>
        </p:nvGraphicFramePr>
        <p:xfrm>
          <a:off x="952500" y="2419350"/>
          <a:ext cx="3000000" cy="3000000"/>
        </p:xfrm>
        <a:graphic>
          <a:graphicData uri="http://schemas.openxmlformats.org/drawingml/2006/table">
            <a:tbl>
              <a:tblPr>
                <a:noFill/>
                <a:tableStyleId>{3710B68A-2109-4BB2-816C-FDE6F665DFCC}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Decreases</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Increases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Stays the same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2e1217e1b89_0_578"/>
          <p:cNvSpPr txBox="1"/>
          <p:nvPr/>
        </p:nvSpPr>
        <p:spPr>
          <a:xfrm>
            <a:off x="379375" y="1287575"/>
            <a:ext cx="82974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4. Inflation is measured by taking a sample ‘shopping basket’ of around how many goods and services across the UK?</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03" name="Google Shape;403;g2e1217e1b89_0_57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404" name="Google Shape;404;g2e1217e1b89_0_578"/>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5" name="Google Shape;405;g2e1217e1b89_0_578"/>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06" name="Google Shape;406;g2e1217e1b89_0_578"/>
          <p:cNvGraphicFramePr/>
          <p:nvPr/>
        </p:nvGraphicFramePr>
        <p:xfrm>
          <a:off x="952500" y="2419350"/>
          <a:ext cx="3000000" cy="3000000"/>
        </p:xfrm>
        <a:graphic>
          <a:graphicData uri="http://schemas.openxmlformats.org/drawingml/2006/table">
            <a:tbl>
              <a:tblPr>
                <a:noFill/>
                <a:tableStyleId>{3710B68A-2109-4BB2-816C-FDE6F665DFCC}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e1217e1b89_0_587"/>
          <p:cNvSpPr txBox="1"/>
          <p:nvPr/>
        </p:nvSpPr>
        <p:spPr>
          <a:xfrm>
            <a:off x="379375" y="1287575"/>
            <a:ext cx="82974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4. Inflation is measured by taking a sample ‘shopping basket’ of around how many goods and services across the UK?</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12" name="Google Shape;412;g2e1217e1b89_0_58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413" name="Google Shape;413;g2e1217e1b89_0_587"/>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14" name="Google Shape;414;g2e1217e1b89_0_587"/>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15" name="Google Shape;415;g2e1217e1b89_0_587"/>
          <p:cNvGraphicFramePr/>
          <p:nvPr/>
        </p:nvGraphicFramePr>
        <p:xfrm>
          <a:off x="952500" y="2419350"/>
          <a:ext cx="3000000" cy="3000000"/>
        </p:xfrm>
        <a:graphic>
          <a:graphicData uri="http://schemas.openxmlformats.org/drawingml/2006/table">
            <a:tbl>
              <a:tblPr>
                <a:noFill/>
                <a:tableStyleId>{3710B68A-2109-4BB2-816C-FDE6F665DFCC}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e1217e1b89_0_596"/>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5</a:t>
            </a:r>
            <a:r>
              <a:rPr b="0" i="0" lang="en-GB" sz="2200" u="none" cap="none" strike="noStrike">
                <a:solidFill>
                  <a:srgbClr val="231F20"/>
                </a:solidFill>
                <a:latin typeface="Lato"/>
                <a:ea typeface="Lato"/>
                <a:cs typeface="Lato"/>
                <a:sym typeface="Lato"/>
                <a:extLst>
                  <a:ext uri="http://customooxmlschemas.google.com/">
                    <go:slidesCustomData xmlns:go="http://customooxmlschemas.google.com/" textRoundtripDataId="93"/>
                  </a:ext>
                </a:extLst>
              </a:rPr>
              <a:t>. The ……………………….. is measured by taking a sample ‘shopping basket’ of goods and services across the UK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21" name="Google Shape;421;g2e1217e1b89_0_59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422" name="Google Shape;422;g2e1217e1b89_0_59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23" name="Google Shape;423;g2e1217e1b89_0_596"/>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24" name="Google Shape;424;g2e1217e1b89_0_596"/>
          <p:cNvGraphicFramePr/>
          <p:nvPr/>
        </p:nvGraphicFramePr>
        <p:xfrm>
          <a:off x="952500" y="2647950"/>
          <a:ext cx="3000000" cy="3000000"/>
        </p:xfrm>
        <a:graphic>
          <a:graphicData uri="http://schemas.openxmlformats.org/drawingml/2006/table">
            <a:tbl>
              <a:tblPr>
                <a:noFill/>
                <a:tableStyleId>{3710B68A-2109-4BB2-816C-FDE6F665DFCC}</a:tableStyleId>
              </a:tblPr>
              <a:tblGrid>
                <a:gridCol w="2413000"/>
                <a:gridCol w="2413000"/>
                <a:gridCol w="2413000"/>
              </a:tblGrid>
              <a:tr h="3847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104325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Bank of England</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Producer price index</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Consumer price index</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2e1217e1b89_0_60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Inflation | Multiple choice</a:t>
            </a:r>
            <a:endParaRPr b="1" i="0" sz="2900" u="none" cap="none" strike="noStrike">
              <a:solidFill>
                <a:schemeClr val="lt1"/>
              </a:solidFill>
              <a:latin typeface="Lato"/>
              <a:ea typeface="Lato"/>
              <a:cs typeface="Lato"/>
              <a:sym typeface="Lato"/>
            </a:endParaRPr>
          </a:p>
        </p:txBody>
      </p:sp>
      <p:sp>
        <p:nvSpPr>
          <p:cNvPr id="430" name="Google Shape;430;g2e1217e1b89_0_605"/>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31" name="Google Shape;431;g2e1217e1b89_0_605"/>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32" name="Google Shape;432;g2e1217e1b89_0_605"/>
          <p:cNvGraphicFramePr/>
          <p:nvPr/>
        </p:nvGraphicFramePr>
        <p:xfrm>
          <a:off x="952500" y="2647950"/>
          <a:ext cx="3000000" cy="3000000"/>
        </p:xfrm>
        <a:graphic>
          <a:graphicData uri="http://schemas.openxmlformats.org/drawingml/2006/table">
            <a:tbl>
              <a:tblPr>
                <a:noFill/>
                <a:tableStyleId>{3710B68A-2109-4BB2-816C-FDE6F665DFCC}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Bank of England</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Producer price index</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Consumer price index</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433" name="Google Shape;433;g2e1217e1b89_0_605"/>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5</a:t>
            </a:r>
            <a:r>
              <a:rPr b="0" i="0" lang="en-GB" sz="2200" u="none" cap="none" strike="noStrike">
                <a:solidFill>
                  <a:srgbClr val="231F20"/>
                </a:solidFill>
                <a:latin typeface="Lato"/>
                <a:ea typeface="Lato"/>
                <a:cs typeface="Lato"/>
                <a:sym typeface="Lato"/>
                <a:extLst>
                  <a:ext uri="http://customooxmlschemas.google.com/">
                    <go:slidesCustomData xmlns:go="http://customooxmlschemas.google.com/" textRoundtripDataId="94"/>
                  </a:ext>
                </a:extLst>
              </a:rPr>
              <a:t>. The ……………………….. is measured by taking a sample ‘shopping bas</a:t>
            </a:r>
            <a:r>
              <a:rPr lang="en-GB" sz="2200">
                <a:solidFill>
                  <a:srgbClr val="231F20"/>
                </a:solidFill>
                <a:latin typeface="Lato"/>
                <a:ea typeface="Lato"/>
                <a:cs typeface="Lato"/>
                <a:sym typeface="Lato"/>
                <a:extLst>
                  <a:ext uri="http://customooxmlschemas.google.com/">
                    <go:slidesCustomData xmlns:go="http://customooxmlschemas.google.com/" textRoundtripDataId="95"/>
                  </a:ext>
                </a:extLst>
              </a:rPr>
              <a:t>ket</a:t>
            </a:r>
            <a:r>
              <a:rPr b="0" i="0" lang="en-GB" sz="2200" u="none" cap="none" strike="noStrike">
                <a:solidFill>
                  <a:srgbClr val="231F20"/>
                </a:solidFill>
                <a:latin typeface="Lato"/>
                <a:ea typeface="Lato"/>
                <a:cs typeface="Lato"/>
                <a:sym typeface="Lato"/>
                <a:extLst>
                  <a:ext uri="http://customooxmlschemas.google.com/">
                    <go:slidesCustomData xmlns:go="http://customooxmlschemas.google.com/" textRoundtripDataId="96"/>
                  </a:ext>
                </a:extLst>
              </a:rPr>
              <a:t>’ of goods and services across the UK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14cb79b9a77_0_4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14cb79b9a77_0_4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3" name="Google Shape;83;g14cb79b9a77_0_41"/>
          <p:cNvSpPr txBox="1"/>
          <p:nvPr/>
        </p:nvSpPr>
        <p:spPr>
          <a:xfrm>
            <a:off x="488176" y="1578875"/>
            <a:ext cx="75687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what inflation is and how it is measured</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Calculate how budgets are affected by inflation</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how inflation can impact people's cost of living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8fa0d73cbd_0_3"/>
          <p:cNvSpPr txBox="1"/>
          <p:nvPr>
            <p:ph type="ctrTitle"/>
          </p:nvPr>
        </p:nvSpPr>
        <p:spPr>
          <a:xfrm>
            <a:off x="360375" y="152550"/>
            <a:ext cx="7731600" cy="631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Inflation - Starter</a:t>
            </a:r>
            <a:endParaRPr b="1" i="0" sz="2900" u="none" cap="none" strike="noStrike">
              <a:solidFill>
                <a:schemeClr val="lt1"/>
              </a:solidFill>
              <a:latin typeface="Lato"/>
              <a:ea typeface="Lato"/>
              <a:cs typeface="Lato"/>
              <a:sym typeface="Lato"/>
            </a:endParaRPr>
          </a:p>
        </p:txBody>
      </p:sp>
      <p:sp>
        <p:nvSpPr>
          <p:cNvPr id="89" name="Google Shape;89;g28fa0d73cbd_0_3"/>
          <p:cNvSpPr txBox="1"/>
          <p:nvPr/>
        </p:nvSpPr>
        <p:spPr>
          <a:xfrm>
            <a:off x="32248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aphicFrame>
        <p:nvGraphicFramePr>
          <p:cNvPr id="90" name="Google Shape;90;g28fa0d73cbd_0_3"/>
          <p:cNvGraphicFramePr/>
          <p:nvPr/>
        </p:nvGraphicFramePr>
        <p:xfrm>
          <a:off x="1194200" y="4199300"/>
          <a:ext cx="3000000" cy="3000000"/>
        </p:xfrm>
        <a:graphic>
          <a:graphicData uri="http://schemas.openxmlformats.org/drawingml/2006/table">
            <a:tbl>
              <a:tblPr>
                <a:noFill/>
                <a:tableStyleId>{364F7823-ACDE-4E55-BDB4-2F1538B7593C}</a:tableStyleId>
              </a:tblPr>
              <a:tblGrid>
                <a:gridCol w="2264225"/>
              </a:tblGrid>
              <a:tr h="309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dk1"/>
                          </a:solidFill>
                          <a:latin typeface="Lato Black"/>
                          <a:ea typeface="Lato Black"/>
                          <a:cs typeface="Lato Black"/>
                          <a:sym typeface="Lato Black"/>
                        </a:rPr>
                        <a:t>Nike Air Force 1 £76.36</a:t>
                      </a:r>
                      <a:endParaRPr sz="1200" u="none" cap="none" strike="noStrike">
                        <a:solidFill>
                          <a:schemeClr val="dk1"/>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r>
            </a:tbl>
          </a:graphicData>
        </a:graphic>
      </p:graphicFrame>
      <p:sp>
        <p:nvSpPr>
          <p:cNvPr id="91" name="Google Shape;91;g28fa0d73cbd_0_3"/>
          <p:cNvSpPr txBox="1"/>
          <p:nvPr/>
        </p:nvSpPr>
        <p:spPr>
          <a:xfrm>
            <a:off x="453600" y="1205925"/>
            <a:ext cx="77796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rPr>
              <a:t>How much do you think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
                  </a:ext>
                </a:extLst>
              </a:rPr>
              <a:t>the cost of </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
                  </a:ext>
                </a:extLst>
              </a:rPr>
              <a:t>Nike</a:t>
            </a:r>
            <a:r>
              <a:rPr b="1" lang="en-GB" sz="1600">
                <a:latin typeface="Lato"/>
                <a:ea typeface="Lato"/>
                <a:cs typeface="Lato"/>
                <a:sym typeface="Lato"/>
                <a:extLst>
                  <a:ext uri="http://customooxmlschemas.google.com/">
                    <go:slidesCustomData xmlns:go="http://customooxmlschemas.google.com/" textRoundtripDataId="3"/>
                  </a:ext>
                </a:extLst>
              </a:rPr>
              <a:t> Air Force 1s</a:t>
            </a:r>
            <a:r>
              <a:rPr lang="en-GB" sz="1600">
                <a:latin typeface="Lato"/>
                <a:ea typeface="Lato"/>
                <a:cs typeface="Lato"/>
                <a:sym typeface="Lato"/>
                <a:extLst>
                  <a:ext uri="http://customooxmlschemas.google.com/">
                    <go:slidesCustomData xmlns:go="http://customooxmlschemas.google.com/" textRoundtripDataId="4"/>
                  </a:ext>
                </a:extLst>
              </a:rPr>
              <a:t>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
                  </a:ext>
                </a:extLst>
              </a:rPr>
              <a:t>has changed over time? </a:t>
            </a:r>
            <a:endParaRPr b="0" i="0" sz="1600" u="none" cap="none" strike="noStrike">
              <a:solidFill>
                <a:srgbClr val="000000"/>
              </a:solidFill>
              <a:latin typeface="Lato"/>
              <a:ea typeface="Lato"/>
              <a:cs typeface="Lato"/>
              <a:sym typeface="Lato"/>
              <a:extLst>
                <a:ext uri="http://customooxmlschemas.google.com/">
                  <go:slidesCustomData xmlns:go="http://customooxmlschemas.google.com/" textRoundtripDataId="6"/>
                </a:ext>
              </a:extLst>
            </a:endParaRPr>
          </a:p>
          <a:p>
            <a:pPr indent="0" lvl="0" marL="0" marR="0" rtl="0" algn="ctr">
              <a:lnSpc>
                <a:spcPct val="100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7"/>
                  </a:ext>
                </a:extLst>
              </a:rPr>
              <a:t>What other products have you seen change in price over time? </a:t>
            </a:r>
            <a:endParaRPr b="0" i="0" sz="1600" u="none" cap="none" strike="noStrike">
              <a:solidFill>
                <a:srgbClr val="000000"/>
              </a:solidFill>
              <a:latin typeface="Lato"/>
              <a:ea typeface="Lato"/>
              <a:cs typeface="Lato"/>
              <a:sym typeface="Lato"/>
              <a:extLst>
                <a:ext uri="http://customooxmlschemas.google.com/">
                  <go:slidesCustomData xmlns:go="http://customooxmlschemas.google.com/" textRoundtripDataId="8"/>
                </a:ext>
              </a:extLst>
            </a:endParaRPr>
          </a:p>
          <a:p>
            <a:pPr indent="0" lvl="0" marL="0" marR="0" rtl="0" algn="ctr">
              <a:lnSpc>
                <a:spcPct val="100000"/>
              </a:lnSpc>
              <a:spcBef>
                <a:spcPts val="0"/>
              </a:spcBef>
              <a:spcAft>
                <a:spcPts val="0"/>
              </a:spcAft>
              <a:buClr>
                <a:srgbClr val="000000"/>
              </a:buClr>
              <a:buSzPts val="1400"/>
              <a:buFont typeface="Arial"/>
              <a:buNone/>
            </a:pPr>
            <a:r>
              <a:rPr b="0" i="1"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9"/>
                  </a:ext>
                </a:extLst>
              </a:rPr>
              <a:t>Can you remember the previous price and </a:t>
            </a:r>
            <a:r>
              <a:rPr b="0" i="1" lang="en-GB" sz="1600" u="none" cap="none" strike="noStrike">
                <a:solidFill>
                  <a:srgbClr val="000000"/>
                </a:solidFill>
                <a:latin typeface="Lato"/>
                <a:ea typeface="Lato"/>
                <a:cs typeface="Lato"/>
                <a:sym typeface="Lato"/>
              </a:rPr>
              <a:t>today’s </a:t>
            </a:r>
            <a:r>
              <a:rPr b="0" i="1"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0"/>
                  </a:ext>
                </a:extLst>
              </a:rPr>
              <a:t>price?</a:t>
            </a:r>
            <a:r>
              <a:rPr b="0" i="1"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1"/>
                  </a:ext>
                </a:extLst>
              </a:rPr>
              <a:t> </a:t>
            </a:r>
            <a:endParaRPr b="0" i="1" sz="1600" u="none" cap="none" strike="noStrike">
              <a:solidFill>
                <a:srgbClr val="000000"/>
              </a:solidFill>
              <a:latin typeface="Lato"/>
              <a:ea typeface="Lato"/>
              <a:cs typeface="Lato"/>
              <a:sym typeface="Lato"/>
              <a:extLst>
                <a:ext uri="http://customooxmlschemas.google.com/">
                  <go:slidesCustomData xmlns:go="http://customooxmlschemas.google.com/" textRoundtripDataId="12"/>
                </a:ext>
              </a:extLst>
            </a:endParaRPr>
          </a:p>
          <a:p>
            <a:pPr indent="0" lvl="0" marL="0" marR="0" rtl="0" algn="ctr">
              <a:lnSpc>
                <a:spcPct val="100000"/>
              </a:lnSpc>
              <a:spcBef>
                <a:spcPts val="0"/>
              </a:spcBef>
              <a:spcAft>
                <a:spcPts val="0"/>
              </a:spcAft>
              <a:buClr>
                <a:srgbClr val="000000"/>
              </a:buClr>
              <a:buSzPts val="1400"/>
              <a:buFont typeface="Arial"/>
              <a:buNone/>
            </a:pPr>
            <a:r>
              <a:t/>
            </a:r>
            <a:endParaRPr b="0" i="0" sz="800" u="none" cap="none" strike="noStrike">
              <a:solidFill>
                <a:srgbClr val="000000"/>
              </a:solidFill>
              <a:latin typeface="Arial"/>
              <a:ea typeface="Arial"/>
              <a:cs typeface="Arial"/>
              <a:sym typeface="Arial"/>
              <a:extLst>
                <a:ext uri="http://customooxmlschemas.google.com/">
                  <go:slidesCustomData xmlns:go="http://customooxmlschemas.google.com/" textRoundtripDataId="13"/>
                </a:ext>
              </a:extLst>
            </a:endParaRPr>
          </a:p>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4"/>
                  </a:ext>
                </a:extLst>
              </a:rPr>
              <a:t>Explore your ideas with the person next to you </a:t>
            </a:r>
            <a:r>
              <a:rPr b="1" lang="en-GB" sz="1600">
                <a:latin typeface="Lato"/>
                <a:ea typeface="Lato"/>
                <a:cs typeface="Lato"/>
                <a:sym typeface="Lato"/>
              </a:rPr>
              <a:t>and prepare to share your thoughts. </a:t>
            </a:r>
            <a:endParaRPr b="1" i="0" sz="1600" u="none" cap="none" strike="noStrike">
              <a:solidFill>
                <a:srgbClr val="000000"/>
              </a:solidFill>
              <a:latin typeface="Lato"/>
              <a:ea typeface="Lato"/>
              <a:cs typeface="Lato"/>
              <a:sym typeface="Lato"/>
            </a:endParaRPr>
          </a:p>
        </p:txBody>
      </p:sp>
      <p:pic>
        <p:nvPicPr>
          <p:cNvPr id="92" name="Google Shape;92;g28fa0d73cbd_0_3"/>
          <p:cNvPicPr preferRelativeResize="0"/>
          <p:nvPr/>
        </p:nvPicPr>
        <p:blipFill rotWithShape="1">
          <a:blip r:embed="rId3">
            <a:alphaModFix/>
          </a:blip>
          <a:srcRect b="0" l="0" r="0" t="0"/>
          <a:stretch/>
        </p:blipFill>
        <p:spPr>
          <a:xfrm>
            <a:off x="5434091" y="2559500"/>
            <a:ext cx="1457557" cy="1457425"/>
          </a:xfrm>
          <a:prstGeom prst="rect">
            <a:avLst/>
          </a:prstGeom>
          <a:noFill/>
          <a:ln>
            <a:noFill/>
          </a:ln>
        </p:spPr>
      </p:pic>
      <p:pic>
        <p:nvPicPr>
          <p:cNvPr id="93" name="Google Shape;93;g28fa0d73cbd_0_3"/>
          <p:cNvPicPr preferRelativeResize="0"/>
          <p:nvPr/>
        </p:nvPicPr>
        <p:blipFill rotWithShape="1">
          <a:blip r:embed="rId4">
            <a:alphaModFix/>
          </a:blip>
          <a:srcRect b="0" l="0" r="0" t="0"/>
          <a:stretch/>
        </p:blipFill>
        <p:spPr>
          <a:xfrm>
            <a:off x="1795174" y="2559500"/>
            <a:ext cx="1457559" cy="1457423"/>
          </a:xfrm>
          <a:prstGeom prst="rect">
            <a:avLst/>
          </a:prstGeom>
          <a:noFill/>
          <a:ln>
            <a:noFill/>
          </a:ln>
        </p:spPr>
      </p:pic>
      <p:graphicFrame>
        <p:nvGraphicFramePr>
          <p:cNvPr id="94" name="Google Shape;94;g28fa0d73cbd_0_3"/>
          <p:cNvGraphicFramePr/>
          <p:nvPr/>
        </p:nvGraphicFramePr>
        <p:xfrm>
          <a:off x="5217225" y="4233418"/>
          <a:ext cx="3000000" cy="3000000"/>
        </p:xfrm>
        <a:graphic>
          <a:graphicData uri="http://schemas.openxmlformats.org/drawingml/2006/table">
            <a:tbl>
              <a:tblPr>
                <a:noFill/>
                <a:tableStyleId>{364F7823-ACDE-4E55-BDB4-2F1538B7593C}</a:tableStyleId>
              </a:tblPr>
              <a:tblGrid>
                <a:gridCol w="2264225"/>
              </a:tblGrid>
              <a:tr h="3469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dk1"/>
                          </a:solidFill>
                          <a:latin typeface="Lato Black"/>
                          <a:ea typeface="Lato Black"/>
                          <a:cs typeface="Lato Black"/>
                          <a:sym typeface="Lato Black"/>
                        </a:rPr>
                        <a:t>Nike Air Force 1 £</a:t>
                      </a:r>
                      <a:r>
                        <a:rPr lang="en-GB" sz="1200">
                          <a:solidFill>
                            <a:schemeClr val="dk1"/>
                          </a:solidFill>
                          <a:latin typeface="Lato Black"/>
                          <a:ea typeface="Lato Black"/>
                          <a:cs typeface="Lato Black"/>
                          <a:sym typeface="Lato Black"/>
                        </a:rPr>
                        <a:t>110</a:t>
                      </a:r>
                      <a:endParaRPr sz="1200" u="none" cap="none" strike="noStrike">
                        <a:solidFill>
                          <a:schemeClr val="dk1"/>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r>
            </a:tbl>
          </a:graphicData>
        </a:graphic>
      </p:graphicFrame>
      <p:sp>
        <p:nvSpPr>
          <p:cNvPr id="95" name="Google Shape;95;g28fa0d73cbd_0_3"/>
          <p:cNvSpPr txBox="1"/>
          <p:nvPr/>
        </p:nvSpPr>
        <p:spPr>
          <a:xfrm>
            <a:off x="3664675" y="2641700"/>
            <a:ext cx="1459500" cy="12930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Lato Black"/>
                <a:ea typeface="Lato Black"/>
                <a:cs typeface="Lato Black"/>
                <a:sym typeface="Lato Black"/>
              </a:rPr>
              <a:t>But why?!</a:t>
            </a:r>
            <a:endParaRPr b="0" i="0" sz="3600" u="none" cap="none" strike="noStrike">
              <a:solidFill>
                <a:srgbClr val="000000"/>
              </a:solidFill>
              <a:latin typeface="Lato Black"/>
              <a:ea typeface="Lato Black"/>
              <a:cs typeface="Lato Black"/>
              <a:sym typeface="Lato Black"/>
            </a:endParaRPr>
          </a:p>
        </p:txBody>
      </p:sp>
      <p:sp>
        <p:nvSpPr>
          <p:cNvPr id="96" name="Google Shape;96;g28fa0d73cbd_0_3"/>
          <p:cNvSpPr txBox="1"/>
          <p:nvPr/>
        </p:nvSpPr>
        <p:spPr>
          <a:xfrm>
            <a:off x="150275" y="4837275"/>
            <a:ext cx="4983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Optional supporting video resource: </a:t>
            </a:r>
            <a:r>
              <a:rPr b="1" i="0" lang="en-GB" sz="900" u="sng" cap="none" strike="noStrike">
                <a:solidFill>
                  <a:schemeClr val="hlink"/>
                </a:solidFill>
                <a:latin typeface="Lato"/>
                <a:ea typeface="Lato"/>
                <a:cs typeface="Lato"/>
                <a:sym typeface="Lato"/>
                <a:hlinkClick r:id="rId5"/>
              </a:rPr>
              <a:t>https://www.bbc.co.uk/newsround/59320010</a:t>
            </a:r>
            <a:r>
              <a:rPr b="1" i="0" lang="en-GB" sz="900" u="none" cap="none" strike="noStrike">
                <a:solidFill>
                  <a:schemeClr val="accent2"/>
                </a:solidFill>
                <a:latin typeface="Lato"/>
                <a:ea typeface="Lato"/>
                <a:cs typeface="Lato"/>
                <a:sym typeface="Lato"/>
              </a:rPr>
              <a:t> </a:t>
            </a:r>
            <a:endParaRPr b="1" i="0" sz="900" u="none" cap="none" strike="noStrike">
              <a:solidFill>
                <a:schemeClr val="accent2"/>
              </a:solidFill>
              <a:latin typeface="Lato"/>
              <a:ea typeface="Lato"/>
              <a:cs typeface="Lato"/>
              <a:sym typeface="Lato"/>
            </a:endParaRPr>
          </a:p>
        </p:txBody>
      </p:sp>
      <p:sp>
        <p:nvSpPr>
          <p:cNvPr id="97" name="Google Shape;97;g28fa0d73cbd_0_3"/>
          <p:cNvSpPr txBox="1"/>
          <p:nvPr/>
        </p:nvSpPr>
        <p:spPr>
          <a:xfrm>
            <a:off x="7481450" y="3056600"/>
            <a:ext cx="1347300" cy="5850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lang="en-GB" sz="1300">
                <a:latin typeface="Lato Black"/>
                <a:ea typeface="Lato Black"/>
                <a:cs typeface="Lato Black"/>
                <a:sym typeface="Lato Black"/>
              </a:rPr>
              <a:t>~£35 more expensive</a:t>
            </a:r>
            <a:endParaRPr b="0" i="0" sz="1300" u="none" cap="none" strike="noStrike">
              <a:solidFill>
                <a:srgbClr val="000000"/>
              </a:solidFill>
              <a:latin typeface="Lato Black"/>
              <a:ea typeface="Lato Black"/>
              <a:cs typeface="Lato Black"/>
              <a:sym typeface="Lato Black"/>
            </a:endParaRPr>
          </a:p>
        </p:txBody>
      </p:sp>
      <p:graphicFrame>
        <p:nvGraphicFramePr>
          <p:cNvPr id="98" name="Google Shape;98;g28fa0d73cbd_0_3"/>
          <p:cNvGraphicFramePr/>
          <p:nvPr/>
        </p:nvGraphicFramePr>
        <p:xfrm>
          <a:off x="387500" y="4199300"/>
          <a:ext cx="3000000" cy="3000000"/>
        </p:xfrm>
        <a:graphic>
          <a:graphicData uri="http://schemas.openxmlformats.org/drawingml/2006/table">
            <a:tbl>
              <a:tblPr>
                <a:noFill/>
                <a:tableStyleId>{364F7823-ACDE-4E55-BDB4-2F1538B7593C}</a:tableStyleId>
              </a:tblPr>
              <a:tblGrid>
                <a:gridCol w="806700"/>
              </a:tblGrid>
              <a:tr h="309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dk1"/>
                          </a:solidFill>
                          <a:latin typeface="Lato Black"/>
                          <a:ea typeface="Lato Black"/>
                          <a:cs typeface="Lato Black"/>
                          <a:sym typeface="Lato Black"/>
                        </a:rPr>
                        <a:t>2007</a:t>
                      </a:r>
                      <a:endParaRPr sz="1200" u="none" cap="none" strike="noStrike">
                        <a:solidFill>
                          <a:schemeClr val="dk1"/>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r>
            </a:tbl>
          </a:graphicData>
        </a:graphic>
      </p:graphicFrame>
      <p:graphicFrame>
        <p:nvGraphicFramePr>
          <p:cNvPr id="99" name="Google Shape;99;g28fa0d73cbd_0_3"/>
          <p:cNvGraphicFramePr/>
          <p:nvPr/>
        </p:nvGraphicFramePr>
        <p:xfrm>
          <a:off x="4420150" y="4233775"/>
          <a:ext cx="3000000" cy="3000000"/>
        </p:xfrm>
        <a:graphic>
          <a:graphicData uri="http://schemas.openxmlformats.org/drawingml/2006/table">
            <a:tbl>
              <a:tblPr>
                <a:noFill/>
                <a:tableStyleId>{364F7823-ACDE-4E55-BDB4-2F1538B7593C}</a:tableStyleId>
              </a:tblPr>
              <a:tblGrid>
                <a:gridCol w="806700"/>
              </a:tblGrid>
              <a:tr h="3469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dk1"/>
                          </a:solidFill>
                          <a:latin typeface="Lato Black"/>
                          <a:ea typeface="Lato Black"/>
                          <a:cs typeface="Lato Black"/>
                          <a:sym typeface="Lato Black"/>
                        </a:rPr>
                        <a:t>2024</a:t>
                      </a:r>
                      <a:endParaRPr sz="1200" u="none" cap="none" strike="noStrike">
                        <a:solidFill>
                          <a:schemeClr val="dk1"/>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e1217e1b89_0_0"/>
          <p:cNvSpPr txBox="1"/>
          <p:nvPr/>
        </p:nvSpPr>
        <p:spPr>
          <a:xfrm>
            <a:off x="626400" y="1202850"/>
            <a:ext cx="7191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Lato Black"/>
                <a:ea typeface="Lato Black"/>
                <a:cs typeface="Lato Black"/>
                <a:sym typeface="Lato Black"/>
              </a:rPr>
              <a:t>What is inflation?</a:t>
            </a:r>
            <a:endParaRPr b="0" i="0" sz="2800" u="none" cap="none" strike="noStrike">
              <a:solidFill>
                <a:srgbClr val="000000"/>
              </a:solidFill>
              <a:latin typeface="Lato Black"/>
              <a:ea typeface="Lato Black"/>
              <a:cs typeface="Lato Black"/>
              <a:sym typeface="Lato Black"/>
            </a:endParaRPr>
          </a:p>
        </p:txBody>
      </p:sp>
      <p:sp>
        <p:nvSpPr>
          <p:cNvPr id="105" name="Google Shape;105;g2e1217e1b89_0_0"/>
          <p:cNvSpPr/>
          <p:nvPr/>
        </p:nvSpPr>
        <p:spPr>
          <a:xfrm>
            <a:off x="300325" y="3432750"/>
            <a:ext cx="1904400" cy="5079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Lato"/>
                <a:ea typeface="Lato"/>
                <a:cs typeface="Lato"/>
                <a:sym typeface="Lato"/>
              </a:rPr>
              <a:t>Prices </a:t>
            </a:r>
            <a:endParaRPr b="1" i="0" sz="1900" u="none" cap="none" strike="noStrike">
              <a:solidFill>
                <a:schemeClr val="dk1"/>
              </a:solidFill>
              <a:latin typeface="Lato"/>
              <a:ea typeface="Lato"/>
              <a:cs typeface="Lato"/>
              <a:sym typeface="Lato"/>
            </a:endParaRPr>
          </a:p>
        </p:txBody>
      </p:sp>
      <p:sp>
        <p:nvSpPr>
          <p:cNvPr id="106" name="Google Shape;106;g2e1217e1b89_0_0"/>
          <p:cNvSpPr/>
          <p:nvPr/>
        </p:nvSpPr>
        <p:spPr>
          <a:xfrm>
            <a:off x="2552978" y="3432750"/>
            <a:ext cx="1904400" cy="5079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Lato"/>
                <a:ea typeface="Lato"/>
                <a:cs typeface="Lato"/>
                <a:sym typeface="Lato"/>
              </a:rPr>
              <a:t>Products </a:t>
            </a:r>
            <a:endParaRPr b="1" i="0" sz="1900" u="none" cap="none" strike="noStrike">
              <a:solidFill>
                <a:schemeClr val="dk1"/>
              </a:solidFill>
              <a:latin typeface="Lato"/>
              <a:ea typeface="Lato"/>
              <a:cs typeface="Lato"/>
              <a:sym typeface="Lato"/>
            </a:endParaRPr>
          </a:p>
        </p:txBody>
      </p:sp>
      <p:sp>
        <p:nvSpPr>
          <p:cNvPr id="107" name="Google Shape;107;g2e1217e1b89_0_0"/>
          <p:cNvSpPr/>
          <p:nvPr/>
        </p:nvSpPr>
        <p:spPr>
          <a:xfrm>
            <a:off x="4690859" y="3432750"/>
            <a:ext cx="1904400" cy="5079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Lato"/>
                <a:ea typeface="Lato"/>
                <a:cs typeface="Lato"/>
                <a:sym typeface="Lato"/>
              </a:rPr>
              <a:t>Go up/increase </a:t>
            </a:r>
            <a:endParaRPr b="1" i="0" sz="1900" u="none" cap="none" strike="noStrike">
              <a:solidFill>
                <a:schemeClr val="dk1"/>
              </a:solidFill>
              <a:latin typeface="Lato"/>
              <a:ea typeface="Lato"/>
              <a:cs typeface="Lato"/>
              <a:sym typeface="Lato"/>
            </a:endParaRPr>
          </a:p>
        </p:txBody>
      </p:sp>
      <p:sp>
        <p:nvSpPr>
          <p:cNvPr id="108" name="Google Shape;108;g2e1217e1b89_0_0"/>
          <p:cNvSpPr/>
          <p:nvPr/>
        </p:nvSpPr>
        <p:spPr>
          <a:xfrm>
            <a:off x="6939272" y="3432750"/>
            <a:ext cx="1904400" cy="5079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Lato"/>
                <a:ea typeface="Lato"/>
                <a:cs typeface="Lato"/>
                <a:sym typeface="Lato"/>
              </a:rPr>
              <a:t>Average </a:t>
            </a:r>
            <a:endParaRPr b="1" i="0" sz="1900" u="none" cap="none" strike="noStrike">
              <a:solidFill>
                <a:schemeClr val="dk1"/>
              </a:solidFill>
              <a:latin typeface="Lato"/>
              <a:ea typeface="Lato"/>
              <a:cs typeface="Lato"/>
              <a:sym typeface="Lato"/>
            </a:endParaRPr>
          </a:p>
        </p:txBody>
      </p:sp>
      <p:sp>
        <p:nvSpPr>
          <p:cNvPr id="109" name="Google Shape;109;g2e1217e1b89_0_0"/>
          <p:cNvSpPr txBox="1"/>
          <p:nvPr/>
        </p:nvSpPr>
        <p:spPr>
          <a:xfrm>
            <a:off x="251700" y="22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What is inflation?</a:t>
            </a:r>
            <a:endParaRPr b="1" i="0" sz="2900" u="none" cap="none" strike="noStrike">
              <a:solidFill>
                <a:schemeClr val="lt1"/>
              </a:solidFill>
              <a:latin typeface="Lato"/>
              <a:ea typeface="Lato"/>
              <a:cs typeface="Lato"/>
              <a:sym typeface="Lato"/>
            </a:endParaRPr>
          </a:p>
        </p:txBody>
      </p:sp>
      <p:sp>
        <p:nvSpPr>
          <p:cNvPr id="110" name="Google Shape;110;g2e1217e1b89_0_0"/>
          <p:cNvSpPr txBox="1"/>
          <p:nvPr/>
        </p:nvSpPr>
        <p:spPr>
          <a:xfrm>
            <a:off x="626400" y="1736250"/>
            <a:ext cx="71910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a:ea typeface="Lato"/>
                <a:cs typeface="Lato"/>
                <a:sym typeface="Lato"/>
              </a:rPr>
              <a:t>Use the keywords below to help you.</a:t>
            </a:r>
            <a:endParaRPr b="0" i="0" sz="2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a:ea typeface="Lato"/>
                <a:cs typeface="Lato"/>
                <a:sym typeface="Lato"/>
              </a:rPr>
              <a:t>Think-Pair-Share</a:t>
            </a:r>
            <a:endParaRPr b="0" i="0" sz="2400" u="none" cap="none" strike="noStrike">
              <a:solidFill>
                <a:srgbClr val="000000"/>
              </a:solidFill>
              <a:latin typeface="Lato"/>
              <a:ea typeface="Lato"/>
              <a:cs typeface="Lato"/>
              <a:sym typeface="Lato"/>
            </a:endParaRPr>
          </a:p>
        </p:txBody>
      </p:sp>
      <p:sp>
        <p:nvSpPr>
          <p:cNvPr id="111" name="Google Shape;111;g2e1217e1b89_0_0"/>
          <p:cNvSpPr/>
          <p:nvPr/>
        </p:nvSpPr>
        <p:spPr>
          <a:xfrm>
            <a:off x="360375" y="4344150"/>
            <a:ext cx="7309800" cy="5079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lang="en-GB" sz="1900">
                <a:solidFill>
                  <a:schemeClr val="dk1"/>
                </a:solidFill>
                <a:latin typeface="Lato"/>
                <a:ea typeface="Lato"/>
                <a:cs typeface="Lato"/>
                <a:sym typeface="Lato"/>
              </a:rPr>
              <a:t>Inflation is when the average price of products increases over time</a:t>
            </a:r>
            <a:endParaRPr b="1" i="0" sz="190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Ever wondered what inflation is, why it's important and how it affects you? &#10;&#10;BBC What's New reporter Keisha Gitari explains&#10;&#10;BBC What’s New and BBC Actu Jeunes are the BBC’s first bilingual programmes for teenagers, brought to you by the BBC World Service to discuss important issues for young people across Africa.&#10; &#10;BBC Actu Jeunes et BBC What’s New, l’actualité qui parle aux jeunes en Afrique, en français et en anglais. Des émissions du Service Mondial de la BBC. Abonnez-vous ici! &#10;&#10;Subscribe to #BBCWhatsNew and #BBCActuJeunes here:&#10;&#10;https://www.youtube.com/c/BBCWhatsNew/?sub_confirmation=1" id="116" name="Google Shape;116;g2e1217e1b89_0_57" title="What is inflation? - BBC What's New">
            <a:hlinkClick r:id="rId3"/>
          </p:cNvPr>
          <p:cNvPicPr preferRelativeResize="0"/>
          <p:nvPr/>
        </p:nvPicPr>
        <p:blipFill rotWithShape="1">
          <a:blip r:embed="rId4">
            <a:alphaModFix/>
          </a:blip>
          <a:srcRect b="0" l="0" r="0" t="0"/>
          <a:stretch/>
        </p:blipFill>
        <p:spPr>
          <a:xfrm>
            <a:off x="1488188" y="1294825"/>
            <a:ext cx="5731225" cy="3223800"/>
          </a:xfrm>
          <a:prstGeom prst="rect">
            <a:avLst/>
          </a:prstGeom>
          <a:noFill/>
          <a:ln>
            <a:noFill/>
          </a:ln>
        </p:spPr>
      </p:pic>
      <p:sp>
        <p:nvSpPr>
          <p:cNvPr id="117" name="Google Shape;117;g2e1217e1b89_0_57"/>
          <p:cNvSpPr txBox="1"/>
          <p:nvPr/>
        </p:nvSpPr>
        <p:spPr>
          <a:xfrm>
            <a:off x="1488200" y="4649125"/>
            <a:ext cx="573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See link </a:t>
            </a:r>
            <a:r>
              <a:rPr b="0" i="0" lang="en-GB" sz="1200" u="sng" cap="none" strike="noStrike">
                <a:solidFill>
                  <a:schemeClr val="hlink"/>
                </a:solidFill>
                <a:latin typeface="Lato"/>
                <a:ea typeface="Lato"/>
                <a:cs typeface="Lato"/>
                <a:sym typeface="Lato"/>
                <a:hlinkClick r:id="rId5"/>
              </a:rPr>
              <a:t>here</a:t>
            </a:r>
            <a:r>
              <a:rPr b="0" i="0" lang="en-GB" sz="1200" u="none" cap="none" strike="noStrike">
                <a:solidFill>
                  <a:srgbClr val="000000"/>
                </a:solidFill>
                <a:latin typeface="Lato"/>
                <a:ea typeface="Lato"/>
                <a:cs typeface="Lato"/>
                <a:sym typeface="Lato"/>
              </a:rPr>
              <a:t>. Pla</a:t>
            </a:r>
            <a:r>
              <a:rPr lang="en-GB" sz="1200">
                <a:latin typeface="Lato"/>
                <a:ea typeface="Lato"/>
                <a:cs typeface="Lato"/>
                <a:sym typeface="Lato"/>
              </a:rPr>
              <a:t>y</a:t>
            </a:r>
            <a:r>
              <a:rPr b="0" i="0" lang="en-GB" sz="1200" u="none" cap="none" strike="noStrike">
                <a:solidFill>
                  <a:srgbClr val="000000"/>
                </a:solidFill>
                <a:latin typeface="Lato"/>
                <a:ea typeface="Lato"/>
                <a:cs typeface="Lato"/>
                <a:sym typeface="Lato"/>
              </a:rPr>
              <a:t> until 1m 25s</a:t>
            </a:r>
            <a:endParaRPr b="0" i="0" sz="1200" u="none" cap="none" strike="noStrike">
              <a:solidFill>
                <a:srgbClr val="000000"/>
              </a:solidFill>
              <a:latin typeface="Lato"/>
              <a:ea typeface="Lato"/>
              <a:cs typeface="Lato"/>
              <a:sym typeface="Lato"/>
            </a:endParaRPr>
          </a:p>
        </p:txBody>
      </p:sp>
      <p:sp>
        <p:nvSpPr>
          <p:cNvPr id="118" name="Google Shape;118;g2e1217e1b89_0_57"/>
          <p:cNvSpPr txBox="1"/>
          <p:nvPr/>
        </p:nvSpPr>
        <p:spPr>
          <a:xfrm>
            <a:off x="251700" y="22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What is inflation?</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4cb79b9a77_0_441"/>
          <p:cNvSpPr txBox="1"/>
          <p:nvPr/>
        </p:nvSpPr>
        <p:spPr>
          <a:xfrm>
            <a:off x="251700" y="22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What is inflation?</a:t>
            </a:r>
            <a:endParaRPr b="1" i="0" sz="2900" u="none" cap="none" strike="noStrike">
              <a:solidFill>
                <a:schemeClr val="lt1"/>
              </a:solidFill>
              <a:latin typeface="Lato"/>
              <a:ea typeface="Lato"/>
              <a:cs typeface="Lato"/>
              <a:sym typeface="Lato"/>
            </a:endParaRPr>
          </a:p>
        </p:txBody>
      </p:sp>
      <p:grpSp>
        <p:nvGrpSpPr>
          <p:cNvPr id="124" name="Google Shape;124;g14cb79b9a77_0_441"/>
          <p:cNvGrpSpPr/>
          <p:nvPr/>
        </p:nvGrpSpPr>
        <p:grpSpPr>
          <a:xfrm>
            <a:off x="85399" y="1141225"/>
            <a:ext cx="7298583" cy="923400"/>
            <a:chOff x="360375" y="1199175"/>
            <a:chExt cx="8159400" cy="923400"/>
          </a:xfrm>
        </p:grpSpPr>
        <p:sp>
          <p:nvSpPr>
            <p:cNvPr id="125" name="Google Shape;125;g14cb79b9a77_0_441"/>
            <p:cNvSpPr txBox="1"/>
            <p:nvPr/>
          </p:nvSpPr>
          <p:spPr>
            <a:xfrm>
              <a:off x="360375" y="1199175"/>
              <a:ext cx="8159400" cy="461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dk1"/>
                  </a:solidFill>
                  <a:latin typeface="Lato"/>
                  <a:ea typeface="Lato"/>
                  <a:cs typeface="Lato"/>
                  <a:sym typeface="Lato"/>
                </a:rPr>
                <a:t>Copy this definition: What is inflation?</a:t>
              </a:r>
              <a:endParaRPr i="0" sz="2400" u="none" cap="none" strike="noStrike">
                <a:solidFill>
                  <a:schemeClr val="dk1"/>
                </a:solidFill>
                <a:latin typeface="Lato"/>
                <a:ea typeface="Lato"/>
                <a:cs typeface="Lato"/>
                <a:sym typeface="Lato"/>
              </a:endParaRPr>
            </a:p>
          </p:txBody>
        </p:sp>
        <p:sp>
          <p:nvSpPr>
            <p:cNvPr id="126" name="Google Shape;126;g14cb79b9a77_0_441"/>
            <p:cNvSpPr txBox="1"/>
            <p:nvPr/>
          </p:nvSpPr>
          <p:spPr>
            <a:xfrm>
              <a:off x="360375" y="1660875"/>
              <a:ext cx="8159400" cy="4617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dk1"/>
                  </a:solidFill>
                  <a:latin typeface="Lato"/>
                  <a:ea typeface="Lato"/>
                  <a:cs typeface="Lato"/>
                  <a:sym typeface="Lato"/>
                </a:rPr>
                <a:t>The word we use to describe the rise in </a:t>
              </a:r>
              <a:r>
                <a:rPr lang="en-GB" sz="1800">
                  <a:solidFill>
                    <a:schemeClr val="dk1"/>
                  </a:solidFill>
                  <a:latin typeface="Lato"/>
                  <a:ea typeface="Lato"/>
                  <a:cs typeface="Lato"/>
                  <a:sym typeface="Lato"/>
                </a:rPr>
                <a:t>average</a:t>
              </a:r>
              <a:r>
                <a:rPr i="0" lang="en-GB" sz="1800" u="none" cap="none" strike="noStrike">
                  <a:solidFill>
                    <a:schemeClr val="dk1"/>
                  </a:solidFill>
                  <a:latin typeface="Lato"/>
                  <a:ea typeface="Lato"/>
                  <a:cs typeface="Lato"/>
                  <a:sym typeface="Lato"/>
                </a:rPr>
                <a:t> prices</a:t>
              </a:r>
              <a:endParaRPr i="0" sz="2400" u="none" cap="none" strike="noStrike">
                <a:solidFill>
                  <a:schemeClr val="dk1"/>
                </a:solidFill>
                <a:latin typeface="Lato"/>
                <a:ea typeface="Lato"/>
                <a:cs typeface="Lato"/>
                <a:sym typeface="Lato"/>
              </a:endParaRPr>
            </a:p>
          </p:txBody>
        </p:sp>
      </p:grpSp>
      <p:grpSp>
        <p:nvGrpSpPr>
          <p:cNvPr id="127" name="Google Shape;127;g14cb79b9a77_0_441"/>
          <p:cNvGrpSpPr/>
          <p:nvPr/>
        </p:nvGrpSpPr>
        <p:grpSpPr>
          <a:xfrm>
            <a:off x="85411" y="2352975"/>
            <a:ext cx="7298583" cy="2061000"/>
            <a:chOff x="360375" y="2343150"/>
            <a:chExt cx="8159400" cy="2061000"/>
          </a:xfrm>
        </p:grpSpPr>
        <p:sp>
          <p:nvSpPr>
            <p:cNvPr id="128" name="Google Shape;128;g14cb79b9a77_0_441"/>
            <p:cNvSpPr txBox="1"/>
            <p:nvPr/>
          </p:nvSpPr>
          <p:spPr>
            <a:xfrm>
              <a:off x="360375" y="2804850"/>
              <a:ext cx="8159400" cy="15993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1C1C1C"/>
                </a:buClr>
                <a:buSzPts val="1800"/>
                <a:buFont typeface="Lato"/>
                <a:buChar char="●"/>
              </a:pPr>
              <a:r>
                <a:rPr lang="en-GB" sz="1600">
                  <a:solidFill>
                    <a:srgbClr val="231F20"/>
                  </a:solidFill>
                  <a:latin typeface="Lato"/>
                  <a:ea typeface="Lato"/>
                  <a:cs typeface="Lato"/>
                  <a:sym typeface="Lato"/>
                </a:rPr>
                <a:t>If inflation is </a:t>
              </a:r>
              <a:r>
                <a:rPr b="1" lang="en-GB" sz="1600">
                  <a:solidFill>
                    <a:srgbClr val="231F20"/>
                  </a:solidFill>
                  <a:latin typeface="Lato"/>
                  <a:ea typeface="Lato"/>
                  <a:cs typeface="Lato"/>
                  <a:sym typeface="Lato"/>
                </a:rPr>
                <a:t>2% a year</a:t>
              </a:r>
              <a:r>
                <a:rPr lang="en-GB" sz="1600">
                  <a:solidFill>
                    <a:srgbClr val="231F20"/>
                  </a:solidFill>
                  <a:latin typeface="Lato"/>
                  <a:ea typeface="Lato"/>
                  <a:cs typeface="Lato"/>
                  <a:sym typeface="Lato"/>
                </a:rPr>
                <a:t>, something that cost £1 last year will </a:t>
              </a:r>
              <a:r>
                <a:rPr b="1" lang="en-GB" sz="1600">
                  <a:solidFill>
                    <a:srgbClr val="231F20"/>
                  </a:solidFill>
                  <a:latin typeface="Lato"/>
                  <a:ea typeface="Lato"/>
                  <a:cs typeface="Lato"/>
                  <a:sym typeface="Lato"/>
                </a:rPr>
                <a:t>now cost £1.02</a:t>
              </a:r>
              <a:r>
                <a:rPr lang="en-GB" sz="1600">
                  <a:solidFill>
                    <a:srgbClr val="231F20"/>
                  </a:solidFill>
                  <a:latin typeface="Lato"/>
                  <a:ea typeface="Lato"/>
                  <a:cs typeface="Lato"/>
                  <a:sym typeface="Lato"/>
                </a:rPr>
                <a:t> — it got more expensive by 2%.</a:t>
              </a:r>
              <a:endParaRPr i="0" sz="1600" u="none" cap="none" strike="noStrike">
                <a:solidFill>
                  <a:srgbClr val="231F20"/>
                </a:solidFill>
                <a:latin typeface="Lato"/>
                <a:ea typeface="Lato"/>
                <a:cs typeface="Lato"/>
                <a:sym typeface="Lato"/>
              </a:endParaRPr>
            </a:p>
            <a:p>
              <a:pPr indent="-330200" lvl="0" marL="457200" rtl="0" algn="l">
                <a:lnSpc>
                  <a:spcPct val="115000"/>
                </a:lnSpc>
                <a:spcBef>
                  <a:spcPts val="0"/>
                </a:spcBef>
                <a:spcAft>
                  <a:spcPts val="0"/>
                </a:spcAft>
                <a:buClr>
                  <a:srgbClr val="231F20"/>
                </a:buClr>
                <a:buSzPts val="1600"/>
                <a:buFont typeface="Lato"/>
                <a:buChar char="●"/>
              </a:pPr>
              <a:r>
                <a:rPr lang="en-GB" sz="1600">
                  <a:solidFill>
                    <a:srgbClr val="231F20"/>
                  </a:solidFill>
                  <a:latin typeface="Lato"/>
                  <a:ea typeface="Lato"/>
                  <a:cs typeface="Lato"/>
                  <a:sym typeface="Lato"/>
                </a:rPr>
                <a:t>When inflation goes up, </a:t>
              </a:r>
              <a:r>
                <a:rPr b="1" lang="en-GB" sz="1600">
                  <a:solidFill>
                    <a:srgbClr val="231F20"/>
                  </a:solidFill>
                  <a:latin typeface="Lato"/>
                  <a:ea typeface="Lato"/>
                  <a:cs typeface="Lato"/>
                  <a:sym typeface="Lato"/>
                </a:rPr>
                <a:t>prices rise</a:t>
              </a:r>
              <a:r>
                <a:rPr lang="en-GB" sz="1600">
                  <a:solidFill>
                    <a:srgbClr val="231F20"/>
                  </a:solidFill>
                  <a:latin typeface="Lato"/>
                  <a:ea typeface="Lato"/>
                  <a:cs typeface="Lato"/>
                  <a:sym typeface="Lato"/>
                </a:rPr>
                <a:t>, so people can’t buy as much with the </a:t>
              </a:r>
              <a:r>
                <a:rPr b="1" lang="en-GB" sz="1600">
                  <a:solidFill>
                    <a:srgbClr val="231F20"/>
                  </a:solidFill>
                  <a:latin typeface="Lato"/>
                  <a:ea typeface="Lato"/>
                  <a:cs typeface="Lato"/>
                  <a:sym typeface="Lato"/>
                </a:rPr>
                <a:t>same amount</a:t>
              </a:r>
              <a:r>
                <a:rPr lang="en-GB" sz="1600">
                  <a:solidFill>
                    <a:srgbClr val="231F20"/>
                  </a:solidFill>
                  <a:latin typeface="Lato"/>
                  <a:ea typeface="Lato"/>
                  <a:cs typeface="Lato"/>
                  <a:sym typeface="Lato"/>
                </a:rPr>
                <a:t> of money unless their income also increases.</a:t>
              </a:r>
              <a:endParaRPr sz="1600">
                <a:solidFill>
                  <a:srgbClr val="231F20"/>
                </a:solidFill>
                <a:latin typeface="Lato"/>
                <a:ea typeface="Lato"/>
                <a:cs typeface="Lato"/>
                <a:sym typeface="Lato"/>
              </a:endParaRPr>
            </a:p>
            <a:p>
              <a:pPr indent="-330200" lvl="0" marL="457200" marR="0" rtl="0" algn="l">
                <a:lnSpc>
                  <a:spcPct val="115000"/>
                </a:lnSpc>
                <a:spcBef>
                  <a:spcPts val="0"/>
                </a:spcBef>
                <a:spcAft>
                  <a:spcPts val="0"/>
                </a:spcAft>
                <a:buClr>
                  <a:srgbClr val="231F20"/>
                </a:buClr>
                <a:buSzPts val="1600"/>
                <a:buFont typeface="Lato"/>
                <a:buChar char="●"/>
              </a:pPr>
              <a:r>
                <a:rPr i="0" lang="en-GB" sz="1600" u="none" cap="none" strike="noStrike">
                  <a:solidFill>
                    <a:srgbClr val="231F20"/>
                  </a:solidFill>
                  <a:latin typeface="Lato"/>
                  <a:ea typeface="Lato"/>
                  <a:cs typeface="Lato"/>
                  <a:sym typeface="Lato"/>
                </a:rPr>
                <a:t>We therefore say that the </a:t>
              </a:r>
              <a:r>
                <a:rPr b="1" i="0" lang="en-GB" sz="1600" u="none" cap="none" strike="noStrike">
                  <a:solidFill>
                    <a:srgbClr val="231F20"/>
                  </a:solidFill>
                  <a:latin typeface="Lato"/>
                  <a:ea typeface="Lato"/>
                  <a:cs typeface="Lato"/>
                  <a:sym typeface="Lato"/>
                </a:rPr>
                <a:t>cost of living</a:t>
              </a:r>
              <a:r>
                <a:rPr i="0" lang="en-GB" sz="1600" u="none" cap="none" strike="noStrike">
                  <a:solidFill>
                    <a:srgbClr val="231F20"/>
                  </a:solidFill>
                  <a:latin typeface="Lato"/>
                  <a:ea typeface="Lato"/>
                  <a:cs typeface="Lato"/>
                  <a:sym typeface="Lato"/>
                </a:rPr>
                <a:t> increases</a:t>
              </a:r>
              <a:endParaRPr b="1" i="0" sz="1600" u="none" cap="none" strike="noStrike">
                <a:solidFill>
                  <a:schemeClr val="accent2"/>
                </a:solidFill>
                <a:latin typeface="Lato"/>
                <a:ea typeface="Lato"/>
                <a:cs typeface="Lato"/>
                <a:sym typeface="Lato"/>
              </a:endParaRPr>
            </a:p>
          </p:txBody>
        </p:sp>
        <p:sp>
          <p:nvSpPr>
            <p:cNvPr id="129" name="Google Shape;129;g14cb79b9a77_0_441"/>
            <p:cNvSpPr txBox="1"/>
            <p:nvPr/>
          </p:nvSpPr>
          <p:spPr>
            <a:xfrm>
              <a:off x="360375" y="2343150"/>
              <a:ext cx="8159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lt1"/>
                  </a:solidFill>
                  <a:latin typeface="Lato"/>
                  <a:ea typeface="Lato"/>
                  <a:cs typeface="Lato"/>
                  <a:sym typeface="Lato"/>
                </a:rPr>
                <a:t>What does this mean?</a:t>
              </a:r>
              <a:endParaRPr i="0" sz="2400" u="none" cap="none" strike="noStrike">
                <a:solidFill>
                  <a:schemeClr val="lt1"/>
                </a:solidFill>
                <a:latin typeface="Lato"/>
                <a:ea typeface="Lato"/>
                <a:cs typeface="Lato"/>
                <a:sym typeface="Lato"/>
              </a:endParaRPr>
            </a:p>
          </p:txBody>
        </p:sp>
      </p:grpSp>
      <p:pic>
        <p:nvPicPr>
          <p:cNvPr id="130" name="Google Shape;130;g14cb79b9a77_0_441"/>
          <p:cNvPicPr preferRelativeResize="0"/>
          <p:nvPr/>
        </p:nvPicPr>
        <p:blipFill>
          <a:blip r:embed="rId3">
            <a:alphaModFix/>
          </a:blip>
          <a:stretch>
            <a:fillRect/>
          </a:stretch>
        </p:blipFill>
        <p:spPr>
          <a:xfrm>
            <a:off x="7618525" y="2263838"/>
            <a:ext cx="1162125" cy="1162125"/>
          </a:xfrm>
          <a:prstGeom prst="rect">
            <a:avLst/>
          </a:prstGeom>
          <a:noFill/>
          <a:ln>
            <a:noFill/>
          </a:ln>
        </p:spPr>
      </p:pic>
      <p:sp>
        <p:nvSpPr>
          <p:cNvPr id="131" name="Google Shape;131;g14cb79b9a77_0_441"/>
          <p:cNvSpPr txBox="1"/>
          <p:nvPr/>
        </p:nvSpPr>
        <p:spPr>
          <a:xfrm>
            <a:off x="85400" y="4644375"/>
            <a:ext cx="5276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accent2"/>
                </a:solidFill>
                <a:latin typeface="Lato"/>
                <a:ea typeface="Lato"/>
                <a:cs typeface="Lato"/>
                <a:sym typeface="Lato"/>
              </a:rPr>
              <a:t>Stretch: What is the current inflation rate? (Check </a:t>
            </a:r>
            <a:r>
              <a:rPr b="1" lang="en-GB" sz="1600" u="sng">
                <a:solidFill>
                  <a:schemeClr val="accent1"/>
                </a:solidFill>
                <a:latin typeface="Lato"/>
                <a:ea typeface="Lato"/>
                <a:cs typeface="Lato"/>
                <a:sym typeface="Lato"/>
                <a:hlinkClick r:id="rId4">
                  <a:extLst>
                    <a:ext uri="{A12FA001-AC4F-418D-AE19-62706E023703}">
                      <ahyp:hlinkClr val="tx"/>
                    </a:ext>
                  </a:extLst>
                </a:hlinkClick>
              </a:rPr>
              <a:t>here</a:t>
            </a:r>
            <a:r>
              <a:rPr b="1" lang="en-GB" sz="1600">
                <a:solidFill>
                  <a:schemeClr val="accent2"/>
                </a:solidFill>
                <a:latin typeface="Lato"/>
                <a:ea typeface="Lato"/>
                <a:cs typeface="Lato"/>
                <a:sym typeface="Lato"/>
              </a:rPr>
              <a:t>)</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