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DAB992-4DF5-4246-AE90-DCD3FDBAB3BB}">
  <a:tblStyle styleId="{A2DAB992-4DF5-4246-AE90-DCD3FDBAB3B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categories</a:t>
            </a:r>
            <a:endParaRPr/>
          </a:p>
        </p:txBody>
      </p:sp>
      <p:sp>
        <p:nvSpPr>
          <p:cNvPr id="202" name="Google Shape;202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of Relative Performance Information and Framed Information Systems Feedback on Performance in a Production task</a:t>
            </a:r>
            <a:endParaRPr/>
          </a:p>
          <a:p>
            <a:pPr indent="7620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7" name="Google Shape;237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WWII Japan where the American statistician W. Edwards Demings by focusing on quality and save $ turned electronics and auto into great success story of 1980s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Geary Rummler is credited along w/other of founding Six Sigma at Motorola incorporates TQM features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Feature: Graph the data – 1. easier to read and interact  2. graphing is powerful example formative assessment .26 to .70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information: Murthy and Schafer, 2011 and positive feedback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significance</a:t>
            </a:r>
            <a:endParaRPr/>
          </a:p>
        </p:txBody>
      </p:sp>
      <p:sp>
        <p:nvSpPr>
          <p:cNvPr id="95" name="Google Shape;95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Voluntary induced labors contributor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1998 guidelines set to limit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In 2001 Intermountain – 30% of births induced before 39 weeks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Setting goals, monitoring doctors performance, and provide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feedback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2009 dropped to 2%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Consequence: sent request for justification, sent list of inductions Dr. performed, asked to have him ID what had been incorrectly classified.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Based: Objective, reliable, measurable, and specific</a:t>
            </a:r>
            <a:endParaRPr/>
          </a:p>
        </p:txBody>
      </p:sp>
      <p:sp>
        <p:nvSpPr>
          <p:cNvPr id="113" name="Google Shape;113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 of studies had negative results out of 607 – if focus on the task +, focus on the person -</a:t>
            </a:r>
            <a:endParaRPr/>
          </a:p>
        </p:txBody>
      </p:sp>
      <p:sp>
        <p:nvSpPr>
          <p:cNvPr id="120" name="Google Shape;120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Spend over $20 billion on class size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home Message: There are no simple solutions we want to make a difference the road is complex and we cannot avoid managing performance</a:t>
            </a:r>
            <a:endParaRPr/>
          </a:p>
        </p:txBody>
      </p:sp>
      <p:sp>
        <p:nvSpPr>
          <p:cNvPr id="131" name="Google Shape;131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Locus of the feedback – who is the feedback about who is delivering the feedback </a:t>
            </a:r>
            <a:endParaRPr/>
          </a:p>
        </p:txBody>
      </p:sp>
      <p:sp>
        <p:nvSpPr>
          <p:cNvPr id="149" name="Google Shape;149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Peer Feedback = 0.62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5127625" y="15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533400" y="1828800"/>
            <a:ext cx="8077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as Education Reform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We Know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Jack States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Ronnie Detrich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Randy Keyworth</a:t>
            </a:r>
            <a:endParaRPr/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ng_header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Feedback on Student Performance</a:t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524000"/>
            <a:ext cx="7080568" cy="475107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/>
          <p:nvPr/>
        </p:nvSpPr>
        <p:spPr>
          <a:xfrm>
            <a:off x="533400" y="6488113"/>
            <a:ext cx="8610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of Systematic Formative Evaluation: A Meta-Analysis, Fuchs &amp; Fuchs, 1986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6096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Effect of Feedback for Supervisors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304800" y="1066800"/>
            <a:ext cx="8610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improves performance even when there are no consequences </a:t>
            </a:r>
            <a:r>
              <a:rPr b="0" i="0" lang="en-US" sz="1800" u="none" cap="none" strike="noStrike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(Larson &amp; Callahan, 1990)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Contingent consequences result in significant improvement in performance when compared to non-contingent </a:t>
            </a:r>
            <a:r>
              <a:rPr b="0" i="0" lang="en-US" sz="1800" u="none" cap="none" strike="noStrike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(Cherrington, Reitz, &amp; Scott, 1973; Komaki, Waddell, &amp; Pearce, 1977; Orpen, 1974; and Pierce &amp; Risley, 1974)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results in leaders providing more consequences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(Komaki &amp; Citera, 1990)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improves works satisfaction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(Millenson, 1967)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Effective and Marginal Supervisors Differ</a:t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676400"/>
            <a:ext cx="80772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/>
          <p:nvPr/>
        </p:nvSpPr>
        <p:spPr>
          <a:xfrm>
            <a:off x="1524000" y="2438400"/>
            <a:ext cx="4114800" cy="1219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1447800" y="2438400"/>
            <a:ext cx="4191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Categories From the Operant Supervisory Taxonomy and Index </a:t>
            </a:r>
            <a:endParaRPr/>
          </a:p>
        </p:txBody>
      </p:sp>
      <p:sp>
        <p:nvSpPr>
          <p:cNvPr id="208" name="Google Shape;208;p24"/>
          <p:cNvSpPr txBox="1"/>
          <p:nvPr/>
        </p:nvSpPr>
        <p:spPr>
          <a:xfrm>
            <a:off x="6400800" y="4114800"/>
            <a:ext cx="1981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Komaki, 1986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Effect of Feedback Delivered Through Reporting Systems</a:t>
            </a:r>
            <a:endParaRPr/>
          </a:p>
        </p:txBody>
      </p:sp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685800" y="15240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Relative performance improves performance, Murthy and Schafer (2011)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 data alone produces minimum results,  Kludger and DeNisi (1996)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 data combined with process data produces best results, Leung and Trotman (2005)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Positive and negative feedback can increase performance, Murthy and Schafer (2011)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Features of Effective Feedback</a:t>
            </a:r>
            <a:endParaRPr/>
          </a:p>
        </p:txBody>
      </p:sp>
      <p:sp>
        <p:nvSpPr>
          <p:cNvPr id="221" name="Google Shape;221;p26"/>
          <p:cNvSpPr txBox="1"/>
          <p:nvPr>
            <p:ph idx="1" type="body"/>
          </p:nvPr>
        </p:nvSpPr>
        <p:spPr>
          <a:xfrm>
            <a:off x="381000" y="990600"/>
            <a:ext cx="8305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measures must be reliable and valid.</a:t>
            </a:r>
            <a:endParaRPr/>
          </a:p>
          <a:p>
            <a:pPr indent="-3683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need to know the variables being measured</a:t>
            </a:r>
            <a:endParaRPr/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 must be identified to attain these measures</a:t>
            </a:r>
            <a:endParaRPr/>
          </a:p>
          <a:p>
            <a:pPr indent="-3683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feedback should be frequent and immediate</a:t>
            </a:r>
            <a:endParaRPr/>
          </a:p>
          <a:p>
            <a:pPr indent="-3683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should trigger and guide effective coaching.</a:t>
            </a:r>
            <a:endParaRPr/>
          </a:p>
          <a:p>
            <a:pPr indent="-279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304800" y="228600"/>
            <a:ext cx="8534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Feedback Content </a:t>
            </a:r>
            <a:b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“Not All Feedback is the Same”</a:t>
            </a:r>
            <a:endParaRPr b="0" i="1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Positive feedback was more powerful than negative (critical ) comments. Murthy, U. and Schafer, B., 2011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Negative impact (1/3 of the studies) for feedback is personnel vs. a positive effect    (d. = 0.41) for feedback focused on the task (Kluger, A., and DeNisi, A., 1996)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7620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Temporal Dimensions of Feedback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(Frequency and Immediacy)</a:t>
            </a:r>
            <a:endParaRPr/>
          </a:p>
        </p:txBody>
      </p:sp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609600" y="15240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increases maintenance of education interventions, Codding, et al., 2005, O’Reilly et al., 1994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Targeted teaching behaviors acquired more quickly when feedback was immediate, O’Reilly et al., 1994, Coulter and Grossen, 1997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Immediate feedback in applied studies achieved best results 0.28 Effect size, Kulik, J., and Kulik, C., 1988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5334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Models Have Worked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29"/>
          <p:cNvCxnSpPr/>
          <p:nvPr/>
        </p:nvCxnSpPr>
        <p:spPr>
          <a:xfrm>
            <a:off x="1447800" y="3352800"/>
            <a:ext cx="18288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1" name="Google Shape;241;p29"/>
          <p:cNvCxnSpPr/>
          <p:nvPr/>
        </p:nvCxnSpPr>
        <p:spPr>
          <a:xfrm>
            <a:off x="5715000" y="3352800"/>
            <a:ext cx="1752600" cy="12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2" name="Google Shape;242;p29"/>
          <p:cNvSpPr/>
          <p:nvPr/>
        </p:nvSpPr>
        <p:spPr>
          <a:xfrm>
            <a:off x="7518400" y="3060700"/>
            <a:ext cx="1625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304800" y="3048000"/>
            <a:ext cx="93503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4" name="Google Shape;244;p29"/>
          <p:cNvGrpSpPr/>
          <p:nvPr/>
        </p:nvGrpSpPr>
        <p:grpSpPr>
          <a:xfrm>
            <a:off x="838200" y="3517900"/>
            <a:ext cx="7391400" cy="3287713"/>
            <a:chOff x="528" y="2064"/>
            <a:chExt cx="4656" cy="2071"/>
          </a:xfrm>
        </p:grpSpPr>
        <p:cxnSp>
          <p:nvCxnSpPr>
            <p:cNvPr id="245" name="Google Shape;245;p29"/>
            <p:cNvCxnSpPr/>
            <p:nvPr/>
          </p:nvCxnSpPr>
          <p:spPr>
            <a:xfrm>
              <a:off x="5184" y="2064"/>
              <a:ext cx="0" cy="1344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46" name="Google Shape;246;p29"/>
            <p:cNvCxnSpPr/>
            <p:nvPr/>
          </p:nvCxnSpPr>
          <p:spPr>
            <a:xfrm rot="10800000">
              <a:off x="528" y="3408"/>
              <a:ext cx="4656" cy="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47" name="Google Shape;247;p29"/>
            <p:cNvCxnSpPr/>
            <p:nvPr/>
          </p:nvCxnSpPr>
          <p:spPr>
            <a:xfrm rot="10800000">
              <a:off x="528" y="2112"/>
              <a:ext cx="0" cy="1296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248" name="Google Shape;248;p29"/>
            <p:cNvCxnSpPr/>
            <p:nvPr/>
          </p:nvCxnSpPr>
          <p:spPr>
            <a:xfrm>
              <a:off x="2880" y="2064"/>
              <a:ext cx="0" cy="1296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sp>
          <p:nvSpPr>
            <p:cNvPr id="249" name="Google Shape;249;p29"/>
            <p:cNvSpPr/>
            <p:nvPr/>
          </p:nvSpPr>
          <p:spPr>
            <a:xfrm>
              <a:off x="2340" y="3456"/>
              <a:ext cx="1191" cy="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Feedback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Loop</a:t>
              </a:r>
              <a:endParaRPr/>
            </a:p>
          </p:txBody>
        </p:sp>
      </p:grpSp>
      <p:grpSp>
        <p:nvGrpSpPr>
          <p:cNvPr id="250" name="Google Shape;250;p29"/>
          <p:cNvGrpSpPr/>
          <p:nvPr/>
        </p:nvGrpSpPr>
        <p:grpSpPr>
          <a:xfrm>
            <a:off x="3886200" y="1295400"/>
            <a:ext cx="1447800" cy="1673225"/>
            <a:chOff x="2256" y="672"/>
            <a:chExt cx="1008" cy="1255"/>
          </a:xfrm>
        </p:grpSpPr>
        <p:sp>
          <p:nvSpPr>
            <p:cNvPr id="251" name="Google Shape;251;p29"/>
            <p:cNvSpPr/>
            <p:nvPr/>
          </p:nvSpPr>
          <p:spPr>
            <a:xfrm>
              <a:off x="2256" y="1584"/>
              <a:ext cx="917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Teaching</a:t>
              </a:r>
              <a:endParaRPr/>
            </a:p>
          </p:txBody>
        </p:sp>
        <p:grpSp>
          <p:nvGrpSpPr>
            <p:cNvPr id="252" name="Google Shape;252;p29"/>
            <p:cNvGrpSpPr/>
            <p:nvPr/>
          </p:nvGrpSpPr>
          <p:grpSpPr>
            <a:xfrm>
              <a:off x="2256" y="672"/>
              <a:ext cx="1008" cy="1207"/>
              <a:chOff x="96" y="0"/>
              <a:chExt cx="1008" cy="1207"/>
            </a:xfrm>
          </p:grpSpPr>
          <p:pic>
            <p:nvPicPr>
              <p:cNvPr id="253" name="Google Shape;253;p2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92" y="0"/>
                <a:ext cx="700" cy="9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4" name="Google Shape;254;p29"/>
              <p:cNvSpPr/>
              <p:nvPr/>
            </p:nvSpPr>
            <p:spPr>
              <a:xfrm>
                <a:off x="96" y="864"/>
                <a:ext cx="1008" cy="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</a:t>
                </a:r>
                <a:endParaRPr/>
              </a:p>
            </p:txBody>
          </p:sp>
        </p:grpSp>
      </p:grpSp>
      <p:grpSp>
        <p:nvGrpSpPr>
          <p:cNvPr id="255" name="Google Shape;255;p29"/>
          <p:cNvGrpSpPr/>
          <p:nvPr/>
        </p:nvGrpSpPr>
        <p:grpSpPr>
          <a:xfrm>
            <a:off x="7588250" y="1371600"/>
            <a:ext cx="1555750" cy="1524000"/>
            <a:chOff x="3792" y="336"/>
            <a:chExt cx="980" cy="960"/>
          </a:xfrm>
        </p:grpSpPr>
        <p:pic>
          <p:nvPicPr>
            <p:cNvPr descr="grads" id="256" name="Google Shape;256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88" y="336"/>
              <a:ext cx="720" cy="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9"/>
            <p:cNvSpPr/>
            <p:nvPr/>
          </p:nvSpPr>
          <p:spPr>
            <a:xfrm>
              <a:off x="3792" y="1008"/>
              <a:ext cx="98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Graduation</a:t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58" name="Google Shape;258;p29"/>
          <p:cNvSpPr/>
          <p:nvPr/>
        </p:nvSpPr>
        <p:spPr>
          <a:xfrm>
            <a:off x="3884613" y="3048000"/>
            <a:ext cx="12827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9" name="Google Shape;259;p29"/>
          <p:cNvGrpSpPr/>
          <p:nvPr/>
        </p:nvGrpSpPr>
        <p:grpSpPr>
          <a:xfrm>
            <a:off x="0" y="1371600"/>
            <a:ext cx="1589088" cy="1447800"/>
            <a:chOff x="3552" y="2352"/>
            <a:chExt cx="1001" cy="912"/>
          </a:xfrm>
        </p:grpSpPr>
        <p:pic>
          <p:nvPicPr>
            <p:cNvPr descr="curriculum" id="260" name="Google Shape;260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96" y="2352"/>
              <a:ext cx="601" cy="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29"/>
            <p:cNvSpPr/>
            <p:nvPr/>
          </p:nvSpPr>
          <p:spPr>
            <a:xfrm>
              <a:off x="3552" y="2976"/>
              <a:ext cx="1001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Curriculum</a:t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2" name="Google Shape;262;p29"/>
          <p:cNvSpPr/>
          <p:nvPr/>
        </p:nvSpPr>
        <p:spPr>
          <a:xfrm>
            <a:off x="6713538" y="5943600"/>
            <a:ext cx="24304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Rummler &amp; Brache, (1990)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Performance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990600" y="838200"/>
            <a:ext cx="236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Desirable</a:t>
            </a:r>
            <a:br>
              <a:rPr b="0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br>
              <a:rPr b="0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Undesirable </a:t>
            </a:r>
            <a:endParaRPr/>
          </a:p>
        </p:txBody>
      </p:sp>
      <p:pic>
        <p:nvPicPr>
          <p:cNvPr id="269" name="Google Shape;2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762000"/>
            <a:ext cx="4327525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3519488"/>
            <a:ext cx="6858000" cy="333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0"/>
          <p:cNvSpPr/>
          <p:nvPr/>
        </p:nvSpPr>
        <p:spPr>
          <a:xfrm>
            <a:off x="228600" y="4572000"/>
            <a:ext cx="16002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Status, Trends, and Standards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5486400" y="152400"/>
            <a:ext cx="2216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 Much Data!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type="title"/>
          </p:nvPr>
        </p:nvSpPr>
        <p:spPr>
          <a:xfrm>
            <a:off x="8382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Indicator Selection</a:t>
            </a:r>
            <a:endParaRPr/>
          </a:p>
        </p:txBody>
      </p:sp>
      <p:graphicFrame>
        <p:nvGraphicFramePr>
          <p:cNvPr id="278" name="Google Shape;278;p31"/>
          <p:cNvGraphicFramePr/>
          <p:nvPr/>
        </p:nvGraphicFramePr>
        <p:xfrm>
          <a:off x="685800" y="121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{A2DAB992-4DF5-4246-AE90-DCD3FDBAB3BB}</a:tableStyleId>
              </a:tblPr>
              <a:tblGrid>
                <a:gridCol w="2590800"/>
                <a:gridCol w="2590800"/>
                <a:gridCol w="2590800"/>
              </a:tblGrid>
              <a:tr h="487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 Performance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Performance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 Performance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Achievement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Teaching/Treatment Integrity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Staff Attraction &amp; Retention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3F4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Summative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Parent Satisfaction &amp; Participation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9FA"/>
                    </a:solidFill>
                  </a:tcPr>
                </a:tc>
              </a:tr>
              <a:tr h="48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Formative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Resources &amp; Funding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3F4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Retention/Completion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Standards &amp; Curriculum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9FA"/>
                    </a:solidFill>
                  </a:tcPr>
                </a:tc>
              </a:tr>
              <a:tr h="48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Graduation/Drop out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Operations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3F4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Conduct/Safety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Compliance w/Laws and Regulations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Intermountain Health Care (IHC)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228600" y="7620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of 30 hospitals and Clinics Utah and Idaho</a:t>
            </a:r>
            <a:endParaRPr/>
          </a:p>
          <a:p>
            <a:pPr indent="-2794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Exemplar for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patient care and reduced costs</a:t>
            </a:r>
            <a:endParaRPr/>
          </a:p>
          <a:p>
            <a:pPr indent="-276225" lvl="0" marL="342900" marR="0" rtl="0" algn="l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Medicine excels at evidence-based selection but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implementation relying on professional judgment alone decreases outcomes</a:t>
            </a:r>
            <a:endParaRPr/>
          </a:p>
          <a:p>
            <a:pPr indent="-273050" lvl="0" marL="342900" marR="0" rtl="0" algn="l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judgment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Professional judgment combined with feedback produces better outcomes</a:t>
            </a:r>
            <a:endParaRPr/>
          </a:p>
          <a:p>
            <a:pPr indent="-215900" lvl="1" marL="742950" marR="0" rtl="0" algn="l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IHC established a key Indicator system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 practice guidelines and goals established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tracks Doctor outcomes against standards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✓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reviewed and feedback provided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IHC Outcome: Child Mortality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 Ranked: 42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066800"/>
            <a:ext cx="81883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6096000" y="2362200"/>
            <a:ext cx="24384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Premature Birth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Ranking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6248400" y="4572000"/>
            <a:ext cx="2286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IHC - 2001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30% of births induced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6248400" y="4572000"/>
            <a:ext cx="2209800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IHC - 2009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2% of births induced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400800" y="4419600"/>
            <a:ext cx="1828800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Infant mortality reduced by 13%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Feedback?</a:t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457200" y="1066800"/>
            <a:ext cx="8305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it is:</a:t>
            </a:r>
            <a:endParaRPr/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“…Information about performance that allows individuals to adjust his or her performance. Feedback shows a performer where current performance is in relation to past performance and usually some goal.”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(Daniels, A., 1994, Bringing Out the Best In People)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it is not:</a:t>
            </a:r>
            <a:endParaRPr/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information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6096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Powerful is Feedback?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43000"/>
            <a:ext cx="8305800" cy="533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7"/>
          <p:cNvCxnSpPr/>
          <p:nvPr/>
        </p:nvCxnSpPr>
        <p:spPr>
          <a:xfrm>
            <a:off x="0" y="-755650"/>
            <a:ext cx="0" cy="0"/>
          </a:xfrm>
          <a:prstGeom prst="straightConnector1">
            <a:avLst/>
          </a:prstGeom>
          <a:noFill/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17"/>
          <p:cNvSpPr txBox="1"/>
          <p:nvPr/>
        </p:nvSpPr>
        <p:spPr>
          <a:xfrm>
            <a:off x="2590800" y="2063750"/>
            <a:ext cx="2347302" cy="284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/>
              <a:t>0.5 = Medium Effect</a:t>
            </a:r>
            <a:endParaRPr/>
          </a:p>
        </p:txBody>
      </p:sp>
      <p:cxnSp>
        <p:nvCxnSpPr>
          <p:cNvPr id="126" name="Google Shape;126;p17"/>
          <p:cNvCxnSpPr/>
          <p:nvPr/>
        </p:nvCxnSpPr>
        <p:spPr>
          <a:xfrm>
            <a:off x="1295400" y="3435350"/>
            <a:ext cx="7315200" cy="1588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17"/>
          <p:cNvSpPr/>
          <p:nvPr/>
        </p:nvSpPr>
        <p:spPr>
          <a:xfrm>
            <a:off x="4343400" y="3429000"/>
            <a:ext cx="1295400" cy="2667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Effective Are Are Structural Interventions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752600"/>
            <a:ext cx="8001000" cy="464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8"/>
          <p:cNvCxnSpPr/>
          <p:nvPr/>
        </p:nvCxnSpPr>
        <p:spPr>
          <a:xfrm>
            <a:off x="0" y="-457200"/>
            <a:ext cx="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18"/>
          <p:cNvSpPr txBox="1"/>
          <p:nvPr/>
        </p:nvSpPr>
        <p:spPr>
          <a:xfrm>
            <a:off x="1371600" y="4495800"/>
            <a:ext cx="1609721" cy="455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0.2 = Small Effect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1371600" y="3581400"/>
            <a:ext cx="1609641" cy="455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0.5 = Medium Effect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1371600" y="2667000"/>
            <a:ext cx="1609721" cy="455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0.8 = Large Effect</a:t>
            </a:r>
            <a:endParaRPr/>
          </a:p>
        </p:txBody>
      </p:sp>
      <p:cxnSp>
        <p:nvCxnSpPr>
          <p:cNvPr id="139" name="Google Shape;139;p18"/>
          <p:cNvCxnSpPr/>
          <p:nvPr/>
        </p:nvCxnSpPr>
        <p:spPr>
          <a:xfrm>
            <a:off x="0" y="-457200"/>
            <a:ext cx="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18"/>
          <p:cNvCxnSpPr/>
          <p:nvPr/>
        </p:nvCxnSpPr>
        <p:spPr>
          <a:xfrm>
            <a:off x="1371600" y="2971800"/>
            <a:ext cx="7010400" cy="1588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8"/>
          <p:cNvCxnSpPr/>
          <p:nvPr/>
        </p:nvCxnSpPr>
        <p:spPr>
          <a:xfrm>
            <a:off x="1371600" y="3886200"/>
            <a:ext cx="6934200" cy="1588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18"/>
          <p:cNvCxnSpPr/>
          <p:nvPr/>
        </p:nvCxnSpPr>
        <p:spPr>
          <a:xfrm>
            <a:off x="0" y="-457200"/>
            <a:ext cx="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18"/>
          <p:cNvCxnSpPr/>
          <p:nvPr/>
        </p:nvCxnSpPr>
        <p:spPr>
          <a:xfrm>
            <a:off x="1371600" y="4800600"/>
            <a:ext cx="7010400" cy="1588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18"/>
          <p:cNvSpPr/>
          <p:nvPr/>
        </p:nvSpPr>
        <p:spPr>
          <a:xfrm>
            <a:off x="4419600" y="2590800"/>
            <a:ext cx="3276600" cy="1219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The Social Impact on Student Achievement Has Been Small </a:t>
            </a:r>
            <a:endParaRPr sz="2000"/>
          </a:p>
        </p:txBody>
      </p:sp>
      <p:cxnSp>
        <p:nvCxnSpPr>
          <p:cNvPr id="145" name="Google Shape;145;p18"/>
          <p:cNvCxnSpPr/>
          <p:nvPr/>
        </p:nvCxnSpPr>
        <p:spPr>
          <a:xfrm>
            <a:off x="1371600" y="4800600"/>
            <a:ext cx="7010400" cy="1588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 is the Focus of Feedback</a:t>
            </a:r>
            <a:endParaRPr/>
          </a:p>
        </p:txBody>
      </p:sp>
      <p:grpSp>
        <p:nvGrpSpPr>
          <p:cNvPr id="152" name="Google Shape;152;p19"/>
          <p:cNvGrpSpPr/>
          <p:nvPr/>
        </p:nvGrpSpPr>
        <p:grpSpPr>
          <a:xfrm>
            <a:off x="1433245" y="1525160"/>
            <a:ext cx="6277509" cy="4569678"/>
            <a:chOff x="747445" y="1160"/>
            <a:chExt cx="6277509" cy="4569678"/>
          </a:xfrm>
        </p:grpSpPr>
        <p:sp>
          <p:nvSpPr>
            <p:cNvPr id="153" name="Google Shape;153;p19"/>
            <p:cNvSpPr/>
            <p:nvPr/>
          </p:nvSpPr>
          <p:spPr>
            <a:xfrm>
              <a:off x="2702123" y="1160"/>
              <a:ext cx="2368153" cy="118407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2736803" y="35840"/>
              <a:ext cx="2298793" cy="1114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Student</a:t>
              </a:r>
              <a:endParaRPr sz="4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 rot="3600000">
              <a:off x="4247057" y="2078786"/>
              <a:ext cx="1232962" cy="4144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 txBox="1"/>
            <p:nvPr/>
          </p:nvSpPr>
          <p:spPr>
            <a:xfrm rot="3600000">
              <a:off x="4371385" y="2161671"/>
              <a:ext cx="984306" cy="248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4656801" y="3386762"/>
              <a:ext cx="2368153" cy="1184076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4691481" y="3421442"/>
              <a:ext cx="2298793" cy="1114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Teacher</a:t>
              </a:r>
              <a:endParaRPr sz="4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 rot="10800000">
              <a:off x="3269718" y="3771587"/>
              <a:ext cx="1232962" cy="4144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3394046" y="3854472"/>
              <a:ext cx="984306" cy="248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747445" y="3386762"/>
              <a:ext cx="2368153" cy="1184076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782125" y="3421442"/>
              <a:ext cx="2298793" cy="1114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System</a:t>
              </a:r>
              <a:endParaRPr sz="430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 rot="-3600000">
              <a:off x="2292379" y="2078786"/>
              <a:ext cx="1232962" cy="414426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 txBox="1"/>
            <p:nvPr/>
          </p:nvSpPr>
          <p:spPr>
            <a:xfrm rot="-3600000">
              <a:off x="2416707" y="2161671"/>
              <a:ext cx="984306" cy="248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609600" y="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Student Own Performance</a:t>
            </a:r>
            <a:b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Focus</a:t>
            </a: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71600"/>
            <a:ext cx="8077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533400" y="6096000"/>
            <a:ext cx="2859975" cy="324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Marzano, 2005</a:t>
            </a:r>
            <a:endParaRPr/>
          </a:p>
        </p:txBody>
      </p:sp>
      <p:grpSp>
        <p:nvGrpSpPr>
          <p:cNvPr id="173" name="Google Shape;173;p20"/>
          <p:cNvGrpSpPr/>
          <p:nvPr/>
        </p:nvGrpSpPr>
        <p:grpSpPr>
          <a:xfrm>
            <a:off x="1447800" y="1981200"/>
            <a:ext cx="3733800" cy="1447800"/>
            <a:chOff x="1905000" y="550744"/>
            <a:chExt cx="3810000" cy="2725858"/>
          </a:xfrm>
        </p:grpSpPr>
        <p:sp>
          <p:nvSpPr>
            <p:cNvPr id="174" name="Google Shape;174;p20"/>
            <p:cNvSpPr/>
            <p:nvPr/>
          </p:nvSpPr>
          <p:spPr>
            <a:xfrm>
              <a:off x="1905000" y="550744"/>
              <a:ext cx="3810000" cy="2725858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" name="Google Shape;175;p20"/>
            <p:cNvSpPr txBox="1"/>
            <p:nvPr/>
          </p:nvSpPr>
          <p:spPr>
            <a:xfrm>
              <a:off x="2133600" y="762001"/>
              <a:ext cx="3429000" cy="225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How You Provide Feedback to Students Makes a Difference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304800" y="2286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Feedback on Student Performance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057400"/>
            <a:ext cx="80772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4419600" y="6096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(Hattie, 2009)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6934200" y="6096000"/>
            <a:ext cx="1676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(Yeh, 2007)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1828800" y="6096000"/>
            <a:ext cx="1960563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(Fuchs and Fuchs, 1986)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