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373">
          <p15:clr>
            <a:srgbClr val="747775"/>
          </p15:clr>
        </p15:guide>
        <p15:guide id="2" orient="horz" pos="2281">
          <p15:clr>
            <a:srgbClr val="747775"/>
          </p15:clr>
        </p15:guide>
        <p15:guide id="3" pos="5963">
          <p15:clr>
            <a:srgbClr val="747775"/>
          </p15:clr>
        </p15:guide>
        <p15:guide id="4" pos="2556">
          <p15:clr>
            <a:srgbClr val="747775"/>
          </p15:clr>
        </p15:guide>
        <p15:guide id="5" pos="2277">
          <p15:clr>
            <a:srgbClr val="747775"/>
          </p15:clr>
        </p15:guide>
        <p15:guide id="6" orient="horz" pos="513">
          <p15:clr>
            <a:srgbClr val="747775"/>
          </p15:clr>
        </p15:guide>
        <p15:guide id="7" orient="horz" pos="1983">
          <p15:clr>
            <a:srgbClr val="747775"/>
          </p15:clr>
        </p15:guide>
        <p15:guide id="8" orient="horz" pos="1323">
          <p15:clr>
            <a:srgbClr val="747775"/>
          </p15:clr>
        </p15:guide>
        <p15:guide id="9" pos="4101">
          <p15:clr>
            <a:srgbClr val="747775"/>
          </p15:clr>
        </p15:guide>
        <p15:guide id="10" orient="horz" pos="4664">
          <p15:clr>
            <a:srgbClr val="747775"/>
          </p15:clr>
        </p15:guide>
        <p15:guide id="11" orient="horz" pos="223">
          <p15:clr>
            <a:srgbClr val="747775"/>
          </p15:clr>
        </p15:guide>
        <p15:guide id="12" orient="horz" pos="1183">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73"/>
        <p:guide pos="2281" orient="horz"/>
        <p:guide pos="5963"/>
        <p:guide pos="2556"/>
        <p:guide pos="2277"/>
        <p:guide pos="513" orient="horz"/>
        <p:guide pos="1983" orient="horz"/>
        <p:guide pos="1323" orient="horz"/>
        <p:guide pos="4101"/>
        <p:guide pos="4664" orient="horz"/>
        <p:guide pos="223" orient="horz"/>
        <p:guide pos="1183"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84" y="685800"/>
            <a:ext cx="4437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112fd92d54_0_10:notes"/>
          <p:cNvSpPr/>
          <p:nvPr>
            <p:ph idx="2" type="sldImg"/>
          </p:nvPr>
        </p:nvSpPr>
        <p:spPr>
          <a:xfrm>
            <a:off x="1210584" y="685800"/>
            <a:ext cx="44373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112fd92d5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900" cy="31017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42870" y="4282678"/>
            <a:ext cx="9372900" cy="11979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900" cy="29670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42870" y="4763362"/>
            <a:ext cx="9372900" cy="1965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900" cy="127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900" cy="865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42870" y="1741518"/>
            <a:ext cx="9372900" cy="516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900" cy="865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42870" y="1741518"/>
            <a:ext cx="4399800" cy="516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5315640" y="1741518"/>
            <a:ext cx="4399800" cy="516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900" cy="865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1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42870" y="2099840"/>
            <a:ext cx="3088800" cy="4804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400" cy="6181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92050" y="1863464"/>
            <a:ext cx="4449600" cy="2239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92050" y="4235758"/>
            <a:ext cx="4449600" cy="1866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5433450" y="1094158"/>
            <a:ext cx="4221000" cy="55839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900" cy="8655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42870" y="1741518"/>
            <a:ext cx="9372900" cy="516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9319704" y="7046639"/>
            <a:ext cx="603600" cy="5949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86850" y="322300"/>
            <a:ext cx="4760100" cy="223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b="1" lang="en" sz="1800">
                <a:solidFill>
                  <a:schemeClr val="dk1"/>
                </a:solidFill>
                <a:latin typeface="Poppins"/>
                <a:ea typeface="Poppins"/>
                <a:cs typeface="Poppins"/>
                <a:sym typeface="Poppins"/>
              </a:rPr>
              <a:t>Hydroponic Plants</a:t>
            </a:r>
            <a:endParaRPr i="1"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Poppins"/>
                <a:ea typeface="Poppins"/>
                <a:cs typeface="Poppins"/>
                <a:sym typeface="Poppins"/>
              </a:rPr>
              <a:t>Type: </a:t>
            </a:r>
            <a:r>
              <a:rPr lang="en" sz="1200">
                <a:solidFill>
                  <a:schemeClr val="dk1"/>
                </a:solidFill>
                <a:latin typeface="Poppins"/>
                <a:ea typeface="Poppins"/>
                <a:cs typeface="Poppins"/>
                <a:sym typeface="Poppins"/>
              </a:rPr>
              <a:t>Class Demo</a:t>
            </a:r>
            <a:endParaRPr b="1"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Poppins"/>
                <a:ea typeface="Poppins"/>
                <a:cs typeface="Poppins"/>
                <a:sym typeface="Poppins"/>
              </a:rPr>
              <a:t>Time: </a:t>
            </a:r>
            <a:r>
              <a:rPr lang="en" sz="1200">
                <a:solidFill>
                  <a:schemeClr val="dk1"/>
                </a:solidFill>
                <a:latin typeface="Poppins"/>
                <a:ea typeface="Poppins"/>
                <a:cs typeface="Poppins"/>
                <a:sym typeface="Poppins"/>
              </a:rPr>
              <a:t>15</a:t>
            </a:r>
            <a:r>
              <a:rPr lang="en" sz="1200">
                <a:solidFill>
                  <a:schemeClr val="dk1"/>
                </a:solidFill>
                <a:latin typeface="Poppins"/>
                <a:ea typeface="Poppins"/>
                <a:cs typeface="Poppins"/>
                <a:sym typeface="Poppins"/>
              </a:rPr>
              <a:t> mins over the course of 1-2 weeks</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rPr i="1" lang="en" sz="1000">
                <a:solidFill>
                  <a:schemeClr val="dk1"/>
                </a:solidFill>
                <a:latin typeface="Poppins"/>
                <a:ea typeface="Poppins"/>
                <a:cs typeface="Poppins"/>
                <a:sym typeface="Poppins"/>
              </a:rPr>
              <a:t>NGSS: </a:t>
            </a:r>
            <a:r>
              <a:rPr i="1" lang="en" sz="1000">
                <a:solidFill>
                  <a:schemeClr val="dk1"/>
                </a:solidFill>
                <a:latin typeface="Poppins"/>
                <a:ea typeface="Poppins"/>
                <a:cs typeface="Poppins"/>
                <a:sym typeface="Poppins"/>
              </a:rPr>
              <a:t>5-LS1-1. Support an argument that plants get the materials they need for growth chiefly from air and water.</a:t>
            </a:r>
            <a:endParaRPr i="1" sz="10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rPr b="1" lang="en" sz="1100">
                <a:solidFill>
                  <a:schemeClr val="dk1"/>
                </a:solidFill>
                <a:latin typeface="Poppins"/>
                <a:ea typeface="Poppins"/>
                <a:cs typeface="Poppins"/>
                <a:sym typeface="Poppins"/>
              </a:rPr>
              <a:t>Focus: </a:t>
            </a:r>
            <a:r>
              <a:rPr lang="en" sz="1100">
                <a:solidFill>
                  <a:schemeClr val="dk1"/>
                </a:solidFill>
                <a:latin typeface="Poppins"/>
                <a:ea typeface="Poppins"/>
                <a:cs typeface="Poppins"/>
                <a:sym typeface="Poppins"/>
              </a:rPr>
              <a:t>In this extension, students observe the regrowth of food scraps over a period of 1-2 weeks. </a:t>
            </a:r>
            <a:r>
              <a:rPr lang="en" sz="1100">
                <a:solidFill>
                  <a:schemeClr val="dk1"/>
                </a:solidFill>
                <a:latin typeface="Poppins"/>
                <a:ea typeface="Poppins"/>
                <a:cs typeface="Poppins"/>
                <a:sym typeface="Poppins"/>
              </a:rPr>
              <a:t>These first-hand observations will provide students</a:t>
            </a:r>
            <a:r>
              <a:rPr lang="en" sz="1100">
                <a:solidFill>
                  <a:schemeClr val="dk1"/>
                </a:solidFill>
                <a:latin typeface="Poppins"/>
                <a:ea typeface="Poppins"/>
                <a:cs typeface="Poppins"/>
                <a:sym typeface="Poppins"/>
              </a:rPr>
              <a:t> with additional evidence that plants use materials from air and water for their growth.</a:t>
            </a:r>
            <a:endParaRPr sz="1100">
              <a:solidFill>
                <a:schemeClr val="dk1"/>
              </a:solidFill>
              <a:latin typeface="Poppins"/>
              <a:ea typeface="Poppins"/>
              <a:cs typeface="Poppins"/>
              <a:sym typeface="Poppins"/>
            </a:endParaRPr>
          </a:p>
        </p:txBody>
      </p:sp>
      <p:sp>
        <p:nvSpPr>
          <p:cNvPr id="55" name="Google Shape;55;p13"/>
          <p:cNvSpPr txBox="1"/>
          <p:nvPr/>
        </p:nvSpPr>
        <p:spPr>
          <a:xfrm>
            <a:off x="486850" y="3572000"/>
            <a:ext cx="8039400" cy="3274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b="1" lang="en" sz="1100">
                <a:solidFill>
                  <a:schemeClr val="dk1"/>
                </a:solidFill>
                <a:latin typeface="Poppins"/>
                <a:ea typeface="Poppins"/>
                <a:cs typeface="Poppins"/>
                <a:sym typeface="Poppins"/>
              </a:rPr>
              <a:t>Prep (can be done at home prior to coming to school): </a:t>
            </a:r>
            <a:endParaRPr b="1"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rPr lang="en" sz="1100">
                <a:solidFill>
                  <a:schemeClr val="dk1"/>
                </a:solidFill>
                <a:latin typeface="Poppins"/>
                <a:ea typeface="Poppins"/>
                <a:cs typeface="Poppins"/>
                <a:sym typeface="Poppins"/>
              </a:rPr>
              <a:t>Cut about 1” from the bottom of the Romaine Lettuce, Green Onion, and </a:t>
            </a:r>
            <a:r>
              <a:rPr lang="en" sz="1100">
                <a:solidFill>
                  <a:schemeClr val="dk1"/>
                </a:solidFill>
                <a:latin typeface="Poppins"/>
                <a:ea typeface="Poppins"/>
                <a:cs typeface="Poppins"/>
                <a:sym typeface="Poppins"/>
              </a:rPr>
              <a:t>Celery.</a:t>
            </a:r>
            <a:r>
              <a:rPr lang="en" sz="1100">
                <a:solidFill>
                  <a:schemeClr val="dk1"/>
                </a:solidFill>
                <a:latin typeface="Poppins"/>
                <a:ea typeface="Poppins"/>
                <a:cs typeface="Poppins"/>
                <a:sym typeface="Poppins"/>
              </a:rPr>
              <a:t> You can use the tops to make a delightful green salad for yourself since these parts of the veggies will not be used in the experiment!</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rPr b="1" lang="en" sz="1100">
                <a:solidFill>
                  <a:schemeClr val="dk1"/>
                </a:solidFill>
                <a:latin typeface="Poppins"/>
                <a:ea typeface="Poppins"/>
                <a:cs typeface="Poppins"/>
                <a:sym typeface="Poppins"/>
              </a:rPr>
              <a:t>Instructions: </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Place the 3 cups filled with water somewhere the class can see. </a:t>
            </a:r>
            <a:r>
              <a:rPr lang="en" sz="1100">
                <a:solidFill>
                  <a:schemeClr val="dk1"/>
                </a:solidFill>
                <a:latin typeface="Poppins"/>
                <a:ea typeface="Poppins"/>
                <a:cs typeface="Poppins"/>
                <a:sym typeface="Poppins"/>
              </a:rPr>
              <a:t>Preferably</a:t>
            </a:r>
            <a:r>
              <a:rPr lang="en" sz="1100">
                <a:solidFill>
                  <a:schemeClr val="dk1"/>
                </a:solidFill>
                <a:latin typeface="Poppins"/>
                <a:ea typeface="Poppins"/>
                <a:cs typeface="Poppins"/>
                <a:sym typeface="Poppins"/>
              </a:rPr>
              <a:t> near a window if possible.</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Use 4 toothpicks per vegetable to poke into the sides of the lettuce, onion and celery just enough so it can support itself on top of the cup. </a:t>
            </a:r>
            <a:r>
              <a:rPr b="1" lang="en" sz="1100">
                <a:solidFill>
                  <a:schemeClr val="dk1"/>
                </a:solidFill>
                <a:latin typeface="Poppins"/>
                <a:ea typeface="Poppins"/>
                <a:cs typeface="Poppins"/>
                <a:sym typeface="Poppins"/>
              </a:rPr>
              <a:t>Tip: </a:t>
            </a:r>
            <a:r>
              <a:rPr lang="en" sz="1100">
                <a:solidFill>
                  <a:schemeClr val="dk1"/>
                </a:solidFill>
                <a:latin typeface="Poppins"/>
                <a:ea typeface="Poppins"/>
                <a:cs typeface="Poppins"/>
                <a:sym typeface="Poppins"/>
              </a:rPr>
              <a:t>Use a digital scale to weigh the food scraps at the start of the experiment.</a:t>
            </a:r>
            <a:endParaRPr b="1"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Make sure the </a:t>
            </a:r>
            <a:r>
              <a:rPr lang="en" sz="1100">
                <a:solidFill>
                  <a:schemeClr val="dk1"/>
                </a:solidFill>
                <a:latin typeface="Poppins"/>
                <a:ea typeface="Poppins"/>
                <a:cs typeface="Poppins"/>
                <a:sym typeface="Poppins"/>
              </a:rPr>
              <a:t>bottom</a:t>
            </a:r>
            <a:r>
              <a:rPr lang="en" sz="1100">
                <a:solidFill>
                  <a:schemeClr val="dk1"/>
                </a:solidFill>
                <a:latin typeface="Poppins"/>
                <a:ea typeface="Poppins"/>
                <a:cs typeface="Poppins"/>
                <a:sym typeface="Poppins"/>
              </a:rPr>
              <a:t> of each vegetable is submerged in water to ensure proper growth.</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Have stude</a:t>
            </a:r>
            <a:r>
              <a:rPr lang="en" sz="1100">
                <a:solidFill>
                  <a:schemeClr val="dk1"/>
                </a:solidFill>
                <a:latin typeface="Poppins"/>
                <a:ea typeface="Poppins"/>
                <a:cs typeface="Poppins"/>
                <a:sym typeface="Poppins"/>
              </a:rPr>
              <a:t>nts record their observations of the food scraps over 1-2 week</a:t>
            </a:r>
            <a:r>
              <a:rPr lang="en" sz="1100">
                <a:solidFill>
                  <a:schemeClr val="dk1"/>
                </a:solidFill>
                <a:latin typeface="Poppins"/>
                <a:ea typeface="Poppins"/>
                <a:cs typeface="Poppins"/>
                <a:sym typeface="Poppins"/>
              </a:rPr>
              <a:t>s every other day.</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At the end of the experiment, discuss the differences you notice in each vegetable. </a:t>
            </a:r>
            <a:r>
              <a:rPr b="1" lang="en" sz="1100">
                <a:solidFill>
                  <a:schemeClr val="dk1"/>
                </a:solidFill>
                <a:latin typeface="Poppins"/>
                <a:ea typeface="Poppins"/>
                <a:cs typeface="Poppins"/>
                <a:sym typeface="Poppins"/>
              </a:rPr>
              <a:t>Tip: </a:t>
            </a:r>
            <a:r>
              <a:rPr lang="en" sz="1100">
                <a:solidFill>
                  <a:schemeClr val="dk1"/>
                </a:solidFill>
                <a:latin typeface="Poppins"/>
                <a:ea typeface="Poppins"/>
                <a:cs typeface="Poppins"/>
                <a:sym typeface="Poppins"/>
              </a:rPr>
              <a:t>Use a digital scale to weigh the food scraps at the end of the experiment.</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Discuss</a:t>
            </a:r>
            <a:r>
              <a:rPr lang="en" sz="1100">
                <a:solidFill>
                  <a:schemeClr val="dk1"/>
                </a:solidFill>
                <a:latin typeface="Poppins"/>
                <a:ea typeface="Poppins"/>
                <a:cs typeface="Poppins"/>
                <a:sym typeface="Poppins"/>
              </a:rPr>
              <a:t>: What differences do you notice in the vegetables at the end of the experiment?</a:t>
            </a:r>
            <a:r>
              <a:rPr lang="en" sz="1100">
                <a:solidFill>
                  <a:schemeClr val="dk1"/>
                </a:solidFill>
                <a:latin typeface="Poppins"/>
                <a:ea typeface="Poppins"/>
                <a:cs typeface="Poppins"/>
                <a:sym typeface="Poppins"/>
              </a:rPr>
              <a:t> If you weighed the vegetables before and after the experiment, what did you notice? Where do you think that additional growth and weight came from?</a:t>
            </a:r>
            <a:endParaRPr sz="1100">
              <a:solidFill>
                <a:schemeClr val="dk1"/>
              </a:solidFill>
              <a:latin typeface="Poppins"/>
              <a:ea typeface="Poppins"/>
              <a:cs typeface="Poppins"/>
              <a:sym typeface="Poppins"/>
            </a:endParaRPr>
          </a:p>
        </p:txBody>
      </p:sp>
      <p:sp>
        <p:nvSpPr>
          <p:cNvPr id="56" name="Google Shape;56;p13"/>
          <p:cNvSpPr txBox="1"/>
          <p:nvPr/>
        </p:nvSpPr>
        <p:spPr>
          <a:xfrm>
            <a:off x="486850" y="6773425"/>
            <a:ext cx="9348000" cy="692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100">
                <a:solidFill>
                  <a:schemeClr val="dk1"/>
                </a:solidFill>
                <a:latin typeface="Poppins"/>
                <a:ea typeface="Poppins"/>
                <a:cs typeface="Poppins"/>
                <a:sym typeface="Poppins"/>
              </a:rPr>
              <a:t>What’s going on?</a:t>
            </a:r>
            <a:endParaRPr b="1" sz="1100">
              <a:solidFill>
                <a:schemeClr val="dk1"/>
              </a:solidFill>
              <a:latin typeface="Poppins"/>
              <a:ea typeface="Poppins"/>
              <a:cs typeface="Poppins"/>
              <a:sym typeface="Poppins"/>
            </a:endParaRPr>
          </a:p>
          <a:p>
            <a:pPr indent="0" lvl="0" marL="0" rtl="0" algn="l">
              <a:spcBef>
                <a:spcPts val="0"/>
              </a:spcBef>
              <a:spcAft>
                <a:spcPts val="0"/>
              </a:spcAft>
              <a:buNone/>
            </a:pPr>
            <a:r>
              <a:rPr lang="en" sz="1100">
                <a:solidFill>
                  <a:schemeClr val="dk1"/>
                </a:solidFill>
                <a:latin typeface="Poppins"/>
                <a:ea typeface="Poppins"/>
                <a:cs typeface="Poppins"/>
                <a:sym typeface="Poppins"/>
              </a:rPr>
              <a:t>Hydroponics is a type of gardening that utilizes only water and light to grow plants. Along with adequate light, plants can grow solely in water due to the nutrients it provides. Hydroponic gardening can be done all year round.</a:t>
            </a:r>
            <a:endParaRPr sz="1100">
              <a:solidFill>
                <a:schemeClr val="dk1"/>
              </a:solidFill>
              <a:latin typeface="Poppins"/>
              <a:ea typeface="Poppins"/>
              <a:cs typeface="Poppins"/>
              <a:sym typeface="Poppins"/>
            </a:endParaRPr>
          </a:p>
        </p:txBody>
      </p:sp>
      <p:pic>
        <p:nvPicPr>
          <p:cNvPr id="57" name="Google Shape;57;p13"/>
          <p:cNvPicPr preferRelativeResize="0"/>
          <p:nvPr/>
        </p:nvPicPr>
        <p:blipFill rotWithShape="1">
          <a:blip r:embed="rId3">
            <a:alphaModFix/>
          </a:blip>
          <a:srcRect b="0" l="-1306" r="0" t="0"/>
          <a:stretch/>
        </p:blipFill>
        <p:spPr>
          <a:xfrm>
            <a:off x="5246949" y="994863"/>
            <a:ext cx="4630149" cy="1557625"/>
          </a:xfrm>
          <a:prstGeom prst="rect">
            <a:avLst/>
          </a:prstGeom>
          <a:noFill/>
          <a:ln>
            <a:noFill/>
          </a:ln>
        </p:spPr>
      </p:pic>
      <p:grpSp>
        <p:nvGrpSpPr>
          <p:cNvPr id="58" name="Google Shape;58;p13"/>
          <p:cNvGrpSpPr/>
          <p:nvPr/>
        </p:nvGrpSpPr>
        <p:grpSpPr>
          <a:xfrm>
            <a:off x="6509550" y="413923"/>
            <a:ext cx="3234600" cy="523527"/>
            <a:chOff x="3361025" y="7007323"/>
            <a:chExt cx="3234600" cy="523527"/>
          </a:xfrm>
        </p:grpSpPr>
        <p:pic>
          <p:nvPicPr>
            <p:cNvPr id="59" name="Google Shape;59;p13"/>
            <p:cNvPicPr preferRelativeResize="0"/>
            <p:nvPr/>
          </p:nvPicPr>
          <p:blipFill rotWithShape="1">
            <a:blip r:embed="rId4">
              <a:alphaModFix/>
            </a:blip>
            <a:srcRect b="-34811" l="0" r="-3852" t="-11579"/>
            <a:stretch/>
          </p:blipFill>
          <p:spPr>
            <a:xfrm>
              <a:off x="4133973" y="7007323"/>
              <a:ext cx="1421102" cy="264725"/>
            </a:xfrm>
            <a:prstGeom prst="rect">
              <a:avLst/>
            </a:prstGeom>
            <a:noFill/>
            <a:ln>
              <a:noFill/>
            </a:ln>
          </p:spPr>
        </p:pic>
        <p:sp>
          <p:nvSpPr>
            <p:cNvPr id="60" name="Google Shape;60;p13"/>
            <p:cNvSpPr txBox="1"/>
            <p:nvPr/>
          </p:nvSpPr>
          <p:spPr>
            <a:xfrm>
              <a:off x="3361025" y="7150450"/>
              <a:ext cx="3234600" cy="380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lang="en" sz="800"/>
                <a:t>How does a tiny seed become one of the heaviest trees on Earth?</a:t>
              </a:r>
              <a:endParaRPr sz="800"/>
            </a:p>
            <a:p>
              <a:pPr indent="0" lvl="0" marL="0" rtl="0" algn="l">
                <a:lnSpc>
                  <a:spcPct val="100000"/>
                </a:lnSpc>
                <a:spcBef>
                  <a:spcPts val="0"/>
                </a:spcBef>
                <a:spcAft>
                  <a:spcPts val="0"/>
                </a:spcAft>
                <a:buNone/>
              </a:pPr>
              <a:r>
                <a:t/>
              </a:r>
              <a:endParaRPr sz="900"/>
            </a:p>
          </p:txBody>
        </p:sp>
      </p:grpSp>
      <p:sp>
        <p:nvSpPr>
          <p:cNvPr id="61" name="Google Shape;61;p13"/>
          <p:cNvSpPr txBox="1"/>
          <p:nvPr/>
        </p:nvSpPr>
        <p:spPr>
          <a:xfrm>
            <a:off x="490650" y="2526350"/>
            <a:ext cx="3315600" cy="1132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b="1" lang="en" sz="1100">
                <a:solidFill>
                  <a:schemeClr val="dk1"/>
                </a:solidFill>
                <a:latin typeface="Poppins"/>
                <a:ea typeface="Poppins"/>
                <a:cs typeface="Poppins"/>
                <a:sym typeface="Poppins"/>
              </a:rPr>
              <a:t>Materials (quantity is per class demo):</a:t>
            </a:r>
            <a:endParaRPr b="1"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3 clear cups filled with water</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12 toothpicks</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Knife (for prep)</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p:txBody>
      </p:sp>
      <p:sp>
        <p:nvSpPr>
          <p:cNvPr id="62" name="Google Shape;62;p13"/>
          <p:cNvSpPr txBox="1"/>
          <p:nvPr/>
        </p:nvSpPr>
        <p:spPr>
          <a:xfrm>
            <a:off x="3414250" y="2552500"/>
            <a:ext cx="3315600" cy="1132800"/>
          </a:xfrm>
          <a:prstGeom prst="rect">
            <a:avLst/>
          </a:prstGeom>
          <a:noFill/>
          <a:ln>
            <a:noFill/>
          </a:ln>
        </p:spPr>
        <p:txBody>
          <a:bodyPr anchorCtr="0" anchor="t" bIns="91425" lIns="91425" spcFirstLastPara="1" rIns="91425" wrap="square" tIns="91425">
            <a:spAutoFit/>
          </a:bodyPr>
          <a:lstStyle/>
          <a:p>
            <a:pPr indent="0" lvl="0" marL="45720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Celery</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Green Onion</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Romaine Lettuce</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p:txBody>
      </p:sp>
      <p:sp>
        <p:nvSpPr>
          <p:cNvPr id="63" name="Google Shape;63;p13"/>
          <p:cNvSpPr txBox="1"/>
          <p:nvPr/>
        </p:nvSpPr>
        <p:spPr>
          <a:xfrm>
            <a:off x="5323150" y="2533725"/>
            <a:ext cx="3315600" cy="938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Paper towels (for clean up)</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Digital scale (optional)</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