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63"/>
  </p:notesMasterIdLst>
  <p:sldIdLst>
    <p:sldId id="1043" r:id="rId12"/>
    <p:sldId id="1029" r:id="rId13"/>
    <p:sldId id="1030" r:id="rId14"/>
    <p:sldId id="847" r:id="rId15"/>
    <p:sldId id="1053" r:id="rId16"/>
    <p:sldId id="799" r:id="rId17"/>
    <p:sldId id="841" r:id="rId18"/>
    <p:sldId id="779" r:id="rId19"/>
    <p:sldId id="1098" r:id="rId20"/>
    <p:sldId id="845" r:id="rId21"/>
    <p:sldId id="784" r:id="rId22"/>
    <p:sldId id="1034" r:id="rId23"/>
    <p:sldId id="1054" r:id="rId24"/>
    <p:sldId id="1035" r:id="rId25"/>
    <p:sldId id="1095" r:id="rId26"/>
    <p:sldId id="1093" r:id="rId27"/>
    <p:sldId id="1096" r:id="rId28"/>
    <p:sldId id="955" r:id="rId29"/>
    <p:sldId id="800" r:id="rId30"/>
    <p:sldId id="1036" r:id="rId31"/>
    <p:sldId id="849" r:id="rId32"/>
    <p:sldId id="1055" r:id="rId33"/>
    <p:sldId id="1038" r:id="rId34"/>
    <p:sldId id="680" r:id="rId35"/>
    <p:sldId id="1056" r:id="rId36"/>
    <p:sldId id="1057" r:id="rId37"/>
    <p:sldId id="1058" r:id="rId38"/>
    <p:sldId id="1059" r:id="rId39"/>
    <p:sldId id="1061" r:id="rId40"/>
    <p:sldId id="1060" r:id="rId41"/>
    <p:sldId id="1062" r:id="rId42"/>
    <p:sldId id="1040" r:id="rId43"/>
    <p:sldId id="1045" r:id="rId44"/>
    <p:sldId id="805" r:id="rId45"/>
    <p:sldId id="653" r:id="rId46"/>
    <p:sldId id="1097" r:id="rId47"/>
    <p:sldId id="717" r:id="rId48"/>
    <p:sldId id="1041" r:id="rId49"/>
    <p:sldId id="1082" r:id="rId50"/>
    <p:sldId id="1079" r:id="rId51"/>
    <p:sldId id="1064" r:id="rId52"/>
    <p:sldId id="1065" r:id="rId53"/>
    <p:sldId id="1083" r:id="rId54"/>
    <p:sldId id="1084" r:id="rId55"/>
    <p:sldId id="1085" r:id="rId56"/>
    <p:sldId id="1086" r:id="rId57"/>
    <p:sldId id="1087" r:id="rId58"/>
    <p:sldId id="1088" r:id="rId59"/>
    <p:sldId id="837" r:id="rId60"/>
    <p:sldId id="838" r:id="rId61"/>
    <p:sldId id="679" r:id="rId62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64"/>
    </p:embeddedFon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  <p:bold r:id="rId69"/>
    </p:embeddedFont>
    <p:embeddedFont>
      <p:font typeface="Dosis SemiBold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FCFFFD"/>
    <a:srgbClr val="EAF8FE"/>
    <a:srgbClr val="E7E6E6"/>
    <a:srgbClr val="00ACA4"/>
    <a:srgbClr val="9EE0F4"/>
    <a:srgbClr val="F26553"/>
    <a:srgbClr val="E84234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5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112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font" Target="fonts/font3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0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font" Target="fonts/font4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font" Target="fonts/font7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font" Target="fonts/font2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8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790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7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9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30/12/2025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5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image" Target="../media/image2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customXml" Target="../ink/ink4.xml"/><Relationship Id="rId9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60.png"/><Relationship Id="rId5" Type="http://schemas.openxmlformats.org/officeDocument/2006/relationships/customXml" Target="../ink/ink6.xml"/><Relationship Id="rId10" Type="http://schemas.openxmlformats.org/officeDocument/2006/relationships/image" Target="../media/image49.png"/><Relationship Id="rId4" Type="http://schemas.openxmlformats.org/officeDocument/2006/relationships/image" Target="../media/image150.png"/><Relationship Id="rId9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80.png"/><Relationship Id="rId7" Type="http://schemas.openxmlformats.org/officeDocument/2006/relationships/image" Target="../media/image2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90.png"/><Relationship Id="rId4" Type="http://schemas.openxmlformats.org/officeDocument/2006/relationships/customXml" Target="../ink/ink8.xml"/><Relationship Id="rId9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80.png"/><Relationship Id="rId7" Type="http://schemas.openxmlformats.org/officeDocument/2006/relationships/image" Target="../media/image25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4.png"/><Relationship Id="rId5" Type="http://schemas.openxmlformats.org/officeDocument/2006/relationships/image" Target="../media/image490.png"/><Relationship Id="rId4" Type="http://schemas.openxmlformats.org/officeDocument/2006/relationships/customXml" Target="../ink/ink10.xml"/><Relationship Id="rId9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12.xml"/><Relationship Id="rId4" Type="http://schemas.openxmlformats.org/officeDocument/2006/relationships/image" Target="../media/image440.png"/><Relationship Id="rId9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14.xml"/><Relationship Id="rId10" Type="http://schemas.openxmlformats.org/officeDocument/2006/relationships/image" Target="../media/image54.png"/><Relationship Id="rId4" Type="http://schemas.openxmlformats.org/officeDocument/2006/relationships/image" Target="../media/image440.png"/><Relationship Id="rId9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6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56CD28-D558-4403-8FC5-43784FA8C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6A96DD9-A957-4524-96B5-DF9F5D5557ED}"/>
              </a:ext>
            </a:extLst>
          </p:cNvPr>
          <p:cNvGrpSpPr/>
          <p:nvPr/>
        </p:nvGrpSpPr>
        <p:grpSpPr>
          <a:xfrm>
            <a:off x="4620125" y="2509733"/>
            <a:ext cx="4110124" cy="3671219"/>
            <a:chOff x="2800806" y="94268"/>
            <a:chExt cx="8779903" cy="685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7E2F2AF-1B20-4AF7-8BF3-CC208B7DB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806" y="94268"/>
              <a:ext cx="4468969" cy="6858000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A234EFF-30B1-4477-B2E4-0072A0043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1740" y="94268"/>
              <a:ext cx="4468969" cy="6858000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125EECB-C828-4F30-919B-1BE056F22E9A}"/>
              </a:ext>
            </a:extLst>
          </p:cNvPr>
          <p:cNvGrpSpPr/>
          <p:nvPr/>
        </p:nvGrpSpPr>
        <p:grpSpPr>
          <a:xfrm>
            <a:off x="359797" y="2509733"/>
            <a:ext cx="4154450" cy="3671219"/>
            <a:chOff x="-3336008" y="-40064"/>
            <a:chExt cx="8874594" cy="68580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1A0E6A0-0107-4339-85CA-157B15F31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18" y="-40064"/>
              <a:ext cx="4471068" cy="685800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6BD58EB-7DE9-40EE-AB69-4C3FC8B9A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336008" y="-40064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l - L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l - L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l - L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l -L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l - L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l - L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l - L</a:t>
            </a:r>
          </a:p>
          <a:p>
            <a:r>
              <a:rPr lang="fr-FR" dirty="0"/>
              <a:t>Ecriture - Lettre l - L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 avec la lettre l.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syllabes avec la lettre l.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2_W3_S4 (dialogue)">
            <a:hlinkClick r:id="" action="ppaction://media"/>
            <a:extLst>
              <a:ext uri="{FF2B5EF4-FFF2-40B4-BE49-F238E27FC236}">
                <a16:creationId xmlns:a16="http://schemas.microsoft.com/office/drawing/2014/main" id="{1051B01B-18EC-4E11-9600-5393F35715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914" y="2110070"/>
            <a:ext cx="8204886" cy="373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2_W3_S4 (dialogue)">
            <a:hlinkClick r:id="" action="ppaction://media"/>
            <a:extLst>
              <a:ext uri="{FF2B5EF4-FFF2-40B4-BE49-F238E27FC236}">
                <a16:creationId xmlns:a16="http://schemas.microsoft.com/office/drawing/2014/main" id="{1051B01B-18EC-4E11-9600-5393F35715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914" y="2110070"/>
            <a:ext cx="8204886" cy="373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8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52E0AFD-498D-478A-8E54-5A97311DE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750" y="1821582"/>
            <a:ext cx="7016499" cy="479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continue à répéter ensemble le dialogue.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238DEE5-733F-4AF2-A13A-210911441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2" y="2038865"/>
            <a:ext cx="8030696" cy="444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1DBDA96-B9E2-CDB0-EBDB-82B7A07F3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745" y="2912697"/>
            <a:ext cx="4281709" cy="2975230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4FF80C-64EF-AC32-0B33-EB0ACB04EB5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68117" y="2204811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9251C55-E94B-BFEA-FBD2-540FB4EB1BF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727845" y="2172839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B32162D6-F078-9C05-FF8C-FB4FF2052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546" y="3775938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8767617-0E9B-2E36-C037-E8278CCA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51193" y="2863537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B78C71-521F-3CA8-6C68-9D7058F46DE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76066" y="2935438"/>
            <a:ext cx="1383692" cy="12241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La fille et le garçon sont en classe. Chacun montre un objet et demande à l’autre si cet objet lui appartient.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C7F9C52D-FA77-6B6E-2FE8-A79DA6CB4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633C36C-B460-8BF0-54D0-F7A5C0983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06" y="3852333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849F90-1544-D3BA-DC63-549FD158EA8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69353" y="293993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E76D087-A63A-4A35-274F-2A1E237B1E3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4226" y="3011833"/>
            <a:ext cx="1383692" cy="1224189"/>
          </a:xfrm>
          <a:prstGeom prst="rect">
            <a:avLst/>
          </a:prstGeom>
        </p:spPr>
      </p:pic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5C6247D-2298-07AC-7346-F86C93501C98}"/>
              </a:ext>
            </a:extLst>
          </p:cNvPr>
          <p:cNvSpPr txBox="1"/>
          <p:nvPr/>
        </p:nvSpPr>
        <p:spPr>
          <a:xfrm>
            <a:off x="895865" y="2241671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La fille et le garçon sont en classe. Chacun montre un objet et demande à l’autre si cet objet lui appartient.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4D00717-8088-DB88-86F1-2A03AB217E5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149F1C4-D1D2-5E78-B39C-7A7E030CC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FE2991-AEC4-4CCD-4849-8490548B7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724261ED-132C-6D38-B026-E2B02100E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706" y="3852333"/>
            <a:ext cx="3732588" cy="2593662"/>
          </a:xfrm>
          <a:prstGeom prst="round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00C7B5E-E35A-322A-13B1-B0138812B4D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69353" y="2939932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F9D50CD-B85E-5ECE-3694-77A99D840FE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94226" y="3011833"/>
            <a:ext cx="1383692" cy="1224189"/>
          </a:xfrm>
          <a:prstGeom prst="rect">
            <a:avLst/>
          </a:prstGeom>
        </p:spPr>
      </p:pic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Etape 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6DE114-4E8D-3788-179E-8B31927EA184}"/>
              </a:ext>
            </a:extLst>
          </p:cNvPr>
          <p:cNvSpPr txBox="1"/>
          <p:nvPr/>
        </p:nvSpPr>
        <p:spPr>
          <a:xfrm>
            <a:off x="963242" y="2237717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buFont typeface="Arial" panose="020B0604020202020204" pitchFamily="34" charset="0"/>
              <a:buChar char="•"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La fille et le garçon sont en classe. Chacun montre un objet et demande à l’autre si cet objet lui appartient.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syllabes avec la lettre l.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syllabes avec la lettre l.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 avec le son « l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1822621" y="2185981"/>
            <a:ext cx="549875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L   l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A89FF70-A0FF-4349-88C0-4402A4CAB5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14DA154-FA24-46E7-82B7-4B1E539CC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8BCBED-6522-4954-933D-F03FF0D39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044725"/>
            <a:ext cx="43514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20800" dirty="0">
                <a:ln w="0"/>
                <a:solidFill>
                  <a:srgbClr val="44546A"/>
                </a:solidFill>
                <a:latin typeface="Bahnschrift SemiBold SemiConden" panose="020B0502040204020203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L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024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8F804F-0312-7C14-287B-895B9535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20800" dirty="0">
                <a:ln w="0"/>
                <a:solidFill>
                  <a:srgbClr val="44546A"/>
                </a:solidFill>
                <a:latin typeface="Bahnschrift SemiBold SemiConden" panose="020B0502040204020203" pitchFamily="34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l</a:t>
            </a:r>
            <a:endParaRPr kumimoji="0" lang="pt-BR" sz="208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2_W3_S4 (combinaison )">
            <a:hlinkClick r:id="" action="ppaction://media"/>
            <a:extLst>
              <a:ext uri="{FF2B5EF4-FFF2-40B4-BE49-F238E27FC236}">
                <a16:creationId xmlns:a16="http://schemas.microsoft.com/office/drawing/2014/main" id="{BD439873-078E-4D5C-9174-94B78602EF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330" y="1818647"/>
            <a:ext cx="7504670" cy="422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8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2011697" y="2494128"/>
            <a:ext cx="5120606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a   &gt; 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2034564" y="2494128"/>
            <a:ext cx="5074871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i    &gt;  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32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27659" y="2494128"/>
            <a:ext cx="7088682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o  &gt;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41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036041" y="2494128"/>
            <a:ext cx="7071917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u  &gt;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6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482494" y="2494128"/>
            <a:ext cx="6179012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e   &gt;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4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2006640" y="2494128"/>
            <a:ext cx="5130719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é    &gt;    </a:t>
            </a:r>
            <a:r>
              <a:rPr lang="fr-FR" sz="88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8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</a:t>
            </a:r>
            <a:endParaRPr lang="fr-FR" sz="88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19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E93E8-122F-4E3B-BA88-9009A519AFE9}"/>
              </a:ext>
            </a:extLst>
          </p:cNvPr>
          <p:cNvSpPr/>
          <p:nvPr/>
        </p:nvSpPr>
        <p:spPr>
          <a:xfrm>
            <a:off x="1326777" y="1995255"/>
            <a:ext cx="6490446" cy="3551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a        </a:t>
            </a: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        </a:t>
            </a: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                     </a:t>
            </a: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        </a:t>
            </a: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      </a:t>
            </a:r>
            <a:r>
              <a:rPr lang="fr-FR" sz="8000" b="1" dirty="0">
                <a:solidFill>
                  <a:srgbClr val="00ACA4"/>
                </a:solidFill>
                <a:latin typeface="Bahnschrift SemiBold SemiConden" panose="020B0502040204020203" pitchFamily="34" charset="0"/>
              </a:rPr>
              <a:t>l</a:t>
            </a:r>
            <a:r>
              <a:rPr lang="fr-FR" sz="80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é</a:t>
            </a:r>
            <a:endParaRPr lang="fr-FR" sz="80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3C9971D-4BB2-40E2-80B0-2A2A15E340E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C4FC974-2388-4FAA-8A67-06698530B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91671A-74B7-4E78-B6A9-707C8BCDBA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30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44. Avec votre voisin, vous allez faire l’activité 3.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7248833-674C-4CB1-8FCD-4AEE7A6ED0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D2C2138-4105-4F36-85EB-6BB3D8C4A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47E23EE-64CD-45FD-AE8A-7A01E09E7B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22CDE8F5-B890-4826-8AEA-74B7F2921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856" y="1624017"/>
            <a:ext cx="3286287" cy="464706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3A24742-00A0-4A47-911A-65D85A044611}"/>
              </a:ext>
            </a:extLst>
          </p:cNvPr>
          <p:cNvSpPr/>
          <p:nvPr/>
        </p:nvSpPr>
        <p:spPr>
          <a:xfrm>
            <a:off x="3200400" y="3725333"/>
            <a:ext cx="2715491" cy="10113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872B0EA-FB71-487D-8CD0-A3D4920B07E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FEE4D2-5B79-48A2-B077-1AF4C6D5F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FED4BA-FBCC-40E5-A174-F80F79F2E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CA5A271B-4903-4F44-83B4-DF3A06B556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338825" y="2706156"/>
            <a:ext cx="2794359" cy="2142936"/>
          </a:xfrm>
          <a:prstGeom prst="rect">
            <a:avLst/>
          </a:prstGeom>
        </p:spPr>
      </p:pic>
      <p:pic>
        <p:nvPicPr>
          <p:cNvPr id="3" name="Image 2" descr="Une image contenant capture d’écran, nombre, conception&#10;&#10;Le contenu généré par l’IA peut être incorrect.">
            <a:extLst>
              <a:ext uri="{FF2B5EF4-FFF2-40B4-BE49-F238E27FC236}">
                <a16:creationId xmlns:a16="http://schemas.microsoft.com/office/drawing/2014/main" id="{8E5C3DB9-DBFB-FB89-08D7-B99F130CA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616" y="2248648"/>
            <a:ext cx="2762636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7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syllabes avec la lettre l.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Ecriture de syllabes avec la </a:t>
            </a:r>
            <a:r>
              <a:rPr lang="fr-FR"/>
              <a:t>lettre l.</a:t>
            </a:r>
            <a:endParaRPr lang="fr-FR" dirty="0"/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syllabes avec la lettre l.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659266-404A-2CBA-62C0-C98ECCCE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E1664C-05FD-8CD6-8ED8-D17A6D8DB4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347F79-73F9-49F9-DD5B-28BA6417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0EF5F-0EF3-242D-1E3D-37B88F353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la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C67C3668-0C44-97F3-9A68-DDFA676A0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9A190E9-EDE4-4600-AAF6-9CC24A1674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3363" y="2299504"/>
            <a:ext cx="3104204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8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la. </a:t>
            </a:r>
          </a:p>
        </p:txBody>
      </p:sp>
      <p:pic>
        <p:nvPicPr>
          <p:cNvPr id="11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94DC002-8901-3D30-17B2-B7450EA5D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32D11C-3128-4EED-810C-FD15DB51F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132" y="2023811"/>
            <a:ext cx="3365736" cy="28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561A-8ABE-64FD-5FF5-533E4ED7F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1BDC993-CD21-8787-AA67-7F3EE68A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8CE26A8-9A57-3D56-98EB-6F14C55E53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7CF64C7-55A0-621F-961C-F4F7EDA4F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828E3F-1650-4693-0E61-BA58D79556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18163458-A0C6-4447-9947-F59BF9BFF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132" y="2023811"/>
            <a:ext cx="3365736" cy="28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3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li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0B45AD2A-CBB8-5B74-C529-FFF2D24A71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C7A389-214B-450A-8560-B0C7D0785A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5270" y="2347134"/>
            <a:ext cx="3070333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li sur vos ardoises.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5BC212-F9D9-460E-865F-FC42FC1A4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085" y="2038661"/>
            <a:ext cx="3293830" cy="278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506D292-F49D-44B8-B6A2-77CC76CE2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085" y="2347134"/>
            <a:ext cx="3293830" cy="278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4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4B561-B521-A2A5-FC3D-35E07F038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90E44BC-EA9C-7CD7-EF83-B081DE9F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lo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C3CC1583-1879-0923-CDDF-A9D00461A222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C3CC1583-1879-0923-CDDF-A9D00461A2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577026D-085B-F222-41CB-F894473D2E37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577026D-085B-F222-41CB-F894473D2E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7F5BFFAC-44D1-3EE5-254B-0D1969756EF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B6CFCBE-6EF6-DBC9-6F75-EB009B6CC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73543F-8928-FE6F-DF82-B470C2E61F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33F7DA2-C810-F546-EDA3-AAEBC8C884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9938A57-DE17-4EE6-A087-22EB65EA8C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2000" y="2416608"/>
            <a:ext cx="2864428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5923D-FB19-F8BA-0CCA-CDDC9B3A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D78AD557-11DB-8FCD-2FF1-3820EBE20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lo sur vos ardoises. 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94045F6-47E3-74EB-6275-252B50DB1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1519C3-50F2-4416-BE1C-DC7E2180A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326" y="2043000"/>
            <a:ext cx="3063348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1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EC48F-3A8A-514F-7B51-779E5EB6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53A6F4B-66AB-3261-C2DC-83959C6D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540BF17-B8FC-0688-615A-A6E149BBAFA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EAF7E68-4601-666F-0457-49BCB0A46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94C31A-F789-12BD-055B-1F9683A37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6BB8584-8EFA-44B3-AC73-A59F72F92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326" y="2043000"/>
            <a:ext cx="3063348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8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02D01-27D6-036A-3B26-89AC1662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545B502-4955-F700-FE2C-9FE538AC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la syllabe « lé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4F8E143A-12C6-5044-B139-70956E0659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4F8E143A-12C6-5044-B139-70956E0659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3FC0348A-7C38-1E11-E95A-69B7CFD2D07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3FC0348A-7C38-1E11-E95A-69B7CFD2D0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e 9">
            <a:extLst>
              <a:ext uri="{FF2B5EF4-FFF2-40B4-BE49-F238E27FC236}">
                <a16:creationId xmlns:a16="http://schemas.microsoft.com/office/drawing/2014/main" id="{781466BA-1669-8A8A-CC42-B3B142891F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E0B46F0-E678-1371-5106-919C79F6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3BF67D-E9BC-3103-FAB1-F1D1D869E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1626CFEF-E0C0-E337-9EF4-2D1AED327E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EBEB303-B60E-462C-9681-B83F6EAC00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2000" y="2336777"/>
            <a:ext cx="3178091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1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BE79-1DEF-4EEC-1136-E72C2E2C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D4EF82E-4145-0F98-9E36-55EE2E13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Ecrivez lé sur vos ardoises.  .  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E01824-A9F8-3DB2-C1D0-75EFC140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305766-7E09-493A-A0CF-7010B3082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604" y="2043000"/>
            <a:ext cx="3398791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1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31B00-7818-16B2-15B8-651FDA38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F981E52-E98C-0BF1-86CF-FCBF1F9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7C44D3F-8E64-EE81-903A-18BDFBDE58D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AD94ACA-C99F-94D1-46A5-918458BF3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F9D201A-8828-C3A8-1762-D70ACD967C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564E253-66AF-4367-A92A-E7662B1EF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604" y="2043000"/>
            <a:ext cx="3398791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45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C927B2-B0A2-3979-3EEF-098652B22D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354E42F-FA80-920B-A6F2-ABD995F5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DEA565-5874-AD28-AEE5-02A7517C6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FD8FC99E-026E-497B-9B83-2C0763B98F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346" y="1767108"/>
            <a:ext cx="2992078" cy="424291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65F208B-6A31-4A3E-B220-70C0CA23AC33}"/>
              </a:ext>
            </a:extLst>
          </p:cNvPr>
          <p:cNvSpPr/>
          <p:nvPr/>
        </p:nvSpPr>
        <p:spPr>
          <a:xfrm>
            <a:off x="3227294" y="4464423"/>
            <a:ext cx="2599765" cy="769559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les syllabes comme dans les exemples.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1D4600-3EE6-7D6D-DD00-1A428F41AD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CD17292-7E41-36BA-4D3C-988585B5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DF5BBF-A938-3C09-A722-83C8E8B52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B111F3A-ED10-08C0-E60C-8A2B58345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2" y="1911841"/>
            <a:ext cx="3034318" cy="303431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F2153C5-C672-4C08-B981-A996F3E420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40" y="3281083"/>
            <a:ext cx="4866242" cy="120126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547831" y="3281082"/>
            <a:ext cx="4949851" cy="1201270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23EB48AF-EAED-E94A-23C6-A4FCF227B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5D4751D2-AD6B-9ED2-11BD-BF53AB6E89C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 flipH="1">
            <a:off x="2144109" y="2156059"/>
            <a:ext cx="2065294" cy="370362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B66FEA-8ECD-81C9-0D9B-CF651BCDF23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6C41B-B807-C0C9-6A78-4E84CD1EC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09560D-3AB2-4A67-C1B7-16E91DFC0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B63561-6816-4BE5-A827-0756B25BEE48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2006/documentManagement/types"/>
    <ds:schemaRef ds:uri="http://purl.org/dc/terms/"/>
    <ds:schemaRef ds:uri="f0534ec5-868f-4ce6-85c7-99f0612da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8225</TotalTime>
  <Words>836</Words>
  <PresentationFormat>Affichage à l'écran (4:3)</PresentationFormat>
  <Paragraphs>117</Paragraphs>
  <Slides>51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51</vt:i4>
      </vt:variant>
    </vt:vector>
  </HeadingPairs>
  <TitlesOfParts>
    <vt:vector size="70" baseType="lpstr">
      <vt:lpstr>Calibri</vt:lpstr>
      <vt:lpstr>Dosis</vt:lpstr>
      <vt:lpstr>Aptos</vt:lpstr>
      <vt:lpstr>Arial</vt:lpstr>
      <vt:lpstr>Dosis Medium</vt:lpstr>
      <vt:lpstr>Dosis ExtraBold</vt:lpstr>
      <vt:lpstr>Wingdings</vt:lpstr>
      <vt:lpstr>Bahnschrift SemiBold SemiConden</vt:lpstr>
      <vt:lpstr>Dosis SemiBold</vt:lpstr>
      <vt:lpstr>Times New Roman</vt:lpstr>
      <vt:lpstr>Aptos Display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On continue à répéter ensemble le dialogue. </vt:lpstr>
      <vt:lpstr>Maintenant, on va jouer ce dialogue. On va le faire en 3 étapes. Soyez attentifs. </vt:lpstr>
      <vt:lpstr>Etape 1. Je vais vous expliquer la situation.  </vt:lpstr>
      <vt:lpstr>Etape 2.  Chacun réfléchit silencieusement à ce qu’il va dire dans le dialogue.</vt:lpstr>
      <vt:lpstr>Etape 3. 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Aujourd’hui, nous allons apprendre à lire des syllabes  avec le son « l ». </vt:lpstr>
      <vt:lpstr>C’est quelle lettre ? </vt:lpstr>
      <vt:lpstr>C’est quelle lettre ? </vt:lpstr>
      <vt:lpstr>Lecture de la vidéo.</vt:lpstr>
      <vt:lpstr>Qui veut lire ? </vt:lpstr>
      <vt:lpstr>Qui veut lire ?</vt:lpstr>
      <vt:lpstr>Qui veut lire ? </vt:lpstr>
      <vt:lpstr>Qui veut lire ? </vt:lpstr>
      <vt:lpstr>Qui veut lire ? </vt:lpstr>
      <vt:lpstr>Qui veut lire ? </vt:lpstr>
      <vt:lpstr>Répétons ensemble </vt:lpstr>
      <vt:lpstr>Ouvrez le manuel à la page 44. Avec votre voisin, vous allez faire l’activité 3.</vt:lpstr>
      <vt:lpstr>Maintenant, vous allez lire à votre voisin. À tour de rôle. </vt:lpstr>
      <vt:lpstr>Plan de la séance 4</vt:lpstr>
      <vt:lpstr>Maintenant, nous allons apprendre à écrire des syllabes avec la lettre l. Soyez attentifs. </vt:lpstr>
      <vt:lpstr>Maintenant, je vais écrire la syllabe « la » sur le tableau. Regardez comment je fais.</vt:lpstr>
      <vt:lpstr>Prenez vos ardoises. </vt:lpstr>
      <vt:lpstr>Écrivez la. </vt:lpstr>
      <vt:lpstr>Levez les ardoises. Je vais vérifier votre écriture. </vt:lpstr>
      <vt:lpstr>Maintenant, je vais écrire la syllabe « li » sur le tableau. Regardez comment je fais.</vt:lpstr>
      <vt:lpstr>Ecrivez li sur vos ardoises.  </vt:lpstr>
      <vt:lpstr>Levez les ardoises. Je vais vérifier votre écriture. </vt:lpstr>
      <vt:lpstr>Maintenant, je vais écrire la syllabe « lo » sur le tableau. Regardez comment je fais.</vt:lpstr>
      <vt:lpstr>Ecrivez lo sur vos ardoises.   </vt:lpstr>
      <vt:lpstr>Levez les ardoises. Je vais vérifier votre écriture. </vt:lpstr>
      <vt:lpstr>Maintenant, je vais écrire la syllabe « lé » sur le tableau. Regardez comment je fais.</vt:lpstr>
      <vt:lpstr>Ecrivez lé sur vos ardoises.  .  </vt:lpstr>
      <vt:lpstr>Levez les ardoises. Je vais vérifier votre écriture. 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2025-12-30T18:27:47Z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