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8229600" cx="14630400"/>
  <p:notesSz cx="8229600" cy="14630400"/>
  <p:embeddedFontLst>
    <p:embeddedFont>
      <p:font typeface="Inter"/>
      <p:bold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7" roundtripDataSignature="AMtx7mg1Ls/BL0+Ca2ceco/NF+bgW820u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Inter-bold.fntdata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font" Target="fonts/Inter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" name="Google Shape;24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" name="Google Shape;34;p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" name="Google Shape;45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" name="Google Shape;65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:notes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6:notes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" name="Google Shape;8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1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1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1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0" y="8109182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-1" y="0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1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3018428" y="112656"/>
            <a:ext cx="8593540" cy="800428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1"/>
          <p:cNvSpPr/>
          <p:nvPr/>
        </p:nvSpPr>
        <p:spPr>
          <a:xfrm>
            <a:off x="3704901" y="7099950"/>
            <a:ext cx="63513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Inter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Instrumento Prévio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87200" y="6172200"/>
            <a:ext cx="274319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87200" y="6172200"/>
            <a:ext cx="274319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0" y="8109182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-1" y="0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12578" y="51105"/>
            <a:ext cx="6036750" cy="800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81074" y="1892736"/>
            <a:ext cx="3833192" cy="531922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"/>
          <p:cNvSpPr/>
          <p:nvPr/>
        </p:nvSpPr>
        <p:spPr>
          <a:xfrm>
            <a:off x="6212919" y="674489"/>
            <a:ext cx="5190053" cy="648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Inter"/>
              <a:buNone/>
            </a:pPr>
            <a:r>
              <a:rPr b="1" lang="en-US" sz="405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Ponto de partida</a:t>
            </a:r>
            <a:endParaRPr sz="4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87200" y="6172200"/>
            <a:ext cx="274319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"/>
          <p:cNvSpPr/>
          <p:nvPr/>
        </p:nvSpPr>
        <p:spPr>
          <a:xfrm>
            <a:off x="6212919" y="674489"/>
            <a:ext cx="5190053" cy="648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Inter"/>
              <a:buNone/>
            </a:pPr>
            <a:r>
              <a:rPr b="1" lang="en-US" sz="405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Instrumento Prévio</a:t>
            </a:r>
            <a:endParaRPr sz="4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6212919" y="1608058"/>
            <a:ext cx="7690961" cy="636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Construído a partir do mapa interno que relaciona itens do Caderno 06 aos </a:t>
            </a:r>
            <a:r>
              <a:rPr b="1"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indicadores/temas síntese (provisórios)</a:t>
            </a: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6212919" y="2769394"/>
            <a:ext cx="3750469" cy="2460308"/>
          </a:xfrm>
          <a:prstGeom prst="roundRect">
            <a:avLst>
              <a:gd fmla="val 446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6212919" y="2732442"/>
            <a:ext cx="3750469" cy="139850"/>
          </a:xfrm>
          <a:prstGeom prst="roundRect">
            <a:avLst>
              <a:gd fmla="val 95357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7776805" y="2362081"/>
            <a:ext cx="622697" cy="952364"/>
          </a:xfrm>
          <a:prstGeom prst="roundRect">
            <a:avLst>
              <a:gd fmla="val 146845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009045" y="2613660"/>
            <a:ext cx="249079" cy="311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38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None/>
            </a:pPr>
            <a:r>
              <a:rPr b="1" lang="en-US" sz="195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sz="1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3"/>
          <p:cNvSpPr/>
          <p:nvPr/>
        </p:nvSpPr>
        <p:spPr>
          <a:xfrm>
            <a:off x="6443305" y="3288387"/>
            <a:ext cx="2594967" cy="324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5 Dimensões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"/>
          <p:cNvSpPr/>
          <p:nvPr/>
        </p:nvSpPr>
        <p:spPr>
          <a:xfrm>
            <a:off x="6443305" y="3726775"/>
            <a:ext cx="3289697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O instrumento está organizado pelas cinco dimensões dos Parâmetros Institucionais.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3"/>
          <p:cNvSpPr/>
          <p:nvPr/>
        </p:nvSpPr>
        <p:spPr>
          <a:xfrm>
            <a:off x="10153293" y="2769394"/>
            <a:ext cx="3750588" cy="2460308"/>
          </a:xfrm>
          <a:prstGeom prst="roundRect">
            <a:avLst>
              <a:gd fmla="val 446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6212919" y="5730954"/>
            <a:ext cx="7690961" cy="1824038"/>
          </a:xfrm>
          <a:prstGeom prst="roundRect">
            <a:avLst>
              <a:gd fmla="val 601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9933861" y="5575221"/>
            <a:ext cx="249079" cy="311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38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None/>
            </a:pPr>
            <a:r>
              <a:rPr b="1" lang="en-US" sz="195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sz="1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3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0" y="8109182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3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-1" y="0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12578" y="51105"/>
            <a:ext cx="6036750" cy="800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87200" y="6172200"/>
            <a:ext cx="274319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"/>
          <p:cNvSpPr/>
          <p:nvPr/>
        </p:nvSpPr>
        <p:spPr>
          <a:xfrm>
            <a:off x="6296184" y="2004330"/>
            <a:ext cx="7854242" cy="38084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Dimensões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Liderança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Gestão Pedagógica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Pastoral Escolar e Acompanhamento Educacional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Comunicação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lnSpc>
                <a:spcPct val="18214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Gestão de Recursos e Sustentabilidade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6258156" y="6133830"/>
            <a:ext cx="7690961" cy="91440"/>
          </a:xfrm>
          <a:prstGeom prst="roundRect">
            <a:avLst>
              <a:gd fmla="val 95357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4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0" y="8109182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4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-1" y="0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4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12578" y="51105"/>
            <a:ext cx="6036750" cy="800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87200" y="6172200"/>
            <a:ext cx="274319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/>
          <p:nvPr/>
        </p:nvSpPr>
        <p:spPr>
          <a:xfrm>
            <a:off x="6212919" y="674489"/>
            <a:ext cx="5190053" cy="648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Inter"/>
              <a:buNone/>
            </a:pPr>
            <a:r>
              <a:rPr b="1" lang="en-US" sz="405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Instrumento Prévio</a:t>
            </a:r>
            <a:endParaRPr sz="4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6212919" y="1608058"/>
            <a:ext cx="7690961" cy="636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Construído a partir do mapa interno que relaciona itens do Caderno 06 aos </a:t>
            </a:r>
            <a:r>
              <a:rPr b="1"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indicadores/temas síntese (provisórios)</a:t>
            </a: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5"/>
          <p:cNvSpPr/>
          <p:nvPr/>
        </p:nvSpPr>
        <p:spPr>
          <a:xfrm>
            <a:off x="6212919" y="2769394"/>
            <a:ext cx="3750469" cy="2460308"/>
          </a:xfrm>
          <a:prstGeom prst="roundRect">
            <a:avLst>
              <a:gd fmla="val 446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6212919" y="2746534"/>
            <a:ext cx="3750469" cy="91440"/>
          </a:xfrm>
          <a:prstGeom prst="roundRect">
            <a:avLst>
              <a:gd fmla="val 95357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5"/>
          <p:cNvSpPr/>
          <p:nvPr/>
        </p:nvSpPr>
        <p:spPr>
          <a:xfrm>
            <a:off x="7776805" y="2458045"/>
            <a:ext cx="622697" cy="622697"/>
          </a:xfrm>
          <a:prstGeom prst="roundRect">
            <a:avLst>
              <a:gd fmla="val 146845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5"/>
          <p:cNvSpPr/>
          <p:nvPr/>
        </p:nvSpPr>
        <p:spPr>
          <a:xfrm>
            <a:off x="7963614" y="2613660"/>
            <a:ext cx="249079" cy="311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38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None/>
            </a:pPr>
            <a:r>
              <a:rPr b="1" lang="en-US" sz="195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sz="1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6443305" y="3288387"/>
            <a:ext cx="2594967" cy="324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5 Dimensões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5"/>
          <p:cNvSpPr/>
          <p:nvPr/>
        </p:nvSpPr>
        <p:spPr>
          <a:xfrm>
            <a:off x="6443305" y="3726775"/>
            <a:ext cx="3289697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O instrumento está organizado pelas cinco dimensões dos Parâmetros Institucionais.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"/>
          <p:cNvSpPr/>
          <p:nvPr/>
        </p:nvSpPr>
        <p:spPr>
          <a:xfrm>
            <a:off x="10153293" y="2769394"/>
            <a:ext cx="3750588" cy="2460308"/>
          </a:xfrm>
          <a:prstGeom prst="roundRect">
            <a:avLst>
              <a:gd fmla="val 446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5"/>
          <p:cNvSpPr/>
          <p:nvPr/>
        </p:nvSpPr>
        <p:spPr>
          <a:xfrm>
            <a:off x="10153293" y="2746534"/>
            <a:ext cx="3750588" cy="91440"/>
          </a:xfrm>
          <a:prstGeom prst="roundRect">
            <a:avLst>
              <a:gd fmla="val 95357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5"/>
          <p:cNvSpPr/>
          <p:nvPr/>
        </p:nvSpPr>
        <p:spPr>
          <a:xfrm>
            <a:off x="11717179" y="2458045"/>
            <a:ext cx="622697" cy="622697"/>
          </a:xfrm>
          <a:prstGeom prst="roundRect">
            <a:avLst>
              <a:gd fmla="val 146845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11903988" y="2613660"/>
            <a:ext cx="249079" cy="311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38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None/>
            </a:pPr>
            <a:r>
              <a:rPr b="1" lang="en-US" sz="195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sz="1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5"/>
          <p:cNvSpPr/>
          <p:nvPr/>
        </p:nvSpPr>
        <p:spPr>
          <a:xfrm>
            <a:off x="10383679" y="3288387"/>
            <a:ext cx="2594967" cy="324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8 por Dimensão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5"/>
          <p:cNvSpPr/>
          <p:nvPr/>
        </p:nvSpPr>
        <p:spPr>
          <a:xfrm>
            <a:off x="10383679" y="3726775"/>
            <a:ext cx="3289816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Cada dimensão oferece 8 </a:t>
            </a:r>
            <a:r>
              <a:rPr b="1"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indicadores/temas</a:t>
            </a: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 síntese para priorização pela comunidade escolar + outros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5"/>
          <p:cNvSpPr/>
          <p:nvPr/>
        </p:nvSpPr>
        <p:spPr>
          <a:xfrm>
            <a:off x="6212919" y="5730954"/>
            <a:ext cx="7690961" cy="1824038"/>
          </a:xfrm>
          <a:prstGeom prst="roundRect">
            <a:avLst>
              <a:gd fmla="val 601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5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0" y="8109182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-1" y="0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12578" y="51105"/>
            <a:ext cx="6036750" cy="800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87200" y="6172200"/>
            <a:ext cx="274319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4269" y="52447"/>
            <a:ext cx="8761857" cy="876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6"/>
          <p:cNvPicPr preferRelativeResize="0"/>
          <p:nvPr/>
        </p:nvPicPr>
        <p:blipFill rotWithShape="1">
          <a:blip r:embed="rId4">
            <a:alphaModFix/>
          </a:blip>
          <a:srcRect b="0" l="27331" r="28102" t="11142"/>
          <a:stretch/>
        </p:blipFill>
        <p:spPr>
          <a:xfrm>
            <a:off x="0" y="8109182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6"/>
          <p:cNvPicPr preferRelativeResize="0"/>
          <p:nvPr/>
        </p:nvPicPr>
        <p:blipFill rotWithShape="1">
          <a:blip r:embed="rId4">
            <a:alphaModFix/>
          </a:blip>
          <a:srcRect b="0" l="27331" r="28102" t="11142"/>
          <a:stretch/>
        </p:blipFill>
        <p:spPr>
          <a:xfrm>
            <a:off x="-1" y="-52448"/>
            <a:ext cx="14630399" cy="10489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6"/>
          <p:cNvSpPr/>
          <p:nvPr/>
        </p:nvSpPr>
        <p:spPr>
          <a:xfrm rot="-5400000">
            <a:off x="-1452219" y="3580628"/>
            <a:ext cx="5190053" cy="648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Inter"/>
              <a:buNone/>
            </a:pPr>
            <a:r>
              <a:rPr b="1" lang="en-US" sz="405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Instrumento Prévio</a:t>
            </a:r>
            <a:endParaRPr sz="4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6"/>
          <p:cNvSpPr/>
          <p:nvPr/>
        </p:nvSpPr>
        <p:spPr>
          <a:xfrm rot="-5400000">
            <a:off x="-1457907" y="4069081"/>
            <a:ext cx="7690961" cy="91440"/>
          </a:xfrm>
          <a:prstGeom prst="roundRect">
            <a:avLst>
              <a:gd fmla="val 95357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87200" y="6172200"/>
            <a:ext cx="274319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/>
          <p:nvPr/>
        </p:nvSpPr>
        <p:spPr>
          <a:xfrm>
            <a:off x="6212919" y="674489"/>
            <a:ext cx="5190053" cy="648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Inter"/>
              <a:buNone/>
            </a:pPr>
            <a:r>
              <a:rPr b="1" lang="en-US" sz="405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Instrumento Prévio</a:t>
            </a:r>
            <a:endParaRPr sz="4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7"/>
          <p:cNvSpPr/>
          <p:nvPr/>
        </p:nvSpPr>
        <p:spPr>
          <a:xfrm>
            <a:off x="6212919" y="1608058"/>
            <a:ext cx="7690961" cy="636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Construído a partir do mapa interno que relaciona itens do Caderno 06 aos </a:t>
            </a:r>
            <a:r>
              <a:rPr b="1"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indicadores/temas síntese (provisórios)</a:t>
            </a: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7"/>
          <p:cNvSpPr/>
          <p:nvPr/>
        </p:nvSpPr>
        <p:spPr>
          <a:xfrm>
            <a:off x="6212919" y="2769394"/>
            <a:ext cx="3750469" cy="2460308"/>
          </a:xfrm>
          <a:prstGeom prst="roundRect">
            <a:avLst>
              <a:gd fmla="val 446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7"/>
          <p:cNvSpPr/>
          <p:nvPr/>
        </p:nvSpPr>
        <p:spPr>
          <a:xfrm>
            <a:off x="6212919" y="2746534"/>
            <a:ext cx="3750469" cy="91440"/>
          </a:xfrm>
          <a:prstGeom prst="roundRect">
            <a:avLst>
              <a:gd fmla="val 95357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7"/>
          <p:cNvSpPr/>
          <p:nvPr/>
        </p:nvSpPr>
        <p:spPr>
          <a:xfrm>
            <a:off x="7776805" y="2458045"/>
            <a:ext cx="622697" cy="622697"/>
          </a:xfrm>
          <a:prstGeom prst="roundRect">
            <a:avLst>
              <a:gd fmla="val 146845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"/>
          <p:cNvSpPr/>
          <p:nvPr/>
        </p:nvSpPr>
        <p:spPr>
          <a:xfrm>
            <a:off x="7963614" y="2613660"/>
            <a:ext cx="249079" cy="311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38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None/>
            </a:pPr>
            <a:r>
              <a:rPr b="1" lang="en-US" sz="195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sz="1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7"/>
          <p:cNvSpPr/>
          <p:nvPr/>
        </p:nvSpPr>
        <p:spPr>
          <a:xfrm>
            <a:off x="6443305" y="3288387"/>
            <a:ext cx="2594967" cy="324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5 Dimensões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7"/>
          <p:cNvSpPr/>
          <p:nvPr/>
        </p:nvSpPr>
        <p:spPr>
          <a:xfrm>
            <a:off x="6443305" y="3726775"/>
            <a:ext cx="3289697" cy="954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O instrumento está organizado pelas cinco dimensões dos Parâmetros Institucionais.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7"/>
          <p:cNvSpPr/>
          <p:nvPr/>
        </p:nvSpPr>
        <p:spPr>
          <a:xfrm>
            <a:off x="10153293" y="2769394"/>
            <a:ext cx="3750588" cy="2460308"/>
          </a:xfrm>
          <a:prstGeom prst="roundRect">
            <a:avLst>
              <a:gd fmla="val 446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10153293" y="2746534"/>
            <a:ext cx="3750588" cy="91440"/>
          </a:xfrm>
          <a:prstGeom prst="roundRect">
            <a:avLst>
              <a:gd fmla="val 95357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11717179" y="2458045"/>
            <a:ext cx="622697" cy="622697"/>
          </a:xfrm>
          <a:prstGeom prst="roundRect">
            <a:avLst>
              <a:gd fmla="val 146845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"/>
          <p:cNvSpPr/>
          <p:nvPr/>
        </p:nvSpPr>
        <p:spPr>
          <a:xfrm>
            <a:off x="11903988" y="2613660"/>
            <a:ext cx="249079" cy="311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38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None/>
            </a:pPr>
            <a:r>
              <a:rPr b="1" lang="en-US" sz="195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sz="1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7"/>
          <p:cNvSpPr/>
          <p:nvPr/>
        </p:nvSpPr>
        <p:spPr>
          <a:xfrm>
            <a:off x="10383679" y="3288387"/>
            <a:ext cx="2594967" cy="324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8 por Dimensão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7"/>
          <p:cNvSpPr/>
          <p:nvPr/>
        </p:nvSpPr>
        <p:spPr>
          <a:xfrm>
            <a:off x="10383679" y="3726775"/>
            <a:ext cx="3289816" cy="1272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Cada dimensão oferece 8 indicadores síntese para priorização pela comunidade escolar + outros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7"/>
          <p:cNvSpPr/>
          <p:nvPr/>
        </p:nvSpPr>
        <p:spPr>
          <a:xfrm>
            <a:off x="6212919" y="5730954"/>
            <a:ext cx="7690961" cy="1824038"/>
          </a:xfrm>
          <a:prstGeom prst="roundRect">
            <a:avLst>
              <a:gd fmla="val 601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7"/>
          <p:cNvSpPr/>
          <p:nvPr/>
        </p:nvSpPr>
        <p:spPr>
          <a:xfrm>
            <a:off x="6212919" y="5708094"/>
            <a:ext cx="7690961" cy="91440"/>
          </a:xfrm>
          <a:prstGeom prst="roundRect">
            <a:avLst>
              <a:gd fmla="val 95357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"/>
          <p:cNvSpPr/>
          <p:nvPr/>
        </p:nvSpPr>
        <p:spPr>
          <a:xfrm>
            <a:off x="9747052" y="5419606"/>
            <a:ext cx="622697" cy="622697"/>
          </a:xfrm>
          <a:prstGeom prst="roundRect">
            <a:avLst>
              <a:gd fmla="val 146845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7"/>
          <p:cNvSpPr/>
          <p:nvPr/>
        </p:nvSpPr>
        <p:spPr>
          <a:xfrm>
            <a:off x="9933861" y="5575221"/>
            <a:ext cx="249079" cy="3113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38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50"/>
              <a:buFont typeface="Inter"/>
              <a:buNone/>
            </a:pPr>
            <a:r>
              <a:rPr b="1" lang="en-US" sz="195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sz="19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>
            <a:off x="6443305" y="6249948"/>
            <a:ext cx="2594967" cy="3244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50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2000"/>
              <a:buFont typeface="Inter"/>
              <a:buNone/>
            </a:pPr>
            <a:r>
              <a:rPr b="1" lang="en-US" sz="20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3 Selecionados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>
            <a:off x="6443305" y="6688336"/>
            <a:ext cx="7230189" cy="636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625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600"/>
              <a:buFont typeface="Inter"/>
              <a:buNone/>
            </a:pPr>
            <a:r>
              <a:rPr lang="en-US" sz="1600">
                <a:solidFill>
                  <a:srgbClr val="272525"/>
                </a:solidFill>
                <a:latin typeface="Inter"/>
                <a:ea typeface="Inter"/>
                <a:cs typeface="Inter"/>
                <a:sym typeface="Inter"/>
              </a:rPr>
              <a:t>Cada dimensão seleciona, inicialmente, 3 indicadores/temas prioritários para aprofundamento.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0" y="8109182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-1" y="0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12578" y="51105"/>
            <a:ext cx="6036750" cy="800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87200" y="6172200"/>
            <a:ext cx="274319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7774722" y="3904617"/>
            <a:ext cx="5190053" cy="648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Inter"/>
              <a:buNone/>
            </a:pPr>
            <a:r>
              <a:rPr b="1" lang="en-US" sz="405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Consolidação</a:t>
            </a:r>
            <a:endParaRPr sz="4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8"/>
          <p:cNvSpPr/>
          <p:nvPr/>
        </p:nvSpPr>
        <p:spPr>
          <a:xfrm>
            <a:off x="6524268" y="4849278"/>
            <a:ext cx="7690961" cy="91440"/>
          </a:xfrm>
          <a:prstGeom prst="roundRect">
            <a:avLst>
              <a:gd fmla="val 95357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0" y="8109182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-1" y="0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12578" y="51105"/>
            <a:ext cx="6036750" cy="800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87200" y="6172200"/>
            <a:ext cx="274319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9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0" y="8109182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"/>
          <p:cNvPicPr preferRelativeResize="0"/>
          <p:nvPr/>
        </p:nvPicPr>
        <p:blipFill rotWithShape="1">
          <a:blip r:embed="rId3">
            <a:alphaModFix/>
          </a:blip>
          <a:srcRect b="0" l="27331" r="28102" t="11142"/>
          <a:stretch/>
        </p:blipFill>
        <p:spPr>
          <a:xfrm>
            <a:off x="-1" y="-52448"/>
            <a:ext cx="14630399" cy="1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29026" y="-1341"/>
            <a:ext cx="10572344" cy="790833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9"/>
          <p:cNvSpPr/>
          <p:nvPr/>
        </p:nvSpPr>
        <p:spPr>
          <a:xfrm rot="-5400000">
            <a:off x="-1710411" y="3580628"/>
            <a:ext cx="5190053" cy="6486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Inter"/>
              <a:buNone/>
            </a:pPr>
            <a:r>
              <a:rPr b="1" lang="en-US" sz="4050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Instrumento Prévio</a:t>
            </a:r>
            <a:endParaRPr sz="4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9"/>
          <p:cNvSpPr/>
          <p:nvPr/>
        </p:nvSpPr>
        <p:spPr>
          <a:xfrm rot="-5400000">
            <a:off x="-1716099" y="4069081"/>
            <a:ext cx="7690961" cy="91440"/>
          </a:xfrm>
          <a:prstGeom prst="roundRect">
            <a:avLst>
              <a:gd fmla="val 95357" name="adj"/>
            </a:avLst>
          </a:prstGeom>
          <a:solidFill>
            <a:srgbClr val="4950B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87200" y="6172200"/>
            <a:ext cx="274319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2026-03-05T13:36:16Z</dcterms:created>
  <dc:creator>Ricardo Mariz</dc:creator>
</cp:coreProperties>
</file>