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701286c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70128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004b0b81_1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004b0b81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004b0b81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4004b0b81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004b0b81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4004b0b8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004b0b81_1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4004b0b81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004b0b81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4004b0b81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4004b0b81_1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4004b0b81_1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004b0b81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4004b0b8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004b0b81_1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4004b0b81_1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004b0b81_1_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004b0b81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4004b0b81_1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4004b0b81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e5b6373f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e5b6373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4004b0b81_1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4004b0b81_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3e5b6373f_0_14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3e5b6373f_0_1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e5b6373f_0_1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3e5b6373f_0_1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004b0b81_1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004b0b81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4004b0b81_1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4004b0b8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4004b0b81_1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4004b0b81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4004b0b81_1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4004b0b81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4004b0b81_1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4004b0b81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4004b0b81_1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4004b0b81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3fa972e19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3fa972e1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e5b6373f_0_15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e5b6373f_0_1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4004b0b81_1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4004b0b81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4004b0b81_1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4004b0b81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4004b0b81_1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4004b0b81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4004b0b81_1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4004b0b81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40806436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408064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4004b0b81_1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4004b0b81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3fa972e19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3fa972e1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40806436b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40806436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40806436b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40806436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40806436b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40806436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0806436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4080643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40806436b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40806436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http://www.tkgsh.tn.edu.tw/wpy/excel/excel_useful_function.htm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0806436b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0806436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http://www.tkgsh.tn.edu.tw/wpy/excel/excel_useful_function.htm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40806436b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40806436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40806436b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40806436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40806436b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40806436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40806436b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40806436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40c23b3fe201499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40c23b3fe201499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這邊需要完成約5個實作的部分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規劃一下動作：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CN"/>
              <a:t>在最後一列，插入自己兒子的成績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煩惱我兒子國中會考的程度，國英數社，總分多少?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4004b0b81_1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4004b0b81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4004b0b81_1_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4004b0b81_1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4004b0b81_1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4004b0b81_1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e5b6373f_0_1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e5b6373f_0_1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4004b0b81_1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4004b0b81_1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3e5b6373f_0_1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3e5b6373f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0806436b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4080643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40806436b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40806436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0806436b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40806436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40806436b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40806436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4004b0b81_1_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4004b0b81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4004b0b81_1_5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4004b0b81_1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40806436b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40806436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40806436b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40806436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004b0b81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004b0b8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4004b0b81_1_6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4004b0b81_1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40806436b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40806436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40806436b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40806436b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4004b0b81_1_6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4004b0b81_1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40806436b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40806436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40806436b_0_5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40806436b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這邊需要完成約5個實作的部分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規劃一下動作：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CN"/>
              <a:t>在最後一列，插入自己兒子的成績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煩惱我兒子國中會考的程度，國英數社，總分多少?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004b0b81_1_6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004b0b81_1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40806436b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40806436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40806436b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40806436b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40806436b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140806436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004b0b81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004b0b8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40806436b_0_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140806436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4004b0b81_1_6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4004b0b81_1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40806436b_0_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40806436b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40806436b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40806436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40806436b_0_4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40806436b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40806436b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40806436b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40806436b_0_4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140806436b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40806436b_0_4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40806436b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4004b0b81_1_6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4004b0b81_1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40806436b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40806436b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004b0b81_1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004b0b81_1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40806436b_0_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40806436b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40806436b_0_5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40806436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3fa972e19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13fa972e1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2be5d8c56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2be5d8c5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004b0b81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004b0b81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00" y="615401"/>
            <a:ext cx="1427025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rgbClr val="0066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0" name="Google Shape;70;p12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實作時間">
  <p:cSld name="TITLE_AND_BODY_2"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274E13"/>
                </a:solidFill>
              </a:defRPr>
            </a:lvl1pPr>
            <a:lvl2pPr lvl="1" rtl="0">
              <a:buNone/>
              <a:defRPr>
                <a:solidFill>
                  <a:srgbClr val="274E13"/>
                </a:solidFill>
              </a:defRPr>
            </a:lvl2pPr>
            <a:lvl3pPr lvl="2" rtl="0">
              <a:buNone/>
              <a:defRPr>
                <a:solidFill>
                  <a:srgbClr val="274E13"/>
                </a:solidFill>
              </a:defRPr>
            </a:lvl3pPr>
            <a:lvl4pPr lvl="3" rtl="0">
              <a:buNone/>
              <a:defRPr>
                <a:solidFill>
                  <a:srgbClr val="274E13"/>
                </a:solidFill>
              </a:defRPr>
            </a:lvl4pPr>
            <a:lvl5pPr lvl="4" rtl="0">
              <a:buNone/>
              <a:defRPr>
                <a:solidFill>
                  <a:srgbClr val="274E13"/>
                </a:solidFill>
              </a:defRPr>
            </a:lvl5pPr>
            <a:lvl6pPr lvl="5" rtl="0">
              <a:buNone/>
              <a:defRPr>
                <a:solidFill>
                  <a:srgbClr val="274E13"/>
                </a:solidFill>
              </a:defRPr>
            </a:lvl6pPr>
            <a:lvl7pPr lvl="6" rtl="0">
              <a:buNone/>
              <a:defRPr>
                <a:solidFill>
                  <a:srgbClr val="274E13"/>
                </a:solidFill>
              </a:defRPr>
            </a:lvl7pPr>
            <a:lvl8pPr lvl="7" rtl="0">
              <a:buNone/>
              <a:defRPr>
                <a:solidFill>
                  <a:srgbClr val="274E13"/>
                </a:solidFill>
              </a:defRPr>
            </a:lvl8pPr>
            <a:lvl9pPr lvl="8" rtl="0">
              <a:buNone/>
              <a:defRPr>
                <a:solidFill>
                  <a:srgbClr val="274E1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8799" y="3333451"/>
            <a:ext cx="2903526" cy="27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實作時間 1">
  <p:cSld name="TITLE_AND_BODY_2_1"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274E13"/>
                </a:solidFill>
              </a:defRPr>
            </a:lvl1pPr>
            <a:lvl2pPr lvl="1" rtl="0">
              <a:buNone/>
              <a:defRPr>
                <a:solidFill>
                  <a:srgbClr val="274E13"/>
                </a:solidFill>
              </a:defRPr>
            </a:lvl2pPr>
            <a:lvl3pPr lvl="2" rtl="0">
              <a:buNone/>
              <a:defRPr>
                <a:solidFill>
                  <a:srgbClr val="274E13"/>
                </a:solidFill>
              </a:defRPr>
            </a:lvl3pPr>
            <a:lvl4pPr lvl="3" rtl="0">
              <a:buNone/>
              <a:defRPr>
                <a:solidFill>
                  <a:srgbClr val="274E13"/>
                </a:solidFill>
              </a:defRPr>
            </a:lvl4pPr>
            <a:lvl5pPr lvl="4" rtl="0">
              <a:buNone/>
              <a:defRPr>
                <a:solidFill>
                  <a:srgbClr val="274E13"/>
                </a:solidFill>
              </a:defRPr>
            </a:lvl5pPr>
            <a:lvl6pPr lvl="5" rtl="0">
              <a:buNone/>
              <a:defRPr>
                <a:solidFill>
                  <a:srgbClr val="274E13"/>
                </a:solidFill>
              </a:defRPr>
            </a:lvl6pPr>
            <a:lvl7pPr lvl="6" rtl="0">
              <a:buNone/>
              <a:defRPr>
                <a:solidFill>
                  <a:srgbClr val="274E13"/>
                </a:solidFill>
              </a:defRPr>
            </a:lvl7pPr>
            <a:lvl8pPr lvl="7" rtl="0">
              <a:buNone/>
              <a:defRPr>
                <a:solidFill>
                  <a:srgbClr val="274E13"/>
                </a:solidFill>
              </a:defRPr>
            </a:lvl8pPr>
            <a:lvl9pPr lvl="8" rtl="0">
              <a:buNone/>
              <a:defRPr>
                <a:solidFill>
                  <a:srgbClr val="274E1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200" y="2244125"/>
            <a:ext cx="1925100" cy="419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00" y="615401"/>
            <a:ext cx="1427025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3402400" y="832000"/>
            <a:ext cx="49290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國立空中大學104學年度第二學期</a:t>
            </a:r>
            <a:endParaRPr sz="20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試算表應用實務</a:t>
            </a:r>
            <a:endParaRPr b="1" sz="30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LibreOffice Calc</a:t>
            </a:r>
            <a:endParaRPr b="1" sz="30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D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cxnSp>
        <p:nvCxnSpPr>
          <p:cNvPr id="136" name="Google Shape;136;p26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6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2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66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三欄 + 子標題">
  <p:cSld name="TITLE_AND_BODY_1_1_1_1_2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4" name="Google Shape;154;p3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66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6" name="Google Shape;156;p30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7" name="Google Shape;157;p3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0" name="Google Shape;160;p3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rgbClr val="0066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8" y="2558388"/>
            <a:ext cx="1427025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三欄">
  <p:cSld name="TITLE_AND_BODY_1_1_1_1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4" name="Google Shape;164;p31"/>
          <p:cNvSpPr txBox="1"/>
          <p:nvPr>
            <p:ph idx="2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5" name="Google Shape;165;p31"/>
          <p:cNvSpPr txBox="1"/>
          <p:nvPr>
            <p:ph idx="3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4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5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8" name="Google Shape;168;p31"/>
          <p:cNvSpPr txBox="1"/>
          <p:nvPr>
            <p:ph idx="6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：下課">
  <p:cSld name="BIG_NUMBER_1">
    <p:bg>
      <p:bgPr>
        <a:solidFill>
          <a:srgbClr val="0066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3186550" y="1939650"/>
            <a:ext cx="5633700" cy="29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chemeClr val="lt1"/>
              </a:solidFill>
            </a:endParaRPr>
          </a:p>
        </p:txBody>
      </p:sp>
      <p:grpSp>
        <p:nvGrpSpPr>
          <p:cNvPr id="174" name="Google Shape;174;p32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75" name="Google Shape;175;p32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6" name="Google Shape;17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32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/>
              <a:t>下課囉！</a:t>
            </a:r>
            <a:endParaRPr sz="4000"/>
          </a:p>
        </p:txBody>
      </p:sp>
      <p:sp>
        <p:nvSpPr>
          <p:cNvPr id="178" name="Google Shape;178;p32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FFFF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 sz="3600">
                <a:solidFill>
                  <a:srgbClr val="FFFF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rgbClr val="0066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8" y="2558388"/>
            <a:ext cx="1427025" cy="174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 1">
  <p:cSld name="TITLE_AND_TWO_COLUMNS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2568799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6521962"/>
            <a:ext cx="9144000" cy="33599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74E1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274E13"/>
                </a:solidFill>
              </a:defRPr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88" y="2558388"/>
            <a:ext cx="1427025" cy="17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66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Microsoft Yahei"/>
              <a:buNone/>
              <a:defRPr b="1" sz="3600">
                <a:solidFill>
                  <a:srgbClr val="0066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SimHei"/>
              <a:buChar char="●"/>
              <a:defRPr sz="28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SimHei"/>
              <a:buChar char="○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SimHei"/>
              <a:buChar char="■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imHei"/>
              <a:buChar char="●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imHei"/>
              <a:buChar char="○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imHei"/>
              <a:buChar char="■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imHei"/>
              <a:buChar char="●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imHei"/>
              <a:buChar char="○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SimHei"/>
              <a:buChar char="■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ng"/><Relationship Id="rId4" Type="http://schemas.openxmlformats.org/officeDocument/2006/relationships/hyperlink" Target="http://j.mp/nou104calc" TargetMode="External"/><Relationship Id="rId5" Type="http://schemas.openxmlformats.org/officeDocument/2006/relationships/hyperlink" Target="https://dl.dropboxusercontent.com/u/717137/2016/20160514-calc-funcs/web/viewer.html" TargetMode="External"/><Relationship Id="rId6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z88487561.pixnet.net/blog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5.png"/><Relationship Id="rId4" Type="http://schemas.openxmlformats.org/officeDocument/2006/relationships/image" Target="../media/image7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3.png"/><Relationship Id="rId4" Type="http://schemas.openxmlformats.org/officeDocument/2006/relationships/image" Target="../media/image6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png"/><Relationship Id="rId4" Type="http://schemas.openxmlformats.org/officeDocument/2006/relationships/image" Target="../media/image7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4.png"/><Relationship Id="rId4" Type="http://schemas.openxmlformats.org/officeDocument/2006/relationships/image" Target="../media/image8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3.png"/><Relationship Id="rId4" Type="http://schemas.openxmlformats.org/officeDocument/2006/relationships/image" Target="../media/image8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6.png"/><Relationship Id="rId4" Type="http://schemas.openxmlformats.org/officeDocument/2006/relationships/image" Target="../media/image8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2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減肥紀錄表 &amp; 訂購單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&amp; 成績單</a:t>
            </a:r>
            <a:endParaRPr/>
          </a:p>
        </p:txBody>
      </p:sp>
      <p:sp>
        <p:nvSpPr>
          <p:cNvPr id="184" name="Google Shape;184;p33"/>
          <p:cNvSpPr txBox="1"/>
          <p:nvPr>
            <p:ph idx="1" type="subTitle"/>
          </p:nvPr>
        </p:nvSpPr>
        <p:spPr>
          <a:xfrm>
            <a:off x="598100" y="5717446"/>
            <a:ext cx="82221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布丁老師 </a:t>
            </a:r>
            <a:endParaRPr/>
          </a:p>
        </p:txBody>
      </p:sp>
      <p:sp>
        <p:nvSpPr>
          <p:cNvPr id="185" name="Google Shape;185;p33"/>
          <p:cNvSpPr txBox="1"/>
          <p:nvPr>
            <p:ph idx="2" type="subTitle"/>
          </p:nvPr>
        </p:nvSpPr>
        <p:spPr>
          <a:xfrm>
            <a:off x="598088" y="398824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面授課程 第4堂 (2016/5/23)</a:t>
            </a:r>
            <a:endParaRPr/>
          </a:p>
        </p:txBody>
      </p:sp>
      <p:grpSp>
        <p:nvGrpSpPr>
          <p:cNvPr id="186" name="Google Shape;186;p33"/>
          <p:cNvGrpSpPr/>
          <p:nvPr/>
        </p:nvGrpSpPr>
        <p:grpSpPr>
          <a:xfrm>
            <a:off x="5197700" y="6132300"/>
            <a:ext cx="3622500" cy="268250"/>
            <a:chOff x="4551275" y="4148750"/>
            <a:chExt cx="3622500" cy="268250"/>
          </a:xfrm>
        </p:grpSpPr>
        <p:pic>
          <p:nvPicPr>
            <p:cNvPr id="187" name="Google Shape;187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3463" y="41710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33"/>
            <p:cNvSpPr txBox="1"/>
            <p:nvPr/>
          </p:nvSpPr>
          <p:spPr>
            <a:xfrm>
              <a:off x="4551275" y="4153600"/>
              <a:ext cx="10722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電子信箱</a:t>
              </a:r>
              <a:endPara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9" name="Google Shape;189;p33"/>
            <p:cNvSpPr txBox="1"/>
            <p:nvPr/>
          </p:nvSpPr>
          <p:spPr>
            <a:xfrm>
              <a:off x="5852075" y="4148750"/>
              <a:ext cx="23217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u="sng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pudding@nccu.edu.tw</a:t>
              </a:r>
              <a:endParaRPr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90" name="Google Shape;190;p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體重記錄 </a:t>
            </a:r>
            <a:r>
              <a:rPr b="0" lang="zh-CN"/>
              <a:t>(1/2)</a:t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"/>
          <p:cNvSpPr txBox="1"/>
          <p:nvPr>
            <p:ph idx="3" type="subTitle"/>
          </p:nvPr>
        </p:nvSpPr>
        <p:spPr>
          <a:xfrm>
            <a:off x="311700" y="1495525"/>
            <a:ext cx="2988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A.「體重記錄」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工作表</a:t>
            </a:r>
            <a:endParaRPr/>
          </a:p>
        </p:txBody>
      </p:sp>
      <p:sp>
        <p:nvSpPr>
          <p:cNvPr id="297" name="Google Shape;297;p42"/>
          <p:cNvSpPr txBox="1"/>
          <p:nvPr>
            <p:ph idx="4" type="subTitle"/>
          </p:nvPr>
        </p:nvSpPr>
        <p:spPr>
          <a:xfrm>
            <a:off x="3077862" y="1495525"/>
            <a:ext cx="2988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B.填寫每日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早晚體重</a:t>
            </a:r>
            <a:endParaRPr/>
          </a:p>
        </p:txBody>
      </p:sp>
      <p:pic>
        <p:nvPicPr>
          <p:cNvPr id="298" name="Google Shape;298;p42"/>
          <p:cNvPicPr preferRelativeResize="0"/>
          <p:nvPr/>
        </p:nvPicPr>
        <p:blipFill rotWithShape="1">
          <a:blip r:embed="rId3">
            <a:alphaModFix/>
          </a:blip>
          <a:srcRect b="0" l="0" r="0" t="25517"/>
          <a:stretch/>
        </p:blipFill>
        <p:spPr>
          <a:xfrm>
            <a:off x="90500" y="2537425"/>
            <a:ext cx="8963025" cy="4320575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42"/>
          <p:cNvSpPr/>
          <p:nvPr/>
        </p:nvSpPr>
        <p:spPr>
          <a:xfrm>
            <a:off x="2414650" y="62657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2"/>
          <p:cNvSpPr/>
          <p:nvPr/>
        </p:nvSpPr>
        <p:spPr>
          <a:xfrm>
            <a:off x="2761000" y="533227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1103225" y="3606775"/>
            <a:ext cx="617400" cy="265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6096325" y="3606775"/>
            <a:ext cx="1772400" cy="2658900"/>
          </a:xfrm>
          <a:prstGeom prst="roundRect">
            <a:avLst>
              <a:gd fmla="val 9032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1533800" y="2753500"/>
            <a:ext cx="732300" cy="637200"/>
          </a:xfrm>
          <a:prstGeom prst="wedgeEllipseCallout">
            <a:avLst>
              <a:gd fmla="val -31073" name="adj1"/>
              <a:gd fmla="val 8244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7561625" y="4113075"/>
            <a:ext cx="732300" cy="637200"/>
          </a:xfrm>
          <a:prstGeom prst="wedgeEllipseCallout">
            <a:avLst>
              <a:gd fmla="val -105008" name="adj1"/>
              <a:gd fmla="val -4784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5" name="Google Shape;305;p42"/>
          <p:cNvSpPr txBox="1"/>
          <p:nvPr>
            <p:ph idx="4" type="subTitle"/>
          </p:nvPr>
        </p:nvSpPr>
        <p:spPr>
          <a:xfrm>
            <a:off x="6096337" y="1495525"/>
            <a:ext cx="2988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C.填寫大事記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記錄</a:t>
            </a:r>
            <a:endParaRPr/>
          </a:p>
        </p:txBody>
      </p:sp>
      <p:sp>
        <p:nvSpPr>
          <p:cNvPr id="306" name="Google Shape;306;p42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體重記錄 </a:t>
            </a:r>
            <a:r>
              <a:rPr b="0" lang="zh-CN"/>
              <a:t>(2/2)</a:t>
            </a:r>
            <a:endParaRPr b="0"/>
          </a:p>
        </p:txBody>
      </p:sp>
      <p:sp>
        <p:nvSpPr>
          <p:cNvPr id="312" name="Google Shape;312;p4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15" name="Google Shape;315;p4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0" r="0" t="21807"/>
          <a:stretch/>
        </p:blipFill>
        <p:spPr>
          <a:xfrm>
            <a:off x="428800" y="1495525"/>
            <a:ext cx="8286401" cy="53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/>
          <p:nvPr/>
        </p:nvSpPr>
        <p:spPr>
          <a:xfrm>
            <a:off x="3088425" y="62657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3"/>
          <p:cNvSpPr/>
          <p:nvPr/>
        </p:nvSpPr>
        <p:spPr>
          <a:xfrm>
            <a:off x="3434775" y="533227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3434775" y="2468775"/>
            <a:ext cx="732300" cy="637200"/>
          </a:xfrm>
          <a:prstGeom prst="wedgeEllipseCallout">
            <a:avLst>
              <a:gd fmla="val -116510" name="adj1"/>
              <a:gd fmla="val 25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練習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減肥記錄表</a:t>
            </a:r>
            <a:endParaRPr/>
          </a:p>
        </p:txBody>
      </p:sp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請試著照前面投影片的第1-2步</a:t>
            </a:r>
            <a:br>
              <a:rPr lang="zh-CN"/>
            </a:br>
            <a:r>
              <a:rPr lang="zh-CN"/>
              <a:t>填寫基本資料跟體重記錄吧</a:t>
            </a:r>
            <a:endParaRPr/>
          </a:p>
        </p:txBody>
      </p:sp>
      <p:sp>
        <p:nvSpPr>
          <p:cNvPr id="327" name="Google Shape;327;p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pic>
        <p:nvPicPr>
          <p:cNvPr id="328" name="Google Shape;3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90" y="2028603"/>
            <a:ext cx="3708975" cy="4476350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0" t="11142"/>
          <a:stretch/>
        </p:blipFill>
        <p:spPr>
          <a:xfrm>
            <a:off x="-52125" y="1628056"/>
            <a:ext cx="9196124" cy="522989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熱量記錄</a:t>
            </a:r>
            <a:r>
              <a:rPr b="0" lang="zh-CN"/>
              <a:t> (1/2)</a:t>
            </a:r>
            <a:endParaRPr b="0"/>
          </a:p>
        </p:txBody>
      </p:sp>
      <p:sp>
        <p:nvSpPr>
          <p:cNvPr id="335" name="Google Shape;335;p4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5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4231450" y="619360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5"/>
          <p:cNvSpPr/>
          <p:nvPr/>
        </p:nvSpPr>
        <p:spPr>
          <a:xfrm>
            <a:off x="4577800" y="526012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9" name="Google Shape;339;p45"/>
          <p:cNvSpPr/>
          <p:nvPr/>
        </p:nvSpPr>
        <p:spPr>
          <a:xfrm>
            <a:off x="1428075" y="3432450"/>
            <a:ext cx="677400" cy="308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/>
          <p:nvPr/>
        </p:nvSpPr>
        <p:spPr>
          <a:xfrm>
            <a:off x="811900" y="3110400"/>
            <a:ext cx="732300" cy="637200"/>
          </a:xfrm>
          <a:prstGeom prst="wedgeEllipseCallout">
            <a:avLst>
              <a:gd fmla="val 46146" name="adj1"/>
              <a:gd fmla="val 7237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/>
          </a:blip>
          <a:srcRect b="0" l="0" r="0" t="25311"/>
          <a:stretch/>
        </p:blipFill>
        <p:spPr>
          <a:xfrm>
            <a:off x="0" y="1753061"/>
            <a:ext cx="9143999" cy="520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熱量記錄</a:t>
            </a:r>
            <a:r>
              <a:rPr b="0" lang="zh-CN"/>
              <a:t> (2/2)</a:t>
            </a:r>
            <a:endParaRPr/>
          </a:p>
        </p:txBody>
      </p:sp>
      <p:sp>
        <p:nvSpPr>
          <p:cNvPr id="347" name="Google Shape;347;p4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6"/>
          <p:cNvSpPr txBox="1"/>
          <p:nvPr>
            <p:ph idx="12" type="sldNum"/>
          </p:nvPr>
        </p:nvSpPr>
        <p:spPr>
          <a:xfrm>
            <a:off x="8595300" y="62876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5073625" y="6337975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6"/>
          <p:cNvSpPr/>
          <p:nvPr/>
        </p:nvSpPr>
        <p:spPr>
          <a:xfrm>
            <a:off x="5419975" y="5404500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怎麼知道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熱量?</a:t>
            </a:r>
            <a:endParaRPr/>
          </a:p>
        </p:txBody>
      </p:sp>
      <p:sp>
        <p:nvSpPr>
          <p:cNvPr id="356" name="Google Shape;356;p47"/>
          <p:cNvSpPr txBox="1"/>
          <p:nvPr>
            <p:ph idx="1" type="body"/>
          </p:nvPr>
        </p:nvSpPr>
        <p:spPr>
          <a:xfrm>
            <a:off x="6979350" y="1359575"/>
            <a:ext cx="2057400" cy="24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有營養標示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容易查熱量</a:t>
            </a:r>
            <a:endParaRPr/>
          </a:p>
        </p:txBody>
      </p:sp>
      <p:sp>
        <p:nvSpPr>
          <p:cNvPr id="357" name="Google Shape;357;p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 rotWithShape="1">
          <a:blip r:embed="rId3">
            <a:alphaModFix/>
          </a:blip>
          <a:srcRect b="9477" l="0" r="0" t="34836"/>
          <a:stretch/>
        </p:blipFill>
        <p:spPr>
          <a:xfrm>
            <a:off x="3691000" y="529400"/>
            <a:ext cx="3288349" cy="32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/>
          <p:nvPr/>
        </p:nvSpPr>
        <p:spPr>
          <a:xfrm>
            <a:off x="3545625" y="2117575"/>
            <a:ext cx="1303200" cy="33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7"/>
          <p:cNvSpPr/>
          <p:nvPr/>
        </p:nvSpPr>
        <p:spPr>
          <a:xfrm>
            <a:off x="5570625" y="661750"/>
            <a:ext cx="2266800" cy="1401600"/>
          </a:xfrm>
          <a:prstGeom prst="wedgeRoundRectCallout">
            <a:avLst>
              <a:gd fmla="val -85032" name="adj1"/>
              <a:gd fmla="val 461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1" name="Google Shape;361;p47"/>
          <p:cNvPicPr preferRelativeResize="0"/>
          <p:nvPr/>
        </p:nvPicPr>
        <p:blipFill rotWithShape="1">
          <a:blip r:embed="rId3">
            <a:alphaModFix/>
          </a:blip>
          <a:srcRect b="29765" l="0" r="62231" t="57475"/>
          <a:stretch/>
        </p:blipFill>
        <p:spPr>
          <a:xfrm>
            <a:off x="5713225" y="799275"/>
            <a:ext cx="1975902" cy="11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7"/>
          <p:cNvPicPr preferRelativeResize="0"/>
          <p:nvPr/>
        </p:nvPicPr>
        <p:blipFill rotWithShape="1">
          <a:blip r:embed="rId4">
            <a:alphaModFix/>
          </a:blip>
          <a:srcRect b="0" l="13128" r="18955" t="0"/>
          <a:stretch/>
        </p:blipFill>
        <p:spPr>
          <a:xfrm>
            <a:off x="3724662" y="3956400"/>
            <a:ext cx="1694675" cy="25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/>
          <p:cNvSpPr txBox="1"/>
          <p:nvPr>
            <p:ph idx="1" type="body"/>
          </p:nvPr>
        </p:nvSpPr>
        <p:spPr>
          <a:xfrm>
            <a:off x="5426250" y="3785000"/>
            <a:ext cx="3610500" cy="24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沒有營養標示的食物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要怎麼看？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尋找飲食熱量表</a:t>
            </a:r>
            <a:r>
              <a:rPr b="0" lang="zh-CN"/>
              <a:t> (1/3)</a:t>
            </a:r>
            <a:endParaRPr b="0"/>
          </a:p>
        </p:txBody>
      </p:sp>
      <p:sp>
        <p:nvSpPr>
          <p:cNvPr id="369" name="Google Shape;369;p4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8"/>
          <p:cNvSpPr txBox="1"/>
          <p:nvPr>
            <p:ph idx="3" type="subTitle"/>
          </p:nvPr>
        </p:nvSpPr>
        <p:spPr>
          <a:xfrm>
            <a:off x="311700" y="1304250"/>
            <a:ext cx="41880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A.「飲食熱量表」工作表</a:t>
            </a:r>
            <a:endParaRPr/>
          </a:p>
        </p:txBody>
      </p:sp>
      <p:sp>
        <p:nvSpPr>
          <p:cNvPr id="372" name="Google Shape;372;p48"/>
          <p:cNvSpPr txBox="1"/>
          <p:nvPr>
            <p:ph idx="4" type="subTitle"/>
          </p:nvPr>
        </p:nvSpPr>
        <p:spPr>
          <a:xfrm>
            <a:off x="4832400" y="1304250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B.工具列&gt;尋找與取代</a:t>
            </a:r>
            <a:endParaRPr/>
          </a:p>
        </p:txBody>
      </p:sp>
      <p:pic>
        <p:nvPicPr>
          <p:cNvPr id="373" name="Google Shape;373;p48"/>
          <p:cNvPicPr preferRelativeResize="0"/>
          <p:nvPr/>
        </p:nvPicPr>
        <p:blipFill rotWithShape="1">
          <a:blip r:embed="rId3">
            <a:alphaModFix/>
          </a:blip>
          <a:srcRect b="0" l="0" r="0" t="8113"/>
          <a:stretch/>
        </p:blipFill>
        <p:spPr>
          <a:xfrm>
            <a:off x="0" y="2346150"/>
            <a:ext cx="9143999" cy="46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8"/>
          <p:cNvSpPr/>
          <p:nvPr/>
        </p:nvSpPr>
        <p:spPr>
          <a:xfrm>
            <a:off x="5482725" y="6362025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8"/>
          <p:cNvSpPr/>
          <p:nvPr/>
        </p:nvSpPr>
        <p:spPr>
          <a:xfrm>
            <a:off x="5829075" y="5428550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6" name="Google Shape;376;p48"/>
          <p:cNvSpPr/>
          <p:nvPr/>
        </p:nvSpPr>
        <p:spPr>
          <a:xfrm>
            <a:off x="4861575" y="2475825"/>
            <a:ext cx="6210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8"/>
          <p:cNvSpPr/>
          <p:nvPr/>
        </p:nvSpPr>
        <p:spPr>
          <a:xfrm>
            <a:off x="4100100" y="2829725"/>
            <a:ext cx="732300" cy="637200"/>
          </a:xfrm>
          <a:prstGeom prst="wedgeEllipseCallout">
            <a:avLst>
              <a:gd fmla="val 72433" name="adj1"/>
              <a:gd fmla="val -6735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8" name="Google Shape;378;p48"/>
          <p:cNvSpPr txBox="1"/>
          <p:nvPr>
            <p:ph idx="12" type="sldNum"/>
          </p:nvPr>
        </p:nvSpPr>
        <p:spPr>
          <a:xfrm>
            <a:off x="8595300" y="62876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尋找飲食熱量表</a:t>
            </a:r>
            <a:r>
              <a:rPr b="0" lang="zh-CN"/>
              <a:t> (2/3)</a:t>
            </a:r>
            <a:endParaRPr/>
          </a:p>
        </p:txBody>
      </p:sp>
      <p:sp>
        <p:nvSpPr>
          <p:cNvPr id="384" name="Google Shape;384;p4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87" name="Google Shape;387;p4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C.搜尋「玉米」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D.尋找全部</a:t>
            </a:r>
            <a:endParaRPr/>
          </a:p>
        </p:txBody>
      </p:sp>
      <p:sp>
        <p:nvSpPr>
          <p:cNvPr id="388" name="Google Shape;388;p4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E.選擇要看的食物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F.關閉</a:t>
            </a:r>
            <a:endParaRPr/>
          </a:p>
        </p:txBody>
      </p:sp>
      <p:pic>
        <p:nvPicPr>
          <p:cNvPr id="389" name="Google Shape;3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25" y="2568800"/>
            <a:ext cx="4010025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9"/>
          <p:cNvSpPr/>
          <p:nvPr/>
        </p:nvSpPr>
        <p:spPr>
          <a:xfrm>
            <a:off x="477600" y="3220050"/>
            <a:ext cx="677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9"/>
          <p:cNvSpPr/>
          <p:nvPr/>
        </p:nvSpPr>
        <p:spPr>
          <a:xfrm>
            <a:off x="1365350" y="2568800"/>
            <a:ext cx="732300" cy="637200"/>
          </a:xfrm>
          <a:prstGeom prst="wedgeEllipseCallout">
            <a:avLst>
              <a:gd fmla="val -82005" name="adj1"/>
              <a:gd fmla="val 6045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3148600" y="342460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9"/>
          <p:cNvSpPr/>
          <p:nvPr/>
        </p:nvSpPr>
        <p:spPr>
          <a:xfrm>
            <a:off x="1895600" y="3314950"/>
            <a:ext cx="732300" cy="637200"/>
          </a:xfrm>
          <a:prstGeom prst="wedgeEllipseCallout">
            <a:avLst>
              <a:gd fmla="val 106821" name="adj1"/>
              <a:gd fmla="val 132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94" name="Google Shape;39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002" y="2568800"/>
            <a:ext cx="3704698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9"/>
          <p:cNvSpPr/>
          <p:nvPr/>
        </p:nvSpPr>
        <p:spPr>
          <a:xfrm>
            <a:off x="5097725" y="3749450"/>
            <a:ext cx="2602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9"/>
          <p:cNvSpPr/>
          <p:nvPr/>
        </p:nvSpPr>
        <p:spPr>
          <a:xfrm>
            <a:off x="7432200" y="5494025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9"/>
          <p:cNvSpPr/>
          <p:nvPr/>
        </p:nvSpPr>
        <p:spPr>
          <a:xfrm>
            <a:off x="5720775" y="4373525"/>
            <a:ext cx="732300" cy="637200"/>
          </a:xfrm>
          <a:prstGeom prst="wedgeEllipseCallout">
            <a:avLst>
              <a:gd fmla="val 10003" name="adj1"/>
              <a:gd fmla="val -924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8" name="Google Shape;398;p49"/>
          <p:cNvSpPr/>
          <p:nvPr/>
        </p:nvSpPr>
        <p:spPr>
          <a:xfrm>
            <a:off x="6274225" y="5379375"/>
            <a:ext cx="732300" cy="637200"/>
          </a:xfrm>
          <a:prstGeom prst="wedgeEllipseCallout">
            <a:avLst>
              <a:gd fmla="val 85580" name="adj1"/>
              <a:gd fmla="val -29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0"/>
          <p:cNvPicPr preferRelativeResize="0"/>
          <p:nvPr/>
        </p:nvPicPr>
        <p:blipFill rotWithShape="1">
          <a:blip r:embed="rId3">
            <a:alphaModFix/>
          </a:blip>
          <a:srcRect b="0" l="0" r="28810" t="0"/>
          <a:stretch/>
        </p:blipFill>
        <p:spPr>
          <a:xfrm>
            <a:off x="3572997" y="2568800"/>
            <a:ext cx="5571004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尋找飲食熱量表</a:t>
            </a:r>
            <a:r>
              <a:rPr b="0" lang="zh-CN"/>
              <a:t> (3/3)</a:t>
            </a:r>
            <a:endParaRPr/>
          </a:p>
        </p:txBody>
      </p:sp>
      <p:sp>
        <p:nvSpPr>
          <p:cNvPr id="405" name="Google Shape;405;p5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408" name="Google Shape;408;p5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G.關閉</a:t>
            </a:r>
            <a:endParaRPr/>
          </a:p>
        </p:txBody>
      </p:sp>
      <p:sp>
        <p:nvSpPr>
          <p:cNvPr id="409" name="Google Shape;409;p5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H.找到對應熱量</a:t>
            </a:r>
            <a:endParaRPr/>
          </a:p>
        </p:txBody>
      </p:sp>
      <p:pic>
        <p:nvPicPr>
          <p:cNvPr id="410" name="Google Shape;41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25" y="2568800"/>
            <a:ext cx="4010025" cy="3752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1" name="Google Shape;411;p50"/>
          <p:cNvSpPr/>
          <p:nvPr/>
        </p:nvSpPr>
        <p:spPr>
          <a:xfrm>
            <a:off x="3220800" y="5771575"/>
            <a:ext cx="9180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0"/>
          <p:cNvSpPr/>
          <p:nvPr/>
        </p:nvSpPr>
        <p:spPr>
          <a:xfrm>
            <a:off x="8042875" y="3892275"/>
            <a:ext cx="732300" cy="637200"/>
          </a:xfrm>
          <a:prstGeom prst="wedgeEllipseCallout">
            <a:avLst>
              <a:gd fmla="val 46146" name="adj1"/>
              <a:gd fmla="val 1170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13" name="Google Shape;413;p50"/>
          <p:cNvSpPr/>
          <p:nvPr/>
        </p:nvSpPr>
        <p:spPr>
          <a:xfrm>
            <a:off x="3148600" y="342460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0"/>
          <p:cNvSpPr/>
          <p:nvPr/>
        </p:nvSpPr>
        <p:spPr>
          <a:xfrm>
            <a:off x="1794900" y="5454800"/>
            <a:ext cx="732300" cy="637200"/>
          </a:xfrm>
          <a:prstGeom prst="wedgeEllipseCallout">
            <a:avLst>
              <a:gd fmla="val 106821" name="adj1"/>
              <a:gd fmla="val 132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15" name="Google Shape;415;p50"/>
          <p:cNvSpPr/>
          <p:nvPr/>
        </p:nvSpPr>
        <p:spPr>
          <a:xfrm>
            <a:off x="4832400" y="5109025"/>
            <a:ext cx="4147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練習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減肥記錄表</a:t>
            </a:r>
            <a:endParaRPr/>
          </a:p>
        </p:txBody>
      </p:sp>
      <p:sp>
        <p:nvSpPr>
          <p:cNvPr id="421" name="Google Shape;421;p51"/>
          <p:cNvSpPr txBox="1"/>
          <p:nvPr>
            <p:ph idx="1" type="body"/>
          </p:nvPr>
        </p:nvSpPr>
        <p:spPr>
          <a:xfrm>
            <a:off x="3667025" y="421100"/>
            <a:ext cx="5165100" cy="56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請試著照前面投影片的第1-2步今天早餐吃了「牛奶布丁」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請輸入到熱量記錄表裡面吧</a:t>
            </a:r>
            <a:endParaRPr/>
          </a:p>
        </p:txBody>
      </p:sp>
      <p:sp>
        <p:nvSpPr>
          <p:cNvPr id="422" name="Google Shape;422;p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pic>
        <p:nvPicPr>
          <p:cNvPr id="423" name="Google Shape;423;p51"/>
          <p:cNvPicPr preferRelativeResize="0"/>
          <p:nvPr/>
        </p:nvPicPr>
        <p:blipFill rotWithShape="1">
          <a:blip r:embed="rId3">
            <a:alphaModFix/>
          </a:blip>
          <a:srcRect b="0" l="0" r="11878" t="0"/>
          <a:stretch/>
        </p:blipFill>
        <p:spPr>
          <a:xfrm>
            <a:off x="3785425" y="2096638"/>
            <a:ext cx="4928275" cy="4343413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4" name="Google Shape;424;p51"/>
          <p:cNvSpPr/>
          <p:nvPr/>
        </p:nvSpPr>
        <p:spPr>
          <a:xfrm>
            <a:off x="4833025" y="439915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1"/>
          <p:cNvSpPr/>
          <p:nvPr/>
        </p:nvSpPr>
        <p:spPr>
          <a:xfrm>
            <a:off x="8099825" y="4233100"/>
            <a:ext cx="732300" cy="750000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598100" y="701121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開啟LibreOffice</a:t>
            </a:r>
            <a:endParaRPr/>
          </a:p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66" y="2670050"/>
            <a:ext cx="1725750" cy="2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950" y="2228513"/>
            <a:ext cx="50863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/>
        </p:nvSpPr>
        <p:spPr>
          <a:xfrm>
            <a:off x="179850" y="4841500"/>
            <a:ext cx="3329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在桌面/USB隨身碟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中開啟LibreOfficePortable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資料夾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0" name="Google Shape;200;p34"/>
          <p:cNvSpPr/>
          <p:nvPr/>
        </p:nvSpPr>
        <p:spPr>
          <a:xfrm rot="-2085">
            <a:off x="2435149" y="3386175"/>
            <a:ext cx="989100" cy="69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5773650" y="4080375"/>
            <a:ext cx="1891500" cy="4179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/>
          <p:nvPr/>
        </p:nvSpPr>
        <p:spPr>
          <a:xfrm>
            <a:off x="3585400" y="5071100"/>
            <a:ext cx="4771200" cy="1263900"/>
          </a:xfrm>
          <a:prstGeom prst="wedgeRoundRectCallout">
            <a:avLst>
              <a:gd fmla="val 12262" name="adj1"/>
              <a:gd fmla="val -8923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latin typeface="Impact"/>
                <a:ea typeface="Impact"/>
                <a:cs typeface="Impact"/>
                <a:sym typeface="Impact"/>
              </a:rPr>
              <a:t>開啟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latin typeface="Impact"/>
                <a:ea typeface="Impact"/>
                <a:cs typeface="Impact"/>
                <a:sym typeface="Impact"/>
              </a:rPr>
              <a:t>LibreOfficeCalcPortable.exe</a:t>
            </a:r>
            <a:endParaRPr sz="2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 txBox="1"/>
          <p:nvPr>
            <p:ph type="title"/>
          </p:nvPr>
        </p:nvSpPr>
        <p:spPr>
          <a:xfrm>
            <a:off x="265500" y="71665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減肥記錄表</a:t>
            </a:r>
            <a:endParaRPr/>
          </a:p>
        </p:txBody>
      </p:sp>
      <p:sp>
        <p:nvSpPr>
          <p:cNvPr id="431" name="Google Shape;431;p52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2"/>
          <p:cNvSpPr txBox="1"/>
          <p:nvPr>
            <p:ph idx="1" type="subTitle"/>
          </p:nvPr>
        </p:nvSpPr>
        <p:spPr>
          <a:xfrm>
            <a:off x="265500" y="287385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會用了!</a:t>
            </a:r>
            <a:endParaRPr/>
          </a:p>
        </p:txBody>
      </p:sp>
      <p:pic>
        <p:nvPicPr>
          <p:cNvPr id="434" name="Google Shape;4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806725"/>
            <a:ext cx="3837001" cy="3662583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5" name="Google Shape;43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" y="3692000"/>
            <a:ext cx="4543817" cy="31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2"/>
          <p:cNvSpPr/>
          <p:nvPr/>
        </p:nvSpPr>
        <p:spPr>
          <a:xfrm>
            <a:off x="3753850" y="5892500"/>
            <a:ext cx="2933100" cy="770100"/>
          </a:xfrm>
          <a:prstGeom prst="wedgeRoundRectCallout">
            <a:avLst>
              <a:gd fmla="val -52208" name="adj1"/>
              <a:gd fmla="val -8697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我快可以換褲子了!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訂購單</a:t>
            </a:r>
            <a:endParaRPr/>
          </a:p>
        </p:txBody>
      </p:sp>
      <p:sp>
        <p:nvSpPr>
          <p:cNvPr id="442" name="Google Shape;442;p5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2</a:t>
            </a:r>
            <a:endParaRPr/>
          </a:p>
        </p:txBody>
      </p:sp>
      <p:sp>
        <p:nvSpPr>
          <p:cNvPr id="443" name="Google Shape;443;p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53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zh-CN"/>
              <a:t>公式</a:t>
            </a:r>
            <a:r>
              <a:rPr lang="zh-CN">
                <a:solidFill>
                  <a:schemeClr val="lt1"/>
                </a:solidFill>
              </a:rPr>
              <a:t>練習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zh-CN">
                <a:solidFill>
                  <a:schemeClr val="lt1"/>
                </a:solidFill>
              </a:rPr>
              <a:t>小數點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zh-CN">
                <a:solidFill>
                  <a:schemeClr val="lt1"/>
                </a:solidFill>
              </a:rPr>
              <a:t>貨幣格式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1" y="2453160"/>
            <a:ext cx="5034500" cy="370539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開啟檔案</a:t>
            </a:r>
            <a:endParaRPr/>
          </a:p>
        </p:txBody>
      </p:sp>
      <p:sp>
        <p:nvSpPr>
          <p:cNvPr id="451" name="Google Shape;451;p5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3" name="Google Shape;453;p5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按下「開啟」</a:t>
            </a:r>
            <a:endParaRPr/>
          </a:p>
        </p:txBody>
      </p:sp>
      <p:sp>
        <p:nvSpPr>
          <p:cNvPr id="454" name="Google Shape;454;p54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選擇桌面的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「訂購單.ods」</a:t>
            </a:r>
            <a:endParaRPr/>
          </a:p>
        </p:txBody>
      </p:sp>
      <p:pic>
        <p:nvPicPr>
          <p:cNvPr id="455" name="Google Shape;455;p54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4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4"/>
          <p:cNvSpPr/>
          <p:nvPr/>
        </p:nvSpPr>
        <p:spPr>
          <a:xfrm>
            <a:off x="6179250" y="3366750"/>
            <a:ext cx="8691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4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4"/>
          <p:cNvSpPr/>
          <p:nvPr/>
        </p:nvSpPr>
        <p:spPr>
          <a:xfrm>
            <a:off x="7542975" y="280560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60" name="Google Shape;460;p54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392" y="0"/>
            <a:ext cx="615461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title"/>
          </p:nvPr>
        </p:nvSpPr>
        <p:spPr>
          <a:xfrm>
            <a:off x="311700" y="685225"/>
            <a:ext cx="26778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訂購單</a:t>
            </a:r>
            <a:endParaRPr/>
          </a:p>
        </p:txBody>
      </p:sp>
      <p:sp>
        <p:nvSpPr>
          <p:cNvPr id="467" name="Google Shape;467;p55"/>
          <p:cNvSpPr txBox="1"/>
          <p:nvPr>
            <p:ph idx="1" type="body"/>
          </p:nvPr>
        </p:nvSpPr>
        <p:spPr>
          <a:xfrm>
            <a:off x="311700" y="1639975"/>
            <a:ext cx="25998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A.公司資訊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B.訂單資訊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C.訂購品項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D.發票與交貨</a:t>
            </a:r>
            <a:endParaRPr/>
          </a:p>
        </p:txBody>
      </p:sp>
      <p:sp>
        <p:nvSpPr>
          <p:cNvPr id="468" name="Google Shape;468;p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69" name="Google Shape;469;p55"/>
          <p:cNvSpPr/>
          <p:nvPr/>
        </p:nvSpPr>
        <p:spPr>
          <a:xfrm>
            <a:off x="3111200" y="1754525"/>
            <a:ext cx="1027800" cy="88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5"/>
          <p:cNvSpPr/>
          <p:nvPr/>
        </p:nvSpPr>
        <p:spPr>
          <a:xfrm>
            <a:off x="3258950" y="771775"/>
            <a:ext cx="732300" cy="637200"/>
          </a:xfrm>
          <a:prstGeom prst="wedgeEllipseCallout">
            <a:avLst>
              <a:gd fmla="val -492" name="adj1"/>
              <a:gd fmla="val 8945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1" name="Google Shape;471;p55"/>
          <p:cNvSpPr/>
          <p:nvPr/>
        </p:nvSpPr>
        <p:spPr>
          <a:xfrm>
            <a:off x="5637850" y="1754525"/>
            <a:ext cx="1027800" cy="88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5"/>
          <p:cNvSpPr/>
          <p:nvPr/>
        </p:nvSpPr>
        <p:spPr>
          <a:xfrm>
            <a:off x="3111200" y="2873450"/>
            <a:ext cx="5383200" cy="2601000"/>
          </a:xfrm>
          <a:prstGeom prst="roundRect">
            <a:avLst>
              <a:gd fmla="val 7129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5"/>
          <p:cNvSpPr/>
          <p:nvPr/>
        </p:nvSpPr>
        <p:spPr>
          <a:xfrm>
            <a:off x="3111200" y="5474450"/>
            <a:ext cx="5383200" cy="810300"/>
          </a:xfrm>
          <a:prstGeom prst="roundRect">
            <a:avLst>
              <a:gd fmla="val 2585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5"/>
          <p:cNvSpPr/>
          <p:nvPr/>
        </p:nvSpPr>
        <p:spPr>
          <a:xfrm>
            <a:off x="6820300" y="1002775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5" name="Google Shape;475;p55"/>
          <p:cNvSpPr/>
          <p:nvPr/>
        </p:nvSpPr>
        <p:spPr>
          <a:xfrm>
            <a:off x="3991250" y="3214175"/>
            <a:ext cx="732300" cy="637200"/>
          </a:xfrm>
          <a:prstGeom prst="wedgeEllipseCallout">
            <a:avLst>
              <a:gd fmla="val -70917" name="adj1"/>
              <a:gd fmla="val 3092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6" name="Google Shape;476;p55"/>
          <p:cNvSpPr/>
          <p:nvPr/>
        </p:nvSpPr>
        <p:spPr>
          <a:xfrm>
            <a:off x="4205850" y="5379850"/>
            <a:ext cx="732300" cy="637200"/>
          </a:xfrm>
          <a:prstGeom prst="wedgeEllipseCallout">
            <a:avLst>
              <a:gd fmla="val -73935" name="adj1"/>
              <a:gd fmla="val 3280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小計要自己計算嗎？</a:t>
            </a:r>
            <a:endParaRPr/>
          </a:p>
        </p:txBody>
      </p:sp>
      <p:sp>
        <p:nvSpPr>
          <p:cNvPr id="482" name="Google Shape;482;p5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計算是電腦的工作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人腦應該是來享樂的</a:t>
            </a:r>
            <a:endParaRPr/>
          </a:p>
        </p:txBody>
      </p:sp>
      <p:sp>
        <p:nvSpPr>
          <p:cNvPr id="483" name="Google Shape;483;p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pic>
        <p:nvPicPr>
          <p:cNvPr id="484" name="Google Shape;4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685225"/>
            <a:ext cx="4928275" cy="3736320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5" name="Google Shape;485;p56"/>
          <p:cNvSpPr/>
          <p:nvPr/>
        </p:nvSpPr>
        <p:spPr>
          <a:xfrm>
            <a:off x="7526950" y="4205275"/>
            <a:ext cx="732300" cy="637200"/>
          </a:xfrm>
          <a:prstGeom prst="wedgeEllipseCallout">
            <a:avLst>
              <a:gd fmla="val -37840" name="adj1"/>
              <a:gd fmla="val -1095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/>
          <p:nvPr>
            <p:ph idx="1" type="body"/>
          </p:nvPr>
        </p:nvSpPr>
        <p:spPr>
          <a:xfrm>
            <a:off x="311700" y="2568799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813" y="2568800"/>
            <a:ext cx="464717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公式計算</a:t>
            </a:r>
            <a:r>
              <a:rPr b="0" lang="zh-CN"/>
              <a:t> (1/2)</a:t>
            </a:r>
            <a:endParaRPr b="0"/>
          </a:p>
        </p:txBody>
      </p:sp>
      <p:sp>
        <p:nvSpPr>
          <p:cNvPr id="493" name="Google Shape;493;p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4" name="Google Shape;494;p57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A.先釐清要計算什麼</a:t>
            </a:r>
            <a:endParaRPr/>
          </a:p>
        </p:txBody>
      </p:sp>
      <p:sp>
        <p:nvSpPr>
          <p:cNvPr id="495" name="Google Shape;495;p57"/>
          <p:cNvSpPr/>
          <p:nvPr/>
        </p:nvSpPr>
        <p:spPr>
          <a:xfrm>
            <a:off x="4092500" y="5406200"/>
            <a:ext cx="6780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7"/>
          <p:cNvSpPr/>
          <p:nvPr/>
        </p:nvSpPr>
        <p:spPr>
          <a:xfrm>
            <a:off x="3432375" y="5963275"/>
            <a:ext cx="1127700" cy="637200"/>
          </a:xfrm>
          <a:prstGeom prst="wedgeRoundRectCallout">
            <a:avLst>
              <a:gd fmla="val 36120" name="adj1"/>
              <a:gd fmla="val -9399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E10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7" name="Google Shape;497;p57"/>
          <p:cNvSpPr/>
          <p:nvPr/>
        </p:nvSpPr>
        <p:spPr>
          <a:xfrm>
            <a:off x="4782550" y="5406200"/>
            <a:ext cx="6093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7"/>
          <p:cNvSpPr/>
          <p:nvPr/>
        </p:nvSpPr>
        <p:spPr>
          <a:xfrm>
            <a:off x="5403900" y="5406200"/>
            <a:ext cx="10602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7"/>
          <p:cNvSpPr/>
          <p:nvPr/>
        </p:nvSpPr>
        <p:spPr>
          <a:xfrm>
            <a:off x="5201025" y="5963275"/>
            <a:ext cx="1127700" cy="637200"/>
          </a:xfrm>
          <a:prstGeom prst="wedgeRoundRectCallout">
            <a:avLst>
              <a:gd fmla="val -46032" name="adj1"/>
              <a:gd fmla="val -921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F10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00" name="Google Shape;500;p57"/>
          <p:cNvSpPr/>
          <p:nvPr/>
        </p:nvSpPr>
        <p:spPr>
          <a:xfrm>
            <a:off x="6464100" y="3252574"/>
            <a:ext cx="2516100" cy="1347600"/>
          </a:xfrm>
          <a:prstGeom prst="wedgeRoundRectCallout">
            <a:avLst>
              <a:gd fmla="val -55863" name="adj1"/>
              <a:gd fmla="val 10891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結果計算: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=E10*F10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01" name="Google Shape;501;p57"/>
          <p:cNvSpPr/>
          <p:nvPr/>
        </p:nvSpPr>
        <p:spPr>
          <a:xfrm>
            <a:off x="4560075" y="5942875"/>
            <a:ext cx="678000" cy="678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B.輸入公式: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=E10*F10 </a:t>
            </a:r>
            <a:endParaRPr/>
          </a:p>
        </p:txBody>
      </p:sp>
      <p:sp>
        <p:nvSpPr>
          <p:cNvPr id="508" name="Google Shape;508;p5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公式計算</a:t>
            </a:r>
            <a:r>
              <a:rPr b="0" lang="zh-CN"/>
              <a:t> (2/2)</a:t>
            </a:r>
            <a:endParaRPr/>
          </a:p>
        </p:txBody>
      </p:sp>
      <p:sp>
        <p:nvSpPr>
          <p:cNvPr id="509" name="Google Shape;509;p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10" name="Google Shape;51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38" y="2568815"/>
            <a:ext cx="539812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8"/>
          <p:cNvSpPr/>
          <p:nvPr/>
        </p:nvSpPr>
        <p:spPr>
          <a:xfrm>
            <a:off x="3104150" y="5237750"/>
            <a:ext cx="2132700" cy="54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8"/>
          <p:cNvSpPr txBox="1"/>
          <p:nvPr>
            <p:ph idx="2" type="body"/>
          </p:nvPr>
        </p:nvSpPr>
        <p:spPr>
          <a:xfrm>
            <a:off x="5670850" y="2568799"/>
            <a:ext cx="31614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8"/>
          <p:cNvSpPr txBox="1"/>
          <p:nvPr>
            <p:ph idx="4" type="subTitle"/>
          </p:nvPr>
        </p:nvSpPr>
        <p:spPr>
          <a:xfrm>
            <a:off x="5670850" y="1495525"/>
            <a:ext cx="31614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完成</a:t>
            </a:r>
            <a:endParaRPr/>
          </a:p>
        </p:txBody>
      </p:sp>
      <p:sp>
        <p:nvSpPr>
          <p:cNvPr id="514" name="Google Shape;514;p58"/>
          <p:cNvSpPr/>
          <p:nvPr/>
        </p:nvSpPr>
        <p:spPr>
          <a:xfrm>
            <a:off x="4594450" y="4251300"/>
            <a:ext cx="732300" cy="637200"/>
          </a:xfrm>
          <a:prstGeom prst="wedgeEllipseCallout">
            <a:avLst>
              <a:gd fmla="val -36635" name="adj1"/>
              <a:gd fmla="val 1004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15" name="Google Shape;515;p58"/>
          <p:cNvSpPr/>
          <p:nvPr/>
        </p:nvSpPr>
        <p:spPr>
          <a:xfrm>
            <a:off x="2834698" y="1864450"/>
            <a:ext cx="1476900" cy="5904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Enter</a:t>
            </a:r>
            <a:endParaRPr sz="2800"/>
          </a:p>
        </p:txBody>
      </p:sp>
      <p:pic>
        <p:nvPicPr>
          <p:cNvPr id="516" name="Google Shape;51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425" y="3411225"/>
            <a:ext cx="25622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複製公式</a:t>
            </a:r>
            <a:endParaRPr/>
          </a:p>
        </p:txBody>
      </p:sp>
      <p:sp>
        <p:nvSpPr>
          <p:cNvPr id="522" name="Google Shape;522;p5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24" name="Google Shape;52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568800"/>
            <a:ext cx="4356794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A.選取要複製公式的儲存格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G10:G24</a:t>
            </a:r>
            <a:endParaRPr/>
          </a:p>
        </p:txBody>
      </p:sp>
      <p:sp>
        <p:nvSpPr>
          <p:cNvPr id="527" name="Google Shape;527;p59"/>
          <p:cNvSpPr txBox="1"/>
          <p:nvPr>
            <p:ph idx="4" type="subTitle"/>
          </p:nvPr>
        </p:nvSpPr>
        <p:spPr>
          <a:xfrm>
            <a:off x="4644200" y="1495525"/>
            <a:ext cx="41880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B.複製公式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選單&gt;工作表&gt;填滿儲存格&gt;下</a:t>
            </a:r>
            <a:endParaRPr sz="2400"/>
          </a:p>
        </p:txBody>
      </p:sp>
      <p:sp>
        <p:nvSpPr>
          <p:cNvPr id="528" name="Google Shape;528;p59"/>
          <p:cNvSpPr/>
          <p:nvPr/>
        </p:nvSpPr>
        <p:spPr>
          <a:xfrm>
            <a:off x="3236500" y="4154925"/>
            <a:ext cx="806100" cy="240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59"/>
          <p:cNvPicPr preferRelativeResize="0"/>
          <p:nvPr/>
        </p:nvPicPr>
        <p:blipFill rotWithShape="1">
          <a:blip r:embed="rId4">
            <a:alphaModFix/>
          </a:blip>
          <a:srcRect b="14244" l="0" r="0" t="0"/>
          <a:stretch/>
        </p:blipFill>
        <p:spPr>
          <a:xfrm>
            <a:off x="5074988" y="2537300"/>
            <a:ext cx="3514725" cy="43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9"/>
          <p:cNvSpPr/>
          <p:nvPr/>
        </p:nvSpPr>
        <p:spPr>
          <a:xfrm>
            <a:off x="5271600" y="2711125"/>
            <a:ext cx="6780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9"/>
          <p:cNvSpPr/>
          <p:nvPr/>
        </p:nvSpPr>
        <p:spPr>
          <a:xfrm>
            <a:off x="5464100" y="5779100"/>
            <a:ext cx="9969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9"/>
          <p:cNvSpPr/>
          <p:nvPr/>
        </p:nvSpPr>
        <p:spPr>
          <a:xfrm>
            <a:off x="7389175" y="5718950"/>
            <a:ext cx="9969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9"/>
          <p:cNvSpPr/>
          <p:nvPr/>
        </p:nvSpPr>
        <p:spPr>
          <a:xfrm>
            <a:off x="2308450" y="6031850"/>
            <a:ext cx="732300" cy="637200"/>
          </a:xfrm>
          <a:prstGeom prst="wedgeEllipseCallout">
            <a:avLst>
              <a:gd fmla="val 101376" name="adj1"/>
              <a:gd fmla="val 22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34" name="Google Shape;534;p59"/>
          <p:cNvSpPr/>
          <p:nvPr/>
        </p:nvSpPr>
        <p:spPr>
          <a:xfrm>
            <a:off x="7770775" y="4612125"/>
            <a:ext cx="732300" cy="637200"/>
          </a:xfrm>
          <a:prstGeom prst="wedgeEllipseCallout">
            <a:avLst>
              <a:gd fmla="val -36635" name="adj1"/>
              <a:gd fmla="val 1004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362063"/>
            <a:ext cx="5019675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0"/>
          <p:cNvSpPr txBox="1"/>
          <p:nvPr>
            <p:ph type="title"/>
          </p:nvPr>
        </p:nvSpPr>
        <p:spPr>
          <a:xfrm>
            <a:off x="311700" y="55176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合計 </a:t>
            </a:r>
            <a:endParaRPr/>
          </a:p>
        </p:txBody>
      </p:sp>
      <p:sp>
        <p:nvSpPr>
          <p:cNvPr id="541" name="Google Shape;541;p60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43" name="Google Shape;543;p60"/>
          <p:cNvSpPr txBox="1"/>
          <p:nvPr>
            <p:ph idx="2" type="body"/>
          </p:nvPr>
        </p:nvSpPr>
        <p:spPr>
          <a:xfrm>
            <a:off x="5101400" y="1639975"/>
            <a:ext cx="37308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A.選取合計儲存格 G25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B.工具列 &gt; Σ (小計)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C.接受</a:t>
            </a:r>
            <a:endParaRPr/>
          </a:p>
        </p:txBody>
      </p:sp>
      <p:sp>
        <p:nvSpPr>
          <p:cNvPr id="544" name="Google Shape;544;p60"/>
          <p:cNvSpPr/>
          <p:nvPr/>
        </p:nvSpPr>
        <p:spPr>
          <a:xfrm>
            <a:off x="3505650" y="6022150"/>
            <a:ext cx="1222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0"/>
          <p:cNvSpPr/>
          <p:nvPr/>
        </p:nvSpPr>
        <p:spPr>
          <a:xfrm>
            <a:off x="3162700" y="5033350"/>
            <a:ext cx="732300" cy="637200"/>
          </a:xfrm>
          <a:prstGeom prst="wedgeEllipseCallout">
            <a:avLst>
              <a:gd fmla="val 60300" name="adj1"/>
              <a:gd fmla="val 12684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46" name="Google Shape;546;p60"/>
          <p:cNvSpPr/>
          <p:nvPr/>
        </p:nvSpPr>
        <p:spPr>
          <a:xfrm>
            <a:off x="112750" y="1426075"/>
            <a:ext cx="380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0"/>
          <p:cNvSpPr/>
          <p:nvPr/>
        </p:nvSpPr>
        <p:spPr>
          <a:xfrm>
            <a:off x="587950" y="724875"/>
            <a:ext cx="732300" cy="637200"/>
          </a:xfrm>
          <a:prstGeom prst="wedgeEllipseCallout">
            <a:avLst>
              <a:gd fmla="val -67855" name="adj1"/>
              <a:gd fmla="val 684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48" name="Google Shape;54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150" y="3970550"/>
            <a:ext cx="3632150" cy="212143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0"/>
          <p:cNvSpPr/>
          <p:nvPr/>
        </p:nvSpPr>
        <p:spPr>
          <a:xfrm>
            <a:off x="6232800" y="4583625"/>
            <a:ext cx="732300" cy="63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0"/>
          <p:cNvSpPr/>
          <p:nvPr/>
        </p:nvSpPr>
        <p:spPr>
          <a:xfrm>
            <a:off x="7145150" y="3970550"/>
            <a:ext cx="732300" cy="637200"/>
          </a:xfrm>
          <a:prstGeom prst="wedgeEllipseCallout">
            <a:avLst>
              <a:gd fmla="val -79353" name="adj1"/>
              <a:gd fmla="val 7082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568" y="1962850"/>
            <a:ext cx="4444032" cy="4802976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6" name="Google Shape;556;p6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訂購單</a:t>
            </a:r>
            <a:endParaRPr sz="2800"/>
          </a:p>
        </p:txBody>
      </p:sp>
      <p:sp>
        <p:nvSpPr>
          <p:cNvPr id="557" name="Google Shape;557;p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558" name="Google Shape;558;p61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完成下圖的表格吧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700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準備上課最佳視窗配置</a:t>
            </a:r>
            <a:endParaRPr/>
          </a:p>
        </p:txBody>
      </p:sp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210" name="Google Shape;210;p35"/>
          <p:cNvSpPr/>
          <p:nvPr/>
        </p:nvSpPr>
        <p:spPr>
          <a:xfrm>
            <a:off x="2451850" y="5253175"/>
            <a:ext cx="1914000" cy="1119600"/>
          </a:xfrm>
          <a:prstGeom prst="wedgeRoundRectCallout">
            <a:avLst>
              <a:gd fmla="val -73886" name="adj1"/>
              <a:gd fmla="val 61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左邊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投影片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4791750" y="5253175"/>
            <a:ext cx="3803700" cy="1119600"/>
          </a:xfrm>
          <a:prstGeom prst="wedgeRoundRectCallout">
            <a:avLst>
              <a:gd fmla="val 23602" name="adj1"/>
              <a:gd fmla="val -9611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右邊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LibreOffice Calc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4875" y="685237"/>
            <a:ext cx="1914000" cy="211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5%營業稅</a:t>
            </a:r>
            <a:endParaRPr b="0"/>
          </a:p>
        </p:txBody>
      </p:sp>
      <p:sp>
        <p:nvSpPr>
          <p:cNvPr id="564" name="Google Shape;564;p62"/>
          <p:cNvSpPr txBox="1"/>
          <p:nvPr>
            <p:ph idx="1" type="body"/>
          </p:nvPr>
        </p:nvSpPr>
        <p:spPr>
          <a:xfrm>
            <a:off x="311700" y="2568799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66" name="Google Shape;56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38" y="2568776"/>
            <a:ext cx="5849335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2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/>
              <a:t>5%營業稅 = 合計(G25) * 0.05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請在G26輸入 =G25*0.05</a:t>
            </a:r>
            <a:endParaRPr/>
          </a:p>
        </p:txBody>
      </p:sp>
      <p:sp>
        <p:nvSpPr>
          <p:cNvPr id="568" name="Google Shape;568;p62"/>
          <p:cNvSpPr/>
          <p:nvPr/>
        </p:nvSpPr>
        <p:spPr>
          <a:xfrm>
            <a:off x="5815750" y="4716375"/>
            <a:ext cx="1547700" cy="53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2"/>
          <p:cNvSpPr/>
          <p:nvPr/>
        </p:nvSpPr>
        <p:spPr>
          <a:xfrm>
            <a:off x="5147900" y="3890350"/>
            <a:ext cx="732300" cy="637200"/>
          </a:xfrm>
          <a:prstGeom prst="wedgeEllipseCallout">
            <a:avLst>
              <a:gd fmla="val 66872" name="adj1"/>
              <a:gd fmla="val 985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!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 txBox="1"/>
          <p:nvPr>
            <p:ph idx="1" type="body"/>
          </p:nvPr>
        </p:nvSpPr>
        <p:spPr>
          <a:xfrm>
            <a:off x="311700" y="2568799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3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/>
              <a:t>總計 = 合計(G25) + 5%營業稅(G26)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請在G27輸入 =G25+G26</a:t>
            </a:r>
            <a:endParaRPr/>
          </a:p>
        </p:txBody>
      </p:sp>
      <p:sp>
        <p:nvSpPr>
          <p:cNvPr id="576" name="Google Shape;576;p6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總計</a:t>
            </a:r>
            <a:endParaRPr/>
          </a:p>
        </p:txBody>
      </p:sp>
      <p:sp>
        <p:nvSpPr>
          <p:cNvPr id="577" name="Google Shape;577;p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78" name="Google Shape;5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225" y="2568800"/>
            <a:ext cx="4841559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3"/>
          <p:cNvSpPr/>
          <p:nvPr/>
        </p:nvSpPr>
        <p:spPr>
          <a:xfrm>
            <a:off x="5582650" y="5185625"/>
            <a:ext cx="1191000" cy="53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4777225" y="4359600"/>
            <a:ext cx="732300" cy="637200"/>
          </a:xfrm>
          <a:prstGeom prst="wedgeEllipseCallout">
            <a:avLst>
              <a:gd fmla="val 66872" name="adj1"/>
              <a:gd fmla="val 985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!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要怎麼四捨五入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拿掉小數點呢？</a:t>
            </a:r>
            <a:endParaRPr/>
          </a:p>
        </p:txBody>
      </p:sp>
      <p:sp>
        <p:nvSpPr>
          <p:cNvPr id="586" name="Google Shape;586;p6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數字怪怪的</a:t>
            </a:r>
            <a:endParaRPr/>
          </a:p>
        </p:txBody>
      </p:sp>
      <p:sp>
        <p:nvSpPr>
          <p:cNvPr id="587" name="Google Shape;587;p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pic>
        <p:nvPicPr>
          <p:cNvPr id="588" name="Google Shape;5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1601200"/>
            <a:ext cx="4928275" cy="293887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4"/>
          <p:cNvSpPr/>
          <p:nvPr/>
        </p:nvSpPr>
        <p:spPr>
          <a:xfrm>
            <a:off x="7122675" y="3044025"/>
            <a:ext cx="1191300" cy="87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6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A.選取儲存格</a:t>
            </a:r>
            <a:endParaRPr/>
          </a:p>
        </p:txBody>
      </p:sp>
      <p:sp>
        <p:nvSpPr>
          <p:cNvPr id="596" name="Google Shape;596;p6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6. 刪除小數點</a:t>
            </a:r>
            <a:endParaRPr/>
          </a:p>
        </p:txBody>
      </p:sp>
      <p:sp>
        <p:nvSpPr>
          <p:cNvPr id="597" name="Google Shape;597;p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98" name="Google Shape;598;p6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B.工具列 &gt; 刪除小數點</a:t>
            </a:r>
            <a:endParaRPr/>
          </a:p>
        </p:txBody>
      </p:sp>
      <p:pic>
        <p:nvPicPr>
          <p:cNvPr id="600" name="Google Shape;60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39" y="2568800"/>
            <a:ext cx="8257719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5"/>
          <p:cNvSpPr/>
          <p:nvPr/>
        </p:nvSpPr>
        <p:spPr>
          <a:xfrm>
            <a:off x="1179075" y="5213600"/>
            <a:ext cx="1191300" cy="104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5"/>
          <p:cNvSpPr/>
          <p:nvPr/>
        </p:nvSpPr>
        <p:spPr>
          <a:xfrm>
            <a:off x="7303175" y="3176325"/>
            <a:ext cx="601800" cy="57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5"/>
          <p:cNvSpPr/>
          <p:nvPr/>
        </p:nvSpPr>
        <p:spPr>
          <a:xfrm>
            <a:off x="2837850" y="5802850"/>
            <a:ext cx="732300" cy="637200"/>
          </a:xfrm>
          <a:prstGeom prst="wedgeEllipseCallout">
            <a:avLst>
              <a:gd fmla="val -108927" name="adj1"/>
              <a:gd fmla="val -71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4" name="Google Shape;604;p65"/>
          <p:cNvSpPr/>
          <p:nvPr/>
        </p:nvSpPr>
        <p:spPr>
          <a:xfrm>
            <a:off x="6351050" y="3601075"/>
            <a:ext cx="732300" cy="637200"/>
          </a:xfrm>
          <a:prstGeom prst="wedgeEllipseCallout">
            <a:avLst>
              <a:gd fmla="val 89874" name="adj1"/>
              <a:gd fmla="val -467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900" y="1449025"/>
            <a:ext cx="5149101" cy="540897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7. 格式為貨幣</a:t>
            </a:r>
            <a:endParaRPr/>
          </a:p>
        </p:txBody>
      </p:sp>
      <p:sp>
        <p:nvSpPr>
          <p:cNvPr id="611" name="Google Shape;611;p6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A.選取G10:G28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B.工具列 &gt; 格式為貨幣</a:t>
            </a:r>
            <a:endParaRPr/>
          </a:p>
        </p:txBody>
      </p:sp>
      <p:sp>
        <p:nvSpPr>
          <p:cNvPr id="612" name="Google Shape;612;p66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66"/>
          <p:cNvSpPr txBox="1"/>
          <p:nvPr>
            <p:ph idx="12" type="sldNum"/>
          </p:nvPr>
        </p:nvSpPr>
        <p:spPr>
          <a:xfrm>
            <a:off x="80619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614" name="Google Shape;614;p66"/>
          <p:cNvSpPr/>
          <p:nvPr/>
        </p:nvSpPr>
        <p:spPr>
          <a:xfrm>
            <a:off x="4454775" y="2819050"/>
            <a:ext cx="1142700" cy="3939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6"/>
          <p:cNvSpPr/>
          <p:nvPr/>
        </p:nvSpPr>
        <p:spPr>
          <a:xfrm>
            <a:off x="7609375" y="1687625"/>
            <a:ext cx="548700" cy="49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6"/>
          <p:cNvSpPr/>
          <p:nvPr/>
        </p:nvSpPr>
        <p:spPr>
          <a:xfrm>
            <a:off x="6118175" y="5802850"/>
            <a:ext cx="732300" cy="637200"/>
          </a:xfrm>
          <a:prstGeom prst="wedgeEllipseCallout">
            <a:avLst>
              <a:gd fmla="val -96699" name="adj1"/>
              <a:gd fmla="val 2369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7" name="Google Shape;617;p66"/>
          <p:cNvSpPr/>
          <p:nvPr/>
        </p:nvSpPr>
        <p:spPr>
          <a:xfrm>
            <a:off x="6981625" y="2375625"/>
            <a:ext cx="732300" cy="637200"/>
          </a:xfrm>
          <a:prstGeom prst="wedgeEllipseCallout">
            <a:avLst>
              <a:gd fmla="val 55094" name="adj1"/>
              <a:gd fmla="val -848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49" y="2006608"/>
            <a:ext cx="4107675" cy="4759218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3" name="Google Shape;623;p6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訂購單</a:t>
            </a:r>
            <a:endParaRPr sz="2800"/>
          </a:p>
        </p:txBody>
      </p:sp>
      <p:sp>
        <p:nvSpPr>
          <p:cNvPr id="624" name="Google Shape;624;p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625" name="Google Shape;625;p67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請試著照前面投影片的4-6步</a:t>
            </a:r>
            <a:br>
              <a:rPr lang="zh-CN"/>
            </a:br>
            <a:r>
              <a:rPr lang="zh-CN"/>
              <a:t>完成下圖的表格吧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CN" sz="3200"/>
              <a:t>能夠自動計算的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訂購單</a:t>
            </a:r>
            <a:endParaRPr/>
          </a:p>
        </p:txBody>
      </p:sp>
      <p:sp>
        <p:nvSpPr>
          <p:cNvPr id="631" name="Google Shape;631;p6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33" name="Google Shape;633;p68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完成了！</a:t>
            </a:r>
            <a:endParaRPr/>
          </a:p>
        </p:txBody>
      </p:sp>
      <p:pic>
        <p:nvPicPr>
          <p:cNvPr id="634" name="Google Shape;6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06240"/>
            <a:ext cx="3837000" cy="4445611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函式簡介</a:t>
            </a:r>
            <a:endParaRPr/>
          </a:p>
        </p:txBody>
      </p:sp>
      <p:sp>
        <p:nvSpPr>
          <p:cNvPr id="640" name="Google Shape;640;p69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3</a:t>
            </a:r>
            <a:endParaRPr/>
          </a:p>
        </p:txBody>
      </p:sp>
      <p:sp>
        <p:nvSpPr>
          <p:cNvPr id="641" name="Google Shape;641;p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42" name="Google Shape;642;p69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函式是什麼？</a:t>
            </a:r>
            <a:endParaRPr/>
          </a:p>
        </p:txBody>
      </p:sp>
      <p:sp>
        <p:nvSpPr>
          <p:cNvPr id="648" name="Google Shape;648;p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49" name="Google Shape;649;p7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=</a:t>
            </a:r>
            <a:r>
              <a:rPr lang="zh-CN" sz="3600">
                <a:solidFill>
                  <a:srgbClr val="FF0000"/>
                </a:solidFill>
              </a:rPr>
              <a:t>SUM(</a:t>
            </a:r>
            <a:r>
              <a:rPr lang="zh-CN" sz="3600">
                <a:solidFill>
                  <a:schemeClr val="dk1"/>
                </a:solidFill>
              </a:rPr>
              <a:t>A2:A5</a:t>
            </a:r>
            <a:r>
              <a:rPr lang="zh-CN" sz="3600">
                <a:solidFill>
                  <a:srgbClr val="FF0000"/>
                </a:solidFill>
              </a:rPr>
              <a:t>)</a:t>
            </a:r>
            <a:endParaRPr sz="3600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預先定義的一組計算公式。我們可以用函式來進行複雜且大量的計算，省去手動建構公式的麻煩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以 </a:t>
            </a:r>
            <a:r>
              <a:rPr lang="zh-CN">
                <a:solidFill>
                  <a:srgbClr val="FF0000"/>
                </a:solidFill>
              </a:rPr>
              <a:t>英文名字(</a:t>
            </a:r>
            <a:r>
              <a:rPr lang="zh-CN">
                <a:solidFill>
                  <a:schemeClr val="dk1"/>
                </a:solidFill>
              </a:rPr>
              <a:t>參數1,參數2</a:t>
            </a:r>
            <a:r>
              <a:rPr lang="zh-CN">
                <a:solidFill>
                  <a:srgbClr val="FF0000"/>
                </a:solidFill>
              </a:rPr>
              <a:t>)</a:t>
            </a:r>
            <a:r>
              <a:rPr lang="zh-CN"/>
              <a:t> 來顯示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函式用法都很特別，需要參考三種資訊：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zh-CN"/>
              <a:t>語法</a:t>
            </a:r>
            <a:r>
              <a:rPr lang="zh-CN"/>
              <a:t>：SUM(number_1; number_2; ... number_30)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zh-CN"/>
              <a:t>描述</a:t>
            </a:r>
            <a:r>
              <a:rPr lang="zh-CN"/>
              <a:t>：將某一儲存格範圍中的所有數字相加。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zh-CN"/>
              <a:t>範例</a:t>
            </a:r>
            <a:r>
              <a:rPr lang="zh-CN"/>
              <a:t>：=SUM(A2:A5) 將儲存格範圍A2:A5的數字加總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71"/>
          <p:cNvPicPr preferRelativeResize="0"/>
          <p:nvPr/>
        </p:nvPicPr>
        <p:blipFill rotWithShape="1">
          <a:blip r:embed="rId3">
            <a:alphaModFix/>
          </a:blip>
          <a:srcRect b="0" l="0" r="53135" t="0"/>
          <a:stretch/>
        </p:blipFill>
        <p:spPr>
          <a:xfrm>
            <a:off x="6017429" y="1639825"/>
            <a:ext cx="3126575" cy="52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7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函式分類</a:t>
            </a:r>
            <a:endParaRPr/>
          </a:p>
        </p:txBody>
      </p:sp>
      <p:sp>
        <p:nvSpPr>
          <p:cNvPr id="656" name="Google Shape;656;p71"/>
          <p:cNvSpPr txBox="1"/>
          <p:nvPr>
            <p:ph idx="1" type="body"/>
          </p:nvPr>
        </p:nvSpPr>
        <p:spPr>
          <a:xfrm>
            <a:off x="311700" y="1639975"/>
            <a:ext cx="26784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CN"/>
              <a:t>資料庫</a:t>
            </a:r>
            <a:r>
              <a:rPr lang="zh-CN" sz="2000"/>
              <a:t>:資料集合的處理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zh-CN">
                <a:solidFill>
                  <a:srgbClr val="FF0000"/>
                </a:solidFill>
              </a:rPr>
              <a:t>日期和時間</a:t>
            </a:r>
            <a:endParaRPr>
              <a:solidFill>
                <a:srgbClr val="FF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CN"/>
              <a:t>財務</a:t>
            </a:r>
            <a:r>
              <a:rPr lang="zh-CN" sz="2000"/>
              <a:t>:會計相關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CN"/>
              <a:t>資訊</a:t>
            </a:r>
            <a:r>
              <a:rPr lang="zh-CN" sz="2000"/>
              <a:t>:電腦資訊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zh-CN">
                <a:solidFill>
                  <a:srgbClr val="FF0000"/>
                </a:solidFill>
              </a:rPr>
              <a:t>邏輯</a:t>
            </a:r>
            <a:r>
              <a:rPr lang="zh-CN" sz="2000">
                <a:solidFill>
                  <a:srgbClr val="000000"/>
                </a:solidFill>
              </a:rPr>
              <a:t>:條件判斷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zh-CN">
                <a:solidFill>
                  <a:srgbClr val="FF0000"/>
                </a:solidFill>
              </a:rPr>
              <a:t>數學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7" name="Google Shape;657;p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58" name="Google Shape;658;p71"/>
          <p:cNvSpPr txBox="1"/>
          <p:nvPr>
            <p:ph idx="2" type="body"/>
          </p:nvPr>
        </p:nvSpPr>
        <p:spPr>
          <a:xfrm>
            <a:off x="3338936" y="1639975"/>
            <a:ext cx="26784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zh-CN"/>
              <a:t>陣列</a:t>
            </a:r>
            <a:r>
              <a:rPr lang="zh-CN" sz="2000"/>
              <a:t>:矩陣處理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 startAt="7"/>
            </a:pPr>
            <a:r>
              <a:rPr lang="zh-CN">
                <a:solidFill>
                  <a:srgbClr val="FF0000"/>
                </a:solidFill>
              </a:rPr>
              <a:t>統計</a:t>
            </a:r>
            <a:endParaRPr>
              <a:solidFill>
                <a:srgbClr val="FF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zh-CN"/>
              <a:t>試算表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zh-CN"/>
              <a:t>文字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zh-CN"/>
              <a:t>附加元件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Num Lock</a:t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0" name="Google Shape;220;p36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Num Lock燈亮的時候，右邊數字鍵盤才能打數字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可以按Num Lock按鍵來切換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 rotWithShape="1">
          <a:blip r:embed="rId3">
            <a:alphaModFix/>
          </a:blip>
          <a:srcRect b="0" l="69406" r="0" t="0"/>
          <a:stretch/>
        </p:blipFill>
        <p:spPr>
          <a:xfrm>
            <a:off x="-16994" y="1682025"/>
            <a:ext cx="4657294" cy="51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/>
          <p:nvPr/>
        </p:nvSpPr>
        <p:spPr>
          <a:xfrm>
            <a:off x="2262850" y="2254225"/>
            <a:ext cx="506400" cy="68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/>
          <p:nvPr/>
        </p:nvSpPr>
        <p:spPr>
          <a:xfrm>
            <a:off x="1756450" y="3028350"/>
            <a:ext cx="655200" cy="68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19350" y="4776800"/>
            <a:ext cx="2292300" cy="1119600"/>
          </a:xfrm>
          <a:prstGeom prst="wedgeRoundRectCallout">
            <a:avLst>
              <a:gd fmla="val 27922" name="adj1"/>
              <a:gd fmla="val -13270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切換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Num Lock燈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933100" y="609975"/>
            <a:ext cx="1994700" cy="1119600"/>
          </a:xfrm>
          <a:prstGeom prst="wedgeRoundRectCallout">
            <a:avLst>
              <a:gd fmla="val 26117" name="adj1"/>
              <a:gd fmla="val 8558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有亮才能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打數字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常用函式: 數學</a:t>
            </a:r>
            <a:r>
              <a:rPr b="0" lang="zh-CN"/>
              <a:t> (1/2)</a:t>
            </a:r>
            <a:endParaRPr b="0"/>
          </a:p>
        </p:txBody>
      </p:sp>
      <p:sp>
        <p:nvSpPr>
          <p:cNvPr id="664" name="Google Shape;664;p7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ABS(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將數值轉換成絕對值 (也就是沒有負號的數值)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ROUND(</a:t>
            </a:r>
            <a:r>
              <a:rPr b="1" lang="zh-CN">
                <a:solidFill>
                  <a:schemeClr val="dk1"/>
                </a:solidFill>
              </a:rPr>
              <a:t>儲存格,數字N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將數值四捨五入到第N位數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INT(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將數值的小數位數，無條件捨去，留下整數部份</a:t>
            </a:r>
            <a:endParaRPr/>
          </a:p>
        </p:txBody>
      </p:sp>
      <p:sp>
        <p:nvSpPr>
          <p:cNvPr id="665" name="Google Shape;665;p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常用函式: 數學</a:t>
            </a:r>
            <a:r>
              <a:rPr b="0" lang="zh-CN"/>
              <a:t> (2/2)</a:t>
            </a:r>
            <a:endParaRPr b="0"/>
          </a:p>
        </p:txBody>
      </p:sp>
      <p:sp>
        <p:nvSpPr>
          <p:cNvPr id="671" name="Google Shape;671;p73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MOD(</a:t>
            </a:r>
            <a:r>
              <a:rPr b="1" lang="zh-CN">
                <a:solidFill>
                  <a:schemeClr val="dk1"/>
                </a:solidFill>
              </a:rPr>
              <a:t>被除數,除數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求得兩數值相除後的餘數，如果除數為0，將傳回錯誤訊息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SQRT(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傳回「平方根」值</a:t>
            </a:r>
            <a:endParaRPr/>
          </a:p>
        </p:txBody>
      </p:sp>
      <p:sp>
        <p:nvSpPr>
          <p:cNvPr id="672" name="Google Shape;672;p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常用函式: 日期</a:t>
            </a:r>
            <a:endParaRPr/>
          </a:p>
        </p:txBody>
      </p:sp>
      <p:sp>
        <p:nvSpPr>
          <p:cNvPr id="678" name="Google Shape;678;p74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NOW()</a:t>
            </a:r>
            <a:br>
              <a:rPr lang="zh-CN"/>
            </a:br>
            <a:r>
              <a:rPr lang="zh-CN"/>
              <a:t>顯示目前電腦系統的日期與時間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TODAY()</a:t>
            </a:r>
            <a:br>
              <a:rPr lang="zh-CN"/>
            </a:br>
            <a:r>
              <a:rPr lang="zh-CN"/>
              <a:t>顯示今天的日期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DAY(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擷取日期資料中，年月日裡面的"日數" 數值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MONTH(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擷取日期資料中，年月日裡面的"月份" 數值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YEAR(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擷取日期資料中，年月日裡面的"年份" 數值</a:t>
            </a:r>
            <a:endParaRPr/>
          </a:p>
        </p:txBody>
      </p:sp>
      <p:sp>
        <p:nvSpPr>
          <p:cNvPr id="679" name="Google Shape;679;p7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常用函式: 統計</a:t>
            </a:r>
            <a:r>
              <a:rPr b="0" lang="zh-CN"/>
              <a:t> (1/2)</a:t>
            </a:r>
            <a:endParaRPr b="0"/>
          </a:p>
        </p:txBody>
      </p:sp>
      <p:sp>
        <p:nvSpPr>
          <p:cNvPr id="685" name="Google Shape;685;p75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計算儲存格範圍的平均值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目標儲存格,參考儲存格範圍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數字傳回在某數列中的順序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求得某儲存格範圍的最大值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MIX(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求得某儲存格範圍的最小值</a:t>
            </a:r>
            <a:endParaRPr/>
          </a:p>
        </p:txBody>
      </p:sp>
      <p:sp>
        <p:nvSpPr>
          <p:cNvPr id="686" name="Google Shape;686;p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常用函式: 統計</a:t>
            </a:r>
            <a:r>
              <a:rPr b="0" lang="zh-CN"/>
              <a:t> (2/2)</a:t>
            </a:r>
            <a:endParaRPr b="0"/>
          </a:p>
        </p:txBody>
      </p:sp>
      <p:sp>
        <p:nvSpPr>
          <p:cNvPr id="692" name="Google Shape;692;p76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COUNT(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求得某儲存格範圍中，包含數字的儲存格數目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LARGE(</a:t>
            </a:r>
            <a:r>
              <a:rPr b="1" lang="zh-CN">
                <a:solidFill>
                  <a:schemeClr val="dk1"/>
                </a:solidFill>
              </a:rPr>
              <a:t>儲存格1:儲存格2,N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求得某儲存格範圍第N大的數值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SMALL(</a:t>
            </a:r>
            <a:r>
              <a:rPr b="1" lang="zh-CN">
                <a:solidFill>
                  <a:schemeClr val="dk1"/>
                </a:solidFill>
              </a:rPr>
              <a:t>儲存格1:儲存格2,N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求得某儲存格範圍第N小的數值</a:t>
            </a:r>
            <a:endParaRPr/>
          </a:p>
        </p:txBody>
      </p:sp>
      <p:sp>
        <p:nvSpPr>
          <p:cNvPr id="693" name="Google Shape;693;p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77"/>
          <p:cNvPicPr preferRelativeResize="0"/>
          <p:nvPr/>
        </p:nvPicPr>
        <p:blipFill rotWithShape="1">
          <a:blip r:embed="rId3">
            <a:alphaModFix/>
          </a:blip>
          <a:srcRect b="23669" l="0" r="0" t="0"/>
          <a:stretch/>
        </p:blipFill>
        <p:spPr>
          <a:xfrm>
            <a:off x="0" y="3094000"/>
            <a:ext cx="9143999" cy="3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7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查詢函式</a:t>
            </a:r>
            <a:endParaRPr/>
          </a:p>
        </p:txBody>
      </p:sp>
      <p:sp>
        <p:nvSpPr>
          <p:cNvPr id="700" name="Google Shape;700;p7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課程網頁 </a:t>
            </a:r>
            <a:r>
              <a:rPr lang="zh-CN" u="sng">
                <a:solidFill>
                  <a:schemeClr val="hlink"/>
                </a:solidFill>
                <a:hlinkClick r:id="rId4"/>
              </a:rPr>
              <a:t>http://j.mp/nou104calc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7"/>
          <p:cNvSpPr txBox="1"/>
          <p:nvPr>
            <p:ph idx="12" type="sldNum"/>
          </p:nvPr>
        </p:nvSpPr>
        <p:spPr>
          <a:xfrm>
            <a:off x="8214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702" name="Google Shape;702;p77"/>
          <p:cNvSpPr txBox="1"/>
          <p:nvPr/>
        </p:nvSpPr>
        <p:spPr>
          <a:xfrm>
            <a:off x="3642400" y="2312475"/>
            <a:ext cx="2838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函式查詢</a:t>
            </a:r>
            <a:endParaRPr sz="3600"/>
          </a:p>
        </p:txBody>
      </p:sp>
      <p:pic>
        <p:nvPicPr>
          <p:cNvPr id="703" name="Google Shape;703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675" y="2341263"/>
            <a:ext cx="752725" cy="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7"/>
          <p:cNvSpPr/>
          <p:nvPr/>
        </p:nvSpPr>
        <p:spPr>
          <a:xfrm>
            <a:off x="641250" y="3773675"/>
            <a:ext cx="400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77"/>
          <p:cNvSpPr/>
          <p:nvPr/>
        </p:nvSpPr>
        <p:spPr>
          <a:xfrm>
            <a:off x="506325" y="2924700"/>
            <a:ext cx="1428900" cy="637200"/>
          </a:xfrm>
          <a:prstGeom prst="wedgeRoundRectCallout">
            <a:avLst>
              <a:gd fmla="val -24312" name="adj1"/>
              <a:gd fmla="val 8910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搜尋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成績單：函式</a:t>
            </a:r>
            <a:endParaRPr/>
          </a:p>
        </p:txBody>
      </p:sp>
      <p:sp>
        <p:nvSpPr>
          <p:cNvPr id="711" name="Google Shape;711;p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12" name="Google Shape;712;p78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4-1</a:t>
            </a:r>
            <a:endParaRPr/>
          </a:p>
        </p:txBody>
      </p:sp>
      <p:sp>
        <p:nvSpPr>
          <p:cNvPr id="713" name="Google Shape;713;p78"/>
          <p:cNvSpPr txBox="1"/>
          <p:nvPr>
            <p:ph idx="2" type="subTitle"/>
          </p:nvPr>
        </p:nvSpPr>
        <p:spPr>
          <a:xfrm>
            <a:off x="2431475" y="3988200"/>
            <a:ext cx="31275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填入資料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計算總分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複製公式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4. 計算名次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5. 複製公式</a:t>
            </a:r>
            <a:endParaRPr/>
          </a:p>
        </p:txBody>
      </p:sp>
      <p:sp>
        <p:nvSpPr>
          <p:cNvPr id="714" name="Google Shape;714;p78"/>
          <p:cNvSpPr/>
          <p:nvPr/>
        </p:nvSpPr>
        <p:spPr>
          <a:xfrm rot="1135064">
            <a:off x="4212902" y="1363044"/>
            <a:ext cx="2825943" cy="947765"/>
          </a:xfrm>
          <a:prstGeom prst="wedgeRoundRectCallout">
            <a:avLst>
              <a:gd fmla="val -27619" name="adj1"/>
              <a:gd fmla="val 94735" name="adj2"/>
              <a:gd fmla="val 0" name="adj3"/>
            </a:avLst>
          </a:prstGeom>
          <a:solidFill>
            <a:srgbClr val="FFFF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/>
              <a:t>不是落點分析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/>
              <a:t>是「</a:t>
            </a:r>
            <a:r>
              <a:rPr b="1" lang="zh-CN" sz="2500">
                <a:solidFill>
                  <a:srgbClr val="FF0000"/>
                </a:solidFill>
              </a:rPr>
              <a:t>弱點分析</a:t>
            </a:r>
            <a:r>
              <a:rPr lang="zh-CN" sz="2500"/>
              <a:t>」</a:t>
            </a:r>
            <a:endParaRPr sz="2500"/>
          </a:p>
        </p:txBody>
      </p:sp>
      <p:sp>
        <p:nvSpPr>
          <p:cNvPr id="715" name="Google Shape;715;p78"/>
          <p:cNvSpPr txBox="1"/>
          <p:nvPr>
            <p:ph idx="2" type="subTitle"/>
          </p:nvPr>
        </p:nvSpPr>
        <p:spPr>
          <a:xfrm>
            <a:off x="5510100" y="3988200"/>
            <a:ext cx="31275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6. 計算最高分數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7. 計算平均分數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8. 計算最低分數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9. 複製公式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651" y="2461802"/>
            <a:ext cx="5034500" cy="3705372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7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開啟檔案</a:t>
            </a:r>
            <a:endParaRPr/>
          </a:p>
        </p:txBody>
      </p:sp>
      <p:sp>
        <p:nvSpPr>
          <p:cNvPr id="722" name="Google Shape;722;p7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24" name="Google Shape;724;p7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按下「開啟」</a:t>
            </a:r>
            <a:endParaRPr/>
          </a:p>
        </p:txBody>
      </p:sp>
      <p:sp>
        <p:nvSpPr>
          <p:cNvPr id="725" name="Google Shape;725;p79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選擇桌面的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「成績單.ods」</a:t>
            </a:r>
            <a:endParaRPr/>
          </a:p>
        </p:txBody>
      </p:sp>
      <p:pic>
        <p:nvPicPr>
          <p:cNvPr id="726" name="Google Shape;726;p79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79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9"/>
          <p:cNvSpPr/>
          <p:nvPr/>
        </p:nvSpPr>
        <p:spPr>
          <a:xfrm>
            <a:off x="6179250" y="3366750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79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79"/>
          <p:cNvSpPr/>
          <p:nvPr/>
        </p:nvSpPr>
        <p:spPr>
          <a:xfrm>
            <a:off x="7048225" y="272955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31" name="Google Shape;731;p79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填入資料</a:t>
            </a:r>
            <a:endParaRPr/>
          </a:p>
        </p:txBody>
      </p:sp>
      <p:sp>
        <p:nvSpPr>
          <p:cNvPr id="737" name="Google Shape;737;p80"/>
          <p:cNvSpPr txBox="1"/>
          <p:nvPr>
            <p:ph idx="1" type="body"/>
          </p:nvPr>
        </p:nvSpPr>
        <p:spPr>
          <a:xfrm>
            <a:off x="311700" y="2568799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39" name="Google Shape;739;p80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請在列21輸入您或兒女的名字，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以及各科成績(最高100分)</a:t>
            </a:r>
            <a:endParaRPr/>
          </a:p>
        </p:txBody>
      </p:sp>
      <p:pic>
        <p:nvPicPr>
          <p:cNvPr id="740" name="Google Shape;74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13" y="2568801"/>
            <a:ext cx="8158382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0"/>
          <p:cNvSpPr/>
          <p:nvPr/>
        </p:nvSpPr>
        <p:spPr>
          <a:xfrm>
            <a:off x="492825" y="5516825"/>
            <a:ext cx="7367700" cy="358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計算總分</a:t>
            </a:r>
            <a:endParaRPr/>
          </a:p>
        </p:txBody>
      </p:sp>
      <p:sp>
        <p:nvSpPr>
          <p:cNvPr id="747" name="Google Shape;747;p8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50" name="Google Shape;750;p8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A.選取儲存格G2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B.∑小計</a:t>
            </a:r>
            <a:endParaRPr/>
          </a:p>
        </p:txBody>
      </p:sp>
      <p:sp>
        <p:nvSpPr>
          <p:cNvPr id="751" name="Google Shape;751;p8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C.接受</a:t>
            </a:r>
            <a:endParaRPr/>
          </a:p>
        </p:txBody>
      </p:sp>
      <p:pic>
        <p:nvPicPr>
          <p:cNvPr id="752" name="Google Shape;75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50" y="2568788"/>
            <a:ext cx="383857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81"/>
          <p:cNvSpPr/>
          <p:nvPr/>
        </p:nvSpPr>
        <p:spPr>
          <a:xfrm>
            <a:off x="2852025" y="4479450"/>
            <a:ext cx="1276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1"/>
          <p:cNvSpPr/>
          <p:nvPr/>
        </p:nvSpPr>
        <p:spPr>
          <a:xfrm>
            <a:off x="1968725" y="3814500"/>
            <a:ext cx="482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5" name="Google Shape;75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9" y="2568799"/>
            <a:ext cx="3999900" cy="3740399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81"/>
          <p:cNvSpPr/>
          <p:nvPr/>
        </p:nvSpPr>
        <p:spPr>
          <a:xfrm>
            <a:off x="6591000" y="3754950"/>
            <a:ext cx="482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81"/>
          <p:cNvSpPr/>
          <p:nvPr/>
        </p:nvSpPr>
        <p:spPr>
          <a:xfrm>
            <a:off x="3634125" y="3535650"/>
            <a:ext cx="732300" cy="637200"/>
          </a:xfrm>
          <a:prstGeom prst="wedgeEllipseCallout">
            <a:avLst>
              <a:gd fmla="val -33965" name="adj1"/>
              <a:gd fmla="val 10537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8" name="Google Shape;758;p81"/>
          <p:cNvSpPr/>
          <p:nvPr/>
        </p:nvSpPr>
        <p:spPr>
          <a:xfrm>
            <a:off x="1629325" y="2940175"/>
            <a:ext cx="732300" cy="637200"/>
          </a:xfrm>
          <a:prstGeom prst="wedgeEllipseCallout">
            <a:avLst>
              <a:gd fmla="val 29735" name="adj1"/>
              <a:gd fmla="val 991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9" name="Google Shape;759;p81"/>
          <p:cNvSpPr/>
          <p:nvPr/>
        </p:nvSpPr>
        <p:spPr>
          <a:xfrm>
            <a:off x="6591000" y="2940175"/>
            <a:ext cx="732300" cy="637200"/>
          </a:xfrm>
          <a:prstGeom prst="wedgeEllipseCallout">
            <a:avLst>
              <a:gd fmla="val -20316" name="adj1"/>
              <a:gd fmla="val 8045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授課大綱</a:t>
            </a:r>
            <a:endParaRPr/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311700" y="1639825"/>
            <a:ext cx="49392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減肥記錄表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CN"/>
              <a:t>訂購單</a:t>
            </a:r>
            <a:endParaRPr/>
          </a:p>
        </p:txBody>
      </p:sp>
      <p:sp>
        <p:nvSpPr>
          <p:cNvPr id="232" name="Google Shape;232;p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5189550" y="1639825"/>
            <a:ext cx="35538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CN"/>
              <a:t>函式簡介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CN"/>
              <a:t>成績單</a:t>
            </a:r>
            <a:endParaRPr/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/>
              <a:t>函式</a:t>
            </a:r>
            <a:endParaRPr/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CN"/>
              <a:t>進階圖表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複製公式</a:t>
            </a:r>
            <a:endParaRPr/>
          </a:p>
        </p:txBody>
      </p:sp>
      <p:sp>
        <p:nvSpPr>
          <p:cNvPr id="765" name="Google Shape;765;p8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A.選取儲存格</a:t>
            </a:r>
            <a:br>
              <a:rPr lang="zh-CN"/>
            </a:br>
            <a:r>
              <a:rPr lang="zh-CN"/>
              <a:t>  G2:G21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B.選單列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  &gt; 工作表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   &gt; 填滿儲存格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/>
              <a:t>    &gt; 下</a:t>
            </a:r>
            <a:endParaRPr/>
          </a:p>
        </p:txBody>
      </p:sp>
      <p:pic>
        <p:nvPicPr>
          <p:cNvPr id="766" name="Google Shape;76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707" y="0"/>
            <a:ext cx="58782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2"/>
          <p:cNvSpPr/>
          <p:nvPr/>
        </p:nvSpPr>
        <p:spPr>
          <a:xfrm>
            <a:off x="4575300" y="1859325"/>
            <a:ext cx="1151400" cy="449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82"/>
          <p:cNvSpPr/>
          <p:nvPr/>
        </p:nvSpPr>
        <p:spPr>
          <a:xfrm>
            <a:off x="5637250" y="2580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82"/>
          <p:cNvSpPr/>
          <p:nvPr/>
        </p:nvSpPr>
        <p:spPr>
          <a:xfrm>
            <a:off x="5964750" y="32875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82"/>
          <p:cNvSpPr/>
          <p:nvPr/>
        </p:nvSpPr>
        <p:spPr>
          <a:xfrm>
            <a:off x="7642025" y="3287550"/>
            <a:ext cx="11115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2"/>
          <p:cNvSpPr/>
          <p:nvPr/>
        </p:nvSpPr>
        <p:spPr>
          <a:xfrm>
            <a:off x="5838700" y="5714625"/>
            <a:ext cx="732300" cy="637200"/>
          </a:xfrm>
          <a:prstGeom prst="wedgeEllipseCallout">
            <a:avLst>
              <a:gd fmla="val -80220" name="adj1"/>
              <a:gd fmla="val 172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2" name="Google Shape;772;p82"/>
          <p:cNvSpPr/>
          <p:nvPr/>
        </p:nvSpPr>
        <p:spPr>
          <a:xfrm>
            <a:off x="8250425" y="2419600"/>
            <a:ext cx="732300" cy="637200"/>
          </a:xfrm>
          <a:prstGeom prst="wedgeEllipseCallout">
            <a:avLst>
              <a:gd fmla="val -15168" name="adj1"/>
              <a:gd fmla="val 780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3" name="Google Shape;773;p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779" name="Google Shape;779;p83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完成下圖的表格吧</a:t>
            </a:r>
            <a:endParaRPr/>
          </a:p>
        </p:txBody>
      </p:sp>
      <p:sp>
        <p:nvSpPr>
          <p:cNvPr id="780" name="Google Shape;780;p83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  <p:pic>
        <p:nvPicPr>
          <p:cNvPr id="781" name="Google Shape;78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9" y="2282100"/>
            <a:ext cx="3583299" cy="41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總分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是會算了...</a:t>
            </a:r>
            <a:endParaRPr/>
          </a:p>
        </p:txBody>
      </p:sp>
      <p:sp>
        <p:nvSpPr>
          <p:cNvPr id="787" name="Google Shape;787;p84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我到底是第幾名呢？</a:t>
            </a:r>
            <a:endParaRPr/>
          </a:p>
        </p:txBody>
      </p:sp>
      <p:sp>
        <p:nvSpPr>
          <p:cNvPr id="788" name="Google Shape;788;p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789" name="Google Shape;78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685225"/>
            <a:ext cx="5165100" cy="4504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名次函式: RANK</a:t>
            </a:r>
            <a:endParaRPr/>
          </a:p>
        </p:txBody>
      </p:sp>
      <p:sp>
        <p:nvSpPr>
          <p:cNvPr id="795" name="Google Shape;795;p85"/>
          <p:cNvSpPr txBox="1"/>
          <p:nvPr>
            <p:ph idx="1" type="body"/>
          </p:nvPr>
        </p:nvSpPr>
        <p:spPr>
          <a:xfrm>
            <a:off x="311700" y="14112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rgbClr val="FF0000"/>
                </a:solidFill>
              </a:rPr>
              <a:t>RANK(</a:t>
            </a:r>
            <a:r>
              <a:rPr b="1" lang="zh-CN" sz="3600">
                <a:solidFill>
                  <a:schemeClr val="dk1"/>
                </a:solidFill>
              </a:rPr>
              <a:t>number, ref, order</a:t>
            </a:r>
            <a:r>
              <a:rPr b="1" lang="zh-CN" sz="3600">
                <a:solidFill>
                  <a:srgbClr val="FF0000"/>
                </a:solidFill>
              </a:rPr>
              <a:t>)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傳回範例中數字的排序位置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Number是要決定其排列等級的數值。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Ref是樣本中資料的矩陣或範圍。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/>
              <a:t>Order (選擇性) 為序列順序。0 表示從陣列的最後一個項目降序排列至第一個項目 (此為預設值)，1 表示從範圍的第一個項目升序排列至最後一個項目。</a:t>
            </a:r>
            <a:endParaRPr/>
          </a:p>
        </p:txBody>
      </p:sp>
      <p:sp>
        <p:nvSpPr>
          <p:cNvPr id="796" name="Google Shape;796;p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97" name="Google Shape;79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0" y="547427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統計函式</a:t>
            </a:r>
            <a:endParaRPr/>
          </a:p>
        </p:txBody>
      </p:sp>
      <p:sp>
        <p:nvSpPr>
          <p:cNvPr id="803" name="Google Shape;803;p86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目標儲存格,參考儲存格範圍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數字傳回在某數列中的順序</a:t>
            </a:r>
            <a:endParaRPr b="1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計算儲存格範圍的平均值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求得某儲存格範圍的最大值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CN">
                <a:solidFill>
                  <a:srgbClr val="FF0000"/>
                </a:solidFill>
              </a:rPr>
              <a:t>MIX(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求得某儲存格範圍的最小值</a:t>
            </a:r>
            <a:endParaRPr/>
          </a:p>
        </p:txBody>
      </p:sp>
      <p:sp>
        <p:nvSpPr>
          <p:cNvPr id="804" name="Google Shape;804;p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7"/>
          <p:cNvSpPr txBox="1"/>
          <p:nvPr>
            <p:ph type="title"/>
          </p:nvPr>
        </p:nvSpPr>
        <p:spPr>
          <a:xfrm>
            <a:off x="311700" y="4566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RANK的參數</a:t>
            </a:r>
            <a:endParaRPr/>
          </a:p>
        </p:txBody>
      </p:sp>
      <p:sp>
        <p:nvSpPr>
          <p:cNvPr id="810" name="Google Shape;810;p8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A.目標儲存格 </a:t>
            </a:r>
            <a:r>
              <a:rPr lang="zh-CN">
                <a:solidFill>
                  <a:schemeClr val="dk1"/>
                </a:solidFill>
              </a:rPr>
              <a:t>G2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B.參考儲存格範圍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G2:G21 &gt; </a:t>
            </a:r>
            <a:r>
              <a:rPr lang="zh-CN">
                <a:solidFill>
                  <a:schemeClr val="dk1"/>
                </a:solidFill>
              </a:rPr>
              <a:t>$G$2:$G$21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($表示鎖定參照)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公式：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G2,$G$2:$G$21</a:t>
            </a:r>
            <a:r>
              <a:rPr b="1" lang="zh-CN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811" name="Google Shape;811;p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812" name="Google Shape;81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550" y="1179775"/>
            <a:ext cx="447675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87"/>
          <p:cNvSpPr/>
          <p:nvPr/>
        </p:nvSpPr>
        <p:spPr>
          <a:xfrm>
            <a:off x="6431225" y="3007200"/>
            <a:ext cx="923100" cy="266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87"/>
          <p:cNvSpPr/>
          <p:nvPr/>
        </p:nvSpPr>
        <p:spPr>
          <a:xfrm>
            <a:off x="5441700" y="5287850"/>
            <a:ext cx="732300" cy="637200"/>
          </a:xfrm>
          <a:prstGeom prst="wedgeEllipseCallout">
            <a:avLst>
              <a:gd fmla="val 109521" name="adj1"/>
              <a:gd fmla="val -20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5" name="Google Shape;815;p87"/>
          <p:cNvSpPr/>
          <p:nvPr/>
        </p:nvSpPr>
        <p:spPr>
          <a:xfrm>
            <a:off x="6431225" y="3007200"/>
            <a:ext cx="923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87"/>
          <p:cNvSpPr/>
          <p:nvPr/>
        </p:nvSpPr>
        <p:spPr>
          <a:xfrm>
            <a:off x="5441700" y="2866225"/>
            <a:ext cx="732300" cy="637200"/>
          </a:xfrm>
          <a:prstGeom prst="wedgeEllipseCallout">
            <a:avLst>
              <a:gd fmla="val 97324" name="adj1"/>
              <a:gd fmla="val -295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88"/>
          <p:cNvPicPr preferRelativeResize="0"/>
          <p:nvPr/>
        </p:nvPicPr>
        <p:blipFill rotWithShape="1">
          <a:blip r:embed="rId3">
            <a:alphaModFix/>
          </a:blip>
          <a:srcRect b="0" l="0" r="11213" t="0"/>
          <a:stretch/>
        </p:blipFill>
        <p:spPr>
          <a:xfrm>
            <a:off x="4832400" y="2623175"/>
            <a:ext cx="4311599" cy="42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8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4. 計算名次</a:t>
            </a:r>
            <a:endParaRPr/>
          </a:p>
        </p:txBody>
      </p:sp>
      <p:sp>
        <p:nvSpPr>
          <p:cNvPr id="823" name="Google Shape;823;p8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825" name="Google Shape;825;p8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A.編輯儲存格H2</a:t>
            </a:r>
            <a:endParaRPr/>
          </a:p>
        </p:txBody>
      </p:sp>
      <p:sp>
        <p:nvSpPr>
          <p:cNvPr id="826" name="Google Shape;826;p8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RANK(</a:t>
            </a:r>
            <a:r>
              <a:rPr lang="zh-CN">
                <a:solidFill>
                  <a:schemeClr val="dk1"/>
                </a:solidFill>
              </a:rPr>
              <a:t>G2,$G$2:$G$21</a:t>
            </a:r>
            <a:r>
              <a:rPr lang="zh-CN">
                <a:solidFill>
                  <a:srgbClr val="FF0000"/>
                </a:solidFill>
              </a:rPr>
              <a:t>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27" name="Google Shape;827;p88"/>
          <p:cNvPicPr preferRelativeResize="0"/>
          <p:nvPr/>
        </p:nvPicPr>
        <p:blipFill rotWithShape="1">
          <a:blip r:embed="rId4">
            <a:alphaModFix/>
          </a:blip>
          <a:srcRect b="12518" l="0" r="0" t="0"/>
          <a:stretch/>
        </p:blipFill>
        <p:spPr>
          <a:xfrm>
            <a:off x="297125" y="2541575"/>
            <a:ext cx="4029075" cy="43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88"/>
          <p:cNvSpPr/>
          <p:nvPr/>
        </p:nvSpPr>
        <p:spPr>
          <a:xfrm>
            <a:off x="2730575" y="450320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88"/>
          <p:cNvSpPr/>
          <p:nvPr/>
        </p:nvSpPr>
        <p:spPr>
          <a:xfrm>
            <a:off x="6936725" y="4253700"/>
            <a:ext cx="2047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88"/>
          <p:cNvSpPr/>
          <p:nvPr/>
        </p:nvSpPr>
        <p:spPr>
          <a:xfrm>
            <a:off x="1945500" y="36165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1" name="Google Shape;831;p88"/>
          <p:cNvSpPr/>
          <p:nvPr/>
        </p:nvSpPr>
        <p:spPr>
          <a:xfrm>
            <a:off x="8251625" y="3283500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446" y="0"/>
            <a:ext cx="56715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89"/>
          <p:cNvSpPr txBox="1"/>
          <p:nvPr>
            <p:ph type="title"/>
          </p:nvPr>
        </p:nvSpPr>
        <p:spPr>
          <a:xfrm>
            <a:off x="311700" y="685225"/>
            <a:ext cx="31608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5. 複製公式</a:t>
            </a:r>
            <a:endParaRPr/>
          </a:p>
        </p:txBody>
      </p:sp>
      <p:sp>
        <p:nvSpPr>
          <p:cNvPr id="838" name="Google Shape;838;p8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A.選取儲存格</a:t>
            </a:r>
            <a:br>
              <a:rPr lang="zh-CN"/>
            </a:br>
            <a:r>
              <a:rPr lang="zh-CN"/>
              <a:t>  H2:H21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B.選單列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  &gt; 工作表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   &gt; 填滿儲存格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    &gt; 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89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840" name="Google Shape;840;p89"/>
          <p:cNvSpPr/>
          <p:nvPr/>
        </p:nvSpPr>
        <p:spPr>
          <a:xfrm>
            <a:off x="4664625" y="1412700"/>
            <a:ext cx="972600" cy="411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89"/>
          <p:cNvSpPr/>
          <p:nvPr/>
        </p:nvSpPr>
        <p:spPr>
          <a:xfrm>
            <a:off x="5756350" y="258050"/>
            <a:ext cx="5955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89"/>
          <p:cNvSpPr/>
          <p:nvPr/>
        </p:nvSpPr>
        <p:spPr>
          <a:xfrm>
            <a:off x="6064000" y="32081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89"/>
          <p:cNvSpPr/>
          <p:nvPr/>
        </p:nvSpPr>
        <p:spPr>
          <a:xfrm>
            <a:off x="7642025" y="3211350"/>
            <a:ext cx="1111500" cy="222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89"/>
          <p:cNvSpPr/>
          <p:nvPr/>
        </p:nvSpPr>
        <p:spPr>
          <a:xfrm>
            <a:off x="5094325" y="5635225"/>
            <a:ext cx="732300" cy="637200"/>
          </a:xfrm>
          <a:prstGeom prst="wedgeEllipseCallout">
            <a:avLst>
              <a:gd fmla="val -40912" name="adj1"/>
              <a:gd fmla="val -932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5" name="Google Shape;845;p89"/>
          <p:cNvSpPr/>
          <p:nvPr/>
        </p:nvSpPr>
        <p:spPr>
          <a:xfrm>
            <a:off x="8250425" y="2343400"/>
            <a:ext cx="732300" cy="637200"/>
          </a:xfrm>
          <a:prstGeom prst="wedgeEllipseCallout">
            <a:avLst>
              <a:gd fmla="val -15168" name="adj1"/>
              <a:gd fmla="val 780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3" y="2107142"/>
            <a:ext cx="3583301" cy="43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852" name="Google Shape;852;p90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請試著照前面投影片的4-5步</a:t>
            </a:r>
            <a:br>
              <a:rPr lang="zh-CN"/>
            </a:br>
            <a:r>
              <a:rPr lang="zh-CN"/>
              <a:t>完成下圖的表格吧</a:t>
            </a:r>
            <a:endParaRPr/>
          </a:p>
        </p:txBody>
      </p:sp>
      <p:sp>
        <p:nvSpPr>
          <p:cNvPr id="853" name="Google Shape;853;p90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112" y="1179775"/>
            <a:ext cx="4695888" cy="56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91"/>
          <p:cNvSpPr txBox="1"/>
          <p:nvPr>
            <p:ph type="title"/>
          </p:nvPr>
        </p:nvSpPr>
        <p:spPr>
          <a:xfrm>
            <a:off x="311700" y="4566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MAX, AVERAGE, MIN的參數</a:t>
            </a:r>
            <a:endParaRPr/>
          </a:p>
        </p:txBody>
      </p:sp>
      <p:sp>
        <p:nvSpPr>
          <p:cNvPr id="860" name="Google Shape;860;p9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A.儲存格範圍 </a:t>
            </a:r>
            <a:r>
              <a:rPr lang="zh-CN">
                <a:solidFill>
                  <a:schemeClr val="dk1"/>
                </a:solidFill>
              </a:rPr>
              <a:t>B2:B21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公式：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MIN(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61" name="Google Shape;861;p9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62" name="Google Shape;862;p91"/>
          <p:cNvSpPr/>
          <p:nvPr/>
        </p:nvSpPr>
        <p:spPr>
          <a:xfrm>
            <a:off x="5437625" y="2661325"/>
            <a:ext cx="861300" cy="312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1"/>
          <p:cNvSpPr/>
          <p:nvPr/>
        </p:nvSpPr>
        <p:spPr>
          <a:xfrm>
            <a:off x="6581875" y="5398075"/>
            <a:ext cx="732300" cy="637200"/>
          </a:xfrm>
          <a:prstGeom prst="wedgeEllipseCallout">
            <a:avLst>
              <a:gd fmla="val -97235" name="adj1"/>
              <a:gd fmla="val -87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減肥記錄表</a:t>
            </a:r>
            <a:endParaRPr/>
          </a:p>
        </p:txBody>
      </p:sp>
      <p:sp>
        <p:nvSpPr>
          <p:cNvPr id="239" name="Google Shape;239;p38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1</a:t>
            </a:r>
            <a:endParaRPr/>
          </a:p>
        </p:txBody>
      </p:sp>
      <p:sp>
        <p:nvSpPr>
          <p:cNvPr id="240" name="Google Shape;240;p38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作者：z88487561(糖)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rgbClr val="EA999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http://z88487561.pixnet.net/blog</a:t>
            </a:r>
            <a:r>
              <a:rPr lang="zh-CN">
                <a:solidFill>
                  <a:srgbClr val="F4CCCC"/>
                </a:solidFill>
              </a:rPr>
              <a:t> </a:t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241" name="Google Shape;241;p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9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6. 計算最高分數</a:t>
            </a:r>
            <a:endParaRPr/>
          </a:p>
        </p:txBody>
      </p:sp>
      <p:sp>
        <p:nvSpPr>
          <p:cNvPr id="869" name="Google Shape;869;p9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72" name="Google Shape;872;p9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A.編輯儲存格B22</a:t>
            </a:r>
            <a:endParaRPr/>
          </a:p>
        </p:txBody>
      </p:sp>
      <p:sp>
        <p:nvSpPr>
          <p:cNvPr id="873" name="Google Shape;873;p9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MAX(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  <a:endParaRPr/>
          </a:p>
        </p:txBody>
      </p:sp>
      <p:pic>
        <p:nvPicPr>
          <p:cNvPr id="874" name="Google Shape;874;p92"/>
          <p:cNvPicPr preferRelativeResize="0"/>
          <p:nvPr/>
        </p:nvPicPr>
        <p:blipFill rotWithShape="1">
          <a:blip r:embed="rId3">
            <a:alphaModFix/>
          </a:blip>
          <a:srcRect b="13374" l="0" r="0" t="0"/>
          <a:stretch/>
        </p:blipFill>
        <p:spPr>
          <a:xfrm>
            <a:off x="649525" y="2568798"/>
            <a:ext cx="3324225" cy="3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075" y="2563500"/>
            <a:ext cx="343852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92"/>
          <p:cNvSpPr/>
          <p:nvPr/>
        </p:nvSpPr>
        <p:spPr>
          <a:xfrm>
            <a:off x="2266025" y="510355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2"/>
          <p:cNvSpPr/>
          <p:nvPr/>
        </p:nvSpPr>
        <p:spPr>
          <a:xfrm>
            <a:off x="6676900" y="5053450"/>
            <a:ext cx="1535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92"/>
          <p:cNvSpPr/>
          <p:nvPr/>
        </p:nvSpPr>
        <p:spPr>
          <a:xfrm>
            <a:off x="1496700" y="42537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9" name="Google Shape;879;p92"/>
          <p:cNvSpPr/>
          <p:nvPr/>
        </p:nvSpPr>
        <p:spPr>
          <a:xfrm>
            <a:off x="8212300" y="4170138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88" y="2568800"/>
            <a:ext cx="369570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63" y="2563500"/>
            <a:ext cx="328612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9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7. 計算平均分數</a:t>
            </a:r>
            <a:endParaRPr/>
          </a:p>
        </p:txBody>
      </p:sp>
      <p:sp>
        <p:nvSpPr>
          <p:cNvPr id="887" name="Google Shape;887;p9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9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90" name="Google Shape;890;p9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A.編輯儲存格B23</a:t>
            </a:r>
            <a:endParaRPr/>
          </a:p>
        </p:txBody>
      </p:sp>
      <p:sp>
        <p:nvSpPr>
          <p:cNvPr id="891" name="Google Shape;891;p9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AVERAGE(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892" name="Google Shape;892;p93"/>
          <p:cNvSpPr/>
          <p:nvPr/>
        </p:nvSpPr>
        <p:spPr>
          <a:xfrm>
            <a:off x="2273900" y="5371525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93"/>
          <p:cNvSpPr/>
          <p:nvPr/>
        </p:nvSpPr>
        <p:spPr>
          <a:xfrm>
            <a:off x="6558800" y="5321425"/>
            <a:ext cx="1999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93"/>
          <p:cNvSpPr/>
          <p:nvPr/>
        </p:nvSpPr>
        <p:spPr>
          <a:xfrm>
            <a:off x="1496700" y="44823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95" name="Google Shape;895;p93"/>
          <p:cNvSpPr/>
          <p:nvPr/>
        </p:nvSpPr>
        <p:spPr>
          <a:xfrm>
            <a:off x="8100000" y="4437838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875" y="2563500"/>
            <a:ext cx="35909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650" y="2573025"/>
            <a:ext cx="3048000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9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8. 計算最低分數</a:t>
            </a:r>
            <a:endParaRPr/>
          </a:p>
        </p:txBody>
      </p:sp>
      <p:sp>
        <p:nvSpPr>
          <p:cNvPr id="903" name="Google Shape;903;p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04" name="Google Shape;904;p9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A.編輯儲存格B24</a:t>
            </a:r>
            <a:endParaRPr/>
          </a:p>
        </p:txBody>
      </p:sp>
      <p:sp>
        <p:nvSpPr>
          <p:cNvPr id="905" name="Google Shape;905;p9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MIN(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906" name="Google Shape;906;p94"/>
          <p:cNvSpPr/>
          <p:nvPr/>
        </p:nvSpPr>
        <p:spPr>
          <a:xfrm>
            <a:off x="2418425" y="563695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94"/>
          <p:cNvSpPr/>
          <p:nvPr/>
        </p:nvSpPr>
        <p:spPr>
          <a:xfrm>
            <a:off x="6600700" y="5586850"/>
            <a:ext cx="1535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94"/>
          <p:cNvSpPr/>
          <p:nvPr/>
        </p:nvSpPr>
        <p:spPr>
          <a:xfrm>
            <a:off x="1649100" y="47871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9" name="Google Shape;909;p94"/>
          <p:cNvSpPr/>
          <p:nvPr/>
        </p:nvSpPr>
        <p:spPr>
          <a:xfrm>
            <a:off x="8136100" y="4703538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95"/>
          <p:cNvPicPr preferRelativeResize="0"/>
          <p:nvPr/>
        </p:nvPicPr>
        <p:blipFill rotWithShape="1">
          <a:blip r:embed="rId3">
            <a:alphaModFix/>
          </a:blip>
          <a:srcRect b="14390" l="0" r="0" t="0"/>
          <a:stretch/>
        </p:blipFill>
        <p:spPr>
          <a:xfrm>
            <a:off x="0" y="3138850"/>
            <a:ext cx="9144000" cy="37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9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9. 複製公式</a:t>
            </a:r>
            <a:endParaRPr/>
          </a:p>
        </p:txBody>
      </p:sp>
      <p:sp>
        <p:nvSpPr>
          <p:cNvPr id="916" name="Google Shape;916;p9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9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919" name="Google Shape;919;p9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A.選取B22:G24</a:t>
            </a:r>
            <a:endParaRPr/>
          </a:p>
        </p:txBody>
      </p:sp>
      <p:sp>
        <p:nvSpPr>
          <p:cNvPr id="920" name="Google Shape;920;p9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B.選單 &gt; 工作表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&gt; 填滿儲存格 &gt; 右</a:t>
            </a:r>
            <a:endParaRPr/>
          </a:p>
        </p:txBody>
      </p:sp>
      <p:sp>
        <p:nvSpPr>
          <p:cNvPr id="921" name="Google Shape;921;p95"/>
          <p:cNvSpPr/>
          <p:nvPr/>
        </p:nvSpPr>
        <p:spPr>
          <a:xfrm>
            <a:off x="1292475" y="5329875"/>
            <a:ext cx="66678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95"/>
          <p:cNvSpPr/>
          <p:nvPr/>
        </p:nvSpPr>
        <p:spPr>
          <a:xfrm>
            <a:off x="7655150" y="6036775"/>
            <a:ext cx="732300" cy="637200"/>
          </a:xfrm>
          <a:prstGeom prst="wedgeEllipseCallout">
            <a:avLst>
              <a:gd fmla="val -76065" name="adj1"/>
              <a:gd fmla="val -6322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928" name="Google Shape;928;p96"/>
          <p:cNvSpPr txBox="1"/>
          <p:nvPr>
            <p:ph idx="1" type="body"/>
          </p:nvPr>
        </p:nvSpPr>
        <p:spPr>
          <a:xfrm>
            <a:off x="3667025" y="1590500"/>
            <a:ext cx="5165100" cy="45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請試著照前面投影片的6-9步</a:t>
            </a:r>
            <a:br>
              <a:rPr lang="zh-CN"/>
            </a:br>
            <a:r>
              <a:rPr lang="zh-CN"/>
              <a:t>完成下圖的表格吧</a:t>
            </a:r>
            <a:endParaRPr/>
          </a:p>
        </p:txBody>
      </p:sp>
      <p:sp>
        <p:nvSpPr>
          <p:cNvPr id="929" name="Google Shape;929;p96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  <p:pic>
        <p:nvPicPr>
          <p:cNvPr id="930" name="Google Shape;93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150" y="2978125"/>
            <a:ext cx="5453874" cy="25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成績單：進階圖表</a:t>
            </a:r>
            <a:endParaRPr/>
          </a:p>
        </p:txBody>
      </p:sp>
      <p:sp>
        <p:nvSpPr>
          <p:cNvPr id="936" name="Google Shape;936;p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37" name="Google Shape;937;p97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4-2</a:t>
            </a:r>
            <a:endParaRPr/>
          </a:p>
        </p:txBody>
      </p:sp>
      <p:sp>
        <p:nvSpPr>
          <p:cNvPr id="938" name="Google Shape;938;p97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10. 建立圖表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/>
              <a:t>11. 格式化資料序列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12. 格式化資料序列「最高分數」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13. 格式化其他資料序列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14. 插入資料標籤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525"/>
            <a:ext cx="9144000" cy="1747456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4" name="Google Shape;944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2533650"/>
            <a:ext cx="9144001" cy="2201117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5" name="Google Shape;945;p9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10. 建立圖表</a:t>
            </a:r>
            <a:r>
              <a:rPr b="0" lang="zh-CN"/>
              <a:t> (1/3)</a:t>
            </a:r>
            <a:endParaRPr b="0"/>
          </a:p>
        </p:txBody>
      </p:sp>
      <p:sp>
        <p:nvSpPr>
          <p:cNvPr id="946" name="Google Shape;946;p9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947" name="Google Shape;947;p9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9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A.選取儲存格範圍</a:t>
            </a:r>
            <a:br>
              <a:rPr lang="zh-CN"/>
            </a:br>
            <a:r>
              <a:rPr lang="zh-CN"/>
              <a:t>A21:F24</a:t>
            </a:r>
            <a:r>
              <a:rPr b="0" lang="zh-CN" sz="2000"/>
              <a:t> (不包括總分)</a:t>
            </a:r>
            <a:endParaRPr b="0" sz="2000"/>
          </a:p>
        </p:txBody>
      </p:sp>
      <p:sp>
        <p:nvSpPr>
          <p:cNvPr id="949" name="Google Shape;949;p98"/>
          <p:cNvSpPr txBox="1"/>
          <p:nvPr>
            <p:ph idx="4" type="subTitle"/>
          </p:nvPr>
        </p:nvSpPr>
        <p:spPr>
          <a:xfrm>
            <a:off x="4637625" y="1495525"/>
            <a:ext cx="4389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B.按著Ctrl鍵</a:t>
            </a:r>
            <a:br>
              <a:rPr lang="zh-CN"/>
            </a:br>
            <a:r>
              <a:rPr lang="zh-CN"/>
              <a:t>加上選取B1:F1</a:t>
            </a:r>
            <a:r>
              <a:rPr b="0" lang="zh-CN" sz="2000"/>
              <a:t>(不包括總分)</a:t>
            </a:r>
            <a:endParaRPr/>
          </a:p>
        </p:txBody>
      </p:sp>
      <p:sp>
        <p:nvSpPr>
          <p:cNvPr id="950" name="Google Shape;950;p98"/>
          <p:cNvSpPr/>
          <p:nvPr/>
        </p:nvSpPr>
        <p:spPr>
          <a:xfrm>
            <a:off x="311700" y="3627175"/>
            <a:ext cx="7079400" cy="1041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98"/>
          <p:cNvSpPr/>
          <p:nvPr/>
        </p:nvSpPr>
        <p:spPr>
          <a:xfrm>
            <a:off x="7559500" y="4011800"/>
            <a:ext cx="732300" cy="637200"/>
          </a:xfrm>
          <a:prstGeom prst="wedgeEllipseCallout">
            <a:avLst>
              <a:gd fmla="val -92189" name="adj1"/>
              <a:gd fmla="val 1253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52" name="Google Shape;952;p98"/>
          <p:cNvSpPr/>
          <p:nvPr/>
        </p:nvSpPr>
        <p:spPr>
          <a:xfrm>
            <a:off x="1307025" y="5259625"/>
            <a:ext cx="5668200" cy="3750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98"/>
          <p:cNvSpPr/>
          <p:nvPr/>
        </p:nvSpPr>
        <p:spPr>
          <a:xfrm>
            <a:off x="6927700" y="5549988"/>
            <a:ext cx="732300" cy="637200"/>
          </a:xfrm>
          <a:prstGeom prst="wedgeEllipseCallout">
            <a:avLst>
              <a:gd fmla="val -84661" name="adj1"/>
              <a:gd fmla="val -5744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54" name="Google Shape;954;p98"/>
          <p:cNvSpPr/>
          <p:nvPr/>
        </p:nvSpPr>
        <p:spPr>
          <a:xfrm rot="5398297">
            <a:off x="4269225" y="4538400"/>
            <a:ext cx="605700" cy="69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9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10. 建立圖表</a:t>
            </a:r>
            <a:r>
              <a:rPr b="0" lang="zh-CN"/>
              <a:t> (2/3)</a:t>
            </a:r>
            <a:endParaRPr/>
          </a:p>
        </p:txBody>
      </p:sp>
      <p:sp>
        <p:nvSpPr>
          <p:cNvPr id="960" name="Google Shape;960;p9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9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63" name="Google Shape;963;p9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C.工具列 &gt; 圖表</a:t>
            </a:r>
            <a:endParaRPr/>
          </a:p>
        </p:txBody>
      </p:sp>
      <p:sp>
        <p:nvSpPr>
          <p:cNvPr id="964" name="Google Shape;964;p9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D. 2.資料範圍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E. 以列表示的資料序列</a:t>
            </a:r>
            <a:endParaRPr/>
          </a:p>
        </p:txBody>
      </p:sp>
      <p:pic>
        <p:nvPicPr>
          <p:cNvPr id="965" name="Google Shape;965;p99"/>
          <p:cNvPicPr preferRelativeResize="0"/>
          <p:nvPr/>
        </p:nvPicPr>
        <p:blipFill rotWithShape="1">
          <a:blip r:embed="rId3">
            <a:alphaModFix/>
          </a:blip>
          <a:srcRect b="0" l="54539" r="0" t="0"/>
          <a:stretch/>
        </p:blipFill>
        <p:spPr>
          <a:xfrm>
            <a:off x="0" y="2568800"/>
            <a:ext cx="4311601" cy="42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873" y="2568798"/>
            <a:ext cx="4748126" cy="28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99"/>
          <p:cNvSpPr/>
          <p:nvPr/>
        </p:nvSpPr>
        <p:spPr>
          <a:xfrm flipH="1" rot="10800000">
            <a:off x="3118000" y="3102150"/>
            <a:ext cx="385800" cy="3087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99"/>
          <p:cNvSpPr/>
          <p:nvPr/>
        </p:nvSpPr>
        <p:spPr>
          <a:xfrm>
            <a:off x="2096275" y="3191925"/>
            <a:ext cx="732300" cy="637200"/>
          </a:xfrm>
          <a:prstGeom prst="wedgeEllipseCallout">
            <a:avLst>
              <a:gd fmla="val 79844" name="adj1"/>
              <a:gd fmla="val -282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9" name="Google Shape;969;p99"/>
          <p:cNvSpPr/>
          <p:nvPr/>
        </p:nvSpPr>
        <p:spPr>
          <a:xfrm flipH="1" rot="10800000">
            <a:off x="4446600" y="3330450"/>
            <a:ext cx="6714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99"/>
          <p:cNvSpPr/>
          <p:nvPr/>
        </p:nvSpPr>
        <p:spPr>
          <a:xfrm flipH="1" rot="10800000">
            <a:off x="5871750" y="3243850"/>
            <a:ext cx="13326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99"/>
          <p:cNvSpPr/>
          <p:nvPr/>
        </p:nvSpPr>
        <p:spPr>
          <a:xfrm>
            <a:off x="3615900" y="3583350"/>
            <a:ext cx="732300" cy="637200"/>
          </a:xfrm>
          <a:prstGeom prst="wedgeEllipseCallout">
            <a:avLst>
              <a:gd fmla="val 71241" name="adj1"/>
              <a:gd fmla="val -6001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2" name="Google Shape;972;p99"/>
          <p:cNvSpPr/>
          <p:nvPr/>
        </p:nvSpPr>
        <p:spPr>
          <a:xfrm>
            <a:off x="7631500" y="3410850"/>
            <a:ext cx="732300" cy="637200"/>
          </a:xfrm>
          <a:prstGeom prst="wedgeEllipseCallout">
            <a:avLst>
              <a:gd fmla="val -101867" name="adj1"/>
              <a:gd fmla="val -5394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10. 建立圖表</a:t>
            </a:r>
            <a:r>
              <a:rPr b="0" lang="zh-CN"/>
              <a:t> (3/3)</a:t>
            </a:r>
            <a:endParaRPr/>
          </a:p>
        </p:txBody>
      </p:sp>
      <p:sp>
        <p:nvSpPr>
          <p:cNvPr id="978" name="Google Shape;978;p10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0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81" name="Google Shape;981;p10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F. 1.圖表類型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G. 欄與線</a:t>
            </a:r>
            <a:endParaRPr/>
          </a:p>
        </p:txBody>
      </p:sp>
      <p:sp>
        <p:nvSpPr>
          <p:cNvPr id="982" name="Google Shape;982;p10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H. 線條的數目:3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I. 完成</a:t>
            </a:r>
            <a:endParaRPr/>
          </a:p>
        </p:txBody>
      </p:sp>
      <p:pic>
        <p:nvPicPr>
          <p:cNvPr id="983" name="Google Shape;98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475" y="2568800"/>
            <a:ext cx="5793049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00"/>
          <p:cNvSpPr/>
          <p:nvPr/>
        </p:nvSpPr>
        <p:spPr>
          <a:xfrm flipH="1" rot="10800000">
            <a:off x="1793175" y="3302550"/>
            <a:ext cx="6714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00"/>
          <p:cNvSpPr/>
          <p:nvPr/>
        </p:nvSpPr>
        <p:spPr>
          <a:xfrm flipH="1" rot="10800000">
            <a:off x="3517525" y="4719825"/>
            <a:ext cx="8601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00"/>
          <p:cNvSpPr/>
          <p:nvPr/>
        </p:nvSpPr>
        <p:spPr>
          <a:xfrm flipH="1" rot="10800000">
            <a:off x="4377625" y="4271025"/>
            <a:ext cx="15276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00"/>
          <p:cNvSpPr/>
          <p:nvPr/>
        </p:nvSpPr>
        <p:spPr>
          <a:xfrm flipH="1" rot="10800000">
            <a:off x="5141525" y="5711925"/>
            <a:ext cx="10392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00"/>
          <p:cNvSpPr/>
          <p:nvPr/>
        </p:nvSpPr>
        <p:spPr>
          <a:xfrm>
            <a:off x="718375" y="3110400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9" name="Google Shape;989;p100"/>
          <p:cNvSpPr/>
          <p:nvPr/>
        </p:nvSpPr>
        <p:spPr>
          <a:xfrm>
            <a:off x="2513575" y="4527675"/>
            <a:ext cx="732300" cy="637200"/>
          </a:xfrm>
          <a:prstGeom prst="wedgeEllipseCallout">
            <a:avLst>
              <a:gd fmla="val 88447" name="adj1"/>
              <a:gd fmla="val 185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0" name="Google Shape;990;p100"/>
          <p:cNvSpPr/>
          <p:nvPr/>
        </p:nvSpPr>
        <p:spPr>
          <a:xfrm>
            <a:off x="6119750" y="4011800"/>
            <a:ext cx="732300" cy="637200"/>
          </a:xfrm>
          <a:prstGeom prst="wedgeEllipseCallout">
            <a:avLst>
              <a:gd fmla="val -76062" name="adj1"/>
              <a:gd fmla="val 99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1" name="Google Shape;991;p100"/>
          <p:cNvSpPr/>
          <p:nvPr/>
        </p:nvSpPr>
        <p:spPr>
          <a:xfrm>
            <a:off x="4608000" y="6123375"/>
            <a:ext cx="732300" cy="637200"/>
          </a:xfrm>
          <a:prstGeom prst="wedgeEllipseCallout">
            <a:avLst>
              <a:gd fmla="val 51888" name="adj1"/>
              <a:gd fmla="val -7681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  <p:sp>
        <p:nvSpPr>
          <p:cNvPr id="997" name="Google Shape;997;p101"/>
          <p:cNvSpPr txBox="1"/>
          <p:nvPr>
            <p:ph idx="1" type="body"/>
          </p:nvPr>
        </p:nvSpPr>
        <p:spPr>
          <a:xfrm>
            <a:off x="3667025" y="393675"/>
            <a:ext cx="5165100" cy="56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請試著照前面投影片的10步</a:t>
            </a:r>
            <a:br>
              <a:rPr lang="zh-CN"/>
            </a:br>
            <a:r>
              <a:rPr lang="zh-CN"/>
              <a:t>完成下圖的圖表吧</a:t>
            </a:r>
            <a:endParaRPr/>
          </a:p>
        </p:txBody>
      </p:sp>
      <p:sp>
        <p:nvSpPr>
          <p:cNvPr id="998" name="Google Shape;998;p101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  <p:pic>
        <p:nvPicPr>
          <p:cNvPr id="999" name="Google Shape;99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1" y="1409600"/>
            <a:ext cx="5165100" cy="390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01"/>
          <p:cNvSpPr txBox="1"/>
          <p:nvPr>
            <p:ph idx="1" type="body"/>
          </p:nvPr>
        </p:nvSpPr>
        <p:spPr>
          <a:xfrm>
            <a:off x="3667025" y="1165525"/>
            <a:ext cx="5165100" cy="54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可是顏色有點醜，怎麼調整？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0" y="2453161"/>
            <a:ext cx="5034500" cy="3705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開啟檔案</a:t>
            </a:r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0" name="Google Shape;250;p3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按下「開啟」</a:t>
            </a:r>
            <a:endParaRPr/>
          </a:p>
        </p:txBody>
      </p:sp>
      <p:sp>
        <p:nvSpPr>
          <p:cNvPr id="251" name="Google Shape;251;p39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選擇桌面的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「減肥記錄表.ods」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6179250" y="3519150"/>
            <a:ext cx="12210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9"/>
          <p:cNvSpPr/>
          <p:nvPr/>
        </p:nvSpPr>
        <p:spPr>
          <a:xfrm>
            <a:off x="7542975" y="295800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775" y="2568799"/>
            <a:ext cx="4254224" cy="428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0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區分圖表編輯模式</a:t>
            </a:r>
            <a:endParaRPr/>
          </a:p>
        </p:txBody>
      </p:sp>
      <p:sp>
        <p:nvSpPr>
          <p:cNvPr id="1007" name="Google Shape;1007;p10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1009" name="Google Shape;1009;p10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試算表編輯模式</a:t>
            </a:r>
            <a:endParaRPr/>
          </a:p>
        </p:txBody>
      </p:sp>
      <p:sp>
        <p:nvSpPr>
          <p:cNvPr id="1010" name="Google Shape;1010;p10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圖表編輯模式</a:t>
            </a:r>
            <a:endParaRPr/>
          </a:p>
        </p:txBody>
      </p:sp>
      <p:pic>
        <p:nvPicPr>
          <p:cNvPr id="1011" name="Google Shape;101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2568800"/>
            <a:ext cx="4254223" cy="428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02"/>
          <p:cNvSpPr/>
          <p:nvPr/>
        </p:nvSpPr>
        <p:spPr>
          <a:xfrm rot="-1587">
            <a:off x="3212475" y="5684825"/>
            <a:ext cx="25995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/>
              <a:t>圖表上點兩下</a:t>
            </a:r>
            <a:endParaRPr b="1" sz="2400"/>
          </a:p>
        </p:txBody>
      </p:sp>
      <p:sp>
        <p:nvSpPr>
          <p:cNvPr id="1013" name="Google Shape;1013;p102"/>
          <p:cNvSpPr/>
          <p:nvPr/>
        </p:nvSpPr>
        <p:spPr>
          <a:xfrm rot="-1587">
            <a:off x="3212475" y="3709625"/>
            <a:ext cx="2599500" cy="925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/>
              <a:t>圖表外點一下</a:t>
            </a:r>
            <a:endParaRPr b="1" sz="2400"/>
          </a:p>
        </p:txBody>
      </p:sp>
      <p:sp>
        <p:nvSpPr>
          <p:cNvPr id="1014" name="Google Shape;1014;p102"/>
          <p:cNvSpPr/>
          <p:nvPr/>
        </p:nvSpPr>
        <p:spPr>
          <a:xfrm>
            <a:off x="2992000" y="1996700"/>
            <a:ext cx="1586400" cy="572100"/>
          </a:xfrm>
          <a:prstGeom prst="wedgeRoundRectCallout">
            <a:avLst>
              <a:gd fmla="val -47518" name="adj1"/>
              <a:gd fmla="val 11434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工具列多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5" name="Google Shape;1015;p102"/>
          <p:cNvSpPr/>
          <p:nvPr/>
        </p:nvSpPr>
        <p:spPr>
          <a:xfrm>
            <a:off x="4832400" y="1996700"/>
            <a:ext cx="1586400" cy="572100"/>
          </a:xfrm>
          <a:prstGeom prst="wedgeRoundRectCallout">
            <a:avLst>
              <a:gd fmla="val 29045" name="adj1"/>
              <a:gd fmla="val 1377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工具列少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11. 格式化資料序列</a:t>
            </a:r>
            <a:r>
              <a:rPr b="0" lang="zh-CN"/>
              <a:t> (1/2)</a:t>
            </a:r>
            <a:endParaRPr b="0"/>
          </a:p>
        </p:txBody>
      </p:sp>
      <p:sp>
        <p:nvSpPr>
          <p:cNvPr id="1021" name="Google Shape;1021;p10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23" name="Google Shape;1023;p10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103"/>
          <p:cNvSpPr txBox="1"/>
          <p:nvPr>
            <p:ph idx="3" type="subTitle"/>
          </p:nvPr>
        </p:nvSpPr>
        <p:spPr>
          <a:xfrm>
            <a:off x="64425" y="1495525"/>
            <a:ext cx="4494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資料序列「布丁」</a:t>
            </a:r>
            <a:r>
              <a:rPr b="0" lang="zh-CN" sz="2000"/>
              <a:t>(名字)</a:t>
            </a:r>
            <a:endParaRPr b="0" sz="2000"/>
          </a:p>
        </p:txBody>
      </p:sp>
      <p:sp>
        <p:nvSpPr>
          <p:cNvPr id="1025" name="Google Shape;1025;p10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B.工具列 &gt; 格式化選取</a:t>
            </a:r>
            <a:endParaRPr/>
          </a:p>
        </p:txBody>
      </p:sp>
      <p:pic>
        <p:nvPicPr>
          <p:cNvPr id="1026" name="Google Shape;102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25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03"/>
          <p:cNvSpPr/>
          <p:nvPr/>
        </p:nvSpPr>
        <p:spPr>
          <a:xfrm flipH="1" rot="10800000">
            <a:off x="3556875" y="3365400"/>
            <a:ext cx="255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103"/>
          <p:cNvSpPr/>
          <p:nvPr/>
        </p:nvSpPr>
        <p:spPr>
          <a:xfrm flipH="1" rot="10800000">
            <a:off x="3501775" y="48299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103"/>
          <p:cNvSpPr/>
          <p:nvPr/>
        </p:nvSpPr>
        <p:spPr>
          <a:xfrm flipH="1" rot="10800000">
            <a:off x="6114900" y="3365400"/>
            <a:ext cx="42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103"/>
          <p:cNvSpPr/>
          <p:nvPr/>
        </p:nvSpPr>
        <p:spPr>
          <a:xfrm>
            <a:off x="6914975" y="3198550"/>
            <a:ext cx="732300" cy="637200"/>
          </a:xfrm>
          <a:prstGeom prst="wedgeEllipseCallout">
            <a:avLst>
              <a:gd fmla="val -95412" name="adj1"/>
              <a:gd fmla="val -82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31" name="Google Shape;1031;p103"/>
          <p:cNvSpPr/>
          <p:nvPr/>
        </p:nvSpPr>
        <p:spPr>
          <a:xfrm>
            <a:off x="2466325" y="47024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11. 格式化資料序列</a:t>
            </a:r>
            <a:r>
              <a:rPr b="0" lang="zh-CN"/>
              <a:t> (2/2)</a:t>
            </a:r>
            <a:endParaRPr/>
          </a:p>
        </p:txBody>
      </p:sp>
      <p:sp>
        <p:nvSpPr>
          <p:cNvPr id="1037" name="Google Shape;1037;p10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0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10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40" name="Google Shape;1040;p10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C.面積圖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D.充填:漸層</a:t>
            </a:r>
            <a:endParaRPr/>
          </a:p>
        </p:txBody>
      </p:sp>
      <p:sp>
        <p:nvSpPr>
          <p:cNvPr id="1041" name="Google Shape;1041;p10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E.漸層1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F.確定</a:t>
            </a:r>
            <a:endParaRPr/>
          </a:p>
        </p:txBody>
      </p:sp>
      <p:pic>
        <p:nvPicPr>
          <p:cNvPr id="1042" name="Google Shape;104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043" y="2568800"/>
            <a:ext cx="5515920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104"/>
          <p:cNvSpPr/>
          <p:nvPr/>
        </p:nvSpPr>
        <p:spPr>
          <a:xfrm flipH="1" rot="10800000">
            <a:off x="2181500" y="2889575"/>
            <a:ext cx="4902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104"/>
          <p:cNvSpPr/>
          <p:nvPr/>
        </p:nvSpPr>
        <p:spPr>
          <a:xfrm flipH="1" rot="10800000">
            <a:off x="2066550" y="3362000"/>
            <a:ext cx="22452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04"/>
          <p:cNvSpPr/>
          <p:nvPr/>
        </p:nvSpPr>
        <p:spPr>
          <a:xfrm flipH="1" rot="10800000">
            <a:off x="2066550" y="5062725"/>
            <a:ext cx="21144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04"/>
          <p:cNvSpPr/>
          <p:nvPr/>
        </p:nvSpPr>
        <p:spPr>
          <a:xfrm flipH="1" rot="10800000">
            <a:off x="4661725" y="6369700"/>
            <a:ext cx="849900" cy="3387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04"/>
          <p:cNvSpPr/>
          <p:nvPr/>
        </p:nvSpPr>
        <p:spPr>
          <a:xfrm>
            <a:off x="1034500" y="2568800"/>
            <a:ext cx="732300" cy="637200"/>
          </a:xfrm>
          <a:prstGeom prst="wedgeEllipseCallout">
            <a:avLst>
              <a:gd fmla="val 110863" name="adj1"/>
              <a:gd fmla="val 1394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" name="Google Shape;1048;p104"/>
          <p:cNvSpPr/>
          <p:nvPr/>
        </p:nvSpPr>
        <p:spPr>
          <a:xfrm>
            <a:off x="1081750" y="3237375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9" name="Google Shape;1049;p104"/>
          <p:cNvSpPr/>
          <p:nvPr/>
        </p:nvSpPr>
        <p:spPr>
          <a:xfrm>
            <a:off x="1081750" y="49538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0" name="Google Shape;1050;p104"/>
          <p:cNvSpPr/>
          <p:nvPr/>
        </p:nvSpPr>
        <p:spPr>
          <a:xfrm>
            <a:off x="4979225" y="5454800"/>
            <a:ext cx="732300" cy="637200"/>
          </a:xfrm>
          <a:prstGeom prst="wedgeEllipseCallout">
            <a:avLst>
              <a:gd fmla="val -14932" name="adj1"/>
              <a:gd fmla="val 973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5"/>
          <p:cNvSpPr txBox="1"/>
          <p:nvPr>
            <p:ph idx="1" type="body"/>
          </p:nvPr>
        </p:nvSpPr>
        <p:spPr>
          <a:xfrm>
            <a:off x="3667025" y="913825"/>
            <a:ext cx="5165100" cy="54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好像跟其他線條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顏色混在一起了？</a:t>
            </a:r>
            <a:endParaRPr/>
          </a:p>
        </p:txBody>
      </p:sp>
      <p:pic>
        <p:nvPicPr>
          <p:cNvPr id="1056" name="Google Shape;1056;p105"/>
          <p:cNvPicPr preferRelativeResize="0"/>
          <p:nvPr/>
        </p:nvPicPr>
        <p:blipFill rotWithShape="1">
          <a:blip r:embed="rId3">
            <a:alphaModFix/>
          </a:blip>
          <a:srcRect b="0" l="0" r="20185" t="0"/>
          <a:stretch/>
        </p:blipFill>
        <p:spPr>
          <a:xfrm>
            <a:off x="3667025" y="228031"/>
            <a:ext cx="5165100" cy="48978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10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格式化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之後...</a:t>
            </a:r>
            <a:endParaRPr/>
          </a:p>
        </p:txBody>
      </p:sp>
      <p:sp>
        <p:nvSpPr>
          <p:cNvPr id="1058" name="Google Shape;1058;p10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0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12. 格式化資料序列「最高分數」</a:t>
            </a:r>
            <a:r>
              <a:rPr b="0" lang="zh-CN"/>
              <a:t> (1/2)</a:t>
            </a:r>
            <a:endParaRPr b="0"/>
          </a:p>
        </p:txBody>
      </p:sp>
      <p:sp>
        <p:nvSpPr>
          <p:cNvPr id="1064" name="Google Shape;1064;p10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66" name="Google Shape;1066;p10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106"/>
          <p:cNvSpPr txBox="1"/>
          <p:nvPr>
            <p:ph idx="3" type="subTitle"/>
          </p:nvPr>
        </p:nvSpPr>
        <p:spPr>
          <a:xfrm>
            <a:off x="64425" y="1495525"/>
            <a:ext cx="44943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資料序列「最高分數」</a:t>
            </a:r>
            <a:endParaRPr b="0" sz="2000"/>
          </a:p>
        </p:txBody>
      </p:sp>
      <p:sp>
        <p:nvSpPr>
          <p:cNvPr id="1068" name="Google Shape;1068;p10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B.工具列 &gt; 格式化選取</a:t>
            </a:r>
            <a:endParaRPr/>
          </a:p>
        </p:txBody>
      </p:sp>
      <p:pic>
        <p:nvPicPr>
          <p:cNvPr id="1069" name="Google Shape;1069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25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06"/>
          <p:cNvSpPr/>
          <p:nvPr/>
        </p:nvSpPr>
        <p:spPr>
          <a:xfrm flipH="1" rot="10800000">
            <a:off x="3556875" y="3365400"/>
            <a:ext cx="255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106"/>
          <p:cNvSpPr/>
          <p:nvPr/>
        </p:nvSpPr>
        <p:spPr>
          <a:xfrm flipH="1" rot="10800000">
            <a:off x="3501775" y="5018900"/>
            <a:ext cx="16950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106"/>
          <p:cNvSpPr/>
          <p:nvPr/>
        </p:nvSpPr>
        <p:spPr>
          <a:xfrm flipH="1" rot="10800000">
            <a:off x="6114900" y="3365400"/>
            <a:ext cx="42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106"/>
          <p:cNvSpPr/>
          <p:nvPr/>
        </p:nvSpPr>
        <p:spPr>
          <a:xfrm>
            <a:off x="6914975" y="3198550"/>
            <a:ext cx="732300" cy="637200"/>
          </a:xfrm>
          <a:prstGeom prst="wedgeEllipseCallout">
            <a:avLst>
              <a:gd fmla="val -95412" name="adj1"/>
              <a:gd fmla="val -82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4" name="Google Shape;1074;p106"/>
          <p:cNvSpPr/>
          <p:nvPr/>
        </p:nvSpPr>
        <p:spPr>
          <a:xfrm>
            <a:off x="2466325" y="4891400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0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12. 格式化資料序列「最高分數」</a:t>
            </a:r>
            <a:r>
              <a:rPr b="0" lang="zh-CN"/>
              <a:t> (2/2)</a:t>
            </a:r>
            <a:endParaRPr b="0" sz="3000"/>
          </a:p>
        </p:txBody>
      </p:sp>
      <p:sp>
        <p:nvSpPr>
          <p:cNvPr id="1080" name="Google Shape;1080;p10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0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1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83" name="Google Shape;1083;p107"/>
          <p:cNvSpPr txBox="1"/>
          <p:nvPr>
            <p:ph idx="3" type="subTitle"/>
          </p:nvPr>
        </p:nvSpPr>
        <p:spPr>
          <a:xfrm>
            <a:off x="311700" y="1495525"/>
            <a:ext cx="43260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C.線條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D.色彩: Tango:天空藍2</a:t>
            </a:r>
            <a:endParaRPr/>
          </a:p>
        </p:txBody>
      </p:sp>
      <p:sp>
        <p:nvSpPr>
          <p:cNvPr id="1084" name="Google Shape;1084;p10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E.確定</a:t>
            </a:r>
            <a:endParaRPr/>
          </a:p>
        </p:txBody>
      </p:sp>
      <p:pic>
        <p:nvPicPr>
          <p:cNvPr id="1085" name="Google Shape;108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50" y="2568788"/>
            <a:ext cx="38481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7"/>
          <p:cNvSpPr/>
          <p:nvPr/>
        </p:nvSpPr>
        <p:spPr>
          <a:xfrm flipH="1" rot="10800000">
            <a:off x="2976250" y="4077200"/>
            <a:ext cx="1661400" cy="237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107"/>
          <p:cNvSpPr/>
          <p:nvPr/>
        </p:nvSpPr>
        <p:spPr>
          <a:xfrm>
            <a:off x="2009550" y="39198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8" name="Google Shape;1088;p107"/>
          <p:cNvSpPr/>
          <p:nvPr/>
        </p:nvSpPr>
        <p:spPr>
          <a:xfrm flipH="1" rot="10800000">
            <a:off x="3078625" y="2911875"/>
            <a:ext cx="346500" cy="237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07"/>
          <p:cNvSpPr/>
          <p:nvPr/>
        </p:nvSpPr>
        <p:spPr>
          <a:xfrm flipH="1" rot="10800000">
            <a:off x="3716400" y="6092050"/>
            <a:ext cx="866100" cy="3480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07"/>
          <p:cNvSpPr/>
          <p:nvPr/>
        </p:nvSpPr>
        <p:spPr>
          <a:xfrm>
            <a:off x="2009550" y="282540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1" name="Google Shape;1091;p107"/>
          <p:cNvSpPr/>
          <p:nvPr/>
        </p:nvSpPr>
        <p:spPr>
          <a:xfrm>
            <a:off x="2796925" y="59474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108"/>
          <p:cNvPicPr preferRelativeResize="0"/>
          <p:nvPr/>
        </p:nvPicPr>
        <p:blipFill rotWithShape="1">
          <a:blip r:embed="rId3">
            <a:alphaModFix/>
          </a:blip>
          <a:srcRect b="0" l="0" r="12663" t="0"/>
          <a:stretch/>
        </p:blipFill>
        <p:spPr>
          <a:xfrm>
            <a:off x="4313589" y="1639825"/>
            <a:ext cx="4830412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0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13. 格式化其他資料序列</a:t>
            </a:r>
            <a:endParaRPr/>
          </a:p>
        </p:txBody>
      </p:sp>
      <p:sp>
        <p:nvSpPr>
          <p:cNvPr id="1098" name="Google Shape;1098;p10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請參考第12步的作法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lphaUcPeriod"/>
            </a:pPr>
            <a:r>
              <a:rPr lang="zh-CN" sz="2400"/>
              <a:t>將 資料序列「平均分數」</a:t>
            </a:r>
            <a:br>
              <a:rPr lang="zh-CN" sz="2400"/>
            </a:br>
            <a:r>
              <a:rPr lang="zh-CN" sz="2400"/>
              <a:t>設為 顏色:</a:t>
            </a:r>
            <a:br>
              <a:rPr lang="zh-CN" sz="2400"/>
            </a:br>
            <a:r>
              <a:rPr lang="zh-CN" sz="2400"/>
              <a:t>「圖表12」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CN" sz="2400"/>
              <a:t>將 資料序列「最低分數」</a:t>
            </a:r>
            <a:br>
              <a:rPr lang="zh-CN" sz="2400"/>
            </a:br>
            <a:r>
              <a:rPr lang="zh-CN" sz="2400"/>
              <a:t>設為 顏色:</a:t>
            </a:r>
            <a:br>
              <a:rPr lang="zh-CN" sz="2400"/>
            </a:br>
            <a:r>
              <a:rPr lang="zh-CN" sz="2400"/>
              <a:t>「Tango:天空藍1」</a:t>
            </a:r>
            <a:endParaRPr sz="2400"/>
          </a:p>
        </p:txBody>
      </p:sp>
      <p:sp>
        <p:nvSpPr>
          <p:cNvPr id="1099" name="Google Shape;1099;p1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100" name="Google Shape;1100;p108"/>
          <p:cNvPicPr preferRelativeResize="0"/>
          <p:nvPr/>
        </p:nvPicPr>
        <p:blipFill rotWithShape="1">
          <a:blip r:embed="rId4">
            <a:alphaModFix/>
          </a:blip>
          <a:srcRect b="0" l="0" r="0" t="48937"/>
          <a:stretch/>
        </p:blipFill>
        <p:spPr>
          <a:xfrm>
            <a:off x="951325" y="4724255"/>
            <a:ext cx="2282150" cy="2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08"/>
          <p:cNvPicPr preferRelativeResize="0"/>
          <p:nvPr/>
        </p:nvPicPr>
        <p:blipFill rotWithShape="1">
          <a:blip r:embed="rId4">
            <a:alphaModFix/>
          </a:blip>
          <a:srcRect b="51716" l="0" r="37492" t="0"/>
          <a:stretch/>
        </p:blipFill>
        <p:spPr>
          <a:xfrm>
            <a:off x="2352875" y="3165324"/>
            <a:ext cx="1426500" cy="2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07" name="Google Shape;1107;p109"/>
          <p:cNvSpPr txBox="1"/>
          <p:nvPr>
            <p:ph idx="1" type="body"/>
          </p:nvPr>
        </p:nvSpPr>
        <p:spPr>
          <a:xfrm>
            <a:off x="3667025" y="244075"/>
            <a:ext cx="5165100" cy="58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請試著照前面投影片的11-13步</a:t>
            </a:r>
            <a:br>
              <a:rPr lang="zh-CN"/>
            </a:br>
            <a:r>
              <a:rPr lang="zh-CN"/>
              <a:t>完成下圖的圖表吧</a:t>
            </a:r>
            <a:endParaRPr/>
          </a:p>
        </p:txBody>
      </p:sp>
      <p:sp>
        <p:nvSpPr>
          <p:cNvPr id="1108" name="Google Shape;1108;p109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  <p:pic>
        <p:nvPicPr>
          <p:cNvPr id="1109" name="Google Shape;1109;p109"/>
          <p:cNvPicPr preferRelativeResize="0"/>
          <p:nvPr/>
        </p:nvPicPr>
        <p:blipFill rotWithShape="1">
          <a:blip r:embed="rId3">
            <a:alphaModFix/>
          </a:blip>
          <a:srcRect b="0" l="0" r="8850" t="0"/>
          <a:stretch/>
        </p:blipFill>
        <p:spPr>
          <a:xfrm>
            <a:off x="3667025" y="1283625"/>
            <a:ext cx="5041301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09"/>
          <p:cNvSpPr txBox="1"/>
          <p:nvPr>
            <p:ph idx="1" type="body"/>
          </p:nvPr>
        </p:nvSpPr>
        <p:spPr>
          <a:xfrm>
            <a:off x="3667025" y="1165525"/>
            <a:ext cx="5165100" cy="52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可是我想知道資料的數值，怎麼做？</a:t>
            </a:r>
            <a:endParaRPr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14. 插入資料標籤</a:t>
            </a:r>
            <a:r>
              <a:rPr b="0" lang="zh-CN"/>
              <a:t> (1/3)</a:t>
            </a:r>
            <a:endParaRPr b="0"/>
          </a:p>
        </p:txBody>
      </p:sp>
      <p:sp>
        <p:nvSpPr>
          <p:cNvPr id="1116" name="Google Shape;1116;p11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1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18" name="Google Shape;1118;p11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10"/>
          <p:cNvSpPr txBox="1"/>
          <p:nvPr>
            <p:ph idx="3" type="subTitle"/>
          </p:nvPr>
        </p:nvSpPr>
        <p:spPr>
          <a:xfrm>
            <a:off x="103800" y="1495525"/>
            <a:ext cx="4415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資料序列「布丁」</a:t>
            </a:r>
            <a:r>
              <a:rPr b="0" lang="zh-CN" sz="2000"/>
              <a:t>(名字)</a:t>
            </a:r>
            <a:endParaRPr/>
          </a:p>
        </p:txBody>
      </p:sp>
      <p:sp>
        <p:nvSpPr>
          <p:cNvPr id="1120" name="Google Shape;1120;p11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B.選單 &gt; 插入 &gt; 資料標籤</a:t>
            </a:r>
            <a:endParaRPr/>
          </a:p>
        </p:txBody>
      </p:sp>
      <p:pic>
        <p:nvPicPr>
          <p:cNvPr id="1121" name="Google Shape;1121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10"/>
          <p:cNvSpPr/>
          <p:nvPr/>
        </p:nvSpPr>
        <p:spPr>
          <a:xfrm flipH="1" rot="10800000">
            <a:off x="1526450" y="48299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110"/>
          <p:cNvSpPr/>
          <p:nvPr/>
        </p:nvSpPr>
        <p:spPr>
          <a:xfrm>
            <a:off x="491000" y="47024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24" name="Google Shape;1124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827" y="2568802"/>
            <a:ext cx="3635048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10"/>
          <p:cNvSpPr/>
          <p:nvPr/>
        </p:nvSpPr>
        <p:spPr>
          <a:xfrm flipH="1" rot="10800000">
            <a:off x="6867350" y="41553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110"/>
          <p:cNvSpPr/>
          <p:nvPr/>
        </p:nvSpPr>
        <p:spPr>
          <a:xfrm>
            <a:off x="5831900" y="40278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14. 插入資料標籤</a:t>
            </a:r>
            <a:r>
              <a:rPr b="0" lang="zh-CN"/>
              <a:t> (2/3)</a:t>
            </a:r>
            <a:endParaRPr/>
          </a:p>
        </p:txBody>
      </p:sp>
      <p:sp>
        <p:nvSpPr>
          <p:cNvPr id="1132" name="Google Shape;1132;p11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1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35" name="Google Shape;1135;p11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C.字型</a:t>
            </a:r>
            <a:endParaRPr/>
          </a:p>
        </p:txBody>
      </p:sp>
      <p:sp>
        <p:nvSpPr>
          <p:cNvPr id="1136" name="Google Shape;1136;p11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D.大小:16</a:t>
            </a:r>
            <a:endParaRPr/>
          </a:p>
        </p:txBody>
      </p:sp>
      <p:pic>
        <p:nvPicPr>
          <p:cNvPr id="1137" name="Google Shape;113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38" y="2568798"/>
            <a:ext cx="4767521" cy="42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11"/>
          <p:cNvSpPr/>
          <p:nvPr/>
        </p:nvSpPr>
        <p:spPr>
          <a:xfrm flipH="1" rot="10800000">
            <a:off x="2905400" y="2822250"/>
            <a:ext cx="355200" cy="303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11"/>
          <p:cNvSpPr/>
          <p:nvPr/>
        </p:nvSpPr>
        <p:spPr>
          <a:xfrm>
            <a:off x="3168050" y="1986000"/>
            <a:ext cx="732300" cy="637200"/>
          </a:xfrm>
          <a:prstGeom prst="wedgeEllipseCallout">
            <a:avLst>
              <a:gd fmla="val -48235" name="adj1"/>
              <a:gd fmla="val 856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0" name="Google Shape;1140;p111"/>
          <p:cNvSpPr/>
          <p:nvPr/>
        </p:nvSpPr>
        <p:spPr>
          <a:xfrm flipH="1" rot="10800000">
            <a:off x="4551000" y="3405025"/>
            <a:ext cx="489000" cy="18861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11"/>
          <p:cNvSpPr/>
          <p:nvPr/>
        </p:nvSpPr>
        <p:spPr>
          <a:xfrm>
            <a:off x="4947500" y="2568800"/>
            <a:ext cx="732300" cy="637200"/>
          </a:xfrm>
          <a:prstGeom prst="wedgeEllipseCallout">
            <a:avLst>
              <a:gd fmla="val -48235" name="adj1"/>
              <a:gd fmla="val 856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 rotWithShape="1">
          <a:blip r:embed="rId3">
            <a:alphaModFix/>
          </a:blip>
          <a:srcRect b="0" l="0" r="0" t="11808"/>
          <a:stretch/>
        </p:blipFill>
        <p:spPr>
          <a:xfrm>
            <a:off x="0" y="1495525"/>
            <a:ext cx="9144000" cy="5362475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減肥記錄表</a:t>
            </a:r>
            <a:endParaRPr/>
          </a:p>
        </p:txBody>
      </p:sp>
      <p:sp>
        <p:nvSpPr>
          <p:cNvPr id="264" name="Google Shape;264;p40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2089375" y="6262350"/>
            <a:ext cx="7803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2869652" y="6262350"/>
            <a:ext cx="18948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0"/>
          <p:cNvSpPr/>
          <p:nvPr/>
        </p:nvSpPr>
        <p:spPr>
          <a:xfrm>
            <a:off x="4764448" y="6262350"/>
            <a:ext cx="16965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0"/>
          <p:cNvSpPr/>
          <p:nvPr/>
        </p:nvSpPr>
        <p:spPr>
          <a:xfrm>
            <a:off x="6521125" y="6262350"/>
            <a:ext cx="9624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0"/>
          <p:cNvSpPr/>
          <p:nvPr/>
        </p:nvSpPr>
        <p:spPr>
          <a:xfrm>
            <a:off x="1283375" y="5229750"/>
            <a:ext cx="15861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1. 填寫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基本資料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3012597" y="5229750"/>
            <a:ext cx="12759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2. 體重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記錄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4449365" y="5229750"/>
            <a:ext cx="12759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3. 熱量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記錄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5886133" y="5229750"/>
            <a:ext cx="2218500" cy="770100"/>
          </a:xfrm>
          <a:prstGeom prst="wedgeRoundRectCallout">
            <a:avLst>
              <a:gd fmla="val 5197" name="adj1"/>
              <a:gd fmla="val 8019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FFFF"/>
                </a:solidFill>
              </a:rPr>
              <a:t>4. 飲食熱量表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1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14. 插入資料標籤</a:t>
            </a:r>
            <a:r>
              <a:rPr b="0" lang="zh-CN"/>
              <a:t> (3/3)</a:t>
            </a:r>
            <a:endParaRPr/>
          </a:p>
        </p:txBody>
      </p:sp>
      <p:sp>
        <p:nvSpPr>
          <p:cNvPr id="1147" name="Google Shape;1147;p11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11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1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50" name="Google Shape;1150;p112"/>
          <p:cNvSpPr txBox="1"/>
          <p:nvPr>
            <p:ph idx="3" type="subTitle"/>
          </p:nvPr>
        </p:nvSpPr>
        <p:spPr>
          <a:xfrm>
            <a:off x="311700" y="1495525"/>
            <a:ext cx="49242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E.字型效果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F.勾選「外框」「陰影」</a:t>
            </a:r>
            <a:endParaRPr/>
          </a:p>
        </p:txBody>
      </p:sp>
      <p:sp>
        <p:nvSpPr>
          <p:cNvPr id="1151" name="Google Shape;1151;p11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G.確定</a:t>
            </a:r>
            <a:endParaRPr/>
          </a:p>
        </p:txBody>
      </p:sp>
      <p:pic>
        <p:nvPicPr>
          <p:cNvPr id="1152" name="Google Shape;1152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38" y="2568798"/>
            <a:ext cx="4767521" cy="42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112"/>
          <p:cNvSpPr/>
          <p:nvPr/>
        </p:nvSpPr>
        <p:spPr>
          <a:xfrm flipH="1" rot="10800000">
            <a:off x="3123150" y="2822250"/>
            <a:ext cx="548700" cy="303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12"/>
          <p:cNvSpPr/>
          <p:nvPr/>
        </p:nvSpPr>
        <p:spPr>
          <a:xfrm>
            <a:off x="3885975" y="2568800"/>
            <a:ext cx="732300" cy="637200"/>
          </a:xfrm>
          <a:prstGeom prst="wedgeEllipseCallout">
            <a:avLst>
              <a:gd fmla="val -74232" name="adj1"/>
              <a:gd fmla="val 188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5" name="Google Shape;1155;p112"/>
          <p:cNvSpPr/>
          <p:nvPr/>
        </p:nvSpPr>
        <p:spPr>
          <a:xfrm flipH="1" rot="10800000">
            <a:off x="2343650" y="4231650"/>
            <a:ext cx="548700" cy="366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112"/>
          <p:cNvSpPr/>
          <p:nvPr/>
        </p:nvSpPr>
        <p:spPr>
          <a:xfrm>
            <a:off x="2892350" y="4670925"/>
            <a:ext cx="732300" cy="637200"/>
          </a:xfrm>
          <a:prstGeom prst="wedgeEllipseCallout">
            <a:avLst>
              <a:gd fmla="val -72948" name="adj1"/>
              <a:gd fmla="val -688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7" name="Google Shape;1157;p112"/>
          <p:cNvSpPr/>
          <p:nvPr/>
        </p:nvSpPr>
        <p:spPr>
          <a:xfrm flipH="1" rot="10800000">
            <a:off x="4634900" y="6389050"/>
            <a:ext cx="790200" cy="366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112"/>
          <p:cNvSpPr/>
          <p:nvPr/>
        </p:nvSpPr>
        <p:spPr>
          <a:xfrm>
            <a:off x="3579300" y="6123375"/>
            <a:ext cx="732300" cy="637200"/>
          </a:xfrm>
          <a:prstGeom prst="wedgeEllipseCallout">
            <a:avLst>
              <a:gd fmla="val 84842" name="adj1"/>
              <a:gd fmla="val 1833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46" y="1283625"/>
            <a:ext cx="5530854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65" name="Google Shape;1165;p113"/>
          <p:cNvSpPr txBox="1"/>
          <p:nvPr>
            <p:ph idx="1" type="body"/>
          </p:nvPr>
        </p:nvSpPr>
        <p:spPr>
          <a:xfrm>
            <a:off x="3667025" y="244075"/>
            <a:ext cx="5165100" cy="58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請試著照前面投影片的第14步</a:t>
            </a:r>
            <a:br>
              <a:rPr lang="zh-CN"/>
            </a:br>
            <a:r>
              <a:rPr lang="zh-CN"/>
              <a:t>完成下圖的圖表吧</a:t>
            </a:r>
            <a:endParaRPr/>
          </a:p>
        </p:txBody>
      </p:sp>
      <p:sp>
        <p:nvSpPr>
          <p:cNvPr id="1166" name="Google Shape;1166;p113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實作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  <a:endParaRPr sz="34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1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成績單</a:t>
            </a:r>
            <a:endParaRPr/>
          </a:p>
        </p:txBody>
      </p:sp>
      <p:sp>
        <p:nvSpPr>
          <p:cNvPr id="1172" name="Google Shape;1172;p11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600">
                <a:solidFill>
                  <a:schemeClr val="lt1"/>
                </a:solidFill>
              </a:rPr>
              <a:t>‹#›</a:t>
            </a:fld>
            <a:endParaRPr sz="1600">
              <a:solidFill>
                <a:schemeClr val="lt1"/>
              </a:solidFill>
            </a:endParaRPr>
          </a:p>
        </p:txBody>
      </p:sp>
      <p:sp>
        <p:nvSpPr>
          <p:cNvPr id="1174" name="Google Shape;1174;p114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完成了!</a:t>
            </a:r>
            <a:endParaRPr/>
          </a:p>
        </p:txBody>
      </p:sp>
      <p:pic>
        <p:nvPicPr>
          <p:cNvPr id="1175" name="Google Shape;1175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713" y="965600"/>
            <a:ext cx="3346564" cy="4926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600"/>
              <a:t>‹#›</a:t>
            </a:fld>
            <a:endParaRPr sz="1600"/>
          </a:p>
        </p:txBody>
      </p:sp>
      <p:sp>
        <p:nvSpPr>
          <p:cNvPr id="1181" name="Google Shape;1181;p115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感謝聆聽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0" r="15583" t="0"/>
          <a:stretch/>
        </p:blipFill>
        <p:spPr>
          <a:xfrm>
            <a:off x="3735552" y="1416000"/>
            <a:ext cx="5408451" cy="54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1. 填寫基本資料</a:t>
            </a:r>
            <a:endParaRPr/>
          </a:p>
        </p:txBody>
      </p:sp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311700" y="1639975"/>
            <a:ext cx="3423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A.「基本資料」工作表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B.只填藍色底色格子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姓名或暱稱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身高(公分)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原始體重(公斤)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目標體重(公斤)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減肥開始日期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基礎代謝係數</a:t>
            </a:r>
            <a:r>
              <a:rPr lang="zh-CN" sz="2000"/>
              <a:t>(看C表)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CN"/>
              <a:t>運動係數 (D表)</a:t>
            </a:r>
            <a:br>
              <a:rPr lang="zh-C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  <a:endParaRPr>
              <a:solidFill>
                <a:srgbClr val="006600"/>
              </a:solidFill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4903900" y="3065950"/>
            <a:ext cx="967500" cy="183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7627800" y="5089325"/>
            <a:ext cx="1455900" cy="120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7627800" y="2911625"/>
            <a:ext cx="1455900" cy="217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5021500" y="2179975"/>
            <a:ext cx="732300" cy="637200"/>
          </a:xfrm>
          <a:prstGeom prst="wedgeEllipseCallout">
            <a:avLst>
              <a:gd fmla="val -2946" name="adj1"/>
              <a:gd fmla="val 969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5" name="Google Shape;285;p41"/>
          <p:cNvSpPr/>
          <p:nvPr/>
        </p:nvSpPr>
        <p:spPr>
          <a:xfrm>
            <a:off x="6657800" y="2998125"/>
            <a:ext cx="732300" cy="637200"/>
          </a:xfrm>
          <a:prstGeom prst="wedgeEllipseCallout">
            <a:avLst>
              <a:gd fmla="val 89062" name="adj1"/>
              <a:gd fmla="val 270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6657800" y="5221700"/>
            <a:ext cx="732300" cy="637200"/>
          </a:xfrm>
          <a:prstGeom prst="wedgeEllipseCallout">
            <a:avLst>
              <a:gd fmla="val 95634" name="adj1"/>
              <a:gd fmla="val 2175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7" name="Google Shape;287;p41"/>
          <p:cNvSpPr/>
          <p:nvPr/>
        </p:nvSpPr>
        <p:spPr>
          <a:xfrm>
            <a:off x="5021500" y="63098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1"/>
          <p:cNvSpPr/>
          <p:nvPr/>
        </p:nvSpPr>
        <p:spPr>
          <a:xfrm>
            <a:off x="3735550" y="5909775"/>
            <a:ext cx="732300" cy="637200"/>
          </a:xfrm>
          <a:prstGeom prst="wedgeEllipseCallout">
            <a:avLst>
              <a:gd fmla="val 106940" name="adj1"/>
              <a:gd fmla="val 346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