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62b21c1a8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62b21c1a8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e0d50b98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3e0d50b98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262b21c1a8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262b21c1a8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e0d50b98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e0d50b98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e0d50b98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e0d50b98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884120c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2884120c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blog.facilitybot.co/blog/knowledge-base/responder-portal/" TargetMode="External"/><Relationship Id="rId4" Type="http://schemas.openxmlformats.org/officeDocument/2006/relationships/hyperlink" Target="https://blog.facilitybot.co/blog/knowledge-base/responder-mobile-app/" TargetMode="External"/><Relationship Id="rId5" Type="http://schemas.openxmlformats.org/officeDocument/2006/relationships/hyperlink" Target="https://blog.facilitybot.co/blog/knowledge-ba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7662" y="933349"/>
            <a:ext cx="1366750" cy="13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985750" y="2228775"/>
            <a:ext cx="5407500" cy="8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44A0C"/>
                </a:solidFill>
                <a:latin typeface="Raleway"/>
                <a:ea typeface="Raleway"/>
                <a:cs typeface="Raleway"/>
                <a:sym typeface="Raleway"/>
              </a:rPr>
              <a:t>facility</a:t>
            </a:r>
            <a:r>
              <a:rPr b="1" lang="en" sz="3800"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rPr>
              <a:t>bot</a:t>
            </a:r>
            <a:endParaRPr b="1" sz="3800">
              <a:solidFill>
                <a:srgbClr val="434343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434343"/>
                </a:solidFill>
                <a:latin typeface="Raleway"/>
                <a:ea typeface="Raleway"/>
                <a:cs typeface="Raleway"/>
                <a:sym typeface="Raleway"/>
              </a:rPr>
              <a:t>Training </a:t>
            </a:r>
            <a:endParaRPr b="1" sz="3800">
              <a:solidFill>
                <a:srgbClr val="434343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434343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888300" y="464600"/>
            <a:ext cx="2269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285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5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Updating</a:t>
            </a:r>
            <a:r>
              <a:rPr b="1" lang="en" sz="195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Request (for Responders)</a:t>
            </a:r>
            <a:endParaRPr b="1" sz="195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5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 PORTAL</a:t>
            </a:r>
            <a:endParaRPr b="1" sz="195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Notes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403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responders' key action is updating Request ticket status.</a:t>
            </a:r>
            <a:br>
              <a:rPr lang="en"/>
            </a:br>
            <a:br>
              <a:rPr lang="en"/>
            </a:br>
            <a:r>
              <a:rPr lang="en"/>
              <a:t>Four available statuses: "</a:t>
            </a:r>
            <a:r>
              <a:rPr b="1" lang="en">
                <a:solidFill>
                  <a:srgbClr val="FF9900"/>
                </a:solidFill>
              </a:rPr>
              <a:t>PENDING</a:t>
            </a:r>
            <a:r>
              <a:rPr lang="en"/>
              <a:t>," "</a:t>
            </a:r>
            <a:r>
              <a:rPr b="1" lang="en">
                <a:solidFill>
                  <a:srgbClr val="1155CC"/>
                </a:solidFill>
              </a:rPr>
              <a:t>PROCESSING</a:t>
            </a:r>
            <a:r>
              <a:rPr lang="en"/>
              <a:t>," "</a:t>
            </a:r>
            <a:r>
              <a:rPr b="1" lang="en">
                <a:solidFill>
                  <a:srgbClr val="38761D"/>
                </a:solidFill>
              </a:rPr>
              <a:t>COMPLETE</a:t>
            </a:r>
            <a:r>
              <a:rPr lang="en"/>
              <a:t>," and "</a:t>
            </a:r>
            <a:r>
              <a:rPr b="1" lang="en">
                <a:solidFill>
                  <a:srgbClr val="FF0000"/>
                </a:solidFill>
              </a:rPr>
              <a:t>CANCELED</a:t>
            </a:r>
            <a:r>
              <a:rPr lang="en"/>
              <a:t>."</a:t>
            </a:r>
            <a:endParaRPr/>
          </a:p>
          <a:p>
            <a:pPr indent="-30003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n">
                <a:solidFill>
                  <a:srgbClr val="FF9900"/>
                </a:solidFill>
              </a:rPr>
              <a:t>PENDING</a:t>
            </a:r>
            <a:r>
              <a:rPr lang="en"/>
              <a:t>: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Initial status when Request is made.</a:t>
            </a:r>
            <a:br>
              <a:rPr lang="en"/>
            </a:b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>
                <a:solidFill>
                  <a:srgbClr val="1255CC"/>
                </a:solidFill>
              </a:rPr>
              <a:t>PROCESSING</a:t>
            </a:r>
            <a:r>
              <a:rPr lang="en"/>
              <a:t>: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Indicates Responder's work has begun.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Used when multiple team members handle the same Request.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Can show who's working or if Responder arrived on site.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Transition from Pending to Processing is Response time.</a:t>
            </a:r>
            <a:br>
              <a:rPr lang="en"/>
            </a:b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>
                <a:solidFill>
                  <a:srgbClr val="38761D"/>
                </a:solidFill>
              </a:rPr>
              <a:t>COMPLETE</a:t>
            </a:r>
            <a:r>
              <a:rPr lang="en"/>
              <a:t>: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Shows Request is finished.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Transition from Pending to Complete is Rectification time.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Corrective Request possible even after completion.</a:t>
            </a:r>
            <a:br>
              <a:rPr lang="en"/>
            </a:b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>
                <a:solidFill>
                  <a:srgbClr val="FF0000"/>
                </a:solidFill>
              </a:rPr>
              <a:t>CANCELED</a:t>
            </a:r>
            <a:r>
              <a:rPr lang="en"/>
              <a:t>:</a:t>
            </a:r>
            <a:endParaRPr/>
          </a:p>
          <a:p>
            <a:pPr indent="-2841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Used for mistaken Requests.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0" y="0"/>
            <a:ext cx="3797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Changing the status of</a:t>
            </a:r>
            <a:r>
              <a:rPr lang="en" sz="1100">
                <a:solidFill>
                  <a:schemeClr val="dk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 request in the web portal</a:t>
            </a:r>
            <a:endParaRPr/>
          </a:p>
        </p:txBody>
      </p:sp>
      <p:pic>
        <p:nvPicPr>
          <p:cNvPr id="73" name="Google Shape;73;p16" title="Screenshot 2025-03-28 at 6.19.04 PM.png"/>
          <p:cNvPicPr preferRelativeResize="0"/>
          <p:nvPr/>
        </p:nvPicPr>
        <p:blipFill rotWithShape="1">
          <a:blip r:embed="rId3">
            <a:alphaModFix/>
          </a:blip>
          <a:srcRect b="2162" l="0" r="0" t="2162"/>
          <a:stretch/>
        </p:blipFill>
        <p:spPr>
          <a:xfrm>
            <a:off x="152400" y="506400"/>
            <a:ext cx="8839199" cy="401383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/>
          <p:nvPr/>
        </p:nvSpPr>
        <p:spPr>
          <a:xfrm>
            <a:off x="4784450" y="3231525"/>
            <a:ext cx="4048200" cy="215400"/>
          </a:xfrm>
          <a:prstGeom prst="rect">
            <a:avLst/>
          </a:prstGeom>
          <a:noFill/>
          <a:ln cap="flat" cmpd="sng" w="285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7404850" y="2650500"/>
            <a:ext cx="1803000" cy="578400"/>
          </a:xfrm>
          <a:prstGeom prst="rect">
            <a:avLst/>
          </a:prstGeom>
          <a:solidFill>
            <a:srgbClr val="EEFF4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95959"/>
                </a:solidFill>
              </a:rPr>
              <a:t>Change the status to accordingly. Cancel to reject</a:t>
            </a:r>
            <a:endParaRPr b="1" sz="10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/>
        </p:nvSpPr>
        <p:spPr>
          <a:xfrm>
            <a:off x="0" y="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Processing a request on the web portal</a:t>
            </a:r>
            <a:endParaRPr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11951" y="834800"/>
            <a:ext cx="8942500" cy="4025876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5682925" y="2456075"/>
            <a:ext cx="1803000" cy="578400"/>
          </a:xfrm>
          <a:prstGeom prst="rect">
            <a:avLst/>
          </a:prstGeom>
          <a:solidFill>
            <a:srgbClr val="EEFF4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95959"/>
                </a:solidFill>
              </a:rPr>
              <a:t>Add a remark if necessary when you update the status</a:t>
            </a:r>
            <a:endParaRPr b="1" sz="10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0" y="0"/>
            <a:ext cx="3608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Assigning</a:t>
            </a:r>
            <a:r>
              <a:rPr lang="en" sz="1100">
                <a:solidFill>
                  <a:schemeClr val="dk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 request to accounts in the web portal</a:t>
            </a:r>
            <a:endParaRPr/>
          </a:p>
        </p:txBody>
      </p:sp>
      <p:pic>
        <p:nvPicPr>
          <p:cNvPr id="88" name="Google Shape;88;p18" title="Screenshot 2025-03-28 at 6.18.23 PM.png"/>
          <p:cNvPicPr preferRelativeResize="0"/>
          <p:nvPr/>
        </p:nvPicPr>
        <p:blipFill rotWithShape="1">
          <a:blip r:embed="rId3">
            <a:alphaModFix/>
          </a:blip>
          <a:srcRect b="3688" l="-1719" r="0" t="0"/>
          <a:stretch/>
        </p:blipFill>
        <p:spPr>
          <a:xfrm>
            <a:off x="0" y="346650"/>
            <a:ext cx="8991601" cy="417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/>
          <p:nvPr/>
        </p:nvSpPr>
        <p:spPr>
          <a:xfrm>
            <a:off x="5637225" y="2495450"/>
            <a:ext cx="3222600" cy="291600"/>
          </a:xfrm>
          <a:prstGeom prst="rect">
            <a:avLst/>
          </a:prstGeom>
          <a:noFill/>
          <a:ln cap="flat" cmpd="sng" w="285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/>
        </p:nvSpPr>
        <p:spPr>
          <a:xfrm>
            <a:off x="7235875" y="1630225"/>
            <a:ext cx="1803000" cy="578400"/>
          </a:xfrm>
          <a:prstGeom prst="rect">
            <a:avLst/>
          </a:prstGeom>
          <a:solidFill>
            <a:srgbClr val="EEFF4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95959"/>
                </a:solidFill>
              </a:rPr>
              <a:t>You can manually assign an account to the request</a:t>
            </a:r>
            <a:endParaRPr sz="10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Responder Web Portal articles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Responder Mobile App articles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Knowledge Base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