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9"/>
  </p:notesMasterIdLst>
  <p:sldIdLst>
    <p:sldId id="256" r:id="rId2"/>
    <p:sldId id="807" r:id="rId3"/>
    <p:sldId id="1164" r:id="rId4"/>
    <p:sldId id="1167" r:id="rId5"/>
    <p:sldId id="1168" r:id="rId6"/>
    <p:sldId id="1169" r:id="rId7"/>
    <p:sldId id="1165" r:id="rId8"/>
    <p:sldId id="1172" r:id="rId9"/>
    <p:sldId id="1171" r:id="rId10"/>
    <p:sldId id="1173" r:id="rId11"/>
    <p:sldId id="1175" r:id="rId12"/>
    <p:sldId id="1174" r:id="rId13"/>
    <p:sldId id="1177" r:id="rId14"/>
    <p:sldId id="1176" r:id="rId15"/>
    <p:sldId id="1203" r:id="rId16"/>
    <p:sldId id="1202" r:id="rId17"/>
    <p:sldId id="1178" r:id="rId18"/>
    <p:sldId id="1179" r:id="rId19"/>
    <p:sldId id="1182" r:id="rId20"/>
    <p:sldId id="1185" r:id="rId21"/>
    <p:sldId id="1187" r:id="rId22"/>
    <p:sldId id="1188" r:id="rId23"/>
    <p:sldId id="1189" r:id="rId24"/>
    <p:sldId id="1186" r:id="rId25"/>
    <p:sldId id="1191" r:id="rId26"/>
    <p:sldId id="1192" r:id="rId27"/>
    <p:sldId id="1190" r:id="rId28"/>
    <p:sldId id="1194" r:id="rId29"/>
    <p:sldId id="1195" r:id="rId30"/>
    <p:sldId id="1197" r:id="rId31"/>
    <p:sldId id="1199" r:id="rId32"/>
    <p:sldId id="1201" r:id="rId33"/>
    <p:sldId id="1200" r:id="rId34"/>
    <p:sldId id="1204" r:id="rId35"/>
    <p:sldId id="1170" r:id="rId36"/>
    <p:sldId id="1206" r:id="rId37"/>
    <p:sldId id="1208" r:id="rId38"/>
    <p:sldId id="1209" r:id="rId39"/>
    <p:sldId id="1212" r:id="rId40"/>
    <p:sldId id="1210" r:id="rId41"/>
    <p:sldId id="1211" r:id="rId42"/>
    <p:sldId id="1213" r:id="rId43"/>
    <p:sldId id="1216" r:id="rId44"/>
    <p:sldId id="1214" r:id="rId45"/>
    <p:sldId id="1215" r:id="rId46"/>
    <p:sldId id="1218" r:id="rId47"/>
    <p:sldId id="1219" r:id="rId48"/>
    <p:sldId id="1221" r:id="rId49"/>
    <p:sldId id="1220" r:id="rId50"/>
    <p:sldId id="1225" r:id="rId51"/>
    <p:sldId id="1198" r:id="rId52"/>
    <p:sldId id="1227" r:id="rId53"/>
    <p:sldId id="1228" r:id="rId54"/>
    <p:sldId id="1230" r:id="rId55"/>
    <p:sldId id="1231" r:id="rId56"/>
    <p:sldId id="1235" r:id="rId57"/>
    <p:sldId id="1236" r:id="rId58"/>
    <p:sldId id="1237" r:id="rId59"/>
    <p:sldId id="1239" r:id="rId60"/>
    <p:sldId id="1233" r:id="rId61"/>
    <p:sldId id="1242" r:id="rId62"/>
    <p:sldId id="1241" r:id="rId63"/>
    <p:sldId id="1243" r:id="rId64"/>
    <p:sldId id="1244" r:id="rId65"/>
    <p:sldId id="1245" r:id="rId66"/>
    <p:sldId id="1246" r:id="rId67"/>
    <p:sldId id="1247" r:id="rId68"/>
  </p:sldIdLst>
  <p:sldSz cx="12192000" cy="6858000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Dosis" pitchFamily="2" charset="77"/>
      <p:regular r:id="rId74"/>
      <p:bold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7B3"/>
    <a:srgbClr val="8D278B"/>
    <a:srgbClr val="249157"/>
    <a:srgbClr val="C9A0CA"/>
    <a:srgbClr val="ECC9C2"/>
    <a:srgbClr val="E69990"/>
    <a:srgbClr val="FCECE9"/>
    <a:srgbClr val="E88291"/>
    <a:srgbClr val="E2F3F3"/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9"/>
    <p:restoredTop sz="86929"/>
  </p:normalViewPr>
  <p:slideViewPr>
    <p:cSldViewPr snapToGrid="0" snapToObjects="1">
      <p:cViewPr>
        <p:scale>
          <a:sx n="63" d="100"/>
          <a:sy n="63" d="100"/>
        </p:scale>
        <p:origin x="2872" y="1384"/>
      </p:cViewPr>
      <p:guideLst/>
    </p:cSldViewPr>
  </p:slideViewPr>
  <p:outlineViewPr>
    <p:cViewPr>
      <p:scale>
        <a:sx n="33" d="100"/>
        <a:sy n="33" d="100"/>
      </p:scale>
      <p:origin x="0" y="-9056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34.070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4:36.086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4:36.087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4:42.6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 0 16383,'33'0'0,"3"0"0,-21 0 0,11 0 0,-7 0 0,6 0 0,-6 0 0,2 0 0,1 0 0,-3 0 0,2 0 0,-6 0 0,2 0 0,-5 0 0,5 0 0,-5 3 0,5-3 0,-2 3 0,0-3 0,2 0 0,-6 0 0,7 0 0,-4 0 0,1 0 0,6 0 0,-5 0 0,5 0 0,-3 2 0,4-1 0,-3 2 0,6-3 0,-6 0 0,2 0 0,1 0 0,-3 0 0,2 0 0,-3 0 0,0 2 0,0-1 0,0 2 0,4-3 0,-3 0 0,2 2 0,1-1 0,-3 2 0,6-1 0,1-1 0,1 2 0,3 0 0,1 1 0,11 2 0,-3 1 0,3-3 0,-12-1 0,-4 0 0,1-2 0,-5 2 0,0-3 0,-1 0 0,-5 0 0,5 0 0,-6 0 0,3 2 0,-4-1 0,4 2 0,-7-3 0,6 0 0,-5 0 0,5 0 0,-5 0 0,5 0 0,-2 0 0,0 0 0,2 0 0,-2 0 0,3 0 0,3 0 0,2 0 0,2 0 0,1 0 0,4 0 0,1 0 0,0 0 0,-1 0 0,0 0 0,-3 0 0,3 0 0,0 0 0,-3 0 0,8 0 0,-4 0 0,0 0 0,3 0 0,-7 0 0,7 0 0,5 0 0,-6 0 0,9 0 0,-15 0 0,3 0 0,0 0 0,-3 0 0,0 0 0,-2 0 0,-6 0 0,-1 0 0,-4 0 0,-3 0 0,0 0 0,0 0 0,0 0 0,0 0 0,3 0 0,-2 0 0,5 0 0,-2 0 0,3 0 0,0 0 0,-1 0 0,5-3 0,-3 2 0,2-4 0,-3 4 0,4-2 0,0 0 0,4 3 0,-3-6 0,2 5 0,-2-4 0,-1 4 0,0-2 0,-1 0 0,-2 3 0,2-3 0,1 0 0,-3 2 0,2-2 0,1 3 0,-3 0 0,6 0 0,-6 0 0,2 0 0,5 0 0,-6 0 0,3 0 0,-9 0 0,0 0 0,-5 0 0,5 0 0,-6 0 0,2 0 0,3 0 0,-5 2 0,1 7 0,-7 2 0,0 1 0,-2 0 0,0-5 0,0 5 0,0-1 0,0 0 0,0-1 0,0 0 0,0 2 0,-2-1 0,-1-2 0,-1 3 0,-1-4 0,2 4 0,-2-2 0,5-1 0,-4 1 0,1 2 0,0-4 0,-1 5 0,1-5 0,-2 1 0,-1 2 0,0-5 0,-3 3 0,-1-4 0,-1-2 0,-3-1 0,0-2 0,3 0 0,-6 0 0,5 0 0,-5 0 0,5 0 0,-2 0 0,3 0 0,0 0 0,0 0 0,-2 0 0,4 0 0,-3 0 0,1 0 0,3 0 0,-10 0 0,11 0 0,-8 0 0,7 0 0,-3 0 0,0 0 0,-3 0 0,2 0 0,-5 0 0,2 0 0,-2 0 0,-1 0 0,0 3 0,0-3 0,3 6 0,-2-6 0,5 3 0,-2-3 0,3 2 0,-5-1 0,4 1 0,-1 0 0,3-1 0,1 1 0,-1-2 0,-1 0 0,0 0 0,0 0 0,0 2 0,1-1 0,0 1 0,-1-2 0,1 0 0,-1 0 0,-2 0 0,2 0 0,-2 0 0,2 0 0,0 0 0,0 2 0,-3-1 0,2 1 0,-2 1 0,0-3 0,2 3 0,-2-1 0,0-1 0,3 1 0,-3-2 0,3 0 0,0 0 0,0 0 0,0 0 0,0 0 0,-2 0 0,4 2 0,-3-1 0,3 1 0,-4-2 0,2 0 0,-2 0 0,2 0 0,0 3 0,-5-3 0,3 3 0,-3-3 0,5 0 0,0 0 0,-3 0 0,3 0 0,-7 0 0,7 0 0,-6 0 0,2 0 0,-3 0 0,3 0 0,-6 0 0,5 0 0,-5 0 0,3 0 0,-4 0 0,4 0 0,-8 0 0,8 0 0,-4 0 0,4 0 0,0 0 0,0 0 0,3 0 0,1 0 0,0 0 0,2 0 0,-5 0 0,6 0 0,-3 0 0,-1 0 0,1 0 0,-1 0 0,-2 0 0,2 0 0,-3 0 0,0 0 0,-4 0 0,3 0 0,-6 0 0,-9 0 0,5 0 0,-8 0 0,10 0 0,1 0 0,0 0 0,4 0 0,-3 0 0,6 0 0,-3 0 0,4 0 0,0 0 0,0 0 0,4 0 0,-4 0 0,7 0 0,-3 0 0,3 0 0,0 0 0,0 0 0,0 0 0,-2 2 0,1-2 0,-1 3 0,2-3 0,0 0 0,0 0 0,1 0 0,-4 0 0,3 0 0,-2 0 0,2 0 0,0 0 0,-3 0 0,2 0 0,-2 0 0,0 0 0,3 0 0,-7 0 0,7 0 0,-3 0 0,0 0 0,2 0 0,-7 0 0,4 0 0,-2 0 0,3 0 0,3 0 0,0 0 0,0 0 0,0 0 0,0 0 0,1 0 0,-4 0 0,4 0 0,-3 0 0,5 0 0,-3 0 0,0 0 0,0 2 0,-2-1 0,4 1 0,-3-2 0,4 0 0,-3 0 0,-2 0 0,1 0 0,-1 0 0,-1 0 0,2 0 0,-2 0 0,3 0 0,0 0 0,0 2 0,0-1 0,1 1 0,-4-2 0,2 0 0,-2 0 0,0 0 0,2 0 0,-5 0 0,5 0 0,-5 0 0,5 0 0,-5 0 0,-3 0 0,4 0 0,-6 0 0,11 0 0,-3 0 0,3 0 0,0 0 0,0 0 0,0 0 0,0 0 0,1 0 0,0 0 0,-1 0 0,2 0 0,-1-2 0,-2 2 0,4-5 0,-4 3 0,2-3 0,2 2 0,-3-4 0,3 4 0,-2-4 0,0 4 0,0-3 0,0 2 0,1-1 0,-1 1 0,0 1 0,0-1 0,1 1 0,-1-1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6:21.90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 0 16383,'33'0'0,"3"0"0,-21 0 0,11 0 0,-7 0 0,6 0 0,-6 0 0,2 0 0,1 0 0,-3 0 0,2 0 0,-6 0 0,2 0 0,-5 0 0,5 0 0,-5 3 0,5-3 0,-2 3 0,0-3 0,2 0 0,-6 0 0,7 0 0,-4 0 0,1 0 0,6 0 0,-5 0 0,5 0 0,-3 2 0,4-1 0,-3 2 0,6-3 0,-6 0 0,2 0 0,1 0 0,-3 0 0,2 0 0,-3 0 0,0 2 0,0-1 0,0 2 0,4-3 0,-3 0 0,2 2 0,1-1 0,-3 2 0,6-1 0,1-1 0,1 2 0,3 0 0,1 1 0,11 2 0,-3 1 0,3-3 0,-12-1 0,-4 0 0,1-2 0,-5 2 0,0-3 0,-1 0 0,-5 0 0,5 0 0,-6 0 0,3 2 0,-4-1 0,4 2 0,-7-3 0,6 0 0,-5 0 0,5 0 0,-5 0 0,5 0 0,-2 0 0,0 0 0,2 0 0,-2 0 0,3 0 0,3 0 0,2 0 0,2 0 0,1 0 0,4 0 0,1 0 0,0 0 0,-1 0 0,0 0 0,-3 0 0,3 0 0,0 0 0,-3 0 0,8 0 0,-4 0 0,0 0 0,3 0 0,-7 0 0,7 0 0,5 0 0,-6 0 0,9 0 0,-15 0 0,3 0 0,0 0 0,-3 0 0,0 0 0,-2 0 0,-6 0 0,-1 0 0,-4 0 0,-3 0 0,0 0 0,0 0 0,0 0 0,0 0 0,3 0 0,-2 0 0,5 0 0,-2 0 0,3 0 0,0 0 0,-1 0 0,5-3 0,-3 2 0,2-4 0,-3 4 0,4-2 0,0 0 0,4 3 0,-3-6 0,2 5 0,-2-4 0,-1 4 0,0-2 0,-1 0 0,-2 3 0,2-3 0,1 0 0,-3 2 0,2-2 0,1 3 0,-3 0 0,6 0 0,-6 0 0,2 0 0,5 0 0,-6 0 0,3 0 0,-9 0 0,0 0 0,-5 0 0,5 0 0,-6 0 0,2 0 0,3 0 0,-5 2 0,1 7 0,-7 2 0,0 1 0,-2 0 0,0-5 0,0 5 0,0-1 0,0 0 0,0-1 0,0 0 0,0 2 0,-2-1 0,-1-2 0,-1 3 0,-1-4 0,2 4 0,-2-2 0,5-1 0,-4 1 0,1 2 0,0-4 0,-1 5 0,1-5 0,-2 1 0,-1 2 0,0-5 0,-3 3 0,-1-4 0,-1-2 0,-3-1 0,0-2 0,3 0 0,-6 0 0,5 0 0,-5 0 0,5 0 0,-2 0 0,3 0 0,0 0 0,0 0 0,-2 0 0,4 0 0,-3 0 0,1 0 0,3 0 0,-10 0 0,11 0 0,-8 0 0,7 0 0,-3 0 0,0 0 0,-3 0 0,2 0 0,-5 0 0,2 0 0,-2 0 0,-1 0 0,0 3 0,0-3 0,3 6 0,-2-6 0,5 3 0,-2-3 0,3 2 0,-5-1 0,4 1 0,-1 0 0,3-1 0,1 1 0,-1-2 0,-1 0 0,0 0 0,0 0 0,0 2 0,1-1 0,0 1 0,-1-2 0,1 0 0,-1 0 0,-2 0 0,2 0 0,-2 0 0,2 0 0,0 0 0,0 2 0,-3-1 0,2 1 0,-2 1 0,0-3 0,2 3 0,-2-1 0,0-1 0,3 1 0,-3-2 0,3 0 0,0 0 0,0 0 0,0 0 0,0 0 0,-2 0 0,4 2 0,-3-1 0,3 1 0,-4-2 0,2 0 0,-2 0 0,2 0 0,0 3 0,-5-3 0,3 3 0,-3-3 0,5 0 0,0 0 0,-3 0 0,3 0 0,-7 0 0,7 0 0,-6 0 0,2 0 0,-3 0 0,3 0 0,-6 0 0,5 0 0,-5 0 0,3 0 0,-4 0 0,4 0 0,-8 0 0,8 0 0,-4 0 0,4 0 0,0 0 0,0 0 0,3 0 0,1 0 0,0 0 0,2 0 0,-5 0 0,6 0 0,-3 0 0,-1 0 0,1 0 0,-1 0 0,-2 0 0,2 0 0,-3 0 0,0 0 0,-4 0 0,3 0 0,-6 0 0,-9 0 0,5 0 0,-8 0 0,10 0 0,1 0 0,0 0 0,4 0 0,-3 0 0,6 0 0,-3 0 0,4 0 0,0 0 0,0 0 0,4 0 0,-4 0 0,7 0 0,-3 0 0,3 0 0,0 0 0,0 0 0,0 0 0,-2 2 0,1-2 0,-1 3 0,2-3 0,0 0 0,0 0 0,1 0 0,-4 0 0,3 0 0,-2 0 0,2 0 0,0 0 0,-3 0 0,2 0 0,-2 0 0,0 0 0,3 0 0,-7 0 0,7 0 0,-3 0 0,0 0 0,2 0 0,-7 0 0,4 0 0,-2 0 0,3 0 0,3 0 0,0 0 0,0 0 0,0 0 0,0 0 0,1 0 0,-4 0 0,4 0 0,-3 0 0,5 0 0,-3 0 0,0 0 0,0 2 0,-2-1 0,4 1 0,-3-2 0,4 0 0,-3 0 0,-2 0 0,1 0 0,-1 0 0,-1 0 0,2 0 0,-2 0 0,3 0 0,0 0 0,0 2 0,0-1 0,1 1 0,-4-2 0,2 0 0,-2 0 0,0 0 0,2 0 0,-5 0 0,5 0 0,-5 0 0,5 0 0,-5 0 0,-3 0 0,4 0 0,-6 0 0,11 0 0,-3 0 0,3 0 0,0 0 0,0 0 0,0 0 0,0 0 0,1 0 0,0 0 0,-1 0 0,2 0 0,-1-2 0,-2 2 0,4-5 0,-4 3 0,2-3 0,2 2 0,-3-4 0,3 4 0,-2-4 0,0 4 0,0-3 0,0 2 0,1-1 0,-1 1 0,0 1 0,0-1 0,1 1 0,-1-1 0,1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6:46.434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6:46.435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49:15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0 149 16383,'27'49'0,"-1"-6"0,-4-16 0,-1-4 0,2 10 0,-2-10 0,9 11 0,-7-11 0,6 11 0,-8-11 0,1 4 0,-1-6 0,-4 0 0,3 0 0,-9 0 0,9 0 0,-8 0 0,3 0 0,-5-5 0,5 4 0,-4-4 0,4 0 0,-4 4 0,-1-4 0,0-1 0,5 5 0,-4-4 0,4 5 0,-4 0 0,4 0 0,-4-5 0,4 4 0,-5-4 0,1 5 0,4 0 0,-3 0 0,2-5 0,-3 4 0,-1-5 0,0 1 0,0 4 0,0-4 0,1 5 0,-1 0 0,1 0 0,4 0 0,-3 0 0,3 0 0,0 0 0,-3 6 0,4-4 0,0 10 0,1-10 0,0 10 0,4-5 0,-3 7 0,5-1 0,0 1 0,1 7 0,0-6 0,0 6 0,0-1 0,-1-4 0,2 11 0,-2-12 0,1 6 0,-2-13 0,1 4 0,-1-11 0,-5 11 0,3-10 0,-8 4 0,8-6 0,-8 0 0,8 0 0,-8 0 0,3 0 0,0 0 0,-3 0 0,3 0 0,0 0 0,-3 0 0,3 6 0,-4-4 0,5 4 0,-4 0 0,8-4 0,-8 10 0,8-11 0,-7 12 0,8-6 0,-3 7 0,5-1 0,-5 1 0,14 15 0,-12-12 0,14 12 0,-16-15 0,3-1 0,-3 1 0,6 7 0,0-6 0,0 13 0,6-12 0,-9 5 0,15 3 0,-15-1 0,10 1 0,-6 3 0,-2-11 0,1 4 0,0 1 0,-1-6 0,1 6 0,-6-8 0,4 1 0,-4 0 0,0-1 0,9 10 0,-8-7 0,3 1 0,-6-5 0,0-10 0,-4 4 0,3-11 0,-5 4 0,0-4 0,0 0 0,1 3 0,-2-8 0,2 9 0,-1-4 0,0 0 0,0 3 0,0-3 0,0 0 0,1 4 0,-2-9 0,2 9 0,-1-5 0,0 1 0,0-1 0,-1-1 0,-3 1 0,2 0 0,-3 4 0,5-8 0,-1 3 0,1-1 0,-1-2 0,1 7 0,-1-8 0,1 4 0,4 0 0,-4-4 0,4 4 0,-5-4 0,5 3 0,-3-2 0,2 3 0,-3-5 0,4 5 0,-4-4 0,4 4 0,-5-4 0,5 3 0,-3-2 0,2 3 0,-3-5 0,4 5 0,-4-4 0,4 4 0,-5-4 0,5-1 0,-3 1 0,7-1 0,-8 1 0,8-1 0,-7 1 0,7-1 0,-4 1 0,1-5 0,3 3 0,-7-7 0,7 8 0,-4-8 0,1 3 0,2-4 0,-3 0 0,5 0 0,-1 0 0,-4 0 0,4 0 0,-4 0 0,4-4 0,-4 3 0,3-7 0,-2 2 0,-1 1 0,4-3 0,-3 7 0,-1-3 0,4 0 0,-3 3 0,0-3 0,-6-17 0,-5 12 0,-4-17 0,0 12 0,0 3 0,0-9 0,0 0 0,0 3 0,0-2 0,0 4 0,-5-5 0,4 3 0,-8-7 0,3 13 0,1-3 0,-8-4 0,11 6 0,-11-6 0,8 5 0,-5 2 0,1-6 0,-1 6 0,1-7 0,0 8 0,-1-4 0,1-4 0,-1 11 0,1-14 0,-1 10 0,1-9 0,-1 5 0,-1-4 0,1 3 0,0-5 0,-5 0 0,3 0 0,-8 0 0,8 0 0,-7-1 0,7 7 0,-3-5 0,6 9 0,-6-4 0,3 0 0,-2 4 0,4-4 0,0 6 0,-4-10 0,-2 7 0,1-7 0,0 4 0,5 4 0,-5-4 0,4 0 0,-4 4 0,5-4 0,0 6 0,1-5 0,-1-2 0,0 1 0,0-5 0,-5 5 0,4-1 0,-4-4 0,5 4 0,0 0 0,-1-4 0,2 9 0,-2-8 0,2 8 0,-1-4 0,-4-4 0,3 8 0,-8-9 0,7 6 0,2 2 0,1-2 0,-1-5 0,-1 7 0,-3-7 0,5 10 0,-1-1 0,1-9 0,-1 7 0,0-11 0,1 12 0,-2-9 0,-4 9 0,4-4 0,1 0 0,1 4 0,4-4 0,-5 1 0,1 3 0,-2-9 0,6 10 0,-4-5 0,3 0 0,-4-1 0,0 0 0,0-3 0,0 8 0,0-9 0,-1 4 0,1 0 0,0-3 0,0 8 0,0-9 0,5 9 0,-5-9 0,5 10 0,-6-10 0,2 9 0,-2-9 0,2 10 0,-2-10 0,2 9 0,-2-9 0,6 4 0,-4 0 0,3-3 0,-3 8 0,-1-4 0,0 2 0,0-3 0,1 1 0,-2-5 0,2 9 0,-2-8 0,2 8 0,-6-9 0,4 9 0,-4-8 0,5 8 0,0-4 0,-4 0 0,3 5 0,-4-10 0,5 9 0,-10-13 0,8 7 0,-13-4 0,14 6 0,-4 0 0,0 3 0,4-2 0,-4-1 0,5 4 0,0-9 0,0 9 0,-5-8 0,4 3 0,-4 0 0,5-4 0,0 9 0,0-9 0,0 10 0,0-5 0,0 0 0,1 5 0,-1-5 0,-4-4 0,2 2 0,-2-3 0,4 0 0,0 9 0,0-8 0,4 8 0,-3-9 0,4 9 0,-6-8 0,2 8 0,-2-9 0,1 4 0,0 0 0,4-4 0,-2 10 0,2-10 0,-9 4 0,8 0 0,-7-4 0,8 4 0,-9-5 0,4 0 0,-5 0 0,6 0 0,0 5 0,-1-3 0,1 3 0,0 0 0,0-4 0,0 9 0,0-9 0,-5 5 0,3-7 0,-2 7 0,3-5 0,1 4 0,-5-5 0,4 5 0,-4-4 0,5 9 0,0-3 0,0-1 0,0 4 0,0-8 0,0 8 0,0-4 0,1-9 0,-1 11 0,0-11 0,0 9 0,0 5 0,0-5 0,5 0 0,-8 4 0,6-9 0,-8 9 0,5-4 0,0 1 0,0 3 0,0-9 0,0 9 0,-5-4 0,4 6 0,-3-1 0,4-5 0,-5 4 0,4-4 0,-8-4 0,8 7 0,-3-7 0,4 5 0,0 3 0,0-4 0,-4 1 0,4 4 0,-4-4 0,4 0 0,5 3 0,-8-8 0,6 8 0,-6-2 0,3-1 0,1 3 0,-1-2 0,1-6 0,-1 7 0,1-7 0,-1 10 0,1-5 0,-1-2 0,0 1 0,0 1 0,1 0 0,-1 3 0,1-7 0,-1 4 0,1-1 0,-1-3 0,1 7 0,3-8 0,-6 9 0,5-5 0,-6 1 0,7 4 0,-6-8 0,5 7 0,-2-3 0,-4 1 0,7 2 0,-8-2 0,0-1 0,4 3 0,-4-2 0,5-1 0,-1 3 0,1-2 0,-1-2 0,0 4 0,0-4 0,-4 2 0,4 2 0,-4 2 0,-1 0 0,5 3 0,-5-8 0,1 4 0,4-4 0,-8 4 0,7 5 0,-6-7 0,3 6 0,-1-3 0,-1 1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59.572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20:20.3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 0 16383,'33'0'0,"3"0"0,-21 0 0,11 0 0,-7 0 0,6 0 0,-6 0 0,2 0 0,1 0 0,-3 0 0,2 0 0,-6 0 0,2 0 0,-5 0 0,5 0 0,-5 3 0,5-3 0,-2 3 0,0-3 0,2 0 0,-6 0 0,7 0 0,-4 0 0,1 0 0,6 0 0,-5 0 0,5 0 0,-3 2 0,4-1 0,-3 2 0,6-3 0,-6 0 0,2 0 0,1 0 0,-3 0 0,2 0 0,-3 0 0,0 2 0,0-1 0,0 2 0,4-3 0,-3 0 0,2 2 0,1-1 0,-3 2 0,6-1 0,1-1 0,1 2 0,3 0 0,1 1 0,11 2 0,-3 1 0,3-3 0,-12-1 0,-4 0 0,1-2 0,-5 2 0,0-3 0,-1 0 0,-5 0 0,5 0 0,-6 0 0,3 2 0,-4-1 0,4 2 0,-7-3 0,6 0 0,-5 0 0,5 0 0,-5 0 0,5 0 0,-2 0 0,0 0 0,2 0 0,-2 0 0,3 0 0,3 0 0,2 0 0,2 0 0,1 0 0,4 0 0,1 0 0,0 0 0,-1 0 0,0 0 0,-3 0 0,3 0 0,0 0 0,-3 0 0,8 0 0,-4 0 0,0 0 0,3 0 0,-7 0 0,7 0 0,5 0 0,-6 0 0,9 0 0,-15 0 0,3 0 0,0 0 0,-3 0 0,0 0 0,-2 0 0,-6 0 0,-1 0 0,-4 0 0,-3 0 0,0 0 0,0 0 0,0 0 0,0 0 0,3 0 0,-2 0 0,5 0 0,-2 0 0,3 0 0,0 0 0,-1 0 0,5-3 0,-3 2 0,2-4 0,-3 4 0,4-2 0,0 0 0,4 3 0,-3-6 0,2 5 0,-2-4 0,-1 4 0,0-2 0,-1 0 0,-2 3 0,2-3 0,1 0 0,-3 2 0,2-2 0,1 3 0,-3 0 0,6 0 0,-6 0 0,2 0 0,5 0 0,-6 0 0,3 0 0,-9 0 0,0 0 0,-5 0 0,5 0 0,-6 0 0,2 0 0,3 0 0,-5 2 0,1 7 0,-7 2 0,0 1 0,-2 0 0,0-5 0,0 5 0,0-1 0,0 0 0,0-1 0,0 0 0,0 2 0,-2-1 0,-1-2 0,-1 3 0,-1-4 0,2 4 0,-2-2 0,5-1 0,-4 1 0,1 2 0,0-4 0,-1 5 0,1-5 0,-2 1 0,-1 2 0,0-5 0,-3 3 0,-1-4 0,-1-2 0,-3-1 0,0-2 0,3 0 0,-6 0 0,5 0 0,-5 0 0,5 0 0,-2 0 0,3 0 0,0 0 0,0 0 0,-2 0 0,4 0 0,-3 0 0,1 0 0,3 0 0,-10 0 0,11 0 0,-8 0 0,7 0 0,-3 0 0,0 0 0,-3 0 0,2 0 0,-5 0 0,2 0 0,-2 0 0,-1 0 0,0 3 0,0-3 0,3 6 0,-2-6 0,5 3 0,-2-3 0,3 2 0,-5-1 0,4 1 0,-1 0 0,3-1 0,1 1 0,-1-2 0,-1 0 0,0 0 0,0 0 0,0 2 0,1-1 0,0 1 0,-1-2 0,1 0 0,-1 0 0,-2 0 0,2 0 0,-2 0 0,2 0 0,0 0 0,0 2 0,-3-1 0,2 1 0,-2 1 0,0-3 0,2 3 0,-2-1 0,0-1 0,3 1 0,-3-2 0,3 0 0,0 0 0,0 0 0,0 0 0,0 0 0,-2 0 0,4 2 0,-3-1 0,3 1 0,-4-2 0,2 0 0,-2 0 0,2 0 0,0 3 0,-5-3 0,3 3 0,-3-3 0,5 0 0,0 0 0,-3 0 0,3 0 0,-7 0 0,7 0 0,-6 0 0,2 0 0,-3 0 0,3 0 0,-6 0 0,5 0 0,-5 0 0,3 0 0,-4 0 0,4 0 0,-8 0 0,8 0 0,-4 0 0,4 0 0,0 0 0,0 0 0,3 0 0,1 0 0,0 0 0,2 0 0,-5 0 0,6 0 0,-3 0 0,-1 0 0,1 0 0,-1 0 0,-2 0 0,2 0 0,-3 0 0,0 0 0,-4 0 0,3 0 0,-6 0 0,-9 0 0,5 0 0,-8 0 0,10 0 0,1 0 0,0 0 0,4 0 0,-3 0 0,6 0 0,-3 0 0,4 0 0,0 0 0,0 0 0,4 0 0,-4 0 0,7 0 0,-3 0 0,3 0 0,0 0 0,0 0 0,0 0 0,-2 2 0,1-2 0,-1 3 0,2-3 0,0 0 0,0 0 0,1 0 0,-4 0 0,3 0 0,-2 0 0,2 0 0,0 0 0,-3 0 0,2 0 0,-2 0 0,0 0 0,3 0 0,-7 0 0,7 0 0,-3 0 0,0 0 0,2 0 0,-7 0 0,4 0 0,-2 0 0,3 0 0,3 0 0,0 0 0,0 0 0,0 0 0,0 0 0,1 0 0,-4 0 0,4 0 0,-3 0 0,5 0 0,-3 0 0,0 0 0,0 2 0,-2-1 0,4 1 0,-3-2 0,4 0 0,-3 0 0,-2 0 0,1 0 0,-1 0 0,-1 0 0,2 0 0,-2 0 0,3 0 0,0 0 0,0 2 0,0-1 0,1 1 0,-4-2 0,2 0 0,-2 0 0,0 0 0,2 0 0,-5 0 0,5 0 0,-5 0 0,5 0 0,-5 0 0,-3 0 0,4 0 0,-6 0 0,11 0 0,-3 0 0,3 0 0,0 0 0,0 0 0,0 0 0,0 0 0,1 0 0,0 0 0,-1 0 0,2 0 0,-1-2 0,-2 2 0,4-5 0,-4 3 0,2-3 0,2 2 0,-3-4 0,3 4 0,-2-4 0,0 4 0,0-3 0,0 2 0,1-1 0,-1 1 0,0 1 0,0-1 0,1 1 0,-1-1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34.070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59.572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20:20.3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 0 16383,'33'0'0,"3"0"0,-21 0 0,11 0 0,-7 0 0,6 0 0,-6 0 0,2 0 0,1 0 0,-3 0 0,2 0 0,-6 0 0,2 0 0,-5 0 0,5 0 0,-5 3 0,5-3 0,-2 3 0,0-3 0,2 0 0,-6 0 0,7 0 0,-4 0 0,1 0 0,6 0 0,-5 0 0,5 0 0,-3 2 0,4-1 0,-3 2 0,6-3 0,-6 0 0,2 0 0,1 0 0,-3 0 0,2 0 0,-3 0 0,0 2 0,0-1 0,0 2 0,4-3 0,-3 0 0,2 2 0,1-1 0,-3 2 0,6-1 0,1-1 0,1 2 0,3 0 0,1 1 0,11 2 0,-3 1 0,3-3 0,-12-1 0,-4 0 0,1-2 0,-5 2 0,0-3 0,-1 0 0,-5 0 0,5 0 0,-6 0 0,3 2 0,-4-1 0,4 2 0,-7-3 0,6 0 0,-5 0 0,5 0 0,-5 0 0,5 0 0,-2 0 0,0 0 0,2 0 0,-2 0 0,3 0 0,3 0 0,2 0 0,2 0 0,1 0 0,4 0 0,1 0 0,0 0 0,-1 0 0,0 0 0,-3 0 0,3 0 0,0 0 0,-3 0 0,8 0 0,-4 0 0,0 0 0,3 0 0,-7 0 0,7 0 0,5 0 0,-6 0 0,9 0 0,-15 0 0,3 0 0,0 0 0,-3 0 0,0 0 0,-2 0 0,-6 0 0,-1 0 0,-4 0 0,-3 0 0,0 0 0,0 0 0,0 0 0,0 0 0,3 0 0,-2 0 0,5 0 0,-2 0 0,3 0 0,0 0 0,-1 0 0,5-3 0,-3 2 0,2-4 0,-3 4 0,4-2 0,0 0 0,4 3 0,-3-6 0,2 5 0,-2-4 0,-1 4 0,0-2 0,-1 0 0,-2 3 0,2-3 0,1 0 0,-3 2 0,2-2 0,1 3 0,-3 0 0,6 0 0,-6 0 0,2 0 0,5 0 0,-6 0 0,3 0 0,-9 0 0,0 0 0,-5 0 0,5 0 0,-6 0 0,2 0 0,3 0 0,-5 2 0,1 7 0,-7 2 0,0 1 0,-2 0 0,0-5 0,0 5 0,0-1 0,0 0 0,0-1 0,0 0 0,0 2 0,-2-1 0,-1-2 0,-1 3 0,-1-4 0,2 4 0,-2-2 0,5-1 0,-4 1 0,1 2 0,0-4 0,-1 5 0,1-5 0,-2 1 0,-1 2 0,0-5 0,-3 3 0,-1-4 0,-1-2 0,-3-1 0,0-2 0,3 0 0,-6 0 0,5 0 0,-5 0 0,5 0 0,-2 0 0,3 0 0,0 0 0,0 0 0,-2 0 0,4 0 0,-3 0 0,1 0 0,3 0 0,-10 0 0,11 0 0,-8 0 0,7 0 0,-3 0 0,0 0 0,-3 0 0,2 0 0,-5 0 0,2 0 0,-2 0 0,-1 0 0,0 3 0,0-3 0,3 6 0,-2-6 0,5 3 0,-2-3 0,3 2 0,-5-1 0,4 1 0,-1 0 0,3-1 0,1 1 0,-1-2 0,-1 0 0,0 0 0,0 0 0,0 2 0,1-1 0,0 1 0,-1-2 0,1 0 0,-1 0 0,-2 0 0,2 0 0,-2 0 0,2 0 0,0 0 0,0 2 0,-3-1 0,2 1 0,-2 1 0,0-3 0,2 3 0,-2-1 0,0-1 0,3 1 0,-3-2 0,3 0 0,0 0 0,0 0 0,0 0 0,0 0 0,-2 0 0,4 2 0,-3-1 0,3 1 0,-4-2 0,2 0 0,-2 0 0,2 0 0,0 3 0,-5-3 0,3 3 0,-3-3 0,5 0 0,0 0 0,-3 0 0,3 0 0,-7 0 0,7 0 0,-6 0 0,2 0 0,-3 0 0,3 0 0,-6 0 0,5 0 0,-5 0 0,3 0 0,-4 0 0,4 0 0,-8 0 0,8 0 0,-4 0 0,4 0 0,0 0 0,0 0 0,3 0 0,1 0 0,0 0 0,2 0 0,-5 0 0,6 0 0,-3 0 0,-1 0 0,1 0 0,-1 0 0,-2 0 0,2 0 0,-3 0 0,0 0 0,-4 0 0,3 0 0,-6 0 0,-9 0 0,5 0 0,-8 0 0,10 0 0,1 0 0,0 0 0,4 0 0,-3 0 0,6 0 0,-3 0 0,4 0 0,0 0 0,0 0 0,4 0 0,-4 0 0,7 0 0,-3 0 0,3 0 0,0 0 0,0 0 0,0 0 0,-2 2 0,1-2 0,-1 3 0,2-3 0,0 0 0,0 0 0,1 0 0,-4 0 0,3 0 0,-2 0 0,2 0 0,0 0 0,-3 0 0,2 0 0,-2 0 0,0 0 0,3 0 0,-7 0 0,7 0 0,-3 0 0,0 0 0,2 0 0,-7 0 0,4 0 0,-2 0 0,3 0 0,3 0 0,0 0 0,0 0 0,0 0 0,0 0 0,1 0 0,-4 0 0,4 0 0,-3 0 0,5 0 0,-3 0 0,0 0 0,0 2 0,-2-1 0,4 1 0,-3-2 0,4 0 0,-3 0 0,-2 0 0,1 0 0,-1 0 0,-1 0 0,2 0 0,-2 0 0,3 0 0,0 0 0,0 2 0,0-1 0,1 1 0,-4-2 0,2 0 0,-2 0 0,0 0 0,2 0 0,-5 0 0,5 0 0,-5 0 0,5 0 0,-5 0 0,-3 0 0,4 0 0,-6 0 0,11 0 0,-3 0 0,3 0 0,0 0 0,0 0 0,0 0 0,0 0 0,1 0 0,0 0 0,-1 0 0,2 0 0,-1-2 0,-2 2 0,4-5 0,-4 3 0,2-3 0,2 2 0,-3-4 0,3 4 0,-2-4 0,0 4 0,0-3 0,0 2 0,1-1 0,-1 1 0,0 1 0,0-1 0,1 1 0,-1-1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34.070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18:59.572"/>
    </inkml:context>
    <inkml:brush xml:id="br0">
      <inkml:brushProperty name="width" value="0.1" units="cm"/>
      <inkml:brushProperty name="height" value="0.1" units="cm"/>
      <inkml:brushProperty name="color" value="#849398"/>
      <inkml:brushProperty name="transparency" value="101"/>
    </inkml:brush>
  </inkml:definitions>
  <inkml:trace contextRef="#ctx0" brushRef="#br0">1 441 24575,'2'-15'0,"4"-3"0,3 6 0,3-5 0,-1 5 0,-2-2 0,1 3 0,-4 3 0,2-2 0,-1 4 0,-1-2 0,2 3 0,-3-3 0,0 3 0,0-3 0,0 1 0,3 1 0,-2-2 0,1 3 0,1 0 0,0-3 0,0 2 0,3-2 0,-3 3 0,0 0 0,2 0 0,-4 0 0,2 2 0,-1-2 0,-1 4 0,1-3 0,1 3 0,0-3 0,3 3 0,3-1 0,5-1 0,-1 2 0,4-2 0,-4 3 0,0 0 0,-3 0 0,-1 0 0,-3 0 0,-3 0 0,2 0 0,-4 0 0,1 0 0,-2 2 0,0 1 0,1 5 0,-1 0 0,0 6 0,1 4 0,-2 5 0,5 23 0,-7-15 0,4 18 0,-6-18 0,0 5 0,0 9 0,0-12 0,0 11 0,0-13 0,0 0 0,0-1 0,0 1 0,0-4 0,0-1 0,0-1 0,0-2 0,0 7 0,0-3 0,0 3 0,0-4 0,0 0 0,0 0 0,0-3 0,0-5 0,2 1 0,-1-10 0,1 4 0,0-8 0,-1 0 0,3-3 0,-3 3 0,3-5 0,-1 2 0,1-2 0,1 0 0,0 0 0,0 0 0,0 0 0,2 0 0,1 0 0,6 0 0,1 0 0,7-5 0,4-6 0,-1-6 0,9-8 0,-12 4 0,9-4 0,-6 2 0,0-2 0,2-3 0,-9 0 0,5 4 0,-9-1 0,-1 5 0,-2-1 0,-4 6 0,1-2 0,-2 5 0,0-2 0,-3 0 0,-1 2 0,-2-2 0,0 3 0,0 3 0,0-2 0,0 4 0,0-4 0,0 2 0,0-3 0,0-3 0,0 2 0,0-9 0,3 5 0,-3-5 0,6-1 0,-5 3 0,4-2 0,-4 6 0,4-2 0,-4 5 0,4-2 0,-4 6 0,3-2 0,-1 4 0,0-2 0,2 4 0,-3-1 0,3 0 0,0 0 0,0 0 0,0 0 0,0-2 0,3-2 0,0-2 0,7-3 0,-3 2 0,2-3 0,-3 4 0,0 3 0,0 0 0,0 2 0,0 3 0,0-2 0,0 5 0,3-3 0,-2 3 0,5 0 0,-5 0 0,2 0 0,-4 0 0,1 0 0,0 0 0,-2 0 0,1 0 0,-5 0 0,3 0 0,-3 0 0,0 0 0,0 5 0,0 1 0,1 8 0,0 1 0,0 7 0,0 0 0,1 4 0,-1 4 0,-2 2 0,-1 3 0,-3 0 0,0 0 0,0 1 0,0 8 0,0-10 0,4 25 0,-3-28 0,3 18 0,-1-18 0,-2 0 0,2-1 0,0-3 0,-2-5 0,4 3 0,-1-6 0,-1 3 0,3-4 0,-6-4 0,6 4 0,-3-9 0,2 4 0,-2-5 0,2 1 0,-5-2 0,2-2 0,0-2 0,1 1 0,2-1 0,0 2 0,0-3 0,0 3 0,0-5 0,0 2 0,-1-2 0,4 0 0,-2 0 0,1 0 0,-2 0 0,3 0 0,-3 0 0,6-4 0,-3-6 0,3-1 0,1-7 0,0 4 0,0-8 0,1 0 0,-1-1 0,1-2 0,0 3 0,-3-1 0,-1-2 0,-3 6 0,0-6 0,3 6 0,-2-6 0,5 2 0,-5-3 0,6 0 0,-4 4 0,1 0 0,1 4 0,-4 0 0,4 0 0,-4 0 0,4 4 0,-2 0 0,-1 3 0,2 0 0,-3 0 0,0 3 0,1-3 0,-2 6 0,4-3 0,-4 0 0,4 2 0,-4-4 0,4 4 0,-1-5 0,2 3 0,0 0 0,0-3 0,-1 3 0,-1-1 0,1 2 0,-2 1 0,3 1 0,0 0 0,0-1 0,0 1 0,-3 2 0,2-2 0,-4 4 0,4-1 0,-4 2 0,4 0 0,-2 0 0,3 0 0,-1 0 0,1 0 0,0 0 0,0 0 0,0 2 0,3 4 0,-2 3 0,2 2 0,-3 0 0,3 4 0,-2-3 0,3 5 0,-3-2 0,0 3 0,0 4 0,0-3 0,-2 2 0,2-3 0,-6 0 0,3 0 0,-1 5 0,-1-7 0,1 3 0,0-8 0,-2 0 0,1-3 0,-1 2 0,-1-4 0,0 4 0,3-4 0,-2 4 0,2-1 0,0 2 0,0-1 0,1 5 0,1-4 0,-1 3 0,2 0 0,0-2 0,1 2 0,-1-5 0,-1 1 0,-1-4 0,1 2 0,-4-3 0,4 0 0,-5 0 0,3 0 0,-3-2 0,0-1 0,0 0 0,0-1 0,0 1 0,-1-2 0,1 0 0,0-5 0,0-1 0,1-8 0,-1-1 0,2-6 0,-1 2 0,0-11 0,1 7 0,-1-7 0,4 0 0,1-1 0,3 0 0,0-3 0,-1 6 0,1-6 0,-1 7 0,0 1 0,0 0 0,-4 8 0,3-1 0,-3 2 0,0 2 0,-1 0 0,1-2 0,-3 2 0,6-6 0,-3 2 0,4-6 0,0 2 0,3 0 0,1-3 0,3 1 0,6-7 0,-6 10 0,8-9 0,-4 13 0,4-6 0,0 3 0,-1 3 0,-3 5 0,1 4 0,-9 5 0,5 1 0,-7 3 0,1 0 0,-1 0 0,-3 0 0,0 3 0,0 2 0,-2 4 0,1 5 0,-3 1 0,4 3 0,-4-1 0,5 9 0,-5-6 0,3 9 0,-4-2 0,1 0 0,-1 3 0,1-4 0,-3 0 0,1 0 0,-4-3 0,2 2 0,0-6 0,-3 6 0,3-3 0,-3 4 0,0 5 0,3 0 0,-2 4 0,2 0 0,0 1 0,-2 3 0,8 13 0,-4-8 0,2 7 0,-1-20 0,-2-1 0,2-4 0,1-3 0,2 2 0,-2-6 0,2 6 0,0-6 0,-3-1 0,6-1 0,-6-5 0,2 2 0,-2-3 0,-1-3 0,0 0 0,0-3 0,0 0 0,0 0 0,0-3 0,0 3 0,0-5 0,2 3 0,-1-3 0,1 0 0,-2 0 0,3 0 0,-3 0 0,6 0 0,-3 0 0,6-3 0,-2-3 0,9-10 0,-8 3 0,14-13 0,-1 0 0,4-8 0,6-10 0,-5 0 0,2-5 0,-6 10 0,4-3 0,-9 5 0,14-11 0,-16 13 0,14-11 0,-16 21 0,7-10 0,-4 6 0,0-3 0,1 4 0,-2 4 0,-1 4 0,-3 2 0,-1 8 0,-6-3 0,1 7 0,-2-2 0,1 3 0,1-3 0,-2-1 0,6-2 0,-2 0 0,6-4 0,-3 2 0,0-1 0,7-3 0,-9 5 0,6-2 0,-8 6 0,-3 3 0,3-1 0,-6 1 0,3 0 0,-3 2 0,0-1 0,0 3 0,0-1 0,-1 2 0,1 0 0,0 0 0,0 0 0,0 0 0,0 2 0,0 7 0,1 7 0,3 6 0,-2 8 0,7 6 0,-7-4 0,5 22 0,-6-23 0,-1 23 0,2-7 0,-6-7 0,3 9 0,-4-18 0,0 5 0,0-5 0,0-1 0,0-8 0,2-3 0,-1-5 0,3-3 0,-3 0 0,4-3 0,-2 2 0,2-2 0,-2 1 0,2 1 0,-2-5 0,2 3 0,0-3 0,0 0 0,0 0 0,-1 0 0,1 0 0,0 0 0,3 0 0,0 2 0,3-1 0,0 2 0,0 0 0,0-2 0,0 2 0,0-2 0,0-1 0,-1 1 0,-1-3 0,1 1 0,-2-3 0,3 4 0,3-5 0,-2 3 0,13 0 0,-8-3 0,9 3 0,-8-3 0,0 3 0,-3-3 0,-4 3 0,-1-1 0,-4-1 0,1 1 0,-2-2 0,0 0 0,0 0 0,0 0 0,-3-2 0,3-3 0,-2-4 0,3-8 0,0-2 0,1-16 0,3 3 0,-2-4 0,5-2 0,3-10 0,-3 12 0,6-17 0,-12 25 0,6-8 0,-5 6 0,1 7 0,-3 2 0,3 3 0,-2 0 0,1 3 0,-2-2 0,0 2 0,0-3 0,2 0 0,-1 0 0,4 0 0,-1 0 0,2 0 0,0 0 0,0 0 0,-1 0 0,4 3 0,-2-2 0,1 5 0,-3 0 0,0 2 0,0 4 0,0-2 0,0 5 0,3 0 0,1 3 0,3 0 0,0 0 0,-3 0 0,2 0 0,-2 0 0,-1 0 0,0 3 0,-5-3 0,1 5 0,-4-2 0,4 2 0,-5 0 0,6 1 0,-3 4 0,4 3 0,0 5 0,0 0 0,4 7 0,-6-1 0,11 15 0,-9-2 0,6 8 0,-2 6 0,-4 0 0,-1-3 0,-3 1 0,0-3 0,-1 1 0,1-1 0,-4-7 0,-1-8 0,0-4 0,1 2 0,2-4 0,0-1 0,-1-2 0,1-11 0,0 3 0,-1-5 0,1 4 0,-1-7 0,0 5 0,0-6 0,0 0 0,0 0 0,0 0 0,0 0 0,-1 0 0,1-3 0,0 0 0,-1-2 0,1 0 0,3-4 0,5-10 0,-1-2 0,8-14 0,2-4 0,-3 1 0,7-11 0,-2-4 0,0 0 0,4-8 0,-5 6 0,-4 12 0,14-23 0,-20 30 0,18-21 0,-20 21 0,6 0 0,0 0 0,-3 5 0,2 2 0,-3 3 0,-4 6 0,2-2 0,-2 5 0,0-2 0,1 0 0,-3-1 0,4-3 0,-1 0 0,2 0 0,-3 0 0,2 0 0,-2 0 0,3 3 0,-3 1 0,-1 6 0,-1 0 0,-1 3 0,2 2 0,-4 1 0,1 0 0,0 1 0,0-3 0,-1 4 0,1-5 0,0 5 0,3-2 0,-2 2 0,4 0 0,-5 0 0,6 0 0,-3 0 0,3 0 0,0 0 0,3 0 0,-3 0 0,7 2 0,-7 4 0,3 2 0,0 4 0,-2-1 0,6 4 0,-6 0 0,8 8 0,-7 0 0,12 9 0,-10 4 0,7 2 0,-7 6 0,-1-11 0,1 15 0,-4-15 0,4 17 0,-8-14 0,4 4 0,-4-9 0,2-4 0,-2-2 0,2-10 0,-3 6 0,-1-9 0,1 2 0,0-3 0,1 0 0,-1 0 0,2-3 0,-2 2 0,-1-2 0,0 1 0,0 1 0,1-2 0,-1 3 0,7 8 0,-2-6 0,6 8 0,-1-5 0,-2 2 0,2-2 0,-6-2 0,1-3 0,-4-3 0,1-1 0,-2-2 0,0 0 0,0-2 0,0-1 0,0-2 0,0 0 0,0 0 0,-1 0 0,1 0 0,3 0 0,-2 0 0,4 0 0,-2-5 0,4-4 0,6-7 0,0-7 0,6-5 0,2-6 0,-4 2 0,14-21 0,-12 20 0,9-23 0,-12 23 0,6-13 0,-4 5 0,3-1 0,-4 2 0,-1 8 0,2-7 0,-6 17 0,-2-3 0,-5 14 0,-4 0 0,2 2 0,-3 2 0,0-1 0,0 3 0,1-6 0,-1 3 0,3-6 0,-2 2 0,6-5 0,-4 6 0,4-7 0,2 6 0,-4-5 0,4 5 0,-6-2 0,3 5 0,-2 2 0,1 1 0,-4 1 0,1 0 0,1 2 0,-3-1 0,3 1 0,-3 0 0,0-1 0,0 4 0,0-3 0,0 1 0,-1 2 0,1-3 0,0 3 0,0 0 0,-1 0 0,1 0 0,0 0 0,0 0 0,0 0 0,3 3 0,0 2 0,0 4 0,3 2 0,-3 0 0,3 3 0,-2 0 0,3 4 0,-3 0 0,0 4 0,3 0 0,-4 5 0,1-1 0,-3 0 0,4 0 0,-3 4 0,3 1 0,-3 4 0,0 1 0,0-1 0,0-4 0,0 3 0,0-3 0,0 1 0,-1-2 0,1-4 0,-1 0 0,1 0 0,-3 0 0,1 0 0,-1 0 0,2-3 0,1-2 0,-4-3 0,2-3 0,-2-1 0,0-6 0,-1 0 0,1-3 0,-3 0 0,5 0 0,-5 0 0,2-1 0,0-1 0,1-1 0,2-2 0,-1 0 0,1 0 0,0 0 0,0 0 0,3 0 0,0 0 0,3-5 0,3-1 0,-2-8 0,6-3 0,-5-1 0,6-1 0,-3 0 0,3 0 0,2-5 0,-2 4 0,2-8 0,0 4 0,0-4 0,0 0 0,0 0 0,-3-4 0,-1 4 0,-4-2 0,1 0 0,-1 3 0,1-3 0,-5 7 0,5-11 0,-7 13 0,3-12 0,-4 10 0,0 1 0,0 3 0,0 2 0,0 5 0,-1 1 0,1 1 0,-1 1 0,0 1 0,1-2 0,-1-1 0,1-1 0,0-5 0,2 2 0,-1-3 0,4 0 0,-5 6 0,5-2 0,-6 9 0,3-3 0,-3 3 0,-2 0 0,1 1 0,-2 1 0,3 1 0,-1 2 0,1 0 0,0 0 0,0 0 0,-1 0 0,1 0 0,0 0 0,0 0 0,-2 2 0,2 7 0,-2 3 0,3 6 0,1 12 0,-4-9 0,4 17 0,-3-10 0,0 3 0,2 3 0,-5-7 0,2 3 0,-3-4 0,0-3 0,3 2 0,-3-6 0,3 2 0,-3-6 0,3 6 0,-2-9 0,2 9 0,-1-6 0,-1 3 0,2-3 0,-3 2 0,0-5 0,0 2 0,2-3 0,-1 0 0,4-1 0,-5-1 0,5-2 0,-5-2 0,5 0 0,-5 0 0,3 3 0,-1-3 0,0 3 0,1-3 0,2 0 0,-5 0 0,5-3 0,-3 3 0,3-3 0,0 1 0,0 2 0,0-3 0,0 3 0,2 0 0,5 1 0,4 2 0,3-2 0,-3 2 0,-2-2 0,-3-1 0,0-2 0,3 3 0,-2-6 0,2 3 0,-3-1 0,3-1 0,-2 1 0,2-2 0,-6 0 0,2 0 0,-1 0 0,-1 0 0,-1 0 0,-2 0 0,0-5 0,3-9 0,-2 2 0,3-10 0,-3-1 0,0 0 0,1-4 0,3-2 0,-3 5 0,6-6 0,-6 4 0,5 4 0,-5-4 0,2 8 0,-3-4 0,0 4 0,0-4 0,0 0 0,3 0 0,-2-4 0,2 7 0,0-6 0,-2 10 0,2-6 0,-4 9 0,1-2 0,-3 3 0,2-3 0,-2 2 0,3-2 0,0 0 0,0-1 0,-1 1 0,1 0 0,-1 3 0,1 2 0,-3 2 0,-1 2 0,0 2 0,-2-1 0,2 1 0,-2-2 0,0 0 0,0 1 0,0-1 0,0 0 0,0 1 0,0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31T19:20:20.3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 0 16383,'33'0'0,"3"0"0,-21 0 0,11 0 0,-7 0 0,6 0 0,-6 0 0,2 0 0,1 0 0,-3 0 0,2 0 0,-6 0 0,2 0 0,-5 0 0,5 0 0,-5 3 0,5-3 0,-2 3 0,0-3 0,2 0 0,-6 0 0,7 0 0,-4 0 0,1 0 0,6 0 0,-5 0 0,5 0 0,-3 2 0,4-1 0,-3 2 0,6-3 0,-6 0 0,2 0 0,1 0 0,-3 0 0,2 0 0,-3 0 0,0 2 0,0-1 0,0 2 0,4-3 0,-3 0 0,2 2 0,1-1 0,-3 2 0,6-1 0,1-1 0,1 2 0,3 0 0,1 1 0,11 2 0,-3 1 0,3-3 0,-12-1 0,-4 0 0,1-2 0,-5 2 0,0-3 0,-1 0 0,-5 0 0,5 0 0,-6 0 0,3 2 0,-4-1 0,4 2 0,-7-3 0,6 0 0,-5 0 0,5 0 0,-5 0 0,5 0 0,-2 0 0,0 0 0,2 0 0,-2 0 0,3 0 0,3 0 0,2 0 0,2 0 0,1 0 0,4 0 0,1 0 0,0 0 0,-1 0 0,0 0 0,-3 0 0,3 0 0,0 0 0,-3 0 0,8 0 0,-4 0 0,0 0 0,3 0 0,-7 0 0,7 0 0,5 0 0,-6 0 0,9 0 0,-15 0 0,3 0 0,0 0 0,-3 0 0,0 0 0,-2 0 0,-6 0 0,-1 0 0,-4 0 0,-3 0 0,0 0 0,0 0 0,0 0 0,0 0 0,3 0 0,-2 0 0,5 0 0,-2 0 0,3 0 0,0 0 0,-1 0 0,5-3 0,-3 2 0,2-4 0,-3 4 0,4-2 0,0 0 0,4 3 0,-3-6 0,2 5 0,-2-4 0,-1 4 0,0-2 0,-1 0 0,-2 3 0,2-3 0,1 0 0,-3 2 0,2-2 0,1 3 0,-3 0 0,6 0 0,-6 0 0,2 0 0,5 0 0,-6 0 0,3 0 0,-9 0 0,0 0 0,-5 0 0,5 0 0,-6 0 0,2 0 0,3 0 0,-5 2 0,1 7 0,-7 2 0,0 1 0,-2 0 0,0-5 0,0 5 0,0-1 0,0 0 0,0-1 0,0 0 0,0 2 0,-2-1 0,-1-2 0,-1 3 0,-1-4 0,2 4 0,-2-2 0,5-1 0,-4 1 0,1 2 0,0-4 0,-1 5 0,1-5 0,-2 1 0,-1 2 0,0-5 0,-3 3 0,-1-4 0,-1-2 0,-3-1 0,0-2 0,3 0 0,-6 0 0,5 0 0,-5 0 0,5 0 0,-2 0 0,3 0 0,0 0 0,0 0 0,-2 0 0,4 0 0,-3 0 0,1 0 0,3 0 0,-10 0 0,11 0 0,-8 0 0,7 0 0,-3 0 0,0 0 0,-3 0 0,2 0 0,-5 0 0,2 0 0,-2 0 0,-1 0 0,0 3 0,0-3 0,3 6 0,-2-6 0,5 3 0,-2-3 0,3 2 0,-5-1 0,4 1 0,-1 0 0,3-1 0,1 1 0,-1-2 0,-1 0 0,0 0 0,0 0 0,0 2 0,1-1 0,0 1 0,-1-2 0,1 0 0,-1 0 0,-2 0 0,2 0 0,-2 0 0,2 0 0,0 0 0,0 2 0,-3-1 0,2 1 0,-2 1 0,0-3 0,2 3 0,-2-1 0,0-1 0,3 1 0,-3-2 0,3 0 0,0 0 0,0 0 0,0 0 0,0 0 0,-2 0 0,4 2 0,-3-1 0,3 1 0,-4-2 0,2 0 0,-2 0 0,2 0 0,0 3 0,-5-3 0,3 3 0,-3-3 0,5 0 0,0 0 0,-3 0 0,3 0 0,-7 0 0,7 0 0,-6 0 0,2 0 0,-3 0 0,3 0 0,-6 0 0,5 0 0,-5 0 0,3 0 0,-4 0 0,4 0 0,-8 0 0,8 0 0,-4 0 0,4 0 0,0 0 0,0 0 0,3 0 0,1 0 0,0 0 0,2 0 0,-5 0 0,6 0 0,-3 0 0,-1 0 0,1 0 0,-1 0 0,-2 0 0,2 0 0,-3 0 0,0 0 0,-4 0 0,3 0 0,-6 0 0,-9 0 0,5 0 0,-8 0 0,10 0 0,1 0 0,0 0 0,4 0 0,-3 0 0,6 0 0,-3 0 0,4 0 0,0 0 0,0 0 0,4 0 0,-4 0 0,7 0 0,-3 0 0,3 0 0,0 0 0,0 0 0,0 0 0,-2 2 0,1-2 0,-1 3 0,2-3 0,0 0 0,0 0 0,1 0 0,-4 0 0,3 0 0,-2 0 0,2 0 0,0 0 0,-3 0 0,2 0 0,-2 0 0,0 0 0,3 0 0,-7 0 0,7 0 0,-3 0 0,0 0 0,2 0 0,-7 0 0,4 0 0,-2 0 0,3 0 0,3 0 0,0 0 0,0 0 0,0 0 0,0 0 0,1 0 0,-4 0 0,4 0 0,-3 0 0,5 0 0,-3 0 0,0 0 0,0 2 0,-2-1 0,4 1 0,-3-2 0,4 0 0,-3 0 0,-2 0 0,1 0 0,-1 0 0,-1 0 0,2 0 0,-2 0 0,3 0 0,0 0 0,0 2 0,0-1 0,1 1 0,-4-2 0,2 0 0,-2 0 0,0 0 0,2 0 0,-5 0 0,5 0 0,-5 0 0,5 0 0,-5 0 0,-3 0 0,4 0 0,-6 0 0,11 0 0,-3 0 0,3 0 0,0 0 0,0 0 0,0 0 0,0 0 0,1 0 0,0 0 0,-1 0 0,2 0 0,-1-2 0,-2 2 0,4-5 0,-4 3 0,2-3 0,2 2 0,-3-4 0,3 4 0,-2-4 0,0 4 0,0-3 0,0 2 0,1-1 0,-1 1 0,0 1 0,0-1 0,1 1 0,-1-1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305F-46CB-2B4D-871B-7343E8E84C1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592F6-D715-4743-B767-D8DAB8F0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There's too much material here for one lecture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only want to do one lecture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game theory, consider teaching as far as the Prisoner's dilemma, or coordination games.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okay with two lectures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game theory, consider using the first lecture for foundational concepts, and the second to teach all or some of the advanced concepts.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Click to reveal the answers in the payoff table first, and then the answers to parts A and B,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to print (this excludes the ‘best response checkmark’ for the ’Pepsi defect’ scenario)</a:t>
            </a:r>
          </a:p>
          <a:p>
            <a:r>
              <a:rPr lang="en-US" dirty="0"/>
              <a:t>During class, have students work through Coke’s best response under the other scenario: “What if Pepsi defects?”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88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DURING CLASS when presenting the best response to the “What if Pepsi defects” scenario.</a:t>
            </a:r>
          </a:p>
          <a:p>
            <a:endParaRPr lang="en-US" dirty="0"/>
          </a:p>
          <a:p>
            <a:r>
              <a:rPr lang="en-US" dirty="0"/>
              <a:t>Have students work through Coke’s best response under the other scenario: “What if Pepsi defects?” and then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1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to print (this excludes the ‘best response checkmark’ for the ’Coke defect’ scenario)</a:t>
            </a:r>
          </a:p>
          <a:p>
            <a:r>
              <a:rPr lang="en-US" dirty="0"/>
              <a:t>Have students work through Pepsi’s best response under the other scenario: “What if Coke defects?” and then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DURING CLASS when presenting the best response to the “What if Coke defects” scenario.</a:t>
            </a:r>
          </a:p>
          <a:p>
            <a:endParaRPr lang="en-US" dirty="0"/>
          </a:p>
          <a:p>
            <a:r>
              <a:rPr lang="en-US" dirty="0"/>
              <a:t>Have students work through Pepsi’s best response under the other scenario: “What if Coke defects?” and then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7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6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In perfectly competitive settings we assume </a:t>
            </a:r>
            <a:r>
              <a:rPr lang="en-US" b="1" dirty="0"/>
              <a:t>limited interdependence </a:t>
            </a:r>
            <a:r>
              <a:rPr lang="en-US" dirty="0">
                <a:sym typeface="Wingdings" pitchFamily="2" charset="2"/>
              </a:rPr>
              <a:t> my choices don’t affect your; we are all price-taker).</a:t>
            </a:r>
          </a:p>
          <a:p>
            <a:r>
              <a:rPr lang="en-US" dirty="0">
                <a:sym typeface="Wingdings" pitchFamily="2" charset="2"/>
              </a:rPr>
              <a:t>Thus, in perfectly competitive settings there is no strategic interaction.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When there is strategic interaction, prisoner’s dilemma situations can arise, in which case economic surplus is lost.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5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2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 </a:t>
            </a:r>
          </a:p>
          <a:p>
            <a:r>
              <a:rPr lang="en-US" dirty="0"/>
              <a:t>Before formally defining game theory, have students try to guess what game theory is about using this slide as a discussion starter. </a:t>
            </a:r>
          </a:p>
          <a:p>
            <a:r>
              <a:rPr lang="en-US" dirty="0"/>
              <a:t>Highlight and reinforce student responses that are on the right path.</a:t>
            </a:r>
          </a:p>
          <a:p>
            <a:endParaRPr lang="en-US" dirty="0"/>
          </a:p>
          <a:p>
            <a:r>
              <a:rPr lang="en-US" dirty="0"/>
              <a:t>Game theory: When two boxers meet, the outcome is determined not only by their skill and strength, but also by the interaction of their competing strategies.</a:t>
            </a:r>
          </a:p>
          <a:p>
            <a:r>
              <a:rPr lang="en-US" dirty="0"/>
              <a:t>Game theory is laying out a framework for the analysis of strategic interaction and decision making.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6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to print --- this slide EXCLUDES all best response checkmarks.</a:t>
            </a:r>
          </a:p>
          <a:p>
            <a:r>
              <a:rPr lang="en-US" dirty="0"/>
              <a:t>Have students work through the ‘Tragedy of the Commons’ game during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answers --- this slide INCLUDES all best response checkmarks.</a:t>
            </a:r>
          </a:p>
          <a:p>
            <a:r>
              <a:rPr lang="en-US" dirty="0"/>
              <a:t>Have students work through the ‘Tragedy of the Commons’ game during class.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7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Click to reveal the answers in the payoff table first, and then the answers to parts A and B,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4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1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 </a:t>
            </a:r>
          </a:p>
          <a:p>
            <a:r>
              <a:rPr lang="en-US" dirty="0"/>
              <a:t>During the pandemic we saw this kind of “bank run” on </a:t>
            </a:r>
            <a:r>
              <a:rPr lang="en-US" b="1" dirty="0"/>
              <a:t>toilet paper</a:t>
            </a:r>
            <a:r>
              <a:rPr lang="en-US" dirty="0"/>
              <a:t>. </a:t>
            </a:r>
          </a:p>
          <a:p>
            <a:r>
              <a:rPr lang="en-US" dirty="0"/>
              <a:t>People believed that many other people were going to buy all the toilet paper, so they responded by stocking up on toilet paper.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A bad equilibrium with toilet paper shortages occurred because everyone overbought toilet paper thinking that everyone else was going to overbuy toilet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5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Ask to see if any student pairs want to try and play the game?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play multiple rounds of the game using both (or just one) table of numbers. </a:t>
            </a:r>
          </a:p>
          <a:p>
            <a:endParaRPr lang="en-US" dirty="0"/>
          </a:p>
          <a:p>
            <a:r>
              <a:rPr lang="en-US" dirty="0"/>
              <a:t>If the student pair successfully pick the same number, then ask what ‘outside cue” they were using to coordinate their decision.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Did they know the other person’s favorite color or number?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Are they both fans of Taylor Swift (famously fond of the number 13)?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4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– this slide does NOT include the best response checkmarks.</a:t>
            </a:r>
          </a:p>
          <a:p>
            <a:r>
              <a:rPr lang="en-US" dirty="0"/>
              <a:t>Have students work through steps 1-4 of good decision making to identify the simultaneous game Nash equilibrium.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5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answers – this slide includes the best response checkmarks.</a:t>
            </a:r>
          </a:p>
          <a:p>
            <a:r>
              <a:rPr lang="en-US" dirty="0"/>
              <a:t>Have students work through steps 1-4 of good decision making to identify the simultaneous game Nash equilibrium.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1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to print (printer-friendly version of payoff table).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94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to print. This slide excludes the pruned branches for the “2 flights” and “3 flights” branches.</a:t>
            </a:r>
            <a:br>
              <a:rPr lang="en-US" dirty="0"/>
            </a:br>
            <a:r>
              <a:rPr lang="en-US" dirty="0"/>
              <a:t>Have the students work through the other “What if” branches and prune branches for “What if American runs 2 flights” and “What if American runs 3 flights”.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8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best responses and “pruning” for the other branches. </a:t>
            </a:r>
            <a:br>
              <a:rPr lang="en-US" dirty="0"/>
            </a:br>
            <a:r>
              <a:rPr lang="en-US" dirty="0"/>
              <a:t>Before revealing the answers, have the students work through the other “What if” branches and prune branches for “What if American runs 2 flights” and “What if American runs 3 flights”.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0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First, walk student through the various payoffs to both Penguin and HarperCollins from each combination of choices.</a:t>
            </a:r>
          </a:p>
          <a:p>
            <a:r>
              <a:rPr lang="en-US" dirty="0"/>
              <a:t>Second, walk students through the best responses for both players.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Click through the animations to reveal the best response check markets for each player.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9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various elements of the payoff table to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various elements of the payoff table to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9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so that they work through the second “What if” scenario on their own.</a:t>
            </a:r>
          </a:p>
          <a:p>
            <a:r>
              <a:rPr lang="en-US" dirty="0"/>
              <a:t>This slide does not include the second “best response checkmark”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various best responses to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POST this slide for STUDENTS so that they work through the second “What if” scenario on their own.</a:t>
            </a:r>
          </a:p>
          <a:p>
            <a:r>
              <a:rPr lang="en-US" dirty="0"/>
              <a:t>This slide does not include the student’s second “best response checkmark” for the “don’t read”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</a:p>
          <a:p>
            <a:r>
              <a:rPr lang="en-US" dirty="0"/>
              <a:t>USE this slide IN CLASS when presenting the various best responses to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592F6-D715-4743-B767-D8DAB8F04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D72F-A5AD-E74A-9FF2-98DE88A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noFill/>
        </p:spPr>
        <p:txBody>
          <a:bodyPr/>
          <a:lstStyle>
            <a:lvl1pPr>
              <a:defRPr baseline="0">
                <a:latin typeface="Dosi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62D3-343B-C04C-8016-B61B08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550316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Dosis" pitchFamily="2" charset="77"/>
                <a:cs typeface="Arial" panose="020B0604020202020204" pitchFamily="34" charset="0"/>
              </a:defRPr>
            </a:lvl1pPr>
            <a:lvl2pPr>
              <a:defRPr baseline="0">
                <a:latin typeface="Dosis" pitchFamily="2" charset="77"/>
                <a:cs typeface="Arial" panose="020B0604020202020204" pitchFamily="34" charset="0"/>
              </a:defRPr>
            </a:lvl2pPr>
            <a:lvl3pPr>
              <a:defRPr baseline="0">
                <a:latin typeface="Dosis" pitchFamily="2" charset="77"/>
                <a:cs typeface="Arial" panose="020B0604020202020204" pitchFamily="34" charset="0"/>
              </a:defRPr>
            </a:lvl3pPr>
            <a:lvl4pPr>
              <a:defRPr baseline="0">
                <a:latin typeface="Dosis" pitchFamily="2" charset="77"/>
                <a:cs typeface="Arial" panose="020B0604020202020204" pitchFamily="34" charset="0"/>
              </a:defRPr>
            </a:lvl4pPr>
            <a:lvl5pPr>
              <a:defRPr baseline="0">
                <a:latin typeface="Dos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B6D001-5C03-5449-AF8C-BEE0E1A6C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47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6">
            <a:lumMod val="20000"/>
            <a:lumOff val="80000"/>
            <a:alpha val="3866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D72F-A5AD-E74A-9FF2-98DE88A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6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62D3-343B-C04C-8016-B61B08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550316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Dosis" pitchFamily="2" charset="77"/>
                <a:cs typeface="Arial" panose="020B0604020202020204" pitchFamily="34" charset="0"/>
              </a:defRPr>
            </a:lvl1pPr>
            <a:lvl2pPr>
              <a:defRPr baseline="0">
                <a:latin typeface="Dosis" pitchFamily="2" charset="77"/>
                <a:cs typeface="Arial" panose="020B0604020202020204" pitchFamily="34" charset="0"/>
              </a:defRPr>
            </a:lvl2pPr>
            <a:lvl3pPr>
              <a:defRPr baseline="0">
                <a:latin typeface="Dosis" pitchFamily="2" charset="77"/>
                <a:cs typeface="Arial" panose="020B0604020202020204" pitchFamily="34" charset="0"/>
              </a:defRPr>
            </a:lvl3pPr>
            <a:lvl4pPr>
              <a:defRPr baseline="0">
                <a:latin typeface="Dosis" pitchFamily="2" charset="77"/>
                <a:cs typeface="Arial" panose="020B0604020202020204" pitchFamily="34" charset="0"/>
              </a:defRPr>
            </a:lvl4pPr>
            <a:lvl5pPr>
              <a:defRPr baseline="0">
                <a:latin typeface="Dos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DE88ED-AD6F-804E-994E-F2B5C1706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75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336A-F2C2-5844-A723-F08BC568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57200"/>
            <a:ext cx="4724400" cy="1600200"/>
          </a:xfrm>
          <a:solidFill>
            <a:schemeClr val="tx2"/>
          </a:solidFill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84B0-F8B7-CD49-BD3C-0BAD94C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36278" cy="4873625"/>
          </a:xfrm>
          <a:ln w="76200">
            <a:solidFill>
              <a:schemeClr val="tx2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Dosis" pitchFamily="2" charset="77"/>
              </a:defRPr>
            </a:lvl1pPr>
            <a:lvl2pPr marL="1028700" indent="-571500">
              <a:buFont typeface="Courier New" panose="02070309020205020404" pitchFamily="49" charset="0"/>
              <a:buChar char="o"/>
              <a:defRPr sz="2500">
                <a:latin typeface="Dosis" pitchFamily="2" charset="77"/>
              </a:defRPr>
            </a:lvl2pPr>
            <a:lvl3pPr marL="1371600" indent="-457200">
              <a:buFont typeface="Wingdings" pitchFamily="2" charset="2"/>
              <a:buChar char="§"/>
              <a:defRPr sz="2200">
                <a:latin typeface="Dosis" pitchFamily="2" charset="77"/>
              </a:defRPr>
            </a:lvl3pPr>
            <a:lvl4pPr marL="1714500" indent="-342900">
              <a:buFont typeface="Wingdings" pitchFamily="2" charset="2"/>
              <a:buChar char="q"/>
              <a:defRPr sz="2000">
                <a:latin typeface="Dosi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latin typeface="Dosi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639DE-A06B-5941-9340-E727AC914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" y="2057399"/>
            <a:ext cx="4724400" cy="409892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Dosi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07BA61-CF2B-8840-9865-54B88AF93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8" y="5868988"/>
            <a:ext cx="6635750" cy="287337"/>
          </a:xfrm>
        </p:spPr>
        <p:txBody>
          <a:bodyPr/>
          <a:lstStyle>
            <a:lvl2pPr marL="457200" indent="0" algn="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10C4A-AB51-284C-9CB4-234C95D1F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82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336A-F2C2-5844-A723-F08BC568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57200"/>
            <a:ext cx="4724400" cy="1600200"/>
          </a:xfrm>
          <a:solidFill>
            <a:schemeClr val="accent2">
              <a:lumMod val="75000"/>
            </a:schemeClr>
          </a:solidFill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84B0-F8B7-CD49-BD3C-0BAD94C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36278" cy="4873625"/>
          </a:xfrm>
          <a:ln w="76200">
            <a:solidFill>
              <a:schemeClr val="accent2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Dosis" pitchFamily="2" charset="77"/>
              </a:defRPr>
            </a:lvl1pPr>
            <a:lvl2pPr marL="1028700" indent="-571500">
              <a:buFont typeface="Courier New" panose="02070309020205020404" pitchFamily="49" charset="0"/>
              <a:buChar char="o"/>
              <a:defRPr sz="2500">
                <a:latin typeface="Dosis" pitchFamily="2" charset="77"/>
              </a:defRPr>
            </a:lvl2pPr>
            <a:lvl3pPr marL="1371600" indent="-457200">
              <a:buFont typeface="Wingdings" pitchFamily="2" charset="2"/>
              <a:buChar char="§"/>
              <a:defRPr sz="2200">
                <a:latin typeface="Dosis" pitchFamily="2" charset="77"/>
              </a:defRPr>
            </a:lvl3pPr>
            <a:lvl4pPr marL="1714500" indent="-342900">
              <a:buFont typeface="Wingdings" pitchFamily="2" charset="2"/>
              <a:buChar char="q"/>
              <a:defRPr sz="2000">
                <a:latin typeface="Dosi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latin typeface="Dosi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639DE-A06B-5941-9340-E727AC914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" y="2057399"/>
            <a:ext cx="4724400" cy="409892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Dosi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07BA61-CF2B-8840-9865-54B88AF93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8" y="5868988"/>
            <a:ext cx="6635750" cy="287337"/>
          </a:xfrm>
        </p:spPr>
        <p:txBody>
          <a:bodyPr/>
          <a:lstStyle>
            <a:lvl2pPr marL="457200" indent="0" algn="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F87405-CA19-3D49-B0E6-0CD97709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18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336A-F2C2-5844-A723-F08BC568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57200"/>
            <a:ext cx="4724400" cy="1600200"/>
          </a:xfr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84B0-F8B7-CD49-BD3C-0BAD94C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36278" cy="4873625"/>
          </a:xfrm>
          <a:ln w="76200">
            <a:solidFill>
              <a:schemeClr val="accent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Dosis" pitchFamily="2" charset="77"/>
              </a:defRPr>
            </a:lvl1pPr>
            <a:lvl2pPr marL="1028700" indent="-571500">
              <a:buFont typeface="Courier New" panose="02070309020205020404" pitchFamily="49" charset="0"/>
              <a:buChar char="o"/>
              <a:defRPr sz="2500">
                <a:latin typeface="Dosis" pitchFamily="2" charset="77"/>
              </a:defRPr>
            </a:lvl2pPr>
            <a:lvl3pPr marL="1371600" indent="-457200">
              <a:buFont typeface="Wingdings" pitchFamily="2" charset="2"/>
              <a:buChar char="§"/>
              <a:defRPr sz="2200">
                <a:latin typeface="Dosis" pitchFamily="2" charset="77"/>
              </a:defRPr>
            </a:lvl3pPr>
            <a:lvl4pPr marL="1714500" indent="-342900">
              <a:buFont typeface="Wingdings" pitchFamily="2" charset="2"/>
              <a:buChar char="q"/>
              <a:defRPr sz="2000">
                <a:latin typeface="Dosi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latin typeface="Dosi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639DE-A06B-5941-9340-E727AC914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" y="2057399"/>
            <a:ext cx="4724400" cy="409892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Dosi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07BA61-CF2B-8840-9865-54B88AF93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8" y="5868988"/>
            <a:ext cx="6635750" cy="287337"/>
          </a:xfrm>
        </p:spPr>
        <p:txBody>
          <a:bodyPr/>
          <a:lstStyle>
            <a:lvl2pPr marL="457200" indent="0" algn="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05241C-BACB-F54A-BD59-5540A996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43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336A-F2C2-5844-A723-F08BC568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57200"/>
            <a:ext cx="4724400" cy="1600200"/>
          </a:xfrm>
          <a:solidFill>
            <a:srgbClr val="007F3D"/>
          </a:solidFill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84B0-F8B7-CD49-BD3C-0BAD94C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36278" cy="4873625"/>
          </a:xfrm>
          <a:ln w="76200">
            <a:solidFill>
              <a:srgbClr val="00B050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Dosis" pitchFamily="2" charset="77"/>
              </a:defRPr>
            </a:lvl1pPr>
            <a:lvl2pPr marL="1028700" indent="-571500">
              <a:buFont typeface="Courier New" panose="02070309020205020404" pitchFamily="49" charset="0"/>
              <a:buChar char="o"/>
              <a:defRPr sz="2500">
                <a:latin typeface="Dosis" pitchFamily="2" charset="77"/>
              </a:defRPr>
            </a:lvl2pPr>
            <a:lvl3pPr marL="1371600" indent="-457200">
              <a:buFont typeface="Wingdings" pitchFamily="2" charset="2"/>
              <a:buChar char="§"/>
              <a:defRPr sz="2200">
                <a:latin typeface="Dosis" pitchFamily="2" charset="77"/>
              </a:defRPr>
            </a:lvl3pPr>
            <a:lvl4pPr marL="1714500" indent="-342900">
              <a:buFont typeface="Wingdings" pitchFamily="2" charset="2"/>
              <a:buChar char="q"/>
              <a:defRPr sz="2000">
                <a:latin typeface="Dosi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latin typeface="Dosi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639DE-A06B-5941-9340-E727AC914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" y="2057399"/>
            <a:ext cx="4724400" cy="409892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Dosi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07BA61-CF2B-8840-9865-54B88AF93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8" y="5868988"/>
            <a:ext cx="6635750" cy="287337"/>
          </a:xfrm>
        </p:spPr>
        <p:txBody>
          <a:bodyPr/>
          <a:lstStyle>
            <a:lvl2pPr marL="457200" indent="0" algn="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018595-8B68-6844-81D7-B1B6C98BD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77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3C57-C0A1-2043-9234-69B4DA5E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8" y="365125"/>
            <a:ext cx="11308084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A21AA-6A38-6848-A679-83839319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58" y="1681163"/>
            <a:ext cx="5555617" cy="82391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Dosi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EA4AC-A528-C14D-BBE2-974F9F2D9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58" y="2505075"/>
            <a:ext cx="5555617" cy="3684588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F9945-2698-ED47-9BE3-EEAB06F32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77842" cy="82391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Dosi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07B30-C3AA-DE4C-951E-81271C5AC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7842" cy="3684588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A3DB6B-6AF3-2241-AF2D-6AB724A53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097838" y="3124200"/>
            <a:ext cx="5824538" cy="306387"/>
          </a:xfrm>
        </p:spPr>
        <p:txBody>
          <a:bodyPr/>
          <a:lstStyle>
            <a:lvl2pPr marL="0" indent="0" algn="l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552475-9D39-734A-9BF3-854BC2EEC5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6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17A7E3-DA0A-9E44-867A-6CDB48223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6296"/>
            <a:ext cx="6096000" cy="6384924"/>
          </a:xfrm>
          <a:prstGeom prst="rect">
            <a:avLst/>
          </a:prstGeom>
          <a:solidFill>
            <a:schemeClr val="accent2">
              <a:lumMod val="20000"/>
              <a:lumOff val="80000"/>
              <a:alpha val="291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36;p41">
            <a:extLst>
              <a:ext uri="{FF2B5EF4-FFF2-40B4-BE49-F238E27FC236}">
                <a16:creationId xmlns:a16="http://schemas.microsoft.com/office/drawing/2014/main" id="{654C668B-CACB-5748-B706-6872EC995E67}"/>
              </a:ext>
            </a:extLst>
          </p:cNvPr>
          <p:cNvSpPr/>
          <p:nvPr userDrawn="1"/>
        </p:nvSpPr>
        <p:spPr>
          <a:xfrm rot="5400000" flipH="1">
            <a:off x="4188450" y="-3823327"/>
            <a:ext cx="1190541" cy="95674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27692-BFD1-464A-B6B6-34429E8C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365125"/>
            <a:ext cx="9146337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3BB2-F06B-5042-A50B-8DF902096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05" y="1825625"/>
            <a:ext cx="5598695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065F-3B63-BB44-A6BF-03A5C3BB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47850"/>
            <a:ext cx="5598695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C96C5D-2169-B947-BC39-225F13B41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088019" y="3133725"/>
            <a:ext cx="5824538" cy="306387"/>
          </a:xfrm>
        </p:spPr>
        <p:txBody>
          <a:bodyPr/>
          <a:lstStyle>
            <a:lvl2pPr marL="0" indent="0" algn="l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31A3902-FD9D-614B-B97F-F471DABAD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73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28B889-71E0-D046-85D3-516422A5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1037"/>
            <a:ext cx="6096000" cy="6384924"/>
          </a:xfrm>
          <a:prstGeom prst="rect">
            <a:avLst/>
          </a:prstGeom>
          <a:solidFill>
            <a:schemeClr val="accent1">
              <a:lumMod val="40000"/>
              <a:lumOff val="60000"/>
              <a:alpha val="291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36;p41">
            <a:extLst>
              <a:ext uri="{FF2B5EF4-FFF2-40B4-BE49-F238E27FC236}">
                <a16:creationId xmlns:a16="http://schemas.microsoft.com/office/drawing/2014/main" id="{654C668B-CACB-5748-B706-6872EC995E67}"/>
              </a:ext>
            </a:extLst>
          </p:cNvPr>
          <p:cNvSpPr/>
          <p:nvPr userDrawn="1"/>
        </p:nvSpPr>
        <p:spPr>
          <a:xfrm rot="5400000" flipH="1">
            <a:off x="4212201" y="-3847078"/>
            <a:ext cx="1143039" cy="95674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27692-BFD1-464A-B6B6-34429E8C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4" y="365125"/>
            <a:ext cx="9086178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3BB2-F06B-5042-A50B-8DF902096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264" y="1825625"/>
            <a:ext cx="5538536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065F-3B63-BB44-A6BF-03A5C3BB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8536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6886767-0915-794B-BBD9-DC575306D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003800" y="3124199"/>
            <a:ext cx="5824538" cy="306387"/>
          </a:xfrm>
        </p:spPr>
        <p:txBody>
          <a:bodyPr/>
          <a:lstStyle>
            <a:lvl2pPr marL="0" indent="0" algn="l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070855-EFF2-724B-B50F-55536695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25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36;p41">
            <a:extLst>
              <a:ext uri="{FF2B5EF4-FFF2-40B4-BE49-F238E27FC236}">
                <a16:creationId xmlns:a16="http://schemas.microsoft.com/office/drawing/2014/main" id="{654C668B-CACB-5748-B706-6872EC995E67}"/>
              </a:ext>
            </a:extLst>
          </p:cNvPr>
          <p:cNvSpPr/>
          <p:nvPr userDrawn="1"/>
        </p:nvSpPr>
        <p:spPr>
          <a:xfrm rot="5400000" flipH="1">
            <a:off x="3547182" y="-3182059"/>
            <a:ext cx="1024290" cy="81186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27692-BFD1-464A-B6B6-34429E8C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7" y="373990"/>
            <a:ext cx="9086178" cy="1083663"/>
          </a:xfrm>
        </p:spPr>
        <p:txBody>
          <a:bodyPr>
            <a:normAutofit/>
          </a:bodyPr>
          <a:lstStyle>
            <a:lvl1pPr algn="l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3BB2-F06B-5042-A50B-8DF902096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264" y="1825625"/>
            <a:ext cx="5538536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065F-3B63-BB44-A6BF-03A5C3BB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8536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6886767-0915-794B-BBD9-DC575306D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003800" y="3124199"/>
            <a:ext cx="5824538" cy="306387"/>
          </a:xfrm>
        </p:spPr>
        <p:txBody>
          <a:bodyPr/>
          <a:lstStyle>
            <a:lvl2pPr marL="0" indent="0" algn="l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070855-EFF2-724B-B50F-55536695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91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475EEC-95C9-6445-B0DB-72F59EB1001E}"/>
              </a:ext>
            </a:extLst>
          </p:cNvPr>
          <p:cNvSpPr/>
          <p:nvPr userDrawn="1"/>
        </p:nvSpPr>
        <p:spPr>
          <a:xfrm>
            <a:off x="0" y="473076"/>
            <a:ext cx="6096000" cy="638492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1036;p41">
            <a:extLst>
              <a:ext uri="{FF2B5EF4-FFF2-40B4-BE49-F238E27FC236}">
                <a16:creationId xmlns:a16="http://schemas.microsoft.com/office/drawing/2014/main" id="{654C668B-CACB-5748-B706-6872EC995E67}"/>
              </a:ext>
            </a:extLst>
          </p:cNvPr>
          <p:cNvSpPr/>
          <p:nvPr userDrawn="1"/>
        </p:nvSpPr>
        <p:spPr>
          <a:xfrm rot="5400000" flipH="1">
            <a:off x="4206263" y="-3841140"/>
            <a:ext cx="1154915" cy="95674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27692-BFD1-464A-B6B6-34429E8C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365125"/>
            <a:ext cx="9158368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3BB2-F06B-5042-A50B-8DF902096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4" y="1825625"/>
            <a:ext cx="5610726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065F-3B63-BB44-A6BF-03A5C3BB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610724" cy="4351338"/>
          </a:xfrm>
          <a:ln w="76200">
            <a:noFill/>
          </a:ln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D70A08-6209-3F4F-8085-5CDC9BD2E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100054" y="3124199"/>
            <a:ext cx="5824538" cy="306387"/>
          </a:xfrm>
        </p:spPr>
        <p:txBody>
          <a:bodyPr/>
          <a:lstStyle>
            <a:lvl2pPr marL="0" indent="0" algn="l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Insert media credit lines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D8AA1A-9A7B-0B4A-A96B-8F4653AA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49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B181B-AD31-364B-A195-BBCC3A1A2913}"/>
              </a:ext>
            </a:extLst>
          </p:cNvPr>
          <p:cNvSpPr/>
          <p:nvPr userDrawn="1"/>
        </p:nvSpPr>
        <p:spPr>
          <a:xfrm>
            <a:off x="0" y="0"/>
            <a:ext cx="6096000" cy="6851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7621-DE01-9E4A-ABB3-A8B328323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547"/>
            <a:ext cx="4611130" cy="1325563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Add a title for the left-hand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080E8-D130-FC4F-ABA4-D675F41A7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1B404E-A06C-8D40-8228-14CB4823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412785"/>
            <a:ext cx="4512276" cy="367909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56761-30BB-E74A-B7C2-4A13401DC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1824" y="679450"/>
            <a:ext cx="4806521" cy="1233488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latin typeface="Dosi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a secondary title for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316189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96A60-A509-2F45-9684-FEFE03D0DA8C}"/>
              </a:ext>
            </a:extLst>
          </p:cNvPr>
          <p:cNvSpPr/>
          <p:nvPr userDrawn="1"/>
        </p:nvSpPr>
        <p:spPr>
          <a:xfrm>
            <a:off x="495946" y="1892104"/>
            <a:ext cx="4463512" cy="347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036;p41">
            <a:extLst>
              <a:ext uri="{FF2B5EF4-FFF2-40B4-BE49-F238E27FC236}">
                <a16:creationId xmlns:a16="http://schemas.microsoft.com/office/drawing/2014/main" id="{1F79AABD-1F6C-3441-93B7-CA89B4195AC0}"/>
              </a:ext>
            </a:extLst>
          </p:cNvPr>
          <p:cNvSpPr/>
          <p:nvPr userDrawn="1"/>
        </p:nvSpPr>
        <p:spPr>
          <a:xfrm rot="5400000" flipH="1">
            <a:off x="2331293" y="-1638133"/>
            <a:ext cx="975914" cy="563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DD669-F60A-E545-B698-CFE17561C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946" y="1892105"/>
            <a:ext cx="4463512" cy="347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baseline="0">
                <a:latin typeface="Dosi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Equilibrium: Where Supply </a:t>
            </a:r>
          </a:p>
          <a:p>
            <a:r>
              <a:rPr lang="en-US" dirty="0"/>
              <a:t>Meets Demand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FB1A-34EB-E642-8626-4F5960649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946" y="691832"/>
            <a:ext cx="5142554" cy="975916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Chapter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59AB57-F3B4-4F4E-AC0B-E883905A03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1538" y="343694"/>
            <a:ext cx="5783263" cy="6170612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E88689-0549-BA4F-82A5-598FAFE0D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28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B18169FC-35F1-4D22-B95B-85DCA4780C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1538" y="343694"/>
            <a:ext cx="5783263" cy="6170612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96A60-A509-2F45-9684-FEFE03D0DA8C}"/>
              </a:ext>
            </a:extLst>
          </p:cNvPr>
          <p:cNvSpPr/>
          <p:nvPr userDrawn="1"/>
        </p:nvSpPr>
        <p:spPr>
          <a:xfrm>
            <a:off x="495946" y="1892104"/>
            <a:ext cx="4463512" cy="3471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036;p41">
            <a:extLst>
              <a:ext uri="{FF2B5EF4-FFF2-40B4-BE49-F238E27FC236}">
                <a16:creationId xmlns:a16="http://schemas.microsoft.com/office/drawing/2014/main" id="{1F79AABD-1F6C-3441-93B7-CA89B4195AC0}"/>
              </a:ext>
            </a:extLst>
          </p:cNvPr>
          <p:cNvSpPr/>
          <p:nvPr userDrawn="1"/>
        </p:nvSpPr>
        <p:spPr>
          <a:xfrm rot="5400000" flipH="1">
            <a:off x="2331293" y="-1638133"/>
            <a:ext cx="975914" cy="563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DD669-F60A-E545-B698-CFE17561C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946" y="1892105"/>
            <a:ext cx="4463512" cy="347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baseline="0">
                <a:latin typeface="Dosi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Equilibrium: Where Supply </a:t>
            </a:r>
          </a:p>
          <a:p>
            <a:r>
              <a:rPr lang="en-US" dirty="0"/>
              <a:t>Meets Demand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FB1A-34EB-E642-8626-4F5960649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946" y="691832"/>
            <a:ext cx="5142554" cy="975916"/>
          </a:xfrm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Chapter 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33E453-27EF-C048-8363-9E32CC81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37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96A60-A509-2F45-9684-FEFE03D0DA8C}"/>
              </a:ext>
            </a:extLst>
          </p:cNvPr>
          <p:cNvSpPr/>
          <p:nvPr userDrawn="1"/>
        </p:nvSpPr>
        <p:spPr>
          <a:xfrm>
            <a:off x="495946" y="1892104"/>
            <a:ext cx="4463512" cy="3471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036;p41">
            <a:extLst>
              <a:ext uri="{FF2B5EF4-FFF2-40B4-BE49-F238E27FC236}">
                <a16:creationId xmlns:a16="http://schemas.microsoft.com/office/drawing/2014/main" id="{1F79AABD-1F6C-3441-93B7-CA89B4195AC0}"/>
              </a:ext>
            </a:extLst>
          </p:cNvPr>
          <p:cNvSpPr/>
          <p:nvPr userDrawn="1"/>
        </p:nvSpPr>
        <p:spPr>
          <a:xfrm rot="5400000" flipH="1">
            <a:off x="2331293" y="-1638133"/>
            <a:ext cx="975914" cy="563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DD669-F60A-E545-B698-CFE17561C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946" y="1892105"/>
            <a:ext cx="4463512" cy="3471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baseline="0">
                <a:latin typeface="Dosi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Equilibrium: Where Supply </a:t>
            </a:r>
          </a:p>
          <a:p>
            <a:r>
              <a:rPr lang="en-US" dirty="0"/>
              <a:t>Meets Demand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FB1A-34EB-E642-8626-4F5960649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946" y="691832"/>
            <a:ext cx="5142554" cy="975916"/>
          </a:xfrm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Chapter 4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DBDE716-E626-43D8-9055-DFF4D37B09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1538" y="343694"/>
            <a:ext cx="5783263" cy="6170612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246DC-EEA9-8646-98A1-FCCB1E0DF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96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3C400F-D2D4-4E2F-AF21-7005590087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3391-E8C2-4CDF-9CBD-ADB68A10DFB6}"/>
              </a:ext>
            </a:extLst>
          </p:cNvPr>
          <p:cNvCxnSpPr>
            <a:cxnSpLocks/>
          </p:cNvCxnSpPr>
          <p:nvPr userDrawn="1"/>
        </p:nvCxnSpPr>
        <p:spPr>
          <a:xfrm>
            <a:off x="0" y="1320805"/>
            <a:ext cx="4652802" cy="0"/>
          </a:xfrm>
          <a:prstGeom prst="line">
            <a:avLst/>
          </a:prstGeom>
          <a:ln w="762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322C6-E3DC-4D05-9821-83998C1B53F0}"/>
              </a:ext>
            </a:extLst>
          </p:cNvPr>
          <p:cNvCxnSpPr>
            <a:cxnSpLocks/>
          </p:cNvCxnSpPr>
          <p:nvPr userDrawn="1"/>
        </p:nvCxnSpPr>
        <p:spPr>
          <a:xfrm>
            <a:off x="16934" y="1524003"/>
            <a:ext cx="3359893" cy="0"/>
          </a:xfrm>
          <a:prstGeom prst="line">
            <a:avLst/>
          </a:prstGeom>
          <a:ln w="762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7701F6-B4CB-43E1-ACCD-9EBB81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" y="96841"/>
            <a:ext cx="10515600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Google Shape;1036;p41">
            <a:extLst>
              <a:ext uri="{FF2B5EF4-FFF2-40B4-BE49-F238E27FC236}">
                <a16:creationId xmlns:a16="http://schemas.microsoft.com/office/drawing/2014/main" id="{87E74458-56F0-47F7-BA14-DF0B3E7DB74F}"/>
              </a:ext>
            </a:extLst>
          </p:cNvPr>
          <p:cNvSpPr/>
          <p:nvPr userDrawn="1"/>
        </p:nvSpPr>
        <p:spPr>
          <a:xfrm rot="16200000">
            <a:off x="8825567" y="-1847964"/>
            <a:ext cx="975914" cy="5768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FAC0-185D-475F-ADA0-471F21DE7F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150" y="608013"/>
            <a:ext cx="5256213" cy="9112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chemeClr val="tx1"/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12B2C-B91D-654B-A8E4-2DE1593BA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8D6CA86-E703-E69E-0453-11114426608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16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3C400F-D2D4-4E2F-AF21-7005590087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3391-E8C2-4CDF-9CBD-ADB68A10DFB6}"/>
              </a:ext>
            </a:extLst>
          </p:cNvPr>
          <p:cNvCxnSpPr>
            <a:cxnSpLocks/>
          </p:cNvCxnSpPr>
          <p:nvPr userDrawn="1"/>
        </p:nvCxnSpPr>
        <p:spPr>
          <a:xfrm>
            <a:off x="0" y="1320805"/>
            <a:ext cx="4652802" cy="0"/>
          </a:xfrm>
          <a:prstGeom prst="line">
            <a:avLst/>
          </a:prstGeom>
          <a:ln w="762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322C6-E3DC-4D05-9821-83998C1B53F0}"/>
              </a:ext>
            </a:extLst>
          </p:cNvPr>
          <p:cNvCxnSpPr>
            <a:cxnSpLocks/>
          </p:cNvCxnSpPr>
          <p:nvPr userDrawn="1"/>
        </p:nvCxnSpPr>
        <p:spPr>
          <a:xfrm>
            <a:off x="16934" y="1524003"/>
            <a:ext cx="3359893" cy="0"/>
          </a:xfrm>
          <a:prstGeom prst="line">
            <a:avLst/>
          </a:prstGeom>
          <a:ln w="762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7701F6-B4CB-43E1-ACCD-9EBB81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" y="96841"/>
            <a:ext cx="10515600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Google Shape;1036;p41">
            <a:extLst>
              <a:ext uri="{FF2B5EF4-FFF2-40B4-BE49-F238E27FC236}">
                <a16:creationId xmlns:a16="http://schemas.microsoft.com/office/drawing/2014/main" id="{87E74458-56F0-47F7-BA14-DF0B3E7DB74F}"/>
              </a:ext>
            </a:extLst>
          </p:cNvPr>
          <p:cNvSpPr/>
          <p:nvPr userDrawn="1"/>
        </p:nvSpPr>
        <p:spPr>
          <a:xfrm rot="16200000">
            <a:off x="8825567" y="-1847964"/>
            <a:ext cx="975914" cy="5768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FAC0-185D-475F-ADA0-471F21DE7F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150" y="608013"/>
            <a:ext cx="5256213" cy="9112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chemeClr val="tx1"/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12B2C-B91D-654B-A8E4-2DE1593BA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ACE4A40-C29F-8382-0116-65CC3C62EC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532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3C400F-D2D4-4E2F-AF21-7005590087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3391-E8C2-4CDF-9CBD-ADB68A10DFB6}"/>
              </a:ext>
            </a:extLst>
          </p:cNvPr>
          <p:cNvCxnSpPr>
            <a:cxnSpLocks/>
          </p:cNvCxnSpPr>
          <p:nvPr userDrawn="1"/>
        </p:nvCxnSpPr>
        <p:spPr>
          <a:xfrm>
            <a:off x="0" y="1320805"/>
            <a:ext cx="4652802" cy="0"/>
          </a:xfrm>
          <a:prstGeom prst="line">
            <a:avLst/>
          </a:prstGeom>
          <a:ln w="762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322C6-E3DC-4D05-9821-83998C1B53F0}"/>
              </a:ext>
            </a:extLst>
          </p:cNvPr>
          <p:cNvCxnSpPr>
            <a:cxnSpLocks/>
          </p:cNvCxnSpPr>
          <p:nvPr userDrawn="1"/>
        </p:nvCxnSpPr>
        <p:spPr>
          <a:xfrm>
            <a:off x="16934" y="1524003"/>
            <a:ext cx="3359893" cy="0"/>
          </a:xfrm>
          <a:prstGeom prst="line">
            <a:avLst/>
          </a:prstGeom>
          <a:ln w="762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7701F6-B4CB-43E1-ACCD-9EBB81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" y="96841"/>
            <a:ext cx="10515600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Google Shape;1036;p41">
            <a:extLst>
              <a:ext uri="{FF2B5EF4-FFF2-40B4-BE49-F238E27FC236}">
                <a16:creationId xmlns:a16="http://schemas.microsoft.com/office/drawing/2014/main" id="{87E74458-56F0-47F7-BA14-DF0B3E7DB74F}"/>
              </a:ext>
            </a:extLst>
          </p:cNvPr>
          <p:cNvSpPr/>
          <p:nvPr userDrawn="1"/>
        </p:nvSpPr>
        <p:spPr>
          <a:xfrm rot="16200000">
            <a:off x="8825567" y="-1847964"/>
            <a:ext cx="975914" cy="5768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FAC0-185D-475F-ADA0-471F21DE7F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150" y="608013"/>
            <a:ext cx="5256213" cy="9112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chemeClr val="tx1"/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12B2C-B91D-654B-A8E4-2DE1593BA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ACE4A40-C29F-8382-0116-65CC3C62EC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72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3C400F-D2D4-4E2F-AF21-7005590087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3391-E8C2-4CDF-9CBD-ADB68A10DFB6}"/>
              </a:ext>
            </a:extLst>
          </p:cNvPr>
          <p:cNvCxnSpPr>
            <a:cxnSpLocks/>
          </p:cNvCxnSpPr>
          <p:nvPr userDrawn="1"/>
        </p:nvCxnSpPr>
        <p:spPr>
          <a:xfrm>
            <a:off x="0" y="1320805"/>
            <a:ext cx="4652802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322C6-E3DC-4D05-9821-83998C1B53F0}"/>
              </a:ext>
            </a:extLst>
          </p:cNvPr>
          <p:cNvCxnSpPr>
            <a:cxnSpLocks/>
          </p:cNvCxnSpPr>
          <p:nvPr userDrawn="1"/>
        </p:nvCxnSpPr>
        <p:spPr>
          <a:xfrm>
            <a:off x="16934" y="1524003"/>
            <a:ext cx="3359893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7701F6-B4CB-43E1-ACCD-9EBB81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" y="96841"/>
            <a:ext cx="10515600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Google Shape;1036;p41">
            <a:extLst>
              <a:ext uri="{FF2B5EF4-FFF2-40B4-BE49-F238E27FC236}">
                <a16:creationId xmlns:a16="http://schemas.microsoft.com/office/drawing/2014/main" id="{87E74458-56F0-47F7-BA14-DF0B3E7DB74F}"/>
              </a:ext>
            </a:extLst>
          </p:cNvPr>
          <p:cNvSpPr/>
          <p:nvPr userDrawn="1"/>
        </p:nvSpPr>
        <p:spPr>
          <a:xfrm rot="16200000">
            <a:off x="8825567" y="-1847964"/>
            <a:ext cx="975914" cy="5768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FAC0-185D-475F-ADA0-471F21DE7F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150" y="608013"/>
            <a:ext cx="5256213" cy="9112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chemeClr val="tx1"/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12B2C-B91D-654B-A8E4-2DE1593BA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ACE4A40-C29F-8382-0116-65CC3C62EC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4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BD85F-0BF3-4141-A89E-92649F22BC8B}"/>
              </a:ext>
            </a:extLst>
          </p:cNvPr>
          <p:cNvSpPr/>
          <p:nvPr userDrawn="1"/>
        </p:nvSpPr>
        <p:spPr>
          <a:xfrm>
            <a:off x="0" y="0"/>
            <a:ext cx="6412350" cy="6858000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60F960-EE17-477E-A19D-8B22A959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462765"/>
            <a:ext cx="5494134" cy="624194"/>
          </a:xfrm>
          <a:solidFill>
            <a:srgbClr val="249157"/>
          </a:solidFill>
        </p:spPr>
        <p:txBody>
          <a:bodyPr>
            <a:normAutofit/>
          </a:bodyPr>
          <a:lstStyle>
            <a:lvl1pPr>
              <a:defRPr lang="en-US" sz="3000" b="1" i="0" u="none" strike="noStrike" kern="1200" cap="none" dirty="0">
                <a:solidFill>
                  <a:schemeClr val="bg1"/>
                </a:solidFill>
                <a:latin typeface="Dosis" pitchFamily="2" charset="77"/>
                <a:ea typeface="Arial"/>
                <a:cs typeface="Calibri" panose="020F0502020204030204" pitchFamily="34" charset="0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A7230F-0328-7F49-877B-6AC745DF2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0124B5A-EB65-100F-AF01-297DB4E222B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4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BD85F-0BF3-4141-A89E-92649F22BC8B}"/>
              </a:ext>
            </a:extLst>
          </p:cNvPr>
          <p:cNvSpPr/>
          <p:nvPr userDrawn="1"/>
        </p:nvSpPr>
        <p:spPr>
          <a:xfrm>
            <a:off x="0" y="-6780"/>
            <a:ext cx="6412350" cy="6858000"/>
          </a:xfrm>
          <a:prstGeom prst="rect">
            <a:avLst/>
          </a:prstGeom>
          <a:solidFill>
            <a:srgbClr val="92278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60F960-EE17-477E-A19D-8B22A959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462765"/>
            <a:ext cx="5494134" cy="624194"/>
          </a:xfrm>
          <a:solidFill>
            <a:srgbClr val="7030A0"/>
          </a:solidFill>
        </p:spPr>
        <p:txBody>
          <a:bodyPr>
            <a:normAutofit/>
          </a:bodyPr>
          <a:lstStyle>
            <a:lvl1pPr>
              <a:defRPr lang="en-US" sz="3000" b="1" i="0" u="none" strike="noStrike" kern="1200" cap="none" dirty="0">
                <a:solidFill>
                  <a:schemeClr val="bg1"/>
                </a:solidFill>
                <a:latin typeface="Dosis" pitchFamily="2" charset="77"/>
                <a:ea typeface="Arial"/>
                <a:cs typeface="Calibri" panose="020F0502020204030204" pitchFamily="34" charset="0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C73E9F-A51A-BE49-8232-4DFBA9185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F334892-629E-CC6A-DC87-F606C5E5F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585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E8D9B072-7BF8-4615-B5B9-20771EF7457D}"/>
              </a:ext>
            </a:extLst>
          </p:cNvPr>
          <p:cNvSpPr/>
          <p:nvPr userDrawn="1"/>
        </p:nvSpPr>
        <p:spPr>
          <a:xfrm>
            <a:off x="2119710" y="310239"/>
            <a:ext cx="8138198" cy="6220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10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7452E-FE59-483F-A71A-5BD324C8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10" y="72087"/>
            <a:ext cx="8138198" cy="109834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4D3EC3-D7DC-4047-9BD5-AB80A80C46C9}"/>
              </a:ext>
            </a:extLst>
          </p:cNvPr>
          <p:cNvGrpSpPr/>
          <p:nvPr userDrawn="1"/>
        </p:nvGrpSpPr>
        <p:grpSpPr>
          <a:xfrm>
            <a:off x="452995" y="1170823"/>
            <a:ext cx="11286010" cy="5687568"/>
            <a:chOff x="551794" y="675219"/>
            <a:chExt cx="11125199" cy="55075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ound Single Corner Rectangle 1">
              <a:extLst>
                <a:ext uri="{FF2B5EF4-FFF2-40B4-BE49-F238E27FC236}">
                  <a16:creationId xmlns:a16="http://schemas.microsoft.com/office/drawing/2014/main" id="{87586E0B-F7C4-4D25-932C-2F2ADF8614D9}"/>
                </a:ext>
              </a:extLst>
            </p:cNvPr>
            <p:cNvSpPr/>
            <p:nvPr/>
          </p:nvSpPr>
          <p:spPr>
            <a:xfrm>
              <a:off x="6096000" y="675220"/>
              <a:ext cx="5580993" cy="550755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Single Corner Rectangle 2">
              <a:extLst>
                <a:ext uri="{FF2B5EF4-FFF2-40B4-BE49-F238E27FC236}">
                  <a16:creationId xmlns:a16="http://schemas.microsoft.com/office/drawing/2014/main" id="{CF845AC7-DA17-462B-9944-A4CD549143AA}"/>
                </a:ext>
              </a:extLst>
            </p:cNvPr>
            <p:cNvSpPr/>
            <p:nvPr/>
          </p:nvSpPr>
          <p:spPr>
            <a:xfrm flipH="1">
              <a:off x="551794" y="675219"/>
              <a:ext cx="5580993" cy="5507559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7FCB36-4066-B54E-9857-D007E0CA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CB180-981C-A540-98E2-0135CE25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4200" y="1754188"/>
            <a:ext cx="7450138" cy="4473575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6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B181B-AD31-364B-A195-BBCC3A1A2913}"/>
              </a:ext>
            </a:extLst>
          </p:cNvPr>
          <p:cNvSpPr/>
          <p:nvPr userDrawn="1"/>
        </p:nvSpPr>
        <p:spPr>
          <a:xfrm>
            <a:off x="0" y="0"/>
            <a:ext cx="6096000" cy="685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7621-DE01-9E4A-ABB3-A8B328323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547"/>
            <a:ext cx="4611130" cy="1325563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Add a title for the left-hand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080E8-D130-FC4F-ABA4-D675F41A7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1B404E-A06C-8D40-8228-14CB4823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412785"/>
            <a:ext cx="4512276" cy="367909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56761-30BB-E74A-B7C2-4A13401DC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1824" y="679450"/>
            <a:ext cx="4806521" cy="1233488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latin typeface="Dosi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a secondary title for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17843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D0A2-C884-431C-A02A-F06351DC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2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BCC5E-0C78-4707-AC77-7918CC6C6FCD}"/>
              </a:ext>
            </a:extLst>
          </p:cNvPr>
          <p:cNvCxnSpPr>
            <a:cxnSpLocks/>
          </p:cNvCxnSpPr>
          <p:nvPr userDrawn="1"/>
        </p:nvCxnSpPr>
        <p:spPr>
          <a:xfrm>
            <a:off x="1399229" y="1695787"/>
            <a:ext cx="3359893" cy="0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2397675-677C-478D-9007-CB15BE56F5B4}"/>
              </a:ext>
            </a:extLst>
          </p:cNvPr>
          <p:cNvSpPr/>
          <p:nvPr userDrawn="1"/>
        </p:nvSpPr>
        <p:spPr>
          <a:xfrm>
            <a:off x="6277914" y="497439"/>
            <a:ext cx="5589061" cy="602474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5D860DAA-1BDB-475A-B2D6-45C8A365FB61}"/>
              </a:ext>
            </a:extLst>
          </p:cNvPr>
          <p:cNvSpPr/>
          <p:nvPr userDrawn="1"/>
        </p:nvSpPr>
        <p:spPr>
          <a:xfrm rot="1291904">
            <a:off x="10215146" y="466005"/>
            <a:ext cx="1912878" cy="632392"/>
          </a:xfrm>
          <a:prstGeom prst="round2DiagRect">
            <a:avLst/>
          </a:prstGeom>
          <a:solidFill>
            <a:schemeClr val="accent4">
              <a:lumMod val="60000"/>
              <a:lumOff val="40000"/>
              <a:alpha val="99000"/>
            </a:schemeClr>
          </a:solidFill>
          <a:ln>
            <a:noFill/>
          </a:ln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Dosis" pitchFamily="2" charset="77"/>
              </a:rPr>
              <a:t>Recall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483CF7-C61C-8B47-B0D7-424A6BACA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E63496C-D8E3-99F4-37C0-6FFCD09B4A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5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D0A2-C884-431C-A02A-F06351DC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2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BCC5E-0C78-4707-AC77-7918CC6C6FCD}"/>
              </a:ext>
            </a:extLst>
          </p:cNvPr>
          <p:cNvCxnSpPr>
            <a:cxnSpLocks/>
          </p:cNvCxnSpPr>
          <p:nvPr userDrawn="1"/>
        </p:nvCxnSpPr>
        <p:spPr>
          <a:xfrm>
            <a:off x="1399229" y="1695787"/>
            <a:ext cx="3359893" cy="0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2397675-677C-478D-9007-CB15BE56F5B4}"/>
              </a:ext>
            </a:extLst>
          </p:cNvPr>
          <p:cNvSpPr/>
          <p:nvPr userDrawn="1"/>
        </p:nvSpPr>
        <p:spPr>
          <a:xfrm>
            <a:off x="6277914" y="497439"/>
            <a:ext cx="5589061" cy="602474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5D860DAA-1BDB-475A-B2D6-45C8A365FB61}"/>
              </a:ext>
            </a:extLst>
          </p:cNvPr>
          <p:cNvSpPr/>
          <p:nvPr userDrawn="1"/>
        </p:nvSpPr>
        <p:spPr>
          <a:xfrm rot="1291904">
            <a:off x="10215146" y="466005"/>
            <a:ext cx="1912878" cy="632392"/>
          </a:xfrm>
          <a:prstGeom prst="round2DiagRect">
            <a:avLst/>
          </a:prstGeom>
          <a:solidFill>
            <a:schemeClr val="accent4">
              <a:lumMod val="60000"/>
              <a:lumOff val="40000"/>
              <a:alpha val="99000"/>
            </a:schemeClr>
          </a:solidFill>
          <a:ln>
            <a:noFill/>
          </a:ln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Dosis" pitchFamily="2" charset="77"/>
              </a:rPr>
              <a:t>Recall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6901B1-9920-8444-B0E2-B6CC756C3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588902C-7220-224A-6C61-14D1B8D1A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94" y="2046806"/>
            <a:ext cx="5081047" cy="395857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en-US" dirty="0"/>
              <a:t>Book cover image. Add title, edition, author names as alt text.</a:t>
            </a:r>
          </a:p>
          <a:p>
            <a:endParaRPr lang="en-US" dirty="0"/>
          </a:p>
          <a:p>
            <a:r>
              <a:rPr lang="en-US" dirty="0"/>
              <a:t>OR text of A-heads</a:t>
            </a:r>
          </a:p>
          <a:p>
            <a:endParaRPr lang="en-US" dirty="0"/>
          </a:p>
          <a:p>
            <a:r>
              <a:rPr lang="en-US" dirty="0"/>
              <a:t>Or other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8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723F91F-BFBE-4D9A-83BE-468AE5B5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327" y="631555"/>
            <a:ext cx="9411346" cy="5594889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E3716-9864-410E-A819-A3B76EC8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25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0F1A-8BD5-ED46-B533-E06853D8D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389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A2BC92-CB4E-418E-BFCB-74DDB93B4A42}"/>
              </a:ext>
            </a:extLst>
          </p:cNvPr>
          <p:cNvSpPr/>
          <p:nvPr userDrawn="1"/>
        </p:nvSpPr>
        <p:spPr>
          <a:xfrm>
            <a:off x="0" y="1437467"/>
            <a:ext cx="12192000" cy="3983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F411C-105B-4C7A-9FAC-51CDFC61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746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37F0D0-F0D3-7D4D-8C83-68716481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611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2DDB-3CDB-4528-B26C-4524A053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AFC2C3-E020-374B-882B-BDA8BCA3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B181B-AD31-364B-A195-BBCC3A1A2913}"/>
              </a:ext>
            </a:extLst>
          </p:cNvPr>
          <p:cNvSpPr/>
          <p:nvPr userDrawn="1"/>
        </p:nvSpPr>
        <p:spPr>
          <a:xfrm>
            <a:off x="0" y="0"/>
            <a:ext cx="6096000" cy="6851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7621-DE01-9E4A-ABB3-A8B328323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547"/>
            <a:ext cx="4611130" cy="1325563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Add a title for the left-hand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080E8-D130-FC4F-ABA4-D675F41A7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1B404E-A06C-8D40-8228-14CB4823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412785"/>
            <a:ext cx="4512276" cy="367909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56761-30BB-E74A-B7C2-4A13401DC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1824" y="679450"/>
            <a:ext cx="4806521" cy="1233488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latin typeface="Dosi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a secondary title for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42538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B181B-AD31-364B-A195-BBCC3A1A2913}"/>
              </a:ext>
            </a:extLst>
          </p:cNvPr>
          <p:cNvSpPr/>
          <p:nvPr userDrawn="1"/>
        </p:nvSpPr>
        <p:spPr>
          <a:xfrm>
            <a:off x="0" y="0"/>
            <a:ext cx="6096000" cy="6851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7621-DE01-9E4A-ABB3-A8B328323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547"/>
            <a:ext cx="4611130" cy="1325563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Add a title for the left-hand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080E8-D130-FC4F-ABA4-D675F41A7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1B404E-A06C-8D40-8228-14CB4823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412785"/>
            <a:ext cx="4512276" cy="367909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56761-30BB-E74A-B7C2-4A13401DC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1824" y="679450"/>
            <a:ext cx="4806521" cy="1233488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latin typeface="Dosi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a secondary title for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1858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B181B-AD31-364B-A195-BBCC3A1A2913}"/>
              </a:ext>
            </a:extLst>
          </p:cNvPr>
          <p:cNvSpPr/>
          <p:nvPr userDrawn="1"/>
        </p:nvSpPr>
        <p:spPr>
          <a:xfrm>
            <a:off x="0" y="0"/>
            <a:ext cx="6096000" cy="6851220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7621-DE01-9E4A-ABB3-A8B328323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547"/>
            <a:ext cx="4611130" cy="1325563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Add a title for the left-hand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080E8-D130-FC4F-ABA4-D675F41A7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1B404E-A06C-8D40-8228-14CB4823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412785"/>
            <a:ext cx="4512276" cy="3679096"/>
          </a:xfrm>
        </p:spPr>
        <p:txBody>
          <a:bodyPr/>
          <a:lstStyle>
            <a:lvl1pPr>
              <a:defRPr>
                <a:latin typeface="Dosis" pitchFamily="2" charset="77"/>
              </a:defRPr>
            </a:lvl1pPr>
            <a:lvl2pPr>
              <a:defRPr>
                <a:latin typeface="Dosis" pitchFamily="2" charset="77"/>
              </a:defRPr>
            </a:lvl2pPr>
            <a:lvl3pPr>
              <a:defRPr>
                <a:latin typeface="Dosis" pitchFamily="2" charset="77"/>
              </a:defRPr>
            </a:lvl3pPr>
            <a:lvl4pPr>
              <a:defRPr>
                <a:latin typeface="Dosis" pitchFamily="2" charset="77"/>
              </a:defRPr>
            </a:lvl4pPr>
            <a:lvl5pPr>
              <a:defRPr>
                <a:latin typeface="Dosi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56761-30BB-E74A-B7C2-4A13401DC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1824" y="679450"/>
            <a:ext cx="4806521" cy="1233488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latin typeface="Dosi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a secondary title for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28723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FF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D72F-A5AD-E74A-9FF2-98DE88A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62D3-343B-C04C-8016-B61B08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550316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Dosis" pitchFamily="2" charset="77"/>
                <a:cs typeface="Arial" panose="020B0604020202020204" pitchFamily="34" charset="0"/>
              </a:defRPr>
            </a:lvl1pPr>
            <a:lvl2pPr>
              <a:defRPr baseline="0">
                <a:latin typeface="Dosis" pitchFamily="2" charset="77"/>
                <a:cs typeface="Arial" panose="020B0604020202020204" pitchFamily="34" charset="0"/>
              </a:defRPr>
            </a:lvl2pPr>
            <a:lvl3pPr>
              <a:defRPr baseline="0">
                <a:latin typeface="Dosis" pitchFamily="2" charset="77"/>
                <a:cs typeface="Arial" panose="020B0604020202020204" pitchFamily="34" charset="0"/>
              </a:defRPr>
            </a:lvl3pPr>
            <a:lvl4pPr>
              <a:defRPr baseline="0">
                <a:latin typeface="Dosis" pitchFamily="2" charset="77"/>
                <a:cs typeface="Arial" panose="020B0604020202020204" pitchFamily="34" charset="0"/>
              </a:defRPr>
            </a:lvl4pPr>
            <a:lvl5pPr>
              <a:defRPr baseline="0">
                <a:latin typeface="Dos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976514-D1E9-AA45-A77C-E6982C4F5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6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accent4">
            <a:lumMod val="20000"/>
            <a:lumOff val="80000"/>
            <a:alpha val="402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D72F-A5AD-E74A-9FF2-98DE88A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62D3-343B-C04C-8016-B61B08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550316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Dosis" pitchFamily="2" charset="77"/>
                <a:cs typeface="Arial" panose="020B0604020202020204" pitchFamily="34" charset="0"/>
              </a:defRPr>
            </a:lvl1pPr>
            <a:lvl2pPr>
              <a:defRPr baseline="0">
                <a:latin typeface="Dosis" pitchFamily="2" charset="77"/>
                <a:cs typeface="Arial" panose="020B0604020202020204" pitchFamily="34" charset="0"/>
              </a:defRPr>
            </a:lvl2pPr>
            <a:lvl3pPr>
              <a:defRPr baseline="0">
                <a:latin typeface="Dosis" pitchFamily="2" charset="77"/>
                <a:cs typeface="Arial" panose="020B0604020202020204" pitchFamily="34" charset="0"/>
              </a:defRPr>
            </a:lvl3pPr>
            <a:lvl4pPr>
              <a:defRPr baseline="0">
                <a:latin typeface="Dosis" pitchFamily="2" charset="77"/>
                <a:cs typeface="Arial" panose="020B0604020202020204" pitchFamily="34" charset="0"/>
              </a:defRPr>
            </a:lvl4pPr>
            <a:lvl5pPr>
              <a:defRPr baseline="0">
                <a:latin typeface="Dos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976514-D1E9-AA45-A77C-E6982C4F5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E9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D72F-A5AD-E74A-9FF2-98DE88A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Dosi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62D3-343B-C04C-8016-B61B08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550316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Dosis" pitchFamily="2" charset="77"/>
                <a:cs typeface="Arial" panose="020B0604020202020204" pitchFamily="34" charset="0"/>
              </a:defRPr>
            </a:lvl1pPr>
            <a:lvl2pPr>
              <a:defRPr baseline="0">
                <a:latin typeface="Dosis" pitchFamily="2" charset="77"/>
                <a:cs typeface="Arial" panose="020B0604020202020204" pitchFamily="34" charset="0"/>
              </a:defRPr>
            </a:lvl2pPr>
            <a:lvl3pPr>
              <a:defRPr baseline="0">
                <a:latin typeface="Dosis" pitchFamily="2" charset="77"/>
                <a:cs typeface="Arial" panose="020B0604020202020204" pitchFamily="34" charset="0"/>
              </a:defRPr>
            </a:lvl3pPr>
            <a:lvl4pPr>
              <a:defRPr baseline="0">
                <a:latin typeface="Dosis" pitchFamily="2" charset="77"/>
                <a:cs typeface="Arial" panose="020B0604020202020204" pitchFamily="34" charset="0"/>
              </a:defRPr>
            </a:lvl4pPr>
            <a:lvl5pPr>
              <a:defRPr baseline="0">
                <a:latin typeface="Dos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961E94-5693-7048-8243-9028DEE7A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9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653C-87DB-274D-995B-A016DF41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6095"/>
            <a:ext cx="481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fld id="{A5A0B60D-8A11-3D4C-B081-FD9F66CC3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C80F5-2D42-1C48-ACC0-02E71A20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F6FAB-FDAA-F64E-8C32-E3CC1D2D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26E0C3-18F8-9B4F-B9BD-7514BC1309D9}"/>
              </a:ext>
            </a:extLst>
          </p:cNvPr>
          <p:cNvSpPr txBox="1">
            <a:spLocks/>
          </p:cNvSpPr>
          <p:nvPr userDrawn="1"/>
        </p:nvSpPr>
        <p:spPr>
          <a:xfrm>
            <a:off x="9943070" y="6492875"/>
            <a:ext cx="2248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Macmillan Learning, ©2023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28500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4" r:id="rId2"/>
    <p:sldLayoutId id="2147483685" r:id="rId3"/>
    <p:sldLayoutId id="2147483686" r:id="rId4"/>
    <p:sldLayoutId id="2147483687" r:id="rId5"/>
    <p:sldLayoutId id="2147483693" r:id="rId6"/>
    <p:sldLayoutId id="2147483667" r:id="rId7"/>
    <p:sldLayoutId id="2147483689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53" r:id="rId15"/>
    <p:sldLayoutId id="2147483662" r:id="rId16"/>
    <p:sldLayoutId id="2147483652" r:id="rId17"/>
    <p:sldLayoutId id="2147483694" r:id="rId18"/>
    <p:sldLayoutId id="2147483660" r:id="rId19"/>
    <p:sldLayoutId id="2147483649" r:id="rId20"/>
    <p:sldLayoutId id="2147483661" r:id="rId21"/>
    <p:sldLayoutId id="2147483663" r:id="rId22"/>
    <p:sldLayoutId id="2147483676" r:id="rId23"/>
    <p:sldLayoutId id="2147483688" r:id="rId24"/>
    <p:sldLayoutId id="2147483690" r:id="rId25"/>
    <p:sldLayoutId id="2147483691" r:id="rId26"/>
    <p:sldLayoutId id="2147483677" r:id="rId27"/>
    <p:sldLayoutId id="2147483678" r:id="rId28"/>
    <p:sldLayoutId id="2147483679" r:id="rId29"/>
    <p:sldLayoutId id="2147483680" r:id="rId30"/>
    <p:sldLayoutId id="2147483683" r:id="rId31"/>
    <p:sldLayoutId id="2147483681" r:id="rId32"/>
    <p:sldLayoutId id="2147483682" r:id="rId33"/>
    <p:sldLayoutId id="2147483655" r:id="rId3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chemeClr val="tx2">
              <a:lumMod val="75000"/>
            </a:schemeClr>
          </a:solidFill>
          <a:latin typeface="Dosis" pitchFamily="2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24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Wingdings" pitchFamily="2" charset="2"/>
        <a:buChar char="q"/>
        <a:defRPr sz="18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6" Type="http://schemas.openxmlformats.org/officeDocument/2006/relationships/customXml" Target="../ink/ink5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4.xml"/><Relationship Id="rId3" Type="http://schemas.openxmlformats.org/officeDocument/2006/relationships/image" Target="../media/image10.png"/><Relationship Id="rId7" Type="http://schemas.openxmlformats.org/officeDocument/2006/relationships/customXml" Target="../ink/ink9.xml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customXml" Target="../ink/ink8.xml"/><Relationship Id="rId11" Type="http://schemas.openxmlformats.org/officeDocument/2006/relationships/customXml" Target="../ink/ink12.xml"/><Relationship Id="rId5" Type="http://schemas.openxmlformats.org/officeDocument/2006/relationships/image" Target="../media/image11.png"/><Relationship Id="rId15" Type="http://schemas.openxmlformats.org/officeDocument/2006/relationships/customXml" Target="../ink/ink16.xml"/><Relationship Id="rId10" Type="http://schemas.openxmlformats.org/officeDocument/2006/relationships/customXml" Target="../ink/ink11.xml"/><Relationship Id="rId4" Type="http://schemas.openxmlformats.org/officeDocument/2006/relationships/customXml" Target="../ink/ink7.xml"/><Relationship Id="rId9" Type="http://schemas.openxmlformats.org/officeDocument/2006/relationships/customXml" Target="../ink/ink10.xml"/><Relationship Id="rId14" Type="http://schemas.openxmlformats.org/officeDocument/2006/relationships/customXml" Target="../ink/ink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CD7D02B-F492-1A49-9800-41FA25536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289" y="1942388"/>
            <a:ext cx="3841036" cy="2973223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Game Theory </a:t>
            </a:r>
          </a:p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and </a:t>
            </a:r>
          </a:p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Strategic choices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619D35C-83A1-9065-3B1A-2817B5A53C14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446520" cy="793115"/>
          </a:xfrm>
          <a:solidFill>
            <a:schemeClr val="accent4">
              <a:lumMod val="20000"/>
              <a:lumOff val="80000"/>
              <a:alpha val="60000"/>
            </a:schemeClr>
          </a:solidFill>
          <a:ln w="50800">
            <a:solidFill>
              <a:schemeClr val="accent4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Step 2: Think about the ‘What Ifs” separately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89743"/>
            <a:ext cx="5196840" cy="374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Side-step the potential for going down the rabbit hold of,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“I think that they think that I think that they think…”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dirty="0"/>
              <a:t>Break the problem into </a:t>
            </a:r>
            <a:r>
              <a:rPr lang="en-US" sz="2200" b="1" dirty="0"/>
              <a:t>simpler components</a:t>
            </a:r>
            <a:r>
              <a:rPr lang="en-US" sz="2200" dirty="0"/>
              <a:t>, which are the various choices the other person could make.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What if they do? What if they don’t? </a:t>
            </a:r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017521"/>
          <a:ext cx="544068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puts 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omits 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don’t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8A885F-FA23-C9CC-0FC0-3560841C5220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42329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2787A-1139-76B3-6AAE-E0D1BB9DB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19" y="3520439"/>
            <a:ext cx="5394960" cy="295041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32765"/>
            <a:ext cx="5791200" cy="793115"/>
          </a:xfrm>
          <a:solidFill>
            <a:schemeClr val="accent6">
              <a:lumMod val="20000"/>
              <a:lumOff val="80000"/>
              <a:alpha val="60000"/>
            </a:schemeClr>
          </a:solidFill>
          <a:ln w="508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Step 3: Evaluate your best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13543"/>
            <a:ext cx="5090160" cy="205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For each “what if?” you want to evaluate your best response.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6"/>
                </a:solidFill>
              </a:rPr>
              <a:t>Best response: </a:t>
            </a:r>
            <a:r>
              <a:rPr lang="en-US" sz="2200" dirty="0"/>
              <a:t>the choice that yields the </a:t>
            </a:r>
            <a:r>
              <a:rPr lang="en-US" sz="2200" b="1" dirty="0"/>
              <a:t>highest payoff </a:t>
            </a:r>
            <a:r>
              <a:rPr lang="en-US" sz="2200" dirty="0"/>
              <a:t>given the other player’s choice.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72921"/>
              </p:ext>
            </p:extLst>
          </p:nvPr>
        </p:nvGraphicFramePr>
        <p:xfrm>
          <a:off x="6187440" y="3017521"/>
          <a:ext cx="557784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puts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omits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read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don’t read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8E4E812-615D-0CF0-5617-2804DEE3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9480" y="532765"/>
            <a:ext cx="4480560" cy="1356360"/>
          </a:xfrm>
          <a:prstGeom prst="rect">
            <a:avLst/>
          </a:prstGeom>
          <a:noFill/>
          <a:ln w="508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D7AA2-E83F-F526-24B6-BA12A318D7DA}"/>
              </a:ext>
            </a:extLst>
          </p:cNvPr>
          <p:cNvSpPr txBox="1">
            <a:spLocks/>
          </p:cNvSpPr>
          <p:nvPr/>
        </p:nvSpPr>
        <p:spPr>
          <a:xfrm>
            <a:off x="716280" y="3641087"/>
            <a:ext cx="5090160" cy="295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“What if” the professor </a:t>
            </a:r>
            <a:r>
              <a:rPr lang="en-US" sz="2200" b="1" dirty="0">
                <a:solidFill>
                  <a:srgbClr val="1767B3"/>
                </a:solidFill>
              </a:rPr>
              <a:t>puts</a:t>
            </a:r>
            <a:r>
              <a:rPr lang="en-US" sz="2200" b="1" dirty="0"/>
              <a:t> game theory on the exam?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Your two ‘responses’ are </a:t>
            </a:r>
            <a:r>
              <a:rPr lang="en-US" sz="2200" b="1" dirty="0">
                <a:solidFill>
                  <a:srgbClr val="C00000"/>
                </a:solidFill>
              </a:rPr>
              <a:t>read</a:t>
            </a:r>
            <a:r>
              <a:rPr lang="en-US" sz="2200" dirty="0"/>
              <a:t>, or </a:t>
            </a:r>
            <a:r>
              <a:rPr lang="en-US" sz="2200" b="1" dirty="0">
                <a:solidFill>
                  <a:srgbClr val="C00000"/>
                </a:solidFill>
              </a:rPr>
              <a:t>don’t’ read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Given the possible outcomes, your </a:t>
            </a:r>
            <a:r>
              <a:rPr lang="en-US" sz="2200" b="1" dirty="0"/>
              <a:t>best response</a:t>
            </a:r>
            <a:r>
              <a:rPr lang="en-US" sz="2200" dirty="0"/>
              <a:t> is </a:t>
            </a:r>
            <a:r>
              <a:rPr lang="en-US" sz="2200" b="1" dirty="0">
                <a:solidFill>
                  <a:srgbClr val="C00000"/>
                </a:solidFill>
              </a:rPr>
              <a:t>‘read’</a:t>
            </a:r>
            <a:r>
              <a:rPr lang="en-US" sz="2200" dirty="0"/>
              <a:t> for this particular “What if” scenario. </a:t>
            </a:r>
          </a:p>
          <a:p>
            <a:pPr marL="0" indent="0">
              <a:buNone/>
            </a:pPr>
            <a:r>
              <a:rPr lang="en-US" sz="2200" b="1" dirty="0"/>
              <a:t>You Try! </a:t>
            </a:r>
            <a:r>
              <a:rPr lang="en-US" sz="2200" dirty="0"/>
              <a:t>Repeat this thought experiment for the other “What if” scenario: “</a:t>
            </a:r>
            <a:r>
              <a:rPr lang="en-US" sz="2200" b="1" dirty="0">
                <a:solidFill>
                  <a:srgbClr val="1767B3"/>
                </a:solidFill>
              </a:rPr>
              <a:t>omits</a:t>
            </a:r>
            <a:r>
              <a:rPr lang="en-US" sz="2200" dirty="0"/>
              <a:t>”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558CDD-B19F-A26B-FB24-152BAE735F28}"/>
              </a:ext>
            </a:extLst>
          </p:cNvPr>
          <p:cNvSpPr txBox="1">
            <a:spLocks/>
          </p:cNvSpPr>
          <p:nvPr/>
        </p:nvSpPr>
        <p:spPr>
          <a:xfrm>
            <a:off x="7360920" y="647968"/>
            <a:ext cx="4434840" cy="14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HELPFUL HINT: </a:t>
            </a:r>
            <a:r>
              <a:rPr lang="en-US" sz="2200" dirty="0"/>
              <a:t>when evaluating each    “what if” scenario, place a </a:t>
            </a:r>
            <a:r>
              <a:rPr lang="en-US" sz="2200" b="1" dirty="0"/>
              <a:t>checkmark</a:t>
            </a:r>
            <a:r>
              <a:rPr lang="en-US" sz="2200" dirty="0"/>
              <a:t> next to your best response.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C4BE9-327F-514D-46E2-451E5726E028}"/>
              </a:ext>
            </a:extLst>
          </p:cNvPr>
          <p:cNvSpPr txBox="1"/>
          <p:nvPr/>
        </p:nvSpPr>
        <p:spPr>
          <a:xfrm>
            <a:off x="9029700" y="4438888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84974-112A-0B6F-DFA5-08916A78A084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466251-A9EB-F06E-2A4C-1F292EDF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2926" y="2571638"/>
            <a:ext cx="1860886" cy="3460195"/>
          </a:xfrm>
          <a:prstGeom prst="ellipse">
            <a:avLst/>
          </a:prstGeom>
          <a:noFill/>
          <a:ln w="88900">
            <a:solidFill>
              <a:srgbClr val="1767B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5F708B-70E1-1E4A-F470-D6326D1C1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07480" y="3472313"/>
            <a:ext cx="470836" cy="698635"/>
          </a:xfrm>
          <a:prstGeom prst="straightConnector1">
            <a:avLst/>
          </a:prstGeom>
          <a:ln w="762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009AA6-EE9A-7B32-FC8D-6FED1016B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651055" y="5772219"/>
            <a:ext cx="470836" cy="698635"/>
          </a:xfrm>
          <a:prstGeom prst="straightConnector1">
            <a:avLst/>
          </a:prstGeom>
          <a:ln w="762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5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2787A-1139-76B3-6AAE-E0D1BB9DB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19" y="3520439"/>
            <a:ext cx="5394960" cy="295041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32765"/>
            <a:ext cx="5791200" cy="793115"/>
          </a:xfrm>
          <a:solidFill>
            <a:schemeClr val="accent6">
              <a:lumMod val="20000"/>
              <a:lumOff val="80000"/>
              <a:alpha val="60000"/>
            </a:schemeClr>
          </a:solidFill>
          <a:ln w="508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Step 3: Evaluate your best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13543"/>
            <a:ext cx="5090160" cy="205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For each “what if?” you want to evaluate your best response.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6"/>
                </a:solidFill>
              </a:rPr>
              <a:t>Best response: </a:t>
            </a:r>
            <a:r>
              <a:rPr lang="en-US" sz="2200" dirty="0"/>
              <a:t>the choice that yields the </a:t>
            </a:r>
            <a:r>
              <a:rPr lang="en-US" sz="2200" b="1" dirty="0"/>
              <a:t>highest payoff </a:t>
            </a:r>
            <a:r>
              <a:rPr lang="en-US" sz="2200" dirty="0"/>
              <a:t>given the other player’s choice.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77069"/>
              </p:ext>
            </p:extLst>
          </p:nvPr>
        </p:nvGraphicFramePr>
        <p:xfrm>
          <a:off x="6187440" y="3017521"/>
          <a:ext cx="557784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puts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omits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read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don’t read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8E4E812-615D-0CF0-5617-2804DEE3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9480" y="532765"/>
            <a:ext cx="4480560" cy="1356360"/>
          </a:xfrm>
          <a:prstGeom prst="rect">
            <a:avLst/>
          </a:prstGeom>
          <a:noFill/>
          <a:ln w="508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D7AA2-E83F-F526-24B6-BA12A318D7DA}"/>
              </a:ext>
            </a:extLst>
          </p:cNvPr>
          <p:cNvSpPr txBox="1">
            <a:spLocks/>
          </p:cNvSpPr>
          <p:nvPr/>
        </p:nvSpPr>
        <p:spPr>
          <a:xfrm>
            <a:off x="716280" y="3641087"/>
            <a:ext cx="5090160" cy="295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“What if” the professor </a:t>
            </a:r>
            <a:r>
              <a:rPr lang="en-US" sz="2200" b="1" dirty="0">
                <a:solidFill>
                  <a:srgbClr val="1767B3"/>
                </a:solidFill>
              </a:rPr>
              <a:t>puts</a:t>
            </a:r>
            <a:r>
              <a:rPr lang="en-US" sz="2200" b="1" dirty="0"/>
              <a:t> game theory on the exam?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Your two ‘responses’ are </a:t>
            </a:r>
            <a:r>
              <a:rPr lang="en-US" sz="2200" b="1" dirty="0">
                <a:solidFill>
                  <a:srgbClr val="C00000"/>
                </a:solidFill>
              </a:rPr>
              <a:t>read</a:t>
            </a:r>
            <a:r>
              <a:rPr lang="en-US" sz="2200" dirty="0"/>
              <a:t>, or </a:t>
            </a:r>
            <a:r>
              <a:rPr lang="en-US" sz="2200" b="1" dirty="0">
                <a:solidFill>
                  <a:srgbClr val="C00000"/>
                </a:solidFill>
              </a:rPr>
              <a:t>don’t’ read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Given the possible outcomes, your </a:t>
            </a:r>
            <a:r>
              <a:rPr lang="en-US" sz="2200" b="1" dirty="0"/>
              <a:t>best response</a:t>
            </a:r>
            <a:r>
              <a:rPr lang="en-US" sz="2200" dirty="0"/>
              <a:t> is</a:t>
            </a:r>
            <a:r>
              <a:rPr lang="en-US" sz="2200" b="1" dirty="0">
                <a:solidFill>
                  <a:srgbClr val="C00000"/>
                </a:solidFill>
              </a:rPr>
              <a:t> ‘read’</a:t>
            </a:r>
            <a:r>
              <a:rPr lang="en-US" sz="2200" dirty="0"/>
              <a:t> for this particular “What if” scenario. </a:t>
            </a:r>
          </a:p>
          <a:p>
            <a:pPr marL="0" indent="0">
              <a:buNone/>
            </a:pPr>
            <a:r>
              <a:rPr lang="en-US" sz="2200" b="1" dirty="0"/>
              <a:t>You Try! </a:t>
            </a:r>
            <a:r>
              <a:rPr lang="en-US" sz="2200" dirty="0"/>
              <a:t>Repeat this thought experiment for the other “What if” scenario: “</a:t>
            </a:r>
            <a:r>
              <a:rPr lang="en-US" sz="2200" b="1" dirty="0">
                <a:solidFill>
                  <a:srgbClr val="1767B3"/>
                </a:solidFill>
              </a:rPr>
              <a:t>omits</a:t>
            </a:r>
            <a:r>
              <a:rPr lang="en-US" sz="2200" dirty="0"/>
              <a:t>”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558CDD-B19F-A26B-FB24-152BAE735F28}"/>
              </a:ext>
            </a:extLst>
          </p:cNvPr>
          <p:cNvSpPr txBox="1">
            <a:spLocks/>
          </p:cNvSpPr>
          <p:nvPr/>
        </p:nvSpPr>
        <p:spPr>
          <a:xfrm>
            <a:off x="7360920" y="647968"/>
            <a:ext cx="4434840" cy="14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HELPFUL HINT: </a:t>
            </a:r>
            <a:r>
              <a:rPr lang="en-US" sz="2200" dirty="0"/>
              <a:t>when evaluating each    “what if” scenario, place a </a:t>
            </a:r>
            <a:r>
              <a:rPr lang="en-US" sz="2200" b="1" dirty="0"/>
              <a:t>checkmark</a:t>
            </a:r>
            <a:r>
              <a:rPr lang="en-US" sz="2200" dirty="0"/>
              <a:t> next to your best response.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C4BE9-327F-514D-46E2-451E5726E028}"/>
              </a:ext>
            </a:extLst>
          </p:cNvPr>
          <p:cNvSpPr txBox="1"/>
          <p:nvPr/>
        </p:nvSpPr>
        <p:spPr>
          <a:xfrm>
            <a:off x="9037320" y="4432582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77405-192B-FE34-7ED0-DE6342A41B85}"/>
              </a:ext>
            </a:extLst>
          </p:cNvPr>
          <p:cNvSpPr txBox="1"/>
          <p:nvPr/>
        </p:nvSpPr>
        <p:spPr>
          <a:xfrm>
            <a:off x="11018520" y="5346166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3D8DA-67B9-9624-219E-93D88CE763A3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3DB398-75DE-8A1D-827F-E07B05A1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2926" y="2571638"/>
            <a:ext cx="1860886" cy="3460195"/>
          </a:xfrm>
          <a:prstGeom prst="ellipse">
            <a:avLst/>
          </a:prstGeom>
          <a:noFill/>
          <a:ln w="88900">
            <a:solidFill>
              <a:srgbClr val="1767B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6F6F4F-144B-BF44-2370-147E020D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07480" y="3472313"/>
            <a:ext cx="470836" cy="698635"/>
          </a:xfrm>
          <a:prstGeom prst="straightConnector1">
            <a:avLst/>
          </a:prstGeom>
          <a:ln w="762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707CAD-9399-EE6F-E9AD-B72D49B8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651055" y="5772219"/>
            <a:ext cx="470836" cy="698635"/>
          </a:xfrm>
          <a:prstGeom prst="straightConnector1">
            <a:avLst/>
          </a:prstGeom>
          <a:ln w="762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2787A-1139-76B3-6AAE-E0D1BB9DB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19" y="3352799"/>
            <a:ext cx="5394960" cy="295041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32765"/>
            <a:ext cx="6141720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Step 4: Put yourself in someone else’s shoes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13543"/>
            <a:ext cx="6141720" cy="177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Work your way through someone else’s thought process to better predict </a:t>
            </a:r>
            <a:r>
              <a:rPr lang="en-US" sz="2200" i="1" dirty="0"/>
              <a:t>their</a:t>
            </a:r>
            <a:r>
              <a:rPr lang="en-US" sz="2200" dirty="0"/>
              <a:t> choices.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Repeat Steps 1-3 but from the perspective of the OTHER player (the professor).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84899"/>
              </p:ext>
            </p:extLst>
          </p:nvPr>
        </p:nvGraphicFramePr>
        <p:xfrm>
          <a:off x="6187440" y="3017521"/>
          <a:ext cx="557784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puts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omits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read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don’t read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D7AA2-E83F-F526-24B6-BA12A318D7DA}"/>
              </a:ext>
            </a:extLst>
          </p:cNvPr>
          <p:cNvSpPr txBox="1">
            <a:spLocks/>
          </p:cNvSpPr>
          <p:nvPr/>
        </p:nvSpPr>
        <p:spPr>
          <a:xfrm>
            <a:off x="716280" y="3473447"/>
            <a:ext cx="5090160" cy="295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“What if” the student </a:t>
            </a:r>
            <a:r>
              <a:rPr lang="en-US" sz="2200" b="1" dirty="0">
                <a:solidFill>
                  <a:srgbClr val="C00000"/>
                </a:solidFill>
              </a:rPr>
              <a:t>reads</a:t>
            </a:r>
            <a:r>
              <a:rPr lang="en-US" sz="2200" b="1" dirty="0"/>
              <a:t> the chapter?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Professor’s two ‘responses’ are </a:t>
            </a:r>
            <a:r>
              <a:rPr lang="en-US" sz="2200" b="1" dirty="0">
                <a:solidFill>
                  <a:srgbClr val="1767B3"/>
                </a:solidFill>
              </a:rPr>
              <a:t>put</a:t>
            </a:r>
            <a:r>
              <a:rPr lang="en-US" sz="2200" dirty="0"/>
              <a:t>, or </a:t>
            </a:r>
            <a:r>
              <a:rPr lang="en-US" sz="2200" b="1" dirty="0">
                <a:solidFill>
                  <a:srgbClr val="1767B3"/>
                </a:solidFill>
              </a:rPr>
              <a:t>omit</a:t>
            </a:r>
            <a:r>
              <a:rPr lang="en-US" sz="2200" dirty="0">
                <a:solidFill>
                  <a:srgbClr val="1767B3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Given that professors want to reward effort, the Professor’s </a:t>
            </a:r>
            <a:r>
              <a:rPr lang="en-US" sz="2200" b="1" dirty="0"/>
              <a:t>best response</a:t>
            </a:r>
            <a:r>
              <a:rPr lang="en-US" sz="2200" dirty="0"/>
              <a:t> is </a:t>
            </a:r>
            <a:r>
              <a:rPr lang="en-US" sz="2200" b="1" dirty="0">
                <a:solidFill>
                  <a:srgbClr val="1767B3"/>
                </a:solidFill>
              </a:rPr>
              <a:t>‘put’</a:t>
            </a:r>
            <a:r>
              <a:rPr lang="en-US" sz="2200" dirty="0">
                <a:solidFill>
                  <a:srgbClr val="1767B3"/>
                </a:solidFill>
              </a:rPr>
              <a:t> </a:t>
            </a:r>
            <a:r>
              <a:rPr lang="en-US" sz="2200" dirty="0"/>
              <a:t>for this particular “What if” scenario. </a:t>
            </a:r>
          </a:p>
          <a:p>
            <a:pPr marL="0" indent="0">
              <a:buNone/>
            </a:pPr>
            <a:r>
              <a:rPr lang="en-US" sz="2200" b="1" dirty="0"/>
              <a:t>You Try! </a:t>
            </a:r>
            <a:r>
              <a:rPr lang="en-US" sz="2200" dirty="0"/>
              <a:t>Repeat this thought experiment for the other “What if” scenario: “</a:t>
            </a:r>
            <a:r>
              <a:rPr lang="en-US" sz="2200" b="1" dirty="0">
                <a:solidFill>
                  <a:srgbClr val="C00000"/>
                </a:solidFill>
              </a:rPr>
              <a:t>don’t read</a:t>
            </a:r>
            <a:r>
              <a:rPr lang="en-US" sz="2200" dirty="0"/>
              <a:t>”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59427-FA83-0437-7C96-DE110D07B0E3}"/>
              </a:ext>
            </a:extLst>
          </p:cNvPr>
          <p:cNvSpPr txBox="1"/>
          <p:nvPr/>
        </p:nvSpPr>
        <p:spPr>
          <a:xfrm>
            <a:off x="9372601" y="4431872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06E0A-76F2-B4B6-F7CE-116E85ED1FC4}"/>
              </a:ext>
            </a:extLst>
          </p:cNvPr>
          <p:cNvSpPr txBox="1"/>
          <p:nvPr/>
        </p:nvSpPr>
        <p:spPr>
          <a:xfrm>
            <a:off x="9037320" y="4432582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B46EF-5312-872C-736C-C59C5B09EC9C}"/>
              </a:ext>
            </a:extLst>
          </p:cNvPr>
          <p:cNvSpPr txBox="1"/>
          <p:nvPr/>
        </p:nvSpPr>
        <p:spPr>
          <a:xfrm>
            <a:off x="11026139" y="5349589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8426A-1A0D-ECA8-445A-D0DA049F2C00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FBC0E7-8ED7-B587-09C1-E6B96F7D9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87671" y="1562169"/>
            <a:ext cx="1027634" cy="5828096"/>
          </a:xfrm>
          <a:prstGeom prst="ellipse">
            <a:avLst/>
          </a:prstGeom>
          <a:noFill/>
          <a:ln w="889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206AC6-DAB7-043F-4EB3-025EE8BE4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26032" y="2318886"/>
            <a:ext cx="470836" cy="698635"/>
          </a:xfrm>
          <a:prstGeom prst="straightConnector1">
            <a:avLst/>
          </a:prstGeom>
          <a:ln w="76200" cap="rnd">
            <a:solidFill>
              <a:srgbClr val="176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B8B7A4-6E1B-4425-6C8E-3671EF8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668471" y="2318886"/>
            <a:ext cx="470836" cy="698635"/>
          </a:xfrm>
          <a:prstGeom prst="straightConnector1">
            <a:avLst/>
          </a:prstGeom>
          <a:ln w="76200" cap="rnd">
            <a:solidFill>
              <a:srgbClr val="176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2787A-1139-76B3-6AAE-E0D1BB9DB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19" y="3352799"/>
            <a:ext cx="5394960" cy="295041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32765"/>
            <a:ext cx="6141720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Step 4: Put yourself in someone else’s shoes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13543"/>
            <a:ext cx="6141720" cy="177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Work your way through someone else’s thought process to better predict </a:t>
            </a:r>
            <a:r>
              <a:rPr lang="en-US" sz="2200" i="1" dirty="0"/>
              <a:t>their</a:t>
            </a:r>
            <a:r>
              <a:rPr lang="en-US" sz="2200" dirty="0"/>
              <a:t> choices.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Repeat Steps 1-3 but from the perspective of the OTHER player (</a:t>
            </a:r>
            <a:r>
              <a:rPr lang="en-US" sz="2200" b="1" dirty="0">
                <a:solidFill>
                  <a:srgbClr val="1767B3"/>
                </a:solidFill>
              </a:rPr>
              <a:t>the professor</a:t>
            </a:r>
            <a:r>
              <a:rPr lang="en-US" sz="2200" dirty="0"/>
              <a:t>).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/>
        </p:nvGraphicFramePr>
        <p:xfrm>
          <a:off x="6187440" y="3017521"/>
          <a:ext cx="557784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puts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omits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read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don’t read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D7AA2-E83F-F526-24B6-BA12A318D7DA}"/>
              </a:ext>
            </a:extLst>
          </p:cNvPr>
          <p:cNvSpPr txBox="1">
            <a:spLocks/>
          </p:cNvSpPr>
          <p:nvPr/>
        </p:nvSpPr>
        <p:spPr>
          <a:xfrm>
            <a:off x="716280" y="3473447"/>
            <a:ext cx="5090160" cy="295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“What if” the student </a:t>
            </a:r>
            <a:r>
              <a:rPr lang="en-US" sz="2200" b="1" dirty="0">
                <a:solidFill>
                  <a:srgbClr val="C00000"/>
                </a:solidFill>
              </a:rPr>
              <a:t>reads</a:t>
            </a:r>
            <a:r>
              <a:rPr lang="en-US" sz="2200" b="1" dirty="0"/>
              <a:t> the chapter?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Professor’s two ‘responses’ are </a:t>
            </a:r>
            <a:r>
              <a:rPr lang="en-US" sz="2200" b="1" dirty="0">
                <a:solidFill>
                  <a:srgbClr val="1767B3"/>
                </a:solidFill>
              </a:rPr>
              <a:t>put</a:t>
            </a:r>
            <a:r>
              <a:rPr lang="en-US" sz="2200" dirty="0"/>
              <a:t>, or </a:t>
            </a:r>
            <a:r>
              <a:rPr lang="en-US" sz="2200" b="1" dirty="0">
                <a:solidFill>
                  <a:srgbClr val="1767B3"/>
                </a:solidFill>
              </a:rPr>
              <a:t>omit</a:t>
            </a:r>
            <a:r>
              <a:rPr lang="en-US" sz="2200" dirty="0">
                <a:solidFill>
                  <a:srgbClr val="1767B3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Given that professors want to reward effort, the Professor’s </a:t>
            </a:r>
            <a:r>
              <a:rPr lang="en-US" sz="2200" b="1" dirty="0"/>
              <a:t>best response</a:t>
            </a:r>
            <a:r>
              <a:rPr lang="en-US" sz="2200" dirty="0"/>
              <a:t> is</a:t>
            </a:r>
            <a:r>
              <a:rPr lang="en-US" sz="2200" b="1" dirty="0">
                <a:solidFill>
                  <a:srgbClr val="1767B3"/>
                </a:solidFill>
              </a:rPr>
              <a:t> ‘put’</a:t>
            </a:r>
            <a:r>
              <a:rPr lang="en-US" sz="2200" dirty="0">
                <a:solidFill>
                  <a:srgbClr val="1767B3"/>
                </a:solidFill>
              </a:rPr>
              <a:t> </a:t>
            </a:r>
            <a:r>
              <a:rPr lang="en-US" sz="2200" dirty="0"/>
              <a:t>for this particular “What if” scenario. </a:t>
            </a:r>
          </a:p>
          <a:p>
            <a:pPr marL="0" indent="0">
              <a:buNone/>
            </a:pPr>
            <a:r>
              <a:rPr lang="en-US" sz="2200" b="1" dirty="0"/>
              <a:t>You Try! </a:t>
            </a:r>
            <a:r>
              <a:rPr lang="en-US" sz="2200" dirty="0"/>
              <a:t>Repeat this thought experiment for the other “What if” scenario: “</a:t>
            </a:r>
            <a:r>
              <a:rPr lang="en-US" sz="2200" b="1" dirty="0">
                <a:solidFill>
                  <a:srgbClr val="C00000"/>
                </a:solidFill>
              </a:rPr>
              <a:t>don’t read</a:t>
            </a:r>
            <a:r>
              <a:rPr lang="en-US" sz="2200" dirty="0"/>
              <a:t>”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C4BE9-327F-514D-46E2-451E5726E028}"/>
              </a:ext>
            </a:extLst>
          </p:cNvPr>
          <p:cNvSpPr txBox="1"/>
          <p:nvPr/>
        </p:nvSpPr>
        <p:spPr>
          <a:xfrm>
            <a:off x="9372601" y="4431872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77405-192B-FE34-7ED0-DE6342A41B85}"/>
              </a:ext>
            </a:extLst>
          </p:cNvPr>
          <p:cNvSpPr txBox="1"/>
          <p:nvPr/>
        </p:nvSpPr>
        <p:spPr>
          <a:xfrm>
            <a:off x="9372601" y="5258149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5CC42-C13A-F8AC-B893-B5CFD804D741}"/>
              </a:ext>
            </a:extLst>
          </p:cNvPr>
          <p:cNvSpPr txBox="1"/>
          <p:nvPr/>
        </p:nvSpPr>
        <p:spPr>
          <a:xfrm>
            <a:off x="9037320" y="4432582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7AC47-07C9-2BA3-38B5-E35BF456B89C}"/>
              </a:ext>
            </a:extLst>
          </p:cNvPr>
          <p:cNvSpPr txBox="1"/>
          <p:nvPr/>
        </p:nvSpPr>
        <p:spPr>
          <a:xfrm>
            <a:off x="11026139" y="5349589"/>
            <a:ext cx="4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D76BD-B04F-C620-A956-D16F8FBD7F14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80A1D6-9214-6006-4B9B-51F7C0D7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87671" y="1562169"/>
            <a:ext cx="1027634" cy="5828096"/>
          </a:xfrm>
          <a:prstGeom prst="ellipse">
            <a:avLst/>
          </a:prstGeom>
          <a:noFill/>
          <a:ln w="889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177FCF-3E3B-E25E-CDD3-9478D0220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26032" y="2318886"/>
            <a:ext cx="470836" cy="698635"/>
          </a:xfrm>
          <a:prstGeom prst="straightConnector1">
            <a:avLst/>
          </a:prstGeom>
          <a:ln w="76200" cap="rnd">
            <a:solidFill>
              <a:srgbClr val="176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778842-84DA-79B4-AD36-AD759ECE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668471" y="2318886"/>
            <a:ext cx="470836" cy="698635"/>
          </a:xfrm>
          <a:prstGeom prst="straightConnector1">
            <a:avLst/>
          </a:prstGeom>
          <a:ln w="76200" cap="rnd">
            <a:solidFill>
              <a:srgbClr val="176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F8A6-0C4C-2480-2E6C-FB14264B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10" y="85942"/>
            <a:ext cx="8138198" cy="1098346"/>
          </a:xfrm>
        </p:spPr>
        <p:txBody>
          <a:bodyPr>
            <a:normAutofit/>
          </a:bodyPr>
          <a:lstStyle/>
          <a:p>
            <a:r>
              <a:rPr lang="en-US" sz="3500" dirty="0"/>
              <a:t>Concept Check: Reading the payoff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1810C-7729-703A-2B13-D22ECDF4B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5407D-7204-E488-9321-43004F7CA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342" y="1456706"/>
            <a:ext cx="9575802" cy="187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You are the row player, </a:t>
            </a:r>
            <a:r>
              <a:rPr lang="en-US" sz="2200" b="1" dirty="0">
                <a:solidFill>
                  <a:srgbClr val="C00000"/>
                </a:solidFill>
              </a:rPr>
              <a:t>Amtrak</a:t>
            </a:r>
            <a:r>
              <a:rPr lang="en-US" sz="2200" b="1" dirty="0"/>
              <a:t>. </a:t>
            </a:r>
            <a:r>
              <a:rPr lang="en-US" sz="2200" dirty="0"/>
              <a:t>You are thinking about how to best respond to the various “What if” scenarios. </a:t>
            </a:r>
          </a:p>
          <a:p>
            <a:pPr marL="0" indent="0">
              <a:buNone/>
            </a:pPr>
            <a:r>
              <a:rPr lang="en-US" sz="2200" dirty="0"/>
              <a:t>When choosing </a:t>
            </a:r>
            <a:r>
              <a:rPr lang="en-US" sz="2200" dirty="0">
                <a:solidFill>
                  <a:srgbClr val="C00000"/>
                </a:solidFill>
              </a:rPr>
              <a:t>your best response </a:t>
            </a:r>
            <a:r>
              <a:rPr lang="en-US" sz="2200" dirty="0"/>
              <a:t>to </a:t>
            </a:r>
            <a:r>
              <a:rPr lang="en-US" sz="2200" b="1" dirty="0">
                <a:solidFill>
                  <a:srgbClr val="1767B3"/>
                </a:solidFill>
              </a:rPr>
              <a:t>Greyhound bus</a:t>
            </a:r>
            <a:r>
              <a:rPr lang="en-US" sz="2200" dirty="0"/>
              <a:t>, should you compare your payoffs </a:t>
            </a:r>
            <a:r>
              <a:rPr lang="en-US" sz="2200" b="1" dirty="0">
                <a:solidFill>
                  <a:srgbClr val="249157"/>
                </a:solidFill>
              </a:rPr>
              <a:t>across</a:t>
            </a:r>
            <a:r>
              <a:rPr lang="en-US" sz="2200" b="1" dirty="0"/>
              <a:t> a given </a:t>
            </a:r>
            <a:r>
              <a:rPr lang="en-US" sz="2200" b="1" dirty="0">
                <a:solidFill>
                  <a:srgbClr val="249157"/>
                </a:solidFill>
              </a:rPr>
              <a:t>row</a:t>
            </a:r>
            <a:r>
              <a:rPr lang="en-US" sz="2200" dirty="0"/>
              <a:t> or compare payoffs </a:t>
            </a:r>
            <a:r>
              <a:rPr lang="en-US" sz="2200" b="1" dirty="0">
                <a:solidFill>
                  <a:srgbClr val="8D278B"/>
                </a:solidFill>
              </a:rPr>
              <a:t>up and down</a:t>
            </a:r>
            <a:r>
              <a:rPr lang="en-US" sz="2200" b="1" dirty="0"/>
              <a:t> a given </a:t>
            </a:r>
            <a:r>
              <a:rPr lang="en-US" sz="2200" b="1" dirty="0">
                <a:solidFill>
                  <a:srgbClr val="8D278B"/>
                </a:solidFill>
              </a:rPr>
              <a:t>column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35D23-F7E5-1694-C82B-B459965FC103}"/>
              </a:ext>
            </a:extLst>
          </p:cNvPr>
          <p:cNvSpPr txBox="1"/>
          <p:nvPr/>
        </p:nvSpPr>
        <p:spPr>
          <a:xfrm>
            <a:off x="3897431" y="5644197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9450B-44AD-0162-DAC8-853A508E6B74}"/>
              </a:ext>
            </a:extLst>
          </p:cNvPr>
          <p:cNvSpPr txBox="1"/>
          <p:nvPr/>
        </p:nvSpPr>
        <p:spPr>
          <a:xfrm>
            <a:off x="3897431" y="4461309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4A741-4C84-12FA-5FDF-A45103BCEA0D}"/>
              </a:ext>
            </a:extLst>
          </p:cNvPr>
          <p:cNvSpPr txBox="1"/>
          <p:nvPr/>
        </p:nvSpPr>
        <p:spPr>
          <a:xfrm>
            <a:off x="6068889" y="4461308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9F89B-63CF-74C0-21EA-12F8ABF8A87A}"/>
              </a:ext>
            </a:extLst>
          </p:cNvPr>
          <p:cNvSpPr txBox="1"/>
          <p:nvPr/>
        </p:nvSpPr>
        <p:spPr>
          <a:xfrm>
            <a:off x="3897431" y="47365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4C74A4-8C1A-5327-0246-9CEFE615D484}"/>
              </a:ext>
            </a:extLst>
          </p:cNvPr>
          <p:cNvSpPr/>
          <p:nvPr/>
        </p:nvSpPr>
        <p:spPr>
          <a:xfrm>
            <a:off x="3926136" y="5644197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BC5A9-8735-7837-527F-E5F06D9F8DF2}"/>
              </a:ext>
            </a:extLst>
          </p:cNvPr>
          <p:cNvSpPr/>
          <p:nvPr/>
        </p:nvSpPr>
        <p:spPr>
          <a:xfrm>
            <a:off x="6083241" y="4486976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E6AFA-3D11-A6DB-1254-E0AC7FE719E3}"/>
              </a:ext>
            </a:extLst>
          </p:cNvPr>
          <p:cNvSpPr/>
          <p:nvPr/>
        </p:nvSpPr>
        <p:spPr>
          <a:xfrm rot="2103292">
            <a:off x="3856077" y="4389294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4F502-1502-D045-A52D-D88DFE518884}"/>
              </a:ext>
            </a:extLst>
          </p:cNvPr>
          <p:cNvSpPr/>
          <p:nvPr/>
        </p:nvSpPr>
        <p:spPr>
          <a:xfrm rot="3662550">
            <a:off x="4007583" y="4880097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38B4D84-A502-E040-BBA7-C45EFEF59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02576"/>
              </p:ext>
            </p:extLst>
          </p:nvPr>
        </p:nvGraphicFramePr>
        <p:xfrm>
          <a:off x="826901" y="3452508"/>
          <a:ext cx="6630420" cy="25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076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70803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759789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  <a:gridCol w="1673525">
                  <a:extLst>
                    <a:ext uri="{9D8B030D-6E8A-4147-A177-3AD203B41FA5}">
                      <a16:colId xmlns:a16="http://schemas.microsoft.com/office/drawing/2014/main" val="3599404370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Greyhound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 runs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1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route per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Greyhound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 runs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2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routes per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Greyhound</a:t>
                      </a:r>
                      <a:r>
                        <a:rPr lang="en-US" sz="16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 runs   </a:t>
                      </a:r>
                      <a:r>
                        <a:rPr lang="en-US" sz="16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3 </a:t>
                      </a:r>
                      <a:r>
                        <a:rPr lang="en-US" sz="16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routes per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15137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Amtrak</a:t>
                      </a:r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runs 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1</a:t>
                      </a:r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route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$6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$3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$8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$2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86316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Amtrak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runs 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2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routes.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$7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$4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$1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D108F53-E441-285A-C4AF-C492C0CFAE7E}"/>
              </a:ext>
            </a:extLst>
          </p:cNvPr>
          <p:cNvSpPr txBox="1">
            <a:spLocks/>
          </p:cNvSpPr>
          <p:nvPr/>
        </p:nvSpPr>
        <p:spPr>
          <a:xfrm>
            <a:off x="7785814" y="4205621"/>
            <a:ext cx="3439804" cy="1873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As the row player, </a:t>
            </a:r>
            <a:r>
              <a:rPr lang="en-US" sz="2200" b="1" dirty="0">
                <a:solidFill>
                  <a:srgbClr val="C00000"/>
                </a:solidFill>
              </a:rPr>
              <a:t>Amtrak</a:t>
            </a:r>
            <a:r>
              <a:rPr lang="en-US" sz="2200" dirty="0"/>
              <a:t>, you find your best response by comparing the payoffs                                            </a:t>
            </a:r>
            <a:r>
              <a:rPr lang="en-US" sz="2200" b="1" u="sng" dirty="0"/>
              <a:t>up and down 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2200" b="1" dirty="0"/>
              <a:t>a given  </a:t>
            </a:r>
            <a:r>
              <a:rPr lang="en-US" sz="2200" b="1" u="sng" dirty="0"/>
              <a:t>column .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B1C3D-E470-3F9A-8936-0B5C192FA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2295" y="5650402"/>
            <a:ext cx="1587260" cy="40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EBEFBE9D-23EA-0487-F7F5-78F278713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080030" y="2551960"/>
            <a:ext cx="1438727" cy="1930720"/>
          </a:xfrm>
          <a:prstGeom prst="bentArrow">
            <a:avLst>
              <a:gd name="adj1" fmla="val 7695"/>
              <a:gd name="adj2" fmla="val 15672"/>
              <a:gd name="adj3" fmla="val 19614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7B9BC9-E66A-CD73-F375-6BF3A6A4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413186" y="2083812"/>
            <a:ext cx="1027634" cy="5267673"/>
          </a:xfrm>
          <a:prstGeom prst="ellipse">
            <a:avLst/>
          </a:prstGeom>
          <a:noFill/>
          <a:ln w="88900">
            <a:solidFill>
              <a:srgbClr val="24915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8B2346-0592-60B0-73BA-E76C1B8A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9354" y="4152072"/>
            <a:ext cx="1860886" cy="1979637"/>
          </a:xfrm>
          <a:prstGeom prst="ellipse">
            <a:avLst/>
          </a:prstGeom>
          <a:noFill/>
          <a:ln w="88900">
            <a:solidFill>
              <a:srgbClr val="8D278B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EDB18A-C81A-625D-18A3-F2749D1E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065" y="5577932"/>
            <a:ext cx="864735" cy="40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8A27FB-DE18-84B8-BDCE-1E6D12945502}"/>
              </a:ext>
            </a:extLst>
          </p:cNvPr>
          <p:cNvCxnSpPr/>
          <p:nvPr/>
        </p:nvCxnSpPr>
        <p:spPr>
          <a:xfrm>
            <a:off x="7909798" y="5985122"/>
            <a:ext cx="1239373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DEED3-66C0-C538-D17B-16DFA6F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1200" y="1673902"/>
            <a:ext cx="8229600" cy="0"/>
          </a:xfrm>
          <a:prstGeom prst="line">
            <a:avLst/>
          </a:prstGeom>
          <a:ln w="76200" cap="rnd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02D16-4013-CA60-663B-1FD0F848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931"/>
            <a:ext cx="10515600" cy="676033"/>
          </a:xfrm>
        </p:spPr>
        <p:txBody>
          <a:bodyPr>
            <a:noAutofit/>
          </a:bodyPr>
          <a:lstStyle/>
          <a:p>
            <a:pPr algn="ctr">
              <a:lnSpc>
                <a:spcPts val="3460"/>
              </a:lnSpc>
            </a:pPr>
            <a:r>
              <a:rPr lang="en-US" sz="3200" dirty="0"/>
              <a:t>Key take-aways: How to think strategically</a:t>
            </a:r>
            <a:endParaRPr lang="en-US" sz="3200" dirty="0">
              <a:latin typeface="Dosi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860CE-FF92-8D02-8C8E-603226BC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6BB23-9BE7-2EEE-CA7B-DFAD772C964E}"/>
              </a:ext>
            </a:extLst>
          </p:cNvPr>
          <p:cNvSpPr txBox="1">
            <a:spLocks/>
          </p:cNvSpPr>
          <p:nvPr/>
        </p:nvSpPr>
        <p:spPr>
          <a:xfrm>
            <a:off x="1965158" y="1972235"/>
            <a:ext cx="8229600" cy="4047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accent6"/>
                </a:solidFill>
                <a:sym typeface="Wingdings" pitchFamily="2" charset="2"/>
              </a:rPr>
              <a:t>Strategic interaction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When your best choice depends on what others choose (and vice versa).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Your decisions and payoffs are intertwined with those of others.</a:t>
            </a:r>
          </a:p>
          <a:p>
            <a:pPr algn="l">
              <a:lnSpc>
                <a:spcPct val="100000"/>
              </a:lnSpc>
            </a:pPr>
            <a:endParaRPr lang="en-US" sz="2200" dirty="0">
              <a:solidFill>
                <a:schemeClr val="accent6"/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accent6"/>
                </a:solidFill>
                <a:sym typeface="Wingdings" pitchFamily="2" charset="2"/>
              </a:rPr>
              <a:t>Four steps for making strategic decisions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b="0" dirty="0">
                <a:sym typeface="Wingdings" pitchFamily="2" charset="2"/>
              </a:rPr>
              <a:t>Consider all possible outcomes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b="0" dirty="0">
                <a:sym typeface="Wingdings" pitchFamily="2" charset="2"/>
              </a:rPr>
              <a:t>Think about the “What ifs” separately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b="0" dirty="0">
                <a:sym typeface="Wingdings" pitchFamily="2" charset="2"/>
              </a:rPr>
              <a:t>Play your best response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b="0" dirty="0">
                <a:sym typeface="Wingdings" pitchFamily="2" charset="2"/>
              </a:rPr>
              <a:t>Put yourself in the OTHER player’s shoes.</a:t>
            </a:r>
            <a:endParaRPr lang="en-US" sz="2200" dirty="0">
              <a:solidFill>
                <a:schemeClr val="accent6"/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11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2948166-45C0-4B7A-CFD0-C2819FD5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231" y="2291754"/>
            <a:ext cx="3841036" cy="2987865"/>
          </a:xfrm>
        </p:spPr>
        <p:txBody>
          <a:bodyPr anchor="ctr">
            <a:normAutofit/>
          </a:bodyPr>
          <a:lstStyle/>
          <a:p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Understand how the Prisoner’s Dilemma highlights the problems of getting people to cooperate: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Failure of cooperation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Nash equilibrium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500" b="0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F1E59B-A4F0-F566-BFC7-33A882A1A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56760" y="2529840"/>
            <a:ext cx="1478280" cy="0"/>
          </a:xfrm>
          <a:prstGeom prst="straightConnector1">
            <a:avLst/>
          </a:prstGeom>
          <a:ln w="889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BC20-096E-B917-8A6F-B6BFDAB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What’s your advice for the CEO of Coca-Cola?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62F5-9B89-D784-58F5-C0205840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93" y="1752860"/>
            <a:ext cx="10596613" cy="4733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CEO of Coke asks you for strategic advice: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CEO’s new idea: </a:t>
            </a:r>
            <a:r>
              <a:rPr lang="en-US" sz="2400" dirty="0"/>
              <a:t>“Why don’t we just </a:t>
            </a:r>
            <a:r>
              <a:rPr lang="en-US" sz="2400" b="1" dirty="0"/>
              <a:t>abolish</a:t>
            </a:r>
            <a:r>
              <a:rPr lang="en-US" sz="2400" dirty="0"/>
              <a:t> our </a:t>
            </a:r>
            <a:r>
              <a:rPr lang="en-US" sz="2400" b="1" dirty="0"/>
              <a:t>advertising budget </a:t>
            </a:r>
            <a:r>
              <a:rPr lang="en-US" sz="2400" dirty="0"/>
              <a:t>altogether?”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CEO’s logic: </a:t>
            </a:r>
            <a:r>
              <a:rPr lang="en-US" sz="2400" dirty="0"/>
              <a:t>“</a:t>
            </a:r>
            <a:r>
              <a:rPr lang="en-US" sz="2400" b="1" dirty="0"/>
              <a:t>If Pepsi does the same </a:t>
            </a:r>
            <a:r>
              <a:rPr lang="en-US" sz="2400" dirty="0"/>
              <a:t>thing, then </a:t>
            </a:r>
            <a:r>
              <a:rPr lang="en-US" sz="2400" b="1" dirty="0"/>
              <a:t>both</a:t>
            </a:r>
            <a:r>
              <a:rPr lang="en-US" sz="2400" dirty="0"/>
              <a:t> firms will </a:t>
            </a:r>
            <a:r>
              <a:rPr lang="en-US" sz="2400" b="1" dirty="0"/>
              <a:t>earn higher profits</a:t>
            </a:r>
            <a:r>
              <a:rPr lang="en-US" sz="2400" dirty="0"/>
              <a:t>, because both will sell roughly the same amount of cola, with neither of us wasting billions of dollars on useless advertising.”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Cola market background facts: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Advertising increases a company’s market share.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BUT the </a:t>
            </a:r>
            <a:r>
              <a:rPr lang="en-US" sz="2400" b="1" dirty="0"/>
              <a:t>impact</a:t>
            </a:r>
            <a:r>
              <a:rPr lang="en-US" sz="2400" dirty="0"/>
              <a:t> of Coke and Pepsi’s advertising ultimately </a:t>
            </a:r>
            <a:r>
              <a:rPr lang="en-US" sz="2400" b="1" dirty="0"/>
              <a:t>offset</a:t>
            </a:r>
            <a:r>
              <a:rPr lang="en-US" sz="2400" dirty="0"/>
              <a:t> one another.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Advertising does not convince people to drink more soda overall.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819FB-C983-BFED-7C91-0D7A4F05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446520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Step 1: Consider all the possible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89743"/>
            <a:ext cx="5196840" cy="16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Payoff table: </a:t>
            </a:r>
            <a:r>
              <a:rPr lang="en-US" sz="2100" dirty="0"/>
              <a:t>a table that lists…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>
                <a:solidFill>
                  <a:srgbClr val="C00000"/>
                </a:solidFill>
              </a:rPr>
              <a:t>Coke’s choices </a:t>
            </a:r>
            <a:r>
              <a:rPr lang="en-US" sz="2100" dirty="0"/>
              <a:t>in each row 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the </a:t>
            </a:r>
            <a:r>
              <a:rPr lang="en-US" sz="2100" b="1" dirty="0">
                <a:solidFill>
                  <a:srgbClr val="1767B3"/>
                </a:solidFill>
              </a:rPr>
              <a:t>Pepsi’s choices </a:t>
            </a:r>
            <a:r>
              <a:rPr lang="en-US" sz="2100" dirty="0"/>
              <a:t>in each column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46657" y="3223489"/>
            <a:ext cx="4251960" cy="3459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Payoffs for possible outcomes: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Currently, both earn</a:t>
            </a:r>
            <a:r>
              <a:rPr lang="en-US" sz="2100" b="1" dirty="0"/>
              <a:t> $1 billion </a:t>
            </a:r>
            <a:r>
              <a:rPr lang="en-US" sz="2100" dirty="0"/>
              <a:t>in profits (after spending $1 billion in advertising).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The deal: save $1 billion in advertising, thus increasing profits to </a:t>
            </a:r>
            <a:r>
              <a:rPr lang="en-US" sz="2100" b="1" dirty="0"/>
              <a:t>$2 billion.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If one company defects from the deal,  they can steal market share from the other company (</a:t>
            </a:r>
            <a:r>
              <a:rPr lang="en-US" sz="2100" b="1" dirty="0"/>
              <a:t>an extra $1 billion</a:t>
            </a:r>
            <a:r>
              <a:rPr lang="en-US" sz="2100" dirty="0"/>
              <a:t>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715550-269C-AD46-24F8-FC57B343C226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25404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2948166-45C0-4B7A-CFD0-C2819FD5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779" y="1632855"/>
            <a:ext cx="3841036" cy="3303080"/>
          </a:xfrm>
        </p:spPr>
        <p:txBody>
          <a:bodyPr anchor="ctr">
            <a:normAutofit/>
          </a:bodyPr>
          <a:lstStyle/>
          <a:p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Apply the four steps for making good strategic decisions: 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Introduce game theory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Four step recipe</a:t>
            </a:r>
            <a:endParaRPr lang="en-US" sz="25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12884892-52C8-AE89-EA9F-A44D21350C49}"/>
              </a:ext>
            </a:extLst>
          </p:cNvPr>
          <p:cNvCxnSpPr/>
          <p:nvPr/>
        </p:nvCxnSpPr>
        <p:spPr>
          <a:xfrm rot="10800000" flipV="1">
            <a:off x="4376055" y="2035395"/>
            <a:ext cx="1638300" cy="350618"/>
          </a:xfrm>
          <a:prstGeom prst="bentConnector3">
            <a:avLst>
              <a:gd name="adj1" fmla="val 39037"/>
            </a:avLst>
          </a:prstGeom>
          <a:ln w="889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AE6136-EC8B-0550-75BF-C6F914DA3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5990" y="2123126"/>
            <a:ext cx="4364642" cy="91857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E3B53-14EC-0548-809A-CB8B3E3FA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630" y="3246105"/>
            <a:ext cx="4364642" cy="31546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0A77F4CC-F1F8-6901-D7DD-2F269EF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731" r="40190" b="20577"/>
          <a:stretch/>
        </p:blipFill>
        <p:spPr>
          <a:xfrm>
            <a:off x="8739098" y="5303520"/>
            <a:ext cx="289560" cy="335280"/>
          </a:xfrm>
          <a:custGeom>
            <a:avLst/>
            <a:gdLst>
              <a:gd name="connsiteX0" fmla="*/ 0 w 289560"/>
              <a:gd name="connsiteY0" fmla="*/ 0 h 335280"/>
              <a:gd name="connsiteX1" fmla="*/ 289560 w 289560"/>
              <a:gd name="connsiteY1" fmla="*/ 0 h 335280"/>
              <a:gd name="connsiteX2" fmla="*/ 289560 w 289560"/>
              <a:gd name="connsiteY2" fmla="*/ 335280 h 335280"/>
              <a:gd name="connsiteX3" fmla="*/ 6578 w 289560"/>
              <a:gd name="connsiteY3" fmla="*/ 335280 h 335280"/>
              <a:gd name="connsiteX4" fmla="*/ 6578 w 289560"/>
              <a:gd name="connsiteY4" fmla="*/ 4224 h 335280"/>
              <a:gd name="connsiteX5" fmla="*/ 0 w 289560"/>
              <a:gd name="connsiteY5" fmla="*/ 4224 h 335280"/>
              <a:gd name="connsiteX6" fmla="*/ 0 w 28956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" h="335280">
                <a:moveTo>
                  <a:pt x="0" y="0"/>
                </a:moveTo>
                <a:lnTo>
                  <a:pt x="289560" y="0"/>
                </a:lnTo>
                <a:lnTo>
                  <a:pt x="289560" y="335280"/>
                </a:lnTo>
                <a:lnTo>
                  <a:pt x="6578" y="335280"/>
                </a:lnTo>
                <a:lnTo>
                  <a:pt x="6578" y="4224"/>
                </a:lnTo>
                <a:lnTo>
                  <a:pt x="0" y="42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563245"/>
            <a:ext cx="7679575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Step 2 &amp; 3: For each “What if”,  play your best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79" y="1589744"/>
            <a:ext cx="7047808" cy="158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are </a:t>
            </a:r>
            <a:r>
              <a:rPr lang="en-US" sz="2100" b="1" dirty="0">
                <a:solidFill>
                  <a:srgbClr val="C00000"/>
                </a:solidFill>
              </a:rPr>
              <a:t>‘Coke’</a:t>
            </a:r>
            <a:r>
              <a:rPr lang="en-US" sz="2100" b="1" dirty="0"/>
              <a:t> </a:t>
            </a:r>
            <a:r>
              <a:rPr lang="en-US" sz="21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Pepsi cooperates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Pepsi defects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3376503"/>
            <a:ext cx="4136419" cy="31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/>
              <a:t>What if </a:t>
            </a:r>
            <a:r>
              <a:rPr lang="en-US" sz="2100" b="1" u="sng" dirty="0">
                <a:solidFill>
                  <a:srgbClr val="1767B3"/>
                </a:solidFill>
              </a:rPr>
              <a:t>Pepsi cooperates</a:t>
            </a:r>
            <a:r>
              <a:rPr lang="en-US" sz="2100" u="sng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Your two options are </a:t>
            </a:r>
            <a:r>
              <a:rPr lang="en-US" sz="2100" b="1" dirty="0">
                <a:solidFill>
                  <a:srgbClr val="C00000"/>
                </a:solidFill>
              </a:rPr>
              <a:t>‘cooperate’ </a:t>
            </a:r>
            <a:r>
              <a:rPr lang="en-US" sz="2100" dirty="0"/>
              <a:t>or </a:t>
            </a:r>
            <a:r>
              <a:rPr lang="en-US" sz="2100" b="1" dirty="0">
                <a:solidFill>
                  <a:srgbClr val="C00000"/>
                </a:solidFill>
              </a:rPr>
              <a:t>‘defect’</a:t>
            </a:r>
            <a:r>
              <a:rPr lang="en-US" sz="2100" b="1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Cooperation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C00000"/>
                </a:solidFill>
              </a:rPr>
              <a:t>$2b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Defect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C00000"/>
                </a:solidFill>
              </a:rPr>
              <a:t>$3b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Thus, if Pepsi </a:t>
            </a:r>
            <a:r>
              <a:rPr lang="en-US" sz="2100" b="1" dirty="0">
                <a:solidFill>
                  <a:srgbClr val="1767B3"/>
                </a:solidFill>
              </a:rPr>
              <a:t>cooperates</a:t>
            </a:r>
            <a:r>
              <a:rPr lang="en-US" sz="2100" dirty="0"/>
              <a:t>, then your best response is to </a:t>
            </a:r>
            <a:r>
              <a:rPr lang="en-US" sz="2100" b="1" dirty="0">
                <a:solidFill>
                  <a:srgbClr val="C00000"/>
                </a:solidFill>
              </a:rPr>
              <a:t>defect</a:t>
            </a:r>
            <a:r>
              <a:rPr lang="en-US" sz="2100" dirty="0"/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8E2938-FC50-8F9F-C747-0C92B517420E}"/>
              </a:ext>
            </a:extLst>
          </p:cNvPr>
          <p:cNvSpPr txBox="1">
            <a:spLocks/>
          </p:cNvSpPr>
          <p:nvPr/>
        </p:nvSpPr>
        <p:spPr>
          <a:xfrm>
            <a:off x="7270101" y="2206711"/>
            <a:ext cx="4136419" cy="90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Try! </a:t>
            </a:r>
            <a:r>
              <a:rPr lang="en-US" sz="2100" dirty="0"/>
              <a:t>Work through the “What if </a:t>
            </a:r>
            <a:r>
              <a:rPr lang="en-US" sz="2100" b="1" dirty="0">
                <a:solidFill>
                  <a:srgbClr val="1767B3"/>
                </a:solidFill>
              </a:rPr>
              <a:t>Pepsi defects</a:t>
            </a:r>
            <a:r>
              <a:rPr lang="en-US" sz="2100" dirty="0"/>
              <a:t>?” scenario on your own.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A34C1-8A65-A445-2914-6EA08C8E1C1B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1471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1E3B53-14EC-0548-809A-CB8B3E3FA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630" y="3246105"/>
            <a:ext cx="4364642" cy="31546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762F5042-0097-221B-339D-59089731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64904" r="5145" b="21250"/>
          <a:stretch/>
        </p:blipFill>
        <p:spPr>
          <a:xfrm>
            <a:off x="11049000" y="52552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0A77F4CC-F1F8-6901-D7DD-2F269EF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731" r="40190" b="20577"/>
          <a:stretch/>
        </p:blipFill>
        <p:spPr>
          <a:xfrm>
            <a:off x="8739098" y="5303520"/>
            <a:ext cx="289560" cy="335280"/>
          </a:xfrm>
          <a:custGeom>
            <a:avLst/>
            <a:gdLst>
              <a:gd name="connsiteX0" fmla="*/ 0 w 289560"/>
              <a:gd name="connsiteY0" fmla="*/ 0 h 335280"/>
              <a:gd name="connsiteX1" fmla="*/ 289560 w 289560"/>
              <a:gd name="connsiteY1" fmla="*/ 0 h 335280"/>
              <a:gd name="connsiteX2" fmla="*/ 289560 w 289560"/>
              <a:gd name="connsiteY2" fmla="*/ 335280 h 335280"/>
              <a:gd name="connsiteX3" fmla="*/ 6578 w 289560"/>
              <a:gd name="connsiteY3" fmla="*/ 335280 h 335280"/>
              <a:gd name="connsiteX4" fmla="*/ 6578 w 289560"/>
              <a:gd name="connsiteY4" fmla="*/ 4224 h 335280"/>
              <a:gd name="connsiteX5" fmla="*/ 0 w 289560"/>
              <a:gd name="connsiteY5" fmla="*/ 4224 h 335280"/>
              <a:gd name="connsiteX6" fmla="*/ 0 w 28956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" h="335280">
                <a:moveTo>
                  <a:pt x="0" y="0"/>
                </a:moveTo>
                <a:lnTo>
                  <a:pt x="289560" y="0"/>
                </a:lnTo>
                <a:lnTo>
                  <a:pt x="289560" y="335280"/>
                </a:lnTo>
                <a:lnTo>
                  <a:pt x="6578" y="335280"/>
                </a:lnTo>
                <a:lnTo>
                  <a:pt x="6578" y="4224"/>
                </a:lnTo>
                <a:lnTo>
                  <a:pt x="0" y="42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563245"/>
            <a:ext cx="7679575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Step 2 &amp; 3: For each “What if”,  play your best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79" y="1589744"/>
            <a:ext cx="7047808" cy="158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are </a:t>
            </a:r>
            <a:r>
              <a:rPr lang="en-US" sz="2100" b="1" dirty="0">
                <a:solidFill>
                  <a:srgbClr val="C00000"/>
                </a:solidFill>
              </a:rPr>
              <a:t>‘Coke’</a:t>
            </a:r>
            <a:r>
              <a:rPr lang="en-US" sz="2100" b="1" dirty="0"/>
              <a:t> </a:t>
            </a:r>
            <a:r>
              <a:rPr lang="en-US" sz="21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Pepsi cooperates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Pepsi defects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3376503"/>
            <a:ext cx="4136419" cy="31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/>
              <a:t>What if </a:t>
            </a:r>
            <a:r>
              <a:rPr lang="en-US" sz="2100" b="1" u="sng" dirty="0">
                <a:solidFill>
                  <a:srgbClr val="1767B3"/>
                </a:solidFill>
              </a:rPr>
              <a:t>Pepsi cooperates</a:t>
            </a:r>
            <a:r>
              <a:rPr lang="en-US" sz="2100" u="sng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Your two options are </a:t>
            </a:r>
            <a:r>
              <a:rPr lang="en-US" sz="2100" b="1" dirty="0">
                <a:solidFill>
                  <a:srgbClr val="C00000"/>
                </a:solidFill>
              </a:rPr>
              <a:t>‘cooperate’ </a:t>
            </a:r>
            <a:r>
              <a:rPr lang="en-US" sz="2100" dirty="0"/>
              <a:t>or </a:t>
            </a:r>
            <a:r>
              <a:rPr lang="en-US" sz="2100" b="1" dirty="0">
                <a:solidFill>
                  <a:srgbClr val="C00000"/>
                </a:solidFill>
              </a:rPr>
              <a:t>‘defect’</a:t>
            </a:r>
            <a:r>
              <a:rPr lang="en-US" sz="2100" b="1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Cooperation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C00000"/>
                </a:solidFill>
              </a:rPr>
              <a:t>$2b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Defect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C00000"/>
                </a:solidFill>
              </a:rPr>
              <a:t>$3b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Thus, if Pepsi </a:t>
            </a:r>
            <a:r>
              <a:rPr lang="en-US" sz="2100" b="1" dirty="0">
                <a:solidFill>
                  <a:srgbClr val="1767B3"/>
                </a:solidFill>
              </a:rPr>
              <a:t>cooperates</a:t>
            </a:r>
            <a:r>
              <a:rPr lang="en-US" sz="2100" dirty="0"/>
              <a:t>, then your best response is to </a:t>
            </a:r>
            <a:r>
              <a:rPr lang="en-US" sz="2100" b="1" dirty="0">
                <a:solidFill>
                  <a:srgbClr val="C00000"/>
                </a:solidFill>
              </a:rPr>
              <a:t>defect</a:t>
            </a:r>
            <a:r>
              <a:rPr lang="en-US" sz="21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26739-5FBB-97F9-5299-31EBA3AFC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5990" y="2123126"/>
            <a:ext cx="4364642" cy="91857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460D3B-347C-F97E-00FE-1C5FF7AD1BDC}"/>
              </a:ext>
            </a:extLst>
          </p:cNvPr>
          <p:cNvSpPr txBox="1">
            <a:spLocks/>
          </p:cNvSpPr>
          <p:nvPr/>
        </p:nvSpPr>
        <p:spPr>
          <a:xfrm>
            <a:off x="7270101" y="2206711"/>
            <a:ext cx="4136419" cy="90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Try! </a:t>
            </a:r>
            <a:r>
              <a:rPr lang="en-US" sz="2100" dirty="0"/>
              <a:t>Work through the “What if </a:t>
            </a:r>
            <a:r>
              <a:rPr lang="en-US" sz="2100" b="1" dirty="0">
                <a:solidFill>
                  <a:srgbClr val="1767B3"/>
                </a:solidFill>
              </a:rPr>
              <a:t>Pepsi defects</a:t>
            </a:r>
            <a:r>
              <a:rPr lang="en-US" sz="2100" dirty="0"/>
              <a:t>?” scenario on your own.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2B7C3-C719-CC34-983A-47D48D6AACB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5908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1E3B53-14EC-0548-809A-CB8B3E3FA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630" y="3246105"/>
            <a:ext cx="4364642" cy="3154680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762F5042-0097-221B-339D-59089731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64904" r="5145" b="21250"/>
          <a:stretch/>
        </p:blipFill>
        <p:spPr>
          <a:xfrm>
            <a:off x="11049000" y="52552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0A77F4CC-F1F8-6901-D7DD-2F269EF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731" r="40190" b="20577"/>
          <a:stretch/>
        </p:blipFill>
        <p:spPr>
          <a:xfrm>
            <a:off x="8739098" y="5303520"/>
            <a:ext cx="289560" cy="335280"/>
          </a:xfrm>
          <a:custGeom>
            <a:avLst/>
            <a:gdLst>
              <a:gd name="connsiteX0" fmla="*/ 0 w 289560"/>
              <a:gd name="connsiteY0" fmla="*/ 0 h 335280"/>
              <a:gd name="connsiteX1" fmla="*/ 289560 w 289560"/>
              <a:gd name="connsiteY1" fmla="*/ 0 h 335280"/>
              <a:gd name="connsiteX2" fmla="*/ 289560 w 289560"/>
              <a:gd name="connsiteY2" fmla="*/ 335280 h 335280"/>
              <a:gd name="connsiteX3" fmla="*/ 6578 w 289560"/>
              <a:gd name="connsiteY3" fmla="*/ 335280 h 335280"/>
              <a:gd name="connsiteX4" fmla="*/ 6578 w 289560"/>
              <a:gd name="connsiteY4" fmla="*/ 4224 h 335280"/>
              <a:gd name="connsiteX5" fmla="*/ 0 w 289560"/>
              <a:gd name="connsiteY5" fmla="*/ 4224 h 335280"/>
              <a:gd name="connsiteX6" fmla="*/ 0 w 28956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" h="335280">
                <a:moveTo>
                  <a:pt x="0" y="0"/>
                </a:moveTo>
                <a:lnTo>
                  <a:pt x="289560" y="0"/>
                </a:lnTo>
                <a:lnTo>
                  <a:pt x="289560" y="335280"/>
                </a:lnTo>
                <a:lnTo>
                  <a:pt x="6578" y="335280"/>
                </a:lnTo>
                <a:lnTo>
                  <a:pt x="6578" y="4224"/>
                </a:lnTo>
                <a:lnTo>
                  <a:pt x="0" y="42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931429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Step 4: Put yourself in the OTHER player’s shoes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79" y="1589744"/>
            <a:ext cx="7047808" cy="158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are now </a:t>
            </a:r>
            <a:r>
              <a:rPr lang="en-US" sz="2100" b="1" dirty="0">
                <a:solidFill>
                  <a:srgbClr val="1767B3"/>
                </a:solidFill>
              </a:rPr>
              <a:t>‘Pepsi’</a:t>
            </a:r>
            <a:r>
              <a:rPr lang="en-US" sz="21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Coke cooperates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Coke defects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3376503"/>
            <a:ext cx="4136419" cy="31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/>
              <a:t>What if </a:t>
            </a:r>
            <a:r>
              <a:rPr lang="en-US" sz="2100" b="1" u="sng" dirty="0">
                <a:solidFill>
                  <a:srgbClr val="C00000"/>
                </a:solidFill>
              </a:rPr>
              <a:t>Coke cooperates</a:t>
            </a:r>
            <a:r>
              <a:rPr lang="en-US" sz="2100" u="sng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Your two options are </a:t>
            </a:r>
            <a:r>
              <a:rPr lang="en-US" sz="2100" b="1" dirty="0">
                <a:solidFill>
                  <a:srgbClr val="1767B3"/>
                </a:solidFill>
              </a:rPr>
              <a:t>‘cooperate’ </a:t>
            </a:r>
            <a:r>
              <a:rPr lang="en-US" sz="2100" dirty="0"/>
              <a:t>or</a:t>
            </a:r>
            <a:r>
              <a:rPr lang="en-US" sz="2100" dirty="0">
                <a:solidFill>
                  <a:srgbClr val="1767B3"/>
                </a:solidFill>
              </a:rPr>
              <a:t> </a:t>
            </a:r>
            <a:r>
              <a:rPr lang="en-US" sz="2100" b="1" dirty="0">
                <a:solidFill>
                  <a:srgbClr val="1767B3"/>
                </a:solidFill>
              </a:rPr>
              <a:t>‘defect’</a:t>
            </a:r>
            <a:r>
              <a:rPr lang="en-US" sz="2100" b="1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1767B3"/>
                </a:solidFill>
              </a:rPr>
              <a:t>Cooperation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1767B3"/>
                </a:solidFill>
              </a:rPr>
              <a:t>$2b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1767B3"/>
                </a:solidFill>
              </a:rPr>
              <a:t>Defect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1767B3"/>
                </a:solidFill>
              </a:rPr>
              <a:t>$3b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Thus, if Coke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b="1" dirty="0">
                <a:solidFill>
                  <a:srgbClr val="C00000"/>
                </a:solidFill>
              </a:rPr>
              <a:t>cooperates</a:t>
            </a:r>
            <a:r>
              <a:rPr lang="en-US" sz="2100" dirty="0"/>
              <a:t>, then your best response is to </a:t>
            </a:r>
            <a:r>
              <a:rPr lang="en-US" sz="2100" b="1" dirty="0">
                <a:solidFill>
                  <a:srgbClr val="1767B3"/>
                </a:solidFill>
              </a:rPr>
              <a:t>defect</a:t>
            </a:r>
            <a:r>
              <a:rPr lang="en-US" sz="21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26739-5FBB-97F9-5299-31EBA3AFC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5990" y="2123126"/>
            <a:ext cx="4364642" cy="91857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460D3B-347C-F97E-00FE-1C5FF7AD1BDC}"/>
              </a:ext>
            </a:extLst>
          </p:cNvPr>
          <p:cNvSpPr txBox="1">
            <a:spLocks/>
          </p:cNvSpPr>
          <p:nvPr/>
        </p:nvSpPr>
        <p:spPr>
          <a:xfrm>
            <a:off x="7270101" y="2206711"/>
            <a:ext cx="4136419" cy="90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Try! </a:t>
            </a:r>
            <a:r>
              <a:rPr lang="en-US" sz="2100" dirty="0"/>
              <a:t>Work through the “What if </a:t>
            </a:r>
            <a:r>
              <a:rPr lang="en-US" sz="2100" b="1" dirty="0">
                <a:solidFill>
                  <a:srgbClr val="C00000"/>
                </a:solidFill>
              </a:rPr>
              <a:t>Coke defects</a:t>
            </a:r>
            <a:r>
              <a:rPr lang="en-US" sz="2100" dirty="0"/>
              <a:t>?” scenario on your own.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59E4AD8-3C7B-3E9D-8AFF-4D1626D70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24" t="43654" r="4683" b="42500"/>
          <a:stretch/>
        </p:blipFill>
        <p:spPr>
          <a:xfrm>
            <a:off x="11079480" y="469392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231B69-5D22-3B76-5BB4-54A54504193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5494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1E3B53-14EC-0548-809A-CB8B3E3FA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630" y="3246105"/>
            <a:ext cx="4364642" cy="3154680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762F5042-0097-221B-339D-59089731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64904" r="5145" b="21250"/>
          <a:stretch/>
        </p:blipFill>
        <p:spPr>
          <a:xfrm>
            <a:off x="11049000" y="52552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0A77F4CC-F1F8-6901-D7DD-2F269EF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731" r="40190" b="20577"/>
          <a:stretch/>
        </p:blipFill>
        <p:spPr>
          <a:xfrm>
            <a:off x="8739098" y="5303520"/>
            <a:ext cx="289560" cy="335280"/>
          </a:xfrm>
          <a:custGeom>
            <a:avLst/>
            <a:gdLst>
              <a:gd name="connsiteX0" fmla="*/ 0 w 289560"/>
              <a:gd name="connsiteY0" fmla="*/ 0 h 335280"/>
              <a:gd name="connsiteX1" fmla="*/ 289560 w 289560"/>
              <a:gd name="connsiteY1" fmla="*/ 0 h 335280"/>
              <a:gd name="connsiteX2" fmla="*/ 289560 w 289560"/>
              <a:gd name="connsiteY2" fmla="*/ 335280 h 335280"/>
              <a:gd name="connsiteX3" fmla="*/ 6578 w 289560"/>
              <a:gd name="connsiteY3" fmla="*/ 335280 h 335280"/>
              <a:gd name="connsiteX4" fmla="*/ 6578 w 289560"/>
              <a:gd name="connsiteY4" fmla="*/ 4224 h 335280"/>
              <a:gd name="connsiteX5" fmla="*/ 0 w 289560"/>
              <a:gd name="connsiteY5" fmla="*/ 4224 h 335280"/>
              <a:gd name="connsiteX6" fmla="*/ 0 w 28956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" h="335280">
                <a:moveTo>
                  <a:pt x="0" y="0"/>
                </a:moveTo>
                <a:lnTo>
                  <a:pt x="289560" y="0"/>
                </a:lnTo>
                <a:lnTo>
                  <a:pt x="289560" y="335280"/>
                </a:lnTo>
                <a:lnTo>
                  <a:pt x="6578" y="335280"/>
                </a:lnTo>
                <a:lnTo>
                  <a:pt x="6578" y="4224"/>
                </a:lnTo>
                <a:lnTo>
                  <a:pt x="0" y="42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931429" cy="793115"/>
          </a:xfrm>
          <a:solidFill>
            <a:schemeClr val="accent1">
              <a:lumMod val="20000"/>
              <a:lumOff val="80000"/>
              <a:alpha val="60000"/>
            </a:schemeClr>
          </a:solidFill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Step 4: Put yourself in the OTHER player’s shoes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79" y="1589744"/>
            <a:ext cx="7047808" cy="158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are now </a:t>
            </a:r>
            <a:r>
              <a:rPr lang="en-US" sz="2100" b="1" dirty="0">
                <a:solidFill>
                  <a:srgbClr val="1767B3"/>
                </a:solidFill>
              </a:rPr>
              <a:t>‘Pepsi’</a:t>
            </a:r>
            <a:r>
              <a:rPr lang="en-US" sz="21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Coke cooperates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Coke defects</a:t>
            </a:r>
            <a:r>
              <a:rPr lang="en-US" sz="2100" dirty="0"/>
              <a:t>? </a:t>
            </a:r>
            <a:r>
              <a:rPr lang="en-US" sz="2100" dirty="0">
                <a:sym typeface="Wingdings" pitchFamily="2" charset="2"/>
              </a:rPr>
              <a:t> what’s your best move?</a:t>
            </a: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3376503"/>
            <a:ext cx="4136419" cy="31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/>
              <a:t>What if </a:t>
            </a:r>
            <a:r>
              <a:rPr lang="en-US" sz="2100" b="1" u="sng" dirty="0">
                <a:solidFill>
                  <a:srgbClr val="C00000"/>
                </a:solidFill>
              </a:rPr>
              <a:t>Coke cooperates</a:t>
            </a:r>
            <a:r>
              <a:rPr lang="en-US" sz="2100" u="sng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Your two options are </a:t>
            </a:r>
            <a:r>
              <a:rPr lang="en-US" sz="2100" b="1" dirty="0">
                <a:solidFill>
                  <a:srgbClr val="1767B3"/>
                </a:solidFill>
              </a:rPr>
              <a:t>‘cooperate’ </a:t>
            </a:r>
            <a:r>
              <a:rPr lang="en-US" sz="2100" dirty="0"/>
              <a:t>or</a:t>
            </a:r>
            <a:r>
              <a:rPr lang="en-US" sz="2100" dirty="0">
                <a:solidFill>
                  <a:srgbClr val="1767B3"/>
                </a:solidFill>
              </a:rPr>
              <a:t> </a:t>
            </a:r>
            <a:r>
              <a:rPr lang="en-US" sz="2100" b="1" dirty="0">
                <a:solidFill>
                  <a:srgbClr val="1767B3"/>
                </a:solidFill>
              </a:rPr>
              <a:t>‘defect’</a:t>
            </a:r>
            <a:r>
              <a:rPr lang="en-US" sz="2100" b="1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1767B3"/>
                </a:solidFill>
              </a:rPr>
              <a:t>Cooperation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1767B3"/>
                </a:solidFill>
              </a:rPr>
              <a:t>$2b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1767B3"/>
                </a:solidFill>
              </a:rPr>
              <a:t>Defect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earns you </a:t>
            </a:r>
            <a:r>
              <a:rPr lang="en-US" sz="1800" b="1" dirty="0">
                <a:solidFill>
                  <a:srgbClr val="1767B3"/>
                </a:solidFill>
              </a:rPr>
              <a:t>$3b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Thus, if Coke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b="1" dirty="0">
                <a:solidFill>
                  <a:srgbClr val="C00000"/>
                </a:solidFill>
              </a:rPr>
              <a:t>cooperates</a:t>
            </a:r>
            <a:r>
              <a:rPr lang="en-US" sz="2100" dirty="0"/>
              <a:t>, then your best response is to </a:t>
            </a:r>
            <a:r>
              <a:rPr lang="en-US" sz="2100" b="1" dirty="0">
                <a:solidFill>
                  <a:srgbClr val="1767B3"/>
                </a:solidFill>
              </a:rPr>
              <a:t>defect</a:t>
            </a:r>
            <a:r>
              <a:rPr lang="en-US" sz="21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26739-5FBB-97F9-5299-31EBA3AFC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5990" y="2123126"/>
            <a:ext cx="4364642" cy="91857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460D3B-347C-F97E-00FE-1C5FF7AD1BDC}"/>
              </a:ext>
            </a:extLst>
          </p:cNvPr>
          <p:cNvSpPr txBox="1">
            <a:spLocks/>
          </p:cNvSpPr>
          <p:nvPr/>
        </p:nvSpPr>
        <p:spPr>
          <a:xfrm>
            <a:off x="7270101" y="2206711"/>
            <a:ext cx="4136419" cy="90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You Try! </a:t>
            </a:r>
            <a:r>
              <a:rPr lang="en-US" sz="2100" dirty="0"/>
              <a:t>Work through the “What if </a:t>
            </a:r>
            <a:r>
              <a:rPr lang="en-US" sz="2100" b="1" dirty="0">
                <a:solidFill>
                  <a:srgbClr val="C00000"/>
                </a:solidFill>
              </a:rPr>
              <a:t>Coke defects</a:t>
            </a:r>
            <a:r>
              <a:rPr lang="en-US" sz="2100" dirty="0"/>
              <a:t>?” scenario on your own.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59E4AD8-3C7B-3E9D-8AFF-4D1626D70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24" t="43654" r="4683" b="42500"/>
          <a:stretch/>
        </p:blipFill>
        <p:spPr>
          <a:xfrm>
            <a:off x="11079480" y="469392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5DB99043-8C1B-C0EB-B1C1-20AB25165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79808" r="5145" b="6346"/>
          <a:stretch/>
        </p:blipFill>
        <p:spPr>
          <a:xfrm>
            <a:off x="11049000" y="56489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DA998-D9D5-C980-9FB6-A9C11C4AE386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012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E31A2E-3197-D971-4B17-B1E80F8AB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687" y="1114831"/>
            <a:ext cx="11338560" cy="201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A9689650-7778-7A9A-45DD-6A1C573D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r="40190" b="78526"/>
          <a:stretch/>
        </p:blipFill>
        <p:spPr>
          <a:xfrm>
            <a:off x="7011028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02A801F1-AC76-872A-1466-36F0826F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07" r="4683" b="78526"/>
          <a:stretch/>
        </p:blipFill>
        <p:spPr>
          <a:xfrm>
            <a:off x="9351410" y="3540760"/>
            <a:ext cx="2017631" cy="567264"/>
          </a:xfrm>
          <a:custGeom>
            <a:avLst/>
            <a:gdLst>
              <a:gd name="connsiteX0" fmla="*/ 0 w 2017631"/>
              <a:gd name="connsiteY0" fmla="*/ 0 h 567264"/>
              <a:gd name="connsiteX1" fmla="*/ 2017631 w 2017631"/>
              <a:gd name="connsiteY1" fmla="*/ 0 h 567264"/>
              <a:gd name="connsiteX2" fmla="*/ 2017631 w 2017631"/>
              <a:gd name="connsiteY2" fmla="*/ 567264 h 567264"/>
              <a:gd name="connsiteX3" fmla="*/ 0 w 2017631"/>
              <a:gd name="connsiteY3" fmla="*/ 567264 h 567264"/>
              <a:gd name="connsiteX4" fmla="*/ 0 w 2017631"/>
              <a:gd name="connsiteY4" fmla="*/ 0 h 5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567264">
                <a:moveTo>
                  <a:pt x="0" y="0"/>
                </a:moveTo>
                <a:lnTo>
                  <a:pt x="2017631" y="0"/>
                </a:lnTo>
                <a:lnTo>
                  <a:pt x="2017631" y="567264"/>
                </a:lnTo>
                <a:lnTo>
                  <a:pt x="0" y="5672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EF5F6CEF-F907-EFD8-EB5F-153D370E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5" t="28059" r="42432" b="44249"/>
          <a:stretch/>
        </p:blipFill>
        <p:spPr>
          <a:xfrm>
            <a:off x="7168896" y="4281965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EB441F21-78FC-D05C-1F8F-9D0719D1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8917" r="9519" b="43391"/>
          <a:stretch/>
        </p:blipFill>
        <p:spPr>
          <a:xfrm>
            <a:off x="9338311" y="4304622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12AB77BD-59DE-AC0E-15D2-D2DD100C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7" r="72251" b="41731"/>
          <a:stretch/>
        </p:blipFill>
        <p:spPr>
          <a:xfrm>
            <a:off x="5086351" y="4348480"/>
            <a:ext cx="1829007" cy="731520"/>
          </a:xfrm>
          <a:custGeom>
            <a:avLst/>
            <a:gdLst>
              <a:gd name="connsiteX0" fmla="*/ 0 w 1829007"/>
              <a:gd name="connsiteY0" fmla="*/ 0 h 731520"/>
              <a:gd name="connsiteX1" fmla="*/ 1829007 w 1829007"/>
              <a:gd name="connsiteY1" fmla="*/ 0 h 731520"/>
              <a:gd name="connsiteX2" fmla="*/ 1829007 w 1829007"/>
              <a:gd name="connsiteY2" fmla="*/ 731520 h 731520"/>
              <a:gd name="connsiteX3" fmla="*/ 0 w 1829007"/>
              <a:gd name="connsiteY3" fmla="*/ 731520 h 731520"/>
              <a:gd name="connsiteX4" fmla="*/ 0 w 182900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07" h="731520">
                <a:moveTo>
                  <a:pt x="0" y="0"/>
                </a:moveTo>
                <a:lnTo>
                  <a:pt x="1829007" y="0"/>
                </a:lnTo>
                <a:lnTo>
                  <a:pt x="182900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 descr="Table&#10;&#10;Description automatically generated">
            <a:extLst>
              <a:ext uri="{FF2B5EF4-FFF2-40B4-BE49-F238E27FC236}">
                <a16:creationId xmlns:a16="http://schemas.microsoft.com/office/drawing/2014/main" id="{AA3578D6-E29F-67A8-1453-15B1C813B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24" t="43654" r="4683" b="42500"/>
          <a:stretch/>
        </p:blipFill>
        <p:spPr>
          <a:xfrm>
            <a:off x="11079480" y="469392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762F5042-0097-221B-339D-59089731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64904" r="5145" b="21250"/>
          <a:stretch/>
        </p:blipFill>
        <p:spPr>
          <a:xfrm>
            <a:off x="11049000" y="52552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0A77F4CC-F1F8-6901-D7DD-2F269EFA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731" r="40190" b="20577"/>
          <a:stretch/>
        </p:blipFill>
        <p:spPr>
          <a:xfrm>
            <a:off x="8739098" y="5303520"/>
            <a:ext cx="289560" cy="335280"/>
          </a:xfrm>
          <a:custGeom>
            <a:avLst/>
            <a:gdLst>
              <a:gd name="connsiteX0" fmla="*/ 0 w 289560"/>
              <a:gd name="connsiteY0" fmla="*/ 0 h 335280"/>
              <a:gd name="connsiteX1" fmla="*/ 289560 w 289560"/>
              <a:gd name="connsiteY1" fmla="*/ 0 h 335280"/>
              <a:gd name="connsiteX2" fmla="*/ 289560 w 289560"/>
              <a:gd name="connsiteY2" fmla="*/ 335280 h 335280"/>
              <a:gd name="connsiteX3" fmla="*/ 6578 w 289560"/>
              <a:gd name="connsiteY3" fmla="*/ 335280 h 335280"/>
              <a:gd name="connsiteX4" fmla="*/ 6578 w 289560"/>
              <a:gd name="connsiteY4" fmla="*/ 4224 h 335280"/>
              <a:gd name="connsiteX5" fmla="*/ 0 w 289560"/>
              <a:gd name="connsiteY5" fmla="*/ 4224 h 335280"/>
              <a:gd name="connsiteX6" fmla="*/ 0 w 28956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" h="335280">
                <a:moveTo>
                  <a:pt x="0" y="0"/>
                </a:moveTo>
                <a:lnTo>
                  <a:pt x="289560" y="0"/>
                </a:lnTo>
                <a:lnTo>
                  <a:pt x="289560" y="335280"/>
                </a:lnTo>
                <a:lnTo>
                  <a:pt x="6578" y="335280"/>
                </a:lnTo>
                <a:lnTo>
                  <a:pt x="6578" y="4224"/>
                </a:lnTo>
                <a:lnTo>
                  <a:pt x="0" y="42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3152BD2D-92DF-4713-B88A-EB29C952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t="66891" r="44483" b="5417"/>
          <a:stretch/>
        </p:blipFill>
        <p:spPr>
          <a:xfrm>
            <a:off x="7033710" y="5307744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05389 w 1711967"/>
              <a:gd name="connsiteY1" fmla="*/ 0 h 731520"/>
              <a:gd name="connsiteX2" fmla="*/ 1705389 w 1711967"/>
              <a:gd name="connsiteY2" fmla="*/ 331056 h 731520"/>
              <a:gd name="connsiteX3" fmla="*/ 1711967 w 1711967"/>
              <a:gd name="connsiteY3" fmla="*/ 331056 h 731520"/>
              <a:gd name="connsiteX4" fmla="*/ 1711967 w 1711967"/>
              <a:gd name="connsiteY4" fmla="*/ 731520 h 731520"/>
              <a:gd name="connsiteX5" fmla="*/ 0 w 1711967"/>
              <a:gd name="connsiteY5" fmla="*/ 731520 h 731520"/>
              <a:gd name="connsiteX6" fmla="*/ 0 w 1711967"/>
              <a:gd name="connsiteY6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05389" y="0"/>
                </a:lnTo>
                <a:lnTo>
                  <a:pt x="1705389" y="331056"/>
                </a:lnTo>
                <a:lnTo>
                  <a:pt x="1711967" y="331056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A16E8ED3-110B-6724-7763-F968A53E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4" t="67115" r="9893" b="5192"/>
          <a:stretch/>
        </p:blipFill>
        <p:spPr>
          <a:xfrm>
            <a:off x="9461956" y="5313680"/>
            <a:ext cx="1563624" cy="731520"/>
          </a:xfrm>
          <a:custGeom>
            <a:avLst/>
            <a:gdLst>
              <a:gd name="connsiteX0" fmla="*/ 0 w 1563624"/>
              <a:gd name="connsiteY0" fmla="*/ 0 h 731520"/>
              <a:gd name="connsiteX1" fmla="*/ 1563624 w 1563624"/>
              <a:gd name="connsiteY1" fmla="*/ 0 h 731520"/>
              <a:gd name="connsiteX2" fmla="*/ 1563624 w 1563624"/>
              <a:gd name="connsiteY2" fmla="*/ 731520 h 731520"/>
              <a:gd name="connsiteX3" fmla="*/ 0 w 1563624"/>
              <a:gd name="connsiteY3" fmla="*/ 731520 h 731520"/>
              <a:gd name="connsiteX4" fmla="*/ 0 w 1563624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624" h="731520">
                <a:moveTo>
                  <a:pt x="0" y="0"/>
                </a:moveTo>
                <a:lnTo>
                  <a:pt x="1563624" y="0"/>
                </a:lnTo>
                <a:lnTo>
                  <a:pt x="1563624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28BB05F4-2962-0323-49DA-9B4839B4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68051" r="72491" b="4257"/>
          <a:stretch/>
        </p:blipFill>
        <p:spPr>
          <a:xfrm>
            <a:off x="5187602" y="5338399"/>
            <a:ext cx="1711967" cy="731520"/>
          </a:xfrm>
          <a:custGeom>
            <a:avLst/>
            <a:gdLst>
              <a:gd name="connsiteX0" fmla="*/ 0 w 1711967"/>
              <a:gd name="connsiteY0" fmla="*/ 0 h 731520"/>
              <a:gd name="connsiteX1" fmla="*/ 1711967 w 1711967"/>
              <a:gd name="connsiteY1" fmla="*/ 0 h 731520"/>
              <a:gd name="connsiteX2" fmla="*/ 1711967 w 1711967"/>
              <a:gd name="connsiteY2" fmla="*/ 731520 h 731520"/>
              <a:gd name="connsiteX3" fmla="*/ 0 w 1711967"/>
              <a:gd name="connsiteY3" fmla="*/ 731520 h 731520"/>
              <a:gd name="connsiteX4" fmla="*/ 0 w 1711967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7" h="731520">
                <a:moveTo>
                  <a:pt x="0" y="0"/>
                </a:moveTo>
                <a:lnTo>
                  <a:pt x="1711967" y="0"/>
                </a:lnTo>
                <a:lnTo>
                  <a:pt x="1711967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 descr="Table&#10;&#10;Description automatically generated">
            <a:extLst>
              <a:ext uri="{FF2B5EF4-FFF2-40B4-BE49-F238E27FC236}">
                <a16:creationId xmlns:a16="http://schemas.microsoft.com/office/drawing/2014/main" id="{34658EA3-C906-6247-7D3A-26F553287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62" t="79808" r="5145" b="6346"/>
          <a:stretch/>
        </p:blipFill>
        <p:spPr>
          <a:xfrm>
            <a:off x="11049000" y="5648960"/>
            <a:ext cx="289560" cy="365760"/>
          </a:xfrm>
          <a:custGeom>
            <a:avLst/>
            <a:gdLst>
              <a:gd name="connsiteX0" fmla="*/ 0 w 289560"/>
              <a:gd name="connsiteY0" fmla="*/ 0 h 365760"/>
              <a:gd name="connsiteX1" fmla="*/ 289560 w 289560"/>
              <a:gd name="connsiteY1" fmla="*/ 0 h 365760"/>
              <a:gd name="connsiteX2" fmla="*/ 289560 w 289560"/>
              <a:gd name="connsiteY2" fmla="*/ 365760 h 365760"/>
              <a:gd name="connsiteX3" fmla="*/ 0 w 289560"/>
              <a:gd name="connsiteY3" fmla="*/ 365760 h 365760"/>
              <a:gd name="connsiteX4" fmla="*/ 0 w 2895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365760">
                <a:moveTo>
                  <a:pt x="0" y="0"/>
                </a:moveTo>
                <a:lnTo>
                  <a:pt x="289560" y="0"/>
                </a:lnTo>
                <a:lnTo>
                  <a:pt x="28956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1F7DBB36-B4FF-F8D1-742F-BB09F277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0" t="-6218" r="40190" b="100000"/>
          <a:stretch/>
        </p:blipFill>
        <p:spPr>
          <a:xfrm>
            <a:off x="7011028" y="3376504"/>
            <a:ext cx="2017631" cy="164256"/>
          </a:xfrm>
          <a:custGeom>
            <a:avLst/>
            <a:gdLst>
              <a:gd name="connsiteX0" fmla="*/ 0 w 2017631"/>
              <a:gd name="connsiteY0" fmla="*/ 0 h 164256"/>
              <a:gd name="connsiteX1" fmla="*/ 2017631 w 2017631"/>
              <a:gd name="connsiteY1" fmla="*/ 0 h 164256"/>
              <a:gd name="connsiteX2" fmla="*/ 2017631 w 2017631"/>
              <a:gd name="connsiteY2" fmla="*/ 164256 h 164256"/>
              <a:gd name="connsiteX3" fmla="*/ 0 w 2017631"/>
              <a:gd name="connsiteY3" fmla="*/ 164256 h 164256"/>
              <a:gd name="connsiteX4" fmla="*/ 0 w 2017631"/>
              <a:gd name="connsiteY4" fmla="*/ 0 h 1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631" h="164256">
                <a:moveTo>
                  <a:pt x="0" y="0"/>
                </a:moveTo>
                <a:lnTo>
                  <a:pt x="2017631" y="0"/>
                </a:lnTo>
                <a:lnTo>
                  <a:pt x="2017631" y="164256"/>
                </a:lnTo>
                <a:lnTo>
                  <a:pt x="0" y="164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7237E26-B7AA-AC34-EC3D-5C85FC5D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/>
          <a:stretch/>
        </p:blipFill>
        <p:spPr>
          <a:xfrm>
            <a:off x="5086350" y="3540760"/>
            <a:ext cx="6446520" cy="2641600"/>
          </a:xfrm>
          <a:custGeom>
            <a:avLst/>
            <a:gdLst>
              <a:gd name="connsiteX0" fmla="*/ 0 w 6446520"/>
              <a:gd name="connsiteY0" fmla="*/ 0 h 2641600"/>
              <a:gd name="connsiteX1" fmla="*/ 1924677 w 6446520"/>
              <a:gd name="connsiteY1" fmla="*/ 0 h 2641600"/>
              <a:gd name="connsiteX2" fmla="*/ 1924677 w 6446520"/>
              <a:gd name="connsiteY2" fmla="*/ 567264 h 2641600"/>
              <a:gd name="connsiteX3" fmla="*/ 3942308 w 6446520"/>
              <a:gd name="connsiteY3" fmla="*/ 567264 h 2641600"/>
              <a:gd name="connsiteX4" fmla="*/ 3942308 w 6446520"/>
              <a:gd name="connsiteY4" fmla="*/ 0 h 2641600"/>
              <a:gd name="connsiteX5" fmla="*/ 4265059 w 6446520"/>
              <a:gd name="connsiteY5" fmla="*/ 0 h 2641600"/>
              <a:gd name="connsiteX6" fmla="*/ 4265059 w 6446520"/>
              <a:gd name="connsiteY6" fmla="*/ 567264 h 2641600"/>
              <a:gd name="connsiteX7" fmla="*/ 6282690 w 6446520"/>
              <a:gd name="connsiteY7" fmla="*/ 567264 h 2641600"/>
              <a:gd name="connsiteX8" fmla="*/ 6282690 w 6446520"/>
              <a:gd name="connsiteY8" fmla="*/ 0 h 2641600"/>
              <a:gd name="connsiteX9" fmla="*/ 6446520 w 6446520"/>
              <a:gd name="connsiteY9" fmla="*/ 0 h 2641600"/>
              <a:gd name="connsiteX10" fmla="*/ 6446520 w 6446520"/>
              <a:gd name="connsiteY10" fmla="*/ 2641600 h 2641600"/>
              <a:gd name="connsiteX11" fmla="*/ 0 w 6446520"/>
              <a:gd name="connsiteY11" fmla="*/ 2641600 h 2641600"/>
              <a:gd name="connsiteX12" fmla="*/ 0 w 6446520"/>
              <a:gd name="connsiteY12" fmla="*/ 1539240 h 2641600"/>
              <a:gd name="connsiteX13" fmla="*/ 1829007 w 6446520"/>
              <a:gd name="connsiteY13" fmla="*/ 1539240 h 2641600"/>
              <a:gd name="connsiteX14" fmla="*/ 1829007 w 6446520"/>
              <a:gd name="connsiteY14" fmla="*/ 807720 h 2641600"/>
              <a:gd name="connsiteX15" fmla="*/ 0 w 6446520"/>
              <a:gd name="connsiteY15" fmla="*/ 807720 h 2641600"/>
              <a:gd name="connsiteX16" fmla="*/ 0 w 6446520"/>
              <a:gd name="connsiteY16" fmla="*/ 0 h 2641600"/>
              <a:gd name="connsiteX17" fmla="*/ 2082545 w 6446520"/>
              <a:gd name="connsiteY17" fmla="*/ 741205 h 2641600"/>
              <a:gd name="connsiteX18" fmla="*/ 2082545 w 6446520"/>
              <a:gd name="connsiteY18" fmla="*/ 1472725 h 2641600"/>
              <a:gd name="connsiteX19" fmla="*/ 3794512 w 6446520"/>
              <a:gd name="connsiteY19" fmla="*/ 1472725 h 2641600"/>
              <a:gd name="connsiteX20" fmla="*/ 3794512 w 6446520"/>
              <a:gd name="connsiteY20" fmla="*/ 741205 h 2641600"/>
              <a:gd name="connsiteX21" fmla="*/ 2082545 w 6446520"/>
              <a:gd name="connsiteY21" fmla="*/ 741205 h 2641600"/>
              <a:gd name="connsiteX22" fmla="*/ 4251960 w 6446520"/>
              <a:gd name="connsiteY22" fmla="*/ 763862 h 2641600"/>
              <a:gd name="connsiteX23" fmla="*/ 4251960 w 6446520"/>
              <a:gd name="connsiteY23" fmla="*/ 1495382 h 2641600"/>
              <a:gd name="connsiteX24" fmla="*/ 5963927 w 6446520"/>
              <a:gd name="connsiteY24" fmla="*/ 1495382 h 2641600"/>
              <a:gd name="connsiteX25" fmla="*/ 5963927 w 6446520"/>
              <a:gd name="connsiteY25" fmla="*/ 763862 h 2641600"/>
              <a:gd name="connsiteX26" fmla="*/ 4251960 w 6446520"/>
              <a:gd name="connsiteY26" fmla="*/ 763862 h 2641600"/>
              <a:gd name="connsiteX27" fmla="*/ 5993130 w 6446520"/>
              <a:gd name="connsiteY27" fmla="*/ 1153160 h 2641600"/>
              <a:gd name="connsiteX28" fmla="*/ 5993130 w 6446520"/>
              <a:gd name="connsiteY28" fmla="*/ 1518920 h 2641600"/>
              <a:gd name="connsiteX29" fmla="*/ 6282690 w 6446520"/>
              <a:gd name="connsiteY29" fmla="*/ 1518920 h 2641600"/>
              <a:gd name="connsiteX30" fmla="*/ 6282690 w 6446520"/>
              <a:gd name="connsiteY30" fmla="*/ 1153160 h 2641600"/>
              <a:gd name="connsiteX31" fmla="*/ 5993130 w 6446520"/>
              <a:gd name="connsiteY31" fmla="*/ 1153160 h 2641600"/>
              <a:gd name="connsiteX32" fmla="*/ 5962650 w 6446520"/>
              <a:gd name="connsiteY32" fmla="*/ 1714500 h 2641600"/>
              <a:gd name="connsiteX33" fmla="*/ 5962650 w 6446520"/>
              <a:gd name="connsiteY33" fmla="*/ 2080260 h 2641600"/>
              <a:gd name="connsiteX34" fmla="*/ 6252210 w 6446520"/>
              <a:gd name="connsiteY34" fmla="*/ 2080260 h 2641600"/>
              <a:gd name="connsiteX35" fmla="*/ 6252210 w 6446520"/>
              <a:gd name="connsiteY35" fmla="*/ 1714500 h 2641600"/>
              <a:gd name="connsiteX36" fmla="*/ 5962650 w 6446520"/>
              <a:gd name="connsiteY36" fmla="*/ 1714500 h 2641600"/>
              <a:gd name="connsiteX37" fmla="*/ 3652748 w 6446520"/>
              <a:gd name="connsiteY37" fmla="*/ 1762760 h 2641600"/>
              <a:gd name="connsiteX38" fmla="*/ 3652748 w 6446520"/>
              <a:gd name="connsiteY38" fmla="*/ 1766984 h 2641600"/>
              <a:gd name="connsiteX39" fmla="*/ 1947359 w 6446520"/>
              <a:gd name="connsiteY39" fmla="*/ 1766984 h 2641600"/>
              <a:gd name="connsiteX40" fmla="*/ 1947359 w 6446520"/>
              <a:gd name="connsiteY40" fmla="*/ 2498504 h 2641600"/>
              <a:gd name="connsiteX41" fmla="*/ 3659326 w 6446520"/>
              <a:gd name="connsiteY41" fmla="*/ 2498504 h 2641600"/>
              <a:gd name="connsiteX42" fmla="*/ 3659326 w 6446520"/>
              <a:gd name="connsiteY42" fmla="*/ 2098040 h 2641600"/>
              <a:gd name="connsiteX43" fmla="*/ 3942308 w 6446520"/>
              <a:gd name="connsiteY43" fmla="*/ 2098040 h 2641600"/>
              <a:gd name="connsiteX44" fmla="*/ 3942308 w 6446520"/>
              <a:gd name="connsiteY44" fmla="*/ 1762760 h 2641600"/>
              <a:gd name="connsiteX45" fmla="*/ 3652748 w 6446520"/>
              <a:gd name="connsiteY45" fmla="*/ 1762760 h 2641600"/>
              <a:gd name="connsiteX46" fmla="*/ 4375606 w 6446520"/>
              <a:gd name="connsiteY46" fmla="*/ 1772920 h 2641600"/>
              <a:gd name="connsiteX47" fmla="*/ 4375606 w 6446520"/>
              <a:gd name="connsiteY47" fmla="*/ 2504440 h 2641600"/>
              <a:gd name="connsiteX48" fmla="*/ 5939230 w 6446520"/>
              <a:gd name="connsiteY48" fmla="*/ 2504440 h 2641600"/>
              <a:gd name="connsiteX49" fmla="*/ 5939230 w 6446520"/>
              <a:gd name="connsiteY49" fmla="*/ 1772920 h 2641600"/>
              <a:gd name="connsiteX50" fmla="*/ 4375606 w 6446520"/>
              <a:gd name="connsiteY50" fmla="*/ 1772920 h 2641600"/>
              <a:gd name="connsiteX51" fmla="*/ 5962650 w 6446520"/>
              <a:gd name="connsiteY51" fmla="*/ 2108200 h 2641600"/>
              <a:gd name="connsiteX52" fmla="*/ 5962650 w 6446520"/>
              <a:gd name="connsiteY52" fmla="*/ 2473960 h 2641600"/>
              <a:gd name="connsiteX53" fmla="*/ 6252210 w 6446520"/>
              <a:gd name="connsiteY53" fmla="*/ 2473960 h 2641600"/>
              <a:gd name="connsiteX54" fmla="*/ 6252210 w 6446520"/>
              <a:gd name="connsiteY54" fmla="*/ 2108200 h 2641600"/>
              <a:gd name="connsiteX55" fmla="*/ 5962650 w 6446520"/>
              <a:gd name="connsiteY55" fmla="*/ 2108200 h 2641600"/>
              <a:gd name="connsiteX56" fmla="*/ 101251 w 6446520"/>
              <a:gd name="connsiteY56" fmla="*/ 1797639 h 2641600"/>
              <a:gd name="connsiteX57" fmla="*/ 101251 w 6446520"/>
              <a:gd name="connsiteY57" fmla="*/ 2529159 h 2641600"/>
              <a:gd name="connsiteX58" fmla="*/ 1813218 w 6446520"/>
              <a:gd name="connsiteY58" fmla="*/ 2529159 h 2641600"/>
              <a:gd name="connsiteX59" fmla="*/ 1813218 w 6446520"/>
              <a:gd name="connsiteY59" fmla="*/ 1797639 h 2641600"/>
              <a:gd name="connsiteX60" fmla="*/ 101251 w 6446520"/>
              <a:gd name="connsiteY60" fmla="*/ 179763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46520" h="2641600">
                <a:moveTo>
                  <a:pt x="0" y="0"/>
                </a:moveTo>
                <a:lnTo>
                  <a:pt x="1924677" y="0"/>
                </a:lnTo>
                <a:lnTo>
                  <a:pt x="1924677" y="567264"/>
                </a:lnTo>
                <a:lnTo>
                  <a:pt x="3942308" y="567264"/>
                </a:lnTo>
                <a:lnTo>
                  <a:pt x="3942308" y="0"/>
                </a:lnTo>
                <a:lnTo>
                  <a:pt x="4265059" y="0"/>
                </a:lnTo>
                <a:lnTo>
                  <a:pt x="4265059" y="567264"/>
                </a:lnTo>
                <a:lnTo>
                  <a:pt x="6282690" y="567264"/>
                </a:lnTo>
                <a:lnTo>
                  <a:pt x="6282690" y="0"/>
                </a:lnTo>
                <a:lnTo>
                  <a:pt x="6446520" y="0"/>
                </a:lnTo>
                <a:lnTo>
                  <a:pt x="6446520" y="2641600"/>
                </a:lnTo>
                <a:lnTo>
                  <a:pt x="0" y="2641600"/>
                </a:lnTo>
                <a:lnTo>
                  <a:pt x="0" y="1539240"/>
                </a:lnTo>
                <a:lnTo>
                  <a:pt x="1829007" y="1539240"/>
                </a:lnTo>
                <a:lnTo>
                  <a:pt x="1829007" y="807720"/>
                </a:lnTo>
                <a:lnTo>
                  <a:pt x="0" y="807720"/>
                </a:lnTo>
                <a:lnTo>
                  <a:pt x="0" y="0"/>
                </a:lnTo>
                <a:close/>
                <a:moveTo>
                  <a:pt x="2082545" y="741205"/>
                </a:moveTo>
                <a:lnTo>
                  <a:pt x="2082545" y="1472725"/>
                </a:lnTo>
                <a:lnTo>
                  <a:pt x="3794512" y="1472725"/>
                </a:lnTo>
                <a:lnTo>
                  <a:pt x="3794512" y="741205"/>
                </a:lnTo>
                <a:lnTo>
                  <a:pt x="2082545" y="741205"/>
                </a:lnTo>
                <a:close/>
                <a:moveTo>
                  <a:pt x="4251960" y="763862"/>
                </a:moveTo>
                <a:lnTo>
                  <a:pt x="4251960" y="1495382"/>
                </a:lnTo>
                <a:lnTo>
                  <a:pt x="5963927" y="1495382"/>
                </a:lnTo>
                <a:lnTo>
                  <a:pt x="5963927" y="763862"/>
                </a:lnTo>
                <a:lnTo>
                  <a:pt x="4251960" y="763862"/>
                </a:lnTo>
                <a:close/>
                <a:moveTo>
                  <a:pt x="5993130" y="1153160"/>
                </a:moveTo>
                <a:lnTo>
                  <a:pt x="5993130" y="1518920"/>
                </a:lnTo>
                <a:lnTo>
                  <a:pt x="6282690" y="1518920"/>
                </a:lnTo>
                <a:lnTo>
                  <a:pt x="6282690" y="1153160"/>
                </a:lnTo>
                <a:lnTo>
                  <a:pt x="5993130" y="1153160"/>
                </a:lnTo>
                <a:close/>
                <a:moveTo>
                  <a:pt x="5962650" y="1714500"/>
                </a:moveTo>
                <a:lnTo>
                  <a:pt x="5962650" y="2080260"/>
                </a:lnTo>
                <a:lnTo>
                  <a:pt x="6252210" y="2080260"/>
                </a:lnTo>
                <a:lnTo>
                  <a:pt x="6252210" y="1714500"/>
                </a:lnTo>
                <a:lnTo>
                  <a:pt x="5962650" y="1714500"/>
                </a:lnTo>
                <a:close/>
                <a:moveTo>
                  <a:pt x="3652748" y="1762760"/>
                </a:moveTo>
                <a:lnTo>
                  <a:pt x="3652748" y="1766984"/>
                </a:lnTo>
                <a:lnTo>
                  <a:pt x="1947359" y="1766984"/>
                </a:lnTo>
                <a:lnTo>
                  <a:pt x="1947359" y="2498504"/>
                </a:lnTo>
                <a:lnTo>
                  <a:pt x="3659326" y="2498504"/>
                </a:lnTo>
                <a:lnTo>
                  <a:pt x="3659326" y="2098040"/>
                </a:lnTo>
                <a:lnTo>
                  <a:pt x="3942308" y="2098040"/>
                </a:lnTo>
                <a:lnTo>
                  <a:pt x="3942308" y="1762760"/>
                </a:lnTo>
                <a:lnTo>
                  <a:pt x="3652748" y="1762760"/>
                </a:lnTo>
                <a:close/>
                <a:moveTo>
                  <a:pt x="4375606" y="1772920"/>
                </a:moveTo>
                <a:lnTo>
                  <a:pt x="4375606" y="2504440"/>
                </a:lnTo>
                <a:lnTo>
                  <a:pt x="5939230" y="2504440"/>
                </a:lnTo>
                <a:lnTo>
                  <a:pt x="5939230" y="1772920"/>
                </a:lnTo>
                <a:lnTo>
                  <a:pt x="4375606" y="1772920"/>
                </a:lnTo>
                <a:close/>
                <a:moveTo>
                  <a:pt x="5962650" y="2108200"/>
                </a:moveTo>
                <a:lnTo>
                  <a:pt x="5962650" y="2473960"/>
                </a:lnTo>
                <a:lnTo>
                  <a:pt x="6252210" y="2473960"/>
                </a:lnTo>
                <a:lnTo>
                  <a:pt x="6252210" y="2108200"/>
                </a:lnTo>
                <a:lnTo>
                  <a:pt x="5962650" y="2108200"/>
                </a:lnTo>
                <a:close/>
                <a:moveTo>
                  <a:pt x="101251" y="1797639"/>
                </a:moveTo>
                <a:lnTo>
                  <a:pt x="101251" y="2529159"/>
                </a:lnTo>
                <a:lnTo>
                  <a:pt x="1813218" y="2529159"/>
                </a:lnTo>
                <a:lnTo>
                  <a:pt x="1813218" y="1797639"/>
                </a:lnTo>
                <a:lnTo>
                  <a:pt x="101251" y="1797639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0556386-6C38-5CCD-3B29-B4AF3C3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7" t="66891" r="44483" b="20577"/>
          <a:stretch/>
        </p:blipFill>
        <p:spPr>
          <a:xfrm>
            <a:off x="8739098" y="5307744"/>
            <a:ext cx="6578" cy="331056"/>
          </a:xfrm>
          <a:custGeom>
            <a:avLst/>
            <a:gdLst>
              <a:gd name="connsiteX0" fmla="*/ 0 w 6578"/>
              <a:gd name="connsiteY0" fmla="*/ 0 h 331056"/>
              <a:gd name="connsiteX1" fmla="*/ 6578 w 6578"/>
              <a:gd name="connsiteY1" fmla="*/ 0 h 331056"/>
              <a:gd name="connsiteX2" fmla="*/ 6578 w 6578"/>
              <a:gd name="connsiteY2" fmla="*/ 331056 h 331056"/>
              <a:gd name="connsiteX3" fmla="*/ 0 w 6578"/>
              <a:gd name="connsiteY3" fmla="*/ 331056 h 331056"/>
              <a:gd name="connsiteX4" fmla="*/ 0 w 6578"/>
              <a:gd name="connsiteY4" fmla="*/ 0 h 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" h="331056">
                <a:moveTo>
                  <a:pt x="0" y="0"/>
                </a:moveTo>
                <a:lnTo>
                  <a:pt x="6578" y="0"/>
                </a:lnTo>
                <a:lnTo>
                  <a:pt x="6578" y="331056"/>
                </a:lnTo>
                <a:lnTo>
                  <a:pt x="0" y="33105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45" y="213914"/>
            <a:ext cx="7980218" cy="793115"/>
          </a:xfrm>
          <a:noFill/>
          <a:ln w="50800">
            <a:noFill/>
          </a:ln>
        </p:spPr>
        <p:txBody>
          <a:bodyPr>
            <a:normAutofit/>
          </a:bodyPr>
          <a:lstStyle/>
          <a:p>
            <a:r>
              <a:rPr lang="en-US" sz="2800" b="0" dirty="0"/>
              <a:t>The </a:t>
            </a:r>
            <a:r>
              <a:rPr lang="en-US" sz="2800" dirty="0"/>
              <a:t>equilibrium</a:t>
            </a:r>
            <a:r>
              <a:rPr lang="en-US" sz="2800" b="0" dirty="0"/>
              <a:t> outcome versus the </a:t>
            </a:r>
            <a:r>
              <a:rPr lang="en-US" sz="2800" dirty="0"/>
              <a:t>best </a:t>
            </a:r>
            <a:r>
              <a:rPr lang="en-US" sz="2800" b="0" dirty="0"/>
              <a:t>outcome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529001" y="3433156"/>
            <a:ext cx="4353386" cy="345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>
                <a:solidFill>
                  <a:srgbClr val="8D278B"/>
                </a:solidFill>
              </a:rPr>
              <a:t>Equilibrium prediction: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Both </a:t>
            </a:r>
            <a:r>
              <a:rPr lang="en-US" sz="2100" i="1" dirty="0"/>
              <a:t>defect </a:t>
            </a:r>
            <a:r>
              <a:rPr lang="en-US" sz="2100" dirty="0"/>
              <a:t> and earn </a:t>
            </a:r>
            <a:r>
              <a:rPr lang="en-US" sz="2100" b="1" dirty="0"/>
              <a:t>$1b each.</a:t>
            </a:r>
          </a:p>
          <a:p>
            <a:pPr marL="0" indent="0">
              <a:buNone/>
            </a:pPr>
            <a:r>
              <a:rPr lang="en-US" sz="2100" u="sng" dirty="0">
                <a:solidFill>
                  <a:srgbClr val="249157"/>
                </a:solidFill>
              </a:rPr>
              <a:t>Socially optimal outcome: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Both </a:t>
            </a:r>
            <a:r>
              <a:rPr lang="en-US" sz="2100" i="1" dirty="0"/>
              <a:t>cooperate</a:t>
            </a:r>
            <a:r>
              <a:rPr lang="en-US" sz="2100" dirty="0"/>
              <a:t>  and earn </a:t>
            </a:r>
            <a:r>
              <a:rPr lang="en-US" sz="2100" b="1" dirty="0"/>
              <a:t>$2b each.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Maximizes joint economic surplus.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8D278B"/>
                </a:solidFill>
              </a:rPr>
              <a:t>Equilibrium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/>
              <a:t>≠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>
                <a:solidFill>
                  <a:srgbClr val="249157"/>
                </a:solidFill>
              </a:rPr>
              <a:t>Socially optimal!!!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E855EF-D1E1-2167-4748-F2F9E555765F}"/>
              </a:ext>
            </a:extLst>
          </p:cNvPr>
          <p:cNvSpPr txBox="1">
            <a:spLocks/>
          </p:cNvSpPr>
          <p:nvPr/>
        </p:nvSpPr>
        <p:spPr>
          <a:xfrm>
            <a:off x="6977574" y="1392785"/>
            <a:ext cx="4638421" cy="16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It’s an equilibrium because no one can do better by changing their choice alone.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They are making their best choice given the choices that others are making.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36BE2-238F-164B-9C60-56A8DA6A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589" y="1350356"/>
            <a:ext cx="6008176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390243"/>
            <a:ext cx="5847454" cy="16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Nash equilibrium: </a:t>
            </a:r>
            <a:r>
              <a:rPr lang="en-US" sz="2100" dirty="0"/>
              <a:t>an equilibrium in which the choice that each player makes is a best response to the choices other players are making.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wherever </a:t>
            </a:r>
            <a:r>
              <a:rPr lang="en-US" sz="2100" b="1" dirty="0"/>
              <a:t>TWO checkmarks </a:t>
            </a:r>
            <a:r>
              <a:rPr lang="en-US" sz="2100" dirty="0"/>
              <a:t>appear in one cell.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5B1BF1-E362-5590-B66B-4E3972E8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0284" y="5188760"/>
            <a:ext cx="2319211" cy="1005840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F19B7E-9D97-48D3-BF40-55D71BFEE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2006" y="4149768"/>
            <a:ext cx="2319211" cy="1005840"/>
          </a:xfrm>
          <a:prstGeom prst="ellipse">
            <a:avLst/>
          </a:prstGeom>
          <a:noFill/>
          <a:ln w="63500">
            <a:solidFill>
              <a:srgbClr val="249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F6BE6-22A8-13C9-8788-5FC295C0058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403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6" y="421780"/>
            <a:ext cx="7980218" cy="793115"/>
          </a:xfr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0" dirty="0"/>
              <a:t>Understanding why Coke and Pepsi fail to cooperate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56495"/>
            <a:ext cx="10655531" cy="49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They are jointly better off if they cooperate! 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Why does Coke defect? </a:t>
            </a:r>
          </a:p>
          <a:p>
            <a:pPr marL="457200" lvl="1" indent="0">
              <a:buNone/>
            </a:pPr>
            <a:r>
              <a:rPr lang="en-US" sz="2200" dirty="0"/>
              <a:t>Coke understands that Pepsi has a financial </a:t>
            </a:r>
            <a:r>
              <a:rPr lang="en-US" sz="2200" b="1" dirty="0"/>
              <a:t>incentive to defect </a:t>
            </a:r>
            <a:r>
              <a:rPr lang="en-US" sz="2200" dirty="0"/>
              <a:t>from the deal. </a:t>
            </a:r>
          </a:p>
          <a:p>
            <a:pPr marL="457200" lvl="1" indent="0">
              <a:buNone/>
            </a:pPr>
            <a:r>
              <a:rPr lang="en-US" sz="2200" dirty="0"/>
              <a:t>If Pepsi defects, this leaves Coke as the only ‘cooperator’ and Coke is left with $0.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1767B3"/>
                </a:solidFill>
              </a:rPr>
              <a:t>Why does Pepsi defect?</a:t>
            </a:r>
          </a:p>
          <a:p>
            <a:pPr marL="457200" lvl="1" indent="0">
              <a:buNone/>
            </a:pPr>
            <a:r>
              <a:rPr lang="en-US" sz="2200" dirty="0"/>
              <a:t>Pepsi understands that Coke has the </a:t>
            </a:r>
            <a:r>
              <a:rPr lang="en-US" sz="2200" b="1" dirty="0"/>
              <a:t>same temptation to defect.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200" b="1" dirty="0"/>
              <a:t>Why can’t they just agree to cooperate?</a:t>
            </a:r>
          </a:p>
          <a:p>
            <a:pPr marL="0" indent="0">
              <a:buNone/>
            </a:pPr>
            <a:r>
              <a:rPr lang="en-US" sz="2200" dirty="0"/>
              <a:t>Best response is to defect!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 temptation to defect undermines their cooperation.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Any agreement to cooperate is </a:t>
            </a:r>
            <a:r>
              <a:rPr lang="en-US" sz="2200" b="1" dirty="0"/>
              <a:t>NOT credible.</a:t>
            </a:r>
          </a:p>
        </p:txBody>
      </p:sp>
    </p:spTree>
    <p:extLst>
      <p:ext uri="{BB962C8B-B14F-4D97-AF65-F5344CB8AC3E}">
        <p14:creationId xmlns:p14="http://schemas.microsoft.com/office/powerpoint/2010/main" val="31435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CE05-851B-598C-E260-6A1D6B9D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Prisoner’s Dilemma: How markets can deliver bad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BC5B-1D10-7B6E-4944-4370BD61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41" y="1792373"/>
            <a:ext cx="11177118" cy="450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Key take-away: </a:t>
            </a:r>
            <a:r>
              <a:rPr lang="en-US" sz="2600" dirty="0"/>
              <a:t>People often </a:t>
            </a:r>
            <a:r>
              <a:rPr lang="en-US" sz="2600" b="1" dirty="0"/>
              <a:t>fail to cooperate </a:t>
            </a:r>
            <a:r>
              <a:rPr lang="en-US" sz="2600" dirty="0"/>
              <a:t>even when there’s a project that could make them </a:t>
            </a:r>
            <a:r>
              <a:rPr lang="en-US" sz="2600" i="1" dirty="0"/>
              <a:t>all better off.</a:t>
            </a:r>
            <a:endParaRPr lang="en-US" sz="26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temptation to ‘take advantage’ undermines cooperation.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RECALL Chapter 7: </a:t>
            </a:r>
            <a:r>
              <a:rPr lang="en-US" sz="2600" b="1" dirty="0"/>
              <a:t>Competitive markets generally yield efficient outcomes. 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/>
              <a:t>True: </a:t>
            </a:r>
            <a:r>
              <a:rPr lang="en-US" sz="2600" dirty="0"/>
              <a:t>markets maximize economic surplus in </a:t>
            </a:r>
            <a:r>
              <a:rPr lang="en-US" sz="2600" i="1" dirty="0"/>
              <a:t>perfectly competitive </a:t>
            </a:r>
            <a:r>
              <a:rPr lang="en-US" sz="2600" dirty="0"/>
              <a:t>settings. 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/>
              <a:t>False</a:t>
            </a:r>
            <a:r>
              <a:rPr lang="en-US" sz="2600" dirty="0"/>
              <a:t> for market setting in which there is </a:t>
            </a:r>
            <a:r>
              <a:rPr lang="en-US" sz="2600" i="1" dirty="0"/>
              <a:t>strategic interaction.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In a world full of strategic interaction, there’s no reason to assume that free markets will yield good outcomes.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624C-8E05-FBE0-D92D-1F0A93CD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6C77B31C-EDB6-3183-3B00-4FA8379F8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9" t="31591" r="46808" b="40886"/>
          <a:stretch/>
        </p:blipFill>
        <p:spPr>
          <a:xfrm>
            <a:off x="7165571" y="1699027"/>
            <a:ext cx="1862051" cy="844668"/>
          </a:xfrm>
          <a:custGeom>
            <a:avLst/>
            <a:gdLst>
              <a:gd name="connsiteX0" fmla="*/ 0 w 1862051"/>
              <a:gd name="connsiteY0" fmla="*/ 0 h 844668"/>
              <a:gd name="connsiteX1" fmla="*/ 1862051 w 1862051"/>
              <a:gd name="connsiteY1" fmla="*/ 0 h 844668"/>
              <a:gd name="connsiteX2" fmla="*/ 1862051 w 1862051"/>
              <a:gd name="connsiteY2" fmla="*/ 844668 h 844668"/>
              <a:gd name="connsiteX3" fmla="*/ 0 w 1862051"/>
              <a:gd name="connsiteY3" fmla="*/ 844668 h 844668"/>
              <a:gd name="connsiteX4" fmla="*/ 0 w 1862051"/>
              <a:gd name="connsiteY4" fmla="*/ 0 h 8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051" h="844668">
                <a:moveTo>
                  <a:pt x="0" y="0"/>
                </a:moveTo>
                <a:lnTo>
                  <a:pt x="1862051" y="0"/>
                </a:lnTo>
                <a:lnTo>
                  <a:pt x="1862051" y="844668"/>
                </a:lnTo>
                <a:lnTo>
                  <a:pt x="0" y="8446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672D1838-5888-2DE1-DEAB-767762FB6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70" t="33377" r="9668" b="55932"/>
          <a:stretch/>
        </p:blipFill>
        <p:spPr>
          <a:xfrm>
            <a:off x="9379531" y="1753830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1068B321-5589-A93B-BA65-DE8491F61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9" t="45005" r="10809" b="44304"/>
          <a:stretch/>
        </p:blipFill>
        <p:spPr>
          <a:xfrm>
            <a:off x="9312375" y="2110704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5C095755-1235-3CBD-84CB-8D124D536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5" t="67421" r="49857" b="5057"/>
          <a:stretch/>
        </p:blipFill>
        <p:spPr>
          <a:xfrm>
            <a:off x="7065819" y="2798639"/>
            <a:ext cx="1782345" cy="844668"/>
          </a:xfrm>
          <a:custGeom>
            <a:avLst/>
            <a:gdLst>
              <a:gd name="connsiteX0" fmla="*/ 0 w 1782345"/>
              <a:gd name="connsiteY0" fmla="*/ 0 h 844668"/>
              <a:gd name="connsiteX1" fmla="*/ 1782345 w 1782345"/>
              <a:gd name="connsiteY1" fmla="*/ 0 h 844668"/>
              <a:gd name="connsiteX2" fmla="*/ 1782345 w 1782345"/>
              <a:gd name="connsiteY2" fmla="*/ 844668 h 844668"/>
              <a:gd name="connsiteX3" fmla="*/ 0 w 1782345"/>
              <a:gd name="connsiteY3" fmla="*/ 844668 h 844668"/>
              <a:gd name="connsiteX4" fmla="*/ 0 w 1782345"/>
              <a:gd name="connsiteY4" fmla="*/ 0 h 8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5" h="844668">
                <a:moveTo>
                  <a:pt x="0" y="0"/>
                </a:moveTo>
                <a:lnTo>
                  <a:pt x="1782345" y="0"/>
                </a:lnTo>
                <a:lnTo>
                  <a:pt x="1782345" y="844668"/>
                </a:lnTo>
                <a:lnTo>
                  <a:pt x="0" y="8446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B1245554-6366-37A8-DB05-7AAE7A9EA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42" t="69523" r="11296" b="19786"/>
          <a:stretch/>
        </p:blipFill>
        <p:spPr>
          <a:xfrm>
            <a:off x="9283689" y="2863171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89AEAA5-887D-BB6A-01F0-F842FAF48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02" t="82089" r="12819" b="7220"/>
          <a:stretch/>
        </p:blipFill>
        <p:spPr>
          <a:xfrm>
            <a:off x="9246036" y="3248810"/>
            <a:ext cx="1782345" cy="328109"/>
          </a:xfrm>
          <a:custGeom>
            <a:avLst/>
            <a:gdLst>
              <a:gd name="connsiteX0" fmla="*/ 0 w 1782345"/>
              <a:gd name="connsiteY0" fmla="*/ 0 h 328109"/>
              <a:gd name="connsiteX1" fmla="*/ 1782345 w 1782345"/>
              <a:gd name="connsiteY1" fmla="*/ 0 h 328109"/>
              <a:gd name="connsiteX2" fmla="*/ 1782345 w 1782345"/>
              <a:gd name="connsiteY2" fmla="*/ 328109 h 328109"/>
              <a:gd name="connsiteX3" fmla="*/ 0 w 1782345"/>
              <a:gd name="connsiteY3" fmla="*/ 328109 h 328109"/>
              <a:gd name="connsiteX4" fmla="*/ 0 w 1782345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5" h="328109">
                <a:moveTo>
                  <a:pt x="0" y="0"/>
                </a:moveTo>
                <a:lnTo>
                  <a:pt x="1782345" y="0"/>
                </a:lnTo>
                <a:lnTo>
                  <a:pt x="1782345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8E3D22CB-5E3B-52E6-9445-EBFBFC22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5"/>
          <a:stretch/>
        </p:blipFill>
        <p:spPr>
          <a:xfrm>
            <a:off x="5896492" y="729498"/>
            <a:ext cx="5678979" cy="3069004"/>
          </a:xfrm>
          <a:custGeom>
            <a:avLst/>
            <a:gdLst>
              <a:gd name="connsiteX0" fmla="*/ 0 w 5678979"/>
              <a:gd name="connsiteY0" fmla="*/ 0 h 3069004"/>
              <a:gd name="connsiteX1" fmla="*/ 5678979 w 5678979"/>
              <a:gd name="connsiteY1" fmla="*/ 0 h 3069004"/>
              <a:gd name="connsiteX2" fmla="*/ 5678979 w 5678979"/>
              <a:gd name="connsiteY2" fmla="*/ 3069004 h 3069004"/>
              <a:gd name="connsiteX3" fmla="*/ 0 w 5678979"/>
              <a:gd name="connsiteY3" fmla="*/ 3069004 h 3069004"/>
              <a:gd name="connsiteX4" fmla="*/ 0 w 5678979"/>
              <a:gd name="connsiteY4" fmla="*/ 0 h 3069004"/>
              <a:gd name="connsiteX5" fmla="*/ 1269079 w 5678979"/>
              <a:gd name="connsiteY5" fmla="*/ 969529 h 3069004"/>
              <a:gd name="connsiteX6" fmla="*/ 1269079 w 5678979"/>
              <a:gd name="connsiteY6" fmla="*/ 1814197 h 3069004"/>
              <a:gd name="connsiteX7" fmla="*/ 3131130 w 5678979"/>
              <a:gd name="connsiteY7" fmla="*/ 1814197 h 3069004"/>
              <a:gd name="connsiteX8" fmla="*/ 3131130 w 5678979"/>
              <a:gd name="connsiteY8" fmla="*/ 969529 h 3069004"/>
              <a:gd name="connsiteX9" fmla="*/ 1269079 w 5678979"/>
              <a:gd name="connsiteY9" fmla="*/ 969529 h 3069004"/>
              <a:gd name="connsiteX10" fmla="*/ 3483039 w 5678979"/>
              <a:gd name="connsiteY10" fmla="*/ 1024331 h 3069004"/>
              <a:gd name="connsiteX11" fmla="*/ 3483039 w 5678979"/>
              <a:gd name="connsiteY11" fmla="*/ 1352440 h 3069004"/>
              <a:gd name="connsiteX12" fmla="*/ 5317378 w 5678979"/>
              <a:gd name="connsiteY12" fmla="*/ 1352440 h 3069004"/>
              <a:gd name="connsiteX13" fmla="*/ 5317378 w 5678979"/>
              <a:gd name="connsiteY13" fmla="*/ 1024331 h 3069004"/>
              <a:gd name="connsiteX14" fmla="*/ 3483039 w 5678979"/>
              <a:gd name="connsiteY14" fmla="*/ 1024331 h 3069004"/>
              <a:gd name="connsiteX15" fmla="*/ 5270025 w 5678979"/>
              <a:gd name="connsiteY15" fmla="*/ 1371997 h 3069004"/>
              <a:gd name="connsiteX16" fmla="*/ 5270025 w 5678979"/>
              <a:gd name="connsiteY16" fmla="*/ 1700106 h 3069004"/>
              <a:gd name="connsiteX17" fmla="*/ 5534975 w 5678979"/>
              <a:gd name="connsiteY17" fmla="*/ 1700106 h 3069004"/>
              <a:gd name="connsiteX18" fmla="*/ 5534975 w 5678979"/>
              <a:gd name="connsiteY18" fmla="*/ 1371997 h 3069004"/>
              <a:gd name="connsiteX19" fmla="*/ 5270025 w 5678979"/>
              <a:gd name="connsiteY19" fmla="*/ 1371997 h 3069004"/>
              <a:gd name="connsiteX20" fmla="*/ 3415883 w 5678979"/>
              <a:gd name="connsiteY20" fmla="*/ 1381205 h 3069004"/>
              <a:gd name="connsiteX21" fmla="*/ 3415883 w 5678979"/>
              <a:gd name="connsiteY21" fmla="*/ 1709314 h 3069004"/>
              <a:gd name="connsiteX22" fmla="*/ 5250222 w 5678979"/>
              <a:gd name="connsiteY22" fmla="*/ 1709314 h 3069004"/>
              <a:gd name="connsiteX23" fmla="*/ 5250222 w 5678979"/>
              <a:gd name="connsiteY23" fmla="*/ 1381205 h 3069004"/>
              <a:gd name="connsiteX24" fmla="*/ 3415883 w 5678979"/>
              <a:gd name="connsiteY24" fmla="*/ 1381205 h 3069004"/>
              <a:gd name="connsiteX25" fmla="*/ 1169327 w 5678979"/>
              <a:gd name="connsiteY25" fmla="*/ 2069141 h 3069004"/>
              <a:gd name="connsiteX26" fmla="*/ 1169327 w 5678979"/>
              <a:gd name="connsiteY26" fmla="*/ 2913809 h 3069004"/>
              <a:gd name="connsiteX27" fmla="*/ 2951672 w 5678979"/>
              <a:gd name="connsiteY27" fmla="*/ 2913809 h 3069004"/>
              <a:gd name="connsiteX28" fmla="*/ 2951672 w 5678979"/>
              <a:gd name="connsiteY28" fmla="*/ 2069141 h 3069004"/>
              <a:gd name="connsiteX29" fmla="*/ 1169327 w 5678979"/>
              <a:gd name="connsiteY29" fmla="*/ 2069141 h 3069004"/>
              <a:gd name="connsiteX30" fmla="*/ 2961654 w 5678979"/>
              <a:gd name="connsiteY30" fmla="*/ 2131092 h 3069004"/>
              <a:gd name="connsiteX31" fmla="*/ 2961654 w 5678979"/>
              <a:gd name="connsiteY31" fmla="*/ 2459201 h 3069004"/>
              <a:gd name="connsiteX32" fmla="*/ 3226604 w 5678979"/>
              <a:gd name="connsiteY32" fmla="*/ 2459201 h 3069004"/>
              <a:gd name="connsiteX33" fmla="*/ 3226604 w 5678979"/>
              <a:gd name="connsiteY33" fmla="*/ 2131092 h 3069004"/>
              <a:gd name="connsiteX34" fmla="*/ 2961654 w 5678979"/>
              <a:gd name="connsiteY34" fmla="*/ 2131092 h 3069004"/>
              <a:gd name="connsiteX35" fmla="*/ 5239464 w 5678979"/>
              <a:gd name="connsiteY35" fmla="*/ 2133671 h 3069004"/>
              <a:gd name="connsiteX36" fmla="*/ 5239464 w 5678979"/>
              <a:gd name="connsiteY36" fmla="*/ 2461780 h 3069004"/>
              <a:gd name="connsiteX37" fmla="*/ 5504414 w 5678979"/>
              <a:gd name="connsiteY37" fmla="*/ 2461780 h 3069004"/>
              <a:gd name="connsiteX38" fmla="*/ 5504414 w 5678979"/>
              <a:gd name="connsiteY38" fmla="*/ 2133671 h 3069004"/>
              <a:gd name="connsiteX39" fmla="*/ 5239464 w 5678979"/>
              <a:gd name="connsiteY39" fmla="*/ 2133671 h 3069004"/>
              <a:gd name="connsiteX40" fmla="*/ 3387197 w 5678979"/>
              <a:gd name="connsiteY40" fmla="*/ 2133672 h 3069004"/>
              <a:gd name="connsiteX41" fmla="*/ 3387197 w 5678979"/>
              <a:gd name="connsiteY41" fmla="*/ 2461781 h 3069004"/>
              <a:gd name="connsiteX42" fmla="*/ 5221536 w 5678979"/>
              <a:gd name="connsiteY42" fmla="*/ 2461781 h 3069004"/>
              <a:gd name="connsiteX43" fmla="*/ 5221536 w 5678979"/>
              <a:gd name="connsiteY43" fmla="*/ 2133672 h 3069004"/>
              <a:gd name="connsiteX44" fmla="*/ 3387197 w 5678979"/>
              <a:gd name="connsiteY44" fmla="*/ 2133672 h 3069004"/>
              <a:gd name="connsiteX45" fmla="*/ 5147250 w 5678979"/>
              <a:gd name="connsiteY45" fmla="*/ 2492416 h 3069004"/>
              <a:gd name="connsiteX46" fmla="*/ 5147250 w 5678979"/>
              <a:gd name="connsiteY46" fmla="*/ 2820525 h 3069004"/>
              <a:gd name="connsiteX47" fmla="*/ 5472140 w 5678979"/>
              <a:gd name="connsiteY47" fmla="*/ 2820525 h 3069004"/>
              <a:gd name="connsiteX48" fmla="*/ 5472140 w 5678979"/>
              <a:gd name="connsiteY48" fmla="*/ 2492416 h 3069004"/>
              <a:gd name="connsiteX49" fmla="*/ 5147250 w 5678979"/>
              <a:gd name="connsiteY49" fmla="*/ 2492416 h 3069004"/>
              <a:gd name="connsiteX50" fmla="*/ 3349544 w 5678979"/>
              <a:gd name="connsiteY50" fmla="*/ 2519311 h 3069004"/>
              <a:gd name="connsiteX51" fmla="*/ 3349544 w 5678979"/>
              <a:gd name="connsiteY51" fmla="*/ 2847420 h 3069004"/>
              <a:gd name="connsiteX52" fmla="*/ 5131889 w 5678979"/>
              <a:gd name="connsiteY52" fmla="*/ 2847420 h 3069004"/>
              <a:gd name="connsiteX53" fmla="*/ 5131889 w 5678979"/>
              <a:gd name="connsiteY53" fmla="*/ 2519311 h 3069004"/>
              <a:gd name="connsiteX54" fmla="*/ 3349544 w 5678979"/>
              <a:gd name="connsiteY54" fmla="*/ 2519311 h 30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78979" h="3069004">
                <a:moveTo>
                  <a:pt x="0" y="0"/>
                </a:moveTo>
                <a:lnTo>
                  <a:pt x="5678979" y="0"/>
                </a:lnTo>
                <a:lnTo>
                  <a:pt x="5678979" y="3069004"/>
                </a:lnTo>
                <a:lnTo>
                  <a:pt x="0" y="3069004"/>
                </a:lnTo>
                <a:lnTo>
                  <a:pt x="0" y="0"/>
                </a:lnTo>
                <a:close/>
                <a:moveTo>
                  <a:pt x="1269079" y="969529"/>
                </a:moveTo>
                <a:lnTo>
                  <a:pt x="1269079" y="1814197"/>
                </a:lnTo>
                <a:lnTo>
                  <a:pt x="3131130" y="1814197"/>
                </a:lnTo>
                <a:lnTo>
                  <a:pt x="3131130" y="969529"/>
                </a:lnTo>
                <a:lnTo>
                  <a:pt x="1269079" y="969529"/>
                </a:lnTo>
                <a:close/>
                <a:moveTo>
                  <a:pt x="3483039" y="1024331"/>
                </a:moveTo>
                <a:lnTo>
                  <a:pt x="3483039" y="1352440"/>
                </a:lnTo>
                <a:lnTo>
                  <a:pt x="5317378" y="1352440"/>
                </a:lnTo>
                <a:lnTo>
                  <a:pt x="5317378" y="1024331"/>
                </a:lnTo>
                <a:lnTo>
                  <a:pt x="3483039" y="1024331"/>
                </a:lnTo>
                <a:close/>
                <a:moveTo>
                  <a:pt x="5270025" y="1371997"/>
                </a:moveTo>
                <a:lnTo>
                  <a:pt x="5270025" y="1700106"/>
                </a:lnTo>
                <a:lnTo>
                  <a:pt x="5534975" y="1700106"/>
                </a:lnTo>
                <a:lnTo>
                  <a:pt x="5534975" y="1371997"/>
                </a:lnTo>
                <a:lnTo>
                  <a:pt x="5270025" y="1371997"/>
                </a:lnTo>
                <a:close/>
                <a:moveTo>
                  <a:pt x="3415883" y="1381205"/>
                </a:moveTo>
                <a:lnTo>
                  <a:pt x="3415883" y="1709314"/>
                </a:lnTo>
                <a:lnTo>
                  <a:pt x="5250222" y="1709314"/>
                </a:lnTo>
                <a:lnTo>
                  <a:pt x="5250222" y="1381205"/>
                </a:lnTo>
                <a:lnTo>
                  <a:pt x="3415883" y="1381205"/>
                </a:lnTo>
                <a:close/>
                <a:moveTo>
                  <a:pt x="1169327" y="2069141"/>
                </a:moveTo>
                <a:lnTo>
                  <a:pt x="1169327" y="2913809"/>
                </a:lnTo>
                <a:lnTo>
                  <a:pt x="2951672" y="2913809"/>
                </a:lnTo>
                <a:lnTo>
                  <a:pt x="2951672" y="2069141"/>
                </a:lnTo>
                <a:lnTo>
                  <a:pt x="1169327" y="2069141"/>
                </a:lnTo>
                <a:close/>
                <a:moveTo>
                  <a:pt x="2961654" y="2131092"/>
                </a:moveTo>
                <a:lnTo>
                  <a:pt x="2961654" y="2459201"/>
                </a:lnTo>
                <a:lnTo>
                  <a:pt x="3226604" y="2459201"/>
                </a:lnTo>
                <a:lnTo>
                  <a:pt x="3226604" y="2131092"/>
                </a:lnTo>
                <a:lnTo>
                  <a:pt x="2961654" y="2131092"/>
                </a:lnTo>
                <a:close/>
                <a:moveTo>
                  <a:pt x="5239464" y="2133671"/>
                </a:moveTo>
                <a:lnTo>
                  <a:pt x="5239464" y="2461780"/>
                </a:lnTo>
                <a:lnTo>
                  <a:pt x="5504414" y="2461780"/>
                </a:lnTo>
                <a:lnTo>
                  <a:pt x="5504414" y="2133671"/>
                </a:lnTo>
                <a:lnTo>
                  <a:pt x="5239464" y="2133671"/>
                </a:lnTo>
                <a:close/>
                <a:moveTo>
                  <a:pt x="3387197" y="2133672"/>
                </a:moveTo>
                <a:lnTo>
                  <a:pt x="3387197" y="2461781"/>
                </a:lnTo>
                <a:lnTo>
                  <a:pt x="5221536" y="2461781"/>
                </a:lnTo>
                <a:lnTo>
                  <a:pt x="5221536" y="2133672"/>
                </a:lnTo>
                <a:lnTo>
                  <a:pt x="3387197" y="2133672"/>
                </a:lnTo>
                <a:close/>
                <a:moveTo>
                  <a:pt x="5147250" y="2492416"/>
                </a:moveTo>
                <a:lnTo>
                  <a:pt x="5147250" y="2820525"/>
                </a:lnTo>
                <a:lnTo>
                  <a:pt x="5472140" y="2820525"/>
                </a:lnTo>
                <a:lnTo>
                  <a:pt x="5472140" y="2492416"/>
                </a:lnTo>
                <a:lnTo>
                  <a:pt x="5147250" y="2492416"/>
                </a:lnTo>
                <a:close/>
                <a:moveTo>
                  <a:pt x="3349544" y="2519311"/>
                </a:moveTo>
                <a:lnTo>
                  <a:pt x="3349544" y="2847420"/>
                </a:lnTo>
                <a:lnTo>
                  <a:pt x="5131889" y="2847420"/>
                </a:lnTo>
                <a:lnTo>
                  <a:pt x="5131889" y="2519311"/>
                </a:lnTo>
                <a:lnTo>
                  <a:pt x="3349544" y="2519311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5180212" cy="793115"/>
          </a:xfrm>
          <a:solidFill>
            <a:schemeClr val="accent2">
              <a:lumMod val="20000"/>
              <a:lumOff val="80000"/>
              <a:alpha val="60000"/>
            </a:schemeClr>
          </a:solidFill>
          <a:ln w="508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The Prisoner’s Dilemma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1639393"/>
            <a:ext cx="5036127" cy="478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Police catch two criminal speeding away from the scene of a bank robbery.</a:t>
            </a:r>
          </a:p>
          <a:p>
            <a:pPr marL="0" indent="0">
              <a:buNone/>
            </a:pPr>
            <a:r>
              <a:rPr lang="en-US" sz="2100" dirty="0"/>
              <a:t>If the police can’t extract a confession, then Bonnie and Clyde are only charged with speeding away, which is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b="1" dirty="0">
                <a:sym typeface="Wingdings" pitchFamily="2" charset="2"/>
              </a:rPr>
              <a:t>1 year in jail.</a:t>
            </a:r>
            <a:endParaRPr lang="en-US" sz="2100" b="1" dirty="0"/>
          </a:p>
          <a:p>
            <a:pPr marL="0" indent="0">
              <a:buNone/>
            </a:pPr>
            <a:r>
              <a:rPr lang="en-US" sz="2100" dirty="0"/>
              <a:t>The police offer each the following deal: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If you help us by confessing, then </a:t>
            </a:r>
            <a:r>
              <a:rPr lang="en-US" sz="2100" b="1" dirty="0"/>
              <a:t>you go free and your friend takes the fall.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If your friend helps us but you don’t, then you go to jail for </a:t>
            </a:r>
            <a:r>
              <a:rPr lang="en-US" sz="2100" b="1" dirty="0"/>
              <a:t>3 years.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If you both confess, then you both go to jail for </a:t>
            </a:r>
            <a:r>
              <a:rPr lang="en-US" sz="2100" b="1" dirty="0"/>
              <a:t>2 years.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213705F-1D4F-1838-3848-6111A6E12B19}"/>
              </a:ext>
            </a:extLst>
          </p:cNvPr>
          <p:cNvSpPr txBox="1">
            <a:spLocks/>
          </p:cNvSpPr>
          <p:nvPr/>
        </p:nvSpPr>
        <p:spPr>
          <a:xfrm>
            <a:off x="6899829" y="4072163"/>
            <a:ext cx="5196840" cy="238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STEP 1: Payoff table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Bonnie’s choices </a:t>
            </a:r>
            <a:r>
              <a:rPr lang="en-US" sz="2000" dirty="0"/>
              <a:t>in each row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1767B3"/>
                </a:solidFill>
              </a:rPr>
              <a:t>Clyde’s choices </a:t>
            </a:r>
            <a:r>
              <a:rPr lang="en-US" sz="2000" dirty="0"/>
              <a:t>in each column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show all possible outcomes, listing the payoffs in each cell.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AD02E0-D52C-9A57-B71C-1E1217BB33A8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31648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7EB97-DC6E-BBB7-F741-3E6C66C8C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9149" y="4150091"/>
            <a:ext cx="5943600" cy="2286000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508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6C77B31C-EDB6-3183-3B00-4FA8379F8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9" t="31591" r="46808" b="40886"/>
          <a:stretch/>
        </p:blipFill>
        <p:spPr>
          <a:xfrm>
            <a:off x="7165571" y="1699027"/>
            <a:ext cx="1862051" cy="844668"/>
          </a:xfrm>
          <a:custGeom>
            <a:avLst/>
            <a:gdLst>
              <a:gd name="connsiteX0" fmla="*/ 0 w 1862051"/>
              <a:gd name="connsiteY0" fmla="*/ 0 h 844668"/>
              <a:gd name="connsiteX1" fmla="*/ 1862051 w 1862051"/>
              <a:gd name="connsiteY1" fmla="*/ 0 h 844668"/>
              <a:gd name="connsiteX2" fmla="*/ 1862051 w 1862051"/>
              <a:gd name="connsiteY2" fmla="*/ 844668 h 844668"/>
              <a:gd name="connsiteX3" fmla="*/ 0 w 1862051"/>
              <a:gd name="connsiteY3" fmla="*/ 844668 h 844668"/>
              <a:gd name="connsiteX4" fmla="*/ 0 w 1862051"/>
              <a:gd name="connsiteY4" fmla="*/ 0 h 8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051" h="844668">
                <a:moveTo>
                  <a:pt x="0" y="0"/>
                </a:moveTo>
                <a:lnTo>
                  <a:pt x="1862051" y="0"/>
                </a:lnTo>
                <a:lnTo>
                  <a:pt x="1862051" y="844668"/>
                </a:lnTo>
                <a:lnTo>
                  <a:pt x="0" y="8446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672D1838-5888-2DE1-DEAB-767762FB6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70" t="33377" r="9668" b="55932"/>
          <a:stretch/>
        </p:blipFill>
        <p:spPr>
          <a:xfrm>
            <a:off x="9379531" y="1753830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3D824151-FCFE-9FCF-14A0-01814F691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28" t="44705" r="5971" b="44604"/>
          <a:stretch/>
        </p:blipFill>
        <p:spPr>
          <a:xfrm>
            <a:off x="11166517" y="2101496"/>
            <a:ext cx="264950" cy="328109"/>
          </a:xfrm>
          <a:custGeom>
            <a:avLst/>
            <a:gdLst>
              <a:gd name="connsiteX0" fmla="*/ 0 w 264950"/>
              <a:gd name="connsiteY0" fmla="*/ 0 h 328109"/>
              <a:gd name="connsiteX1" fmla="*/ 264950 w 264950"/>
              <a:gd name="connsiteY1" fmla="*/ 0 h 328109"/>
              <a:gd name="connsiteX2" fmla="*/ 264950 w 264950"/>
              <a:gd name="connsiteY2" fmla="*/ 328109 h 328109"/>
              <a:gd name="connsiteX3" fmla="*/ 0 w 264950"/>
              <a:gd name="connsiteY3" fmla="*/ 328109 h 328109"/>
              <a:gd name="connsiteX4" fmla="*/ 0 w 264950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50" h="328109">
                <a:moveTo>
                  <a:pt x="0" y="0"/>
                </a:moveTo>
                <a:lnTo>
                  <a:pt x="264950" y="0"/>
                </a:lnTo>
                <a:lnTo>
                  <a:pt x="264950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1068B321-5589-A93B-BA65-DE8491F61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9" t="45005" r="10809" b="44304"/>
          <a:stretch/>
        </p:blipFill>
        <p:spPr>
          <a:xfrm>
            <a:off x="9312375" y="2110704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5C095755-1235-3CBD-84CB-8D124D536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5" t="67421" r="49857" b="5057"/>
          <a:stretch/>
        </p:blipFill>
        <p:spPr>
          <a:xfrm>
            <a:off x="7065819" y="2798639"/>
            <a:ext cx="1782345" cy="844668"/>
          </a:xfrm>
          <a:custGeom>
            <a:avLst/>
            <a:gdLst>
              <a:gd name="connsiteX0" fmla="*/ 0 w 1782345"/>
              <a:gd name="connsiteY0" fmla="*/ 0 h 844668"/>
              <a:gd name="connsiteX1" fmla="*/ 1782345 w 1782345"/>
              <a:gd name="connsiteY1" fmla="*/ 0 h 844668"/>
              <a:gd name="connsiteX2" fmla="*/ 1782345 w 1782345"/>
              <a:gd name="connsiteY2" fmla="*/ 844668 h 844668"/>
              <a:gd name="connsiteX3" fmla="*/ 0 w 1782345"/>
              <a:gd name="connsiteY3" fmla="*/ 844668 h 844668"/>
              <a:gd name="connsiteX4" fmla="*/ 0 w 1782345"/>
              <a:gd name="connsiteY4" fmla="*/ 0 h 8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5" h="844668">
                <a:moveTo>
                  <a:pt x="0" y="0"/>
                </a:moveTo>
                <a:lnTo>
                  <a:pt x="1782345" y="0"/>
                </a:lnTo>
                <a:lnTo>
                  <a:pt x="1782345" y="844668"/>
                </a:lnTo>
                <a:lnTo>
                  <a:pt x="0" y="8446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36530455-7FD6-0F15-FCCF-2D46F71F3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3" t="69439" r="45186" b="19870"/>
          <a:stretch/>
        </p:blipFill>
        <p:spPr>
          <a:xfrm>
            <a:off x="8858146" y="2860591"/>
            <a:ext cx="264950" cy="328109"/>
          </a:xfrm>
          <a:custGeom>
            <a:avLst/>
            <a:gdLst>
              <a:gd name="connsiteX0" fmla="*/ 0 w 264950"/>
              <a:gd name="connsiteY0" fmla="*/ 0 h 328109"/>
              <a:gd name="connsiteX1" fmla="*/ 264950 w 264950"/>
              <a:gd name="connsiteY1" fmla="*/ 0 h 328109"/>
              <a:gd name="connsiteX2" fmla="*/ 264950 w 264950"/>
              <a:gd name="connsiteY2" fmla="*/ 328109 h 328109"/>
              <a:gd name="connsiteX3" fmla="*/ 0 w 264950"/>
              <a:gd name="connsiteY3" fmla="*/ 328109 h 328109"/>
              <a:gd name="connsiteX4" fmla="*/ 0 w 264950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50" h="328109">
                <a:moveTo>
                  <a:pt x="0" y="0"/>
                </a:moveTo>
                <a:lnTo>
                  <a:pt x="264950" y="0"/>
                </a:lnTo>
                <a:lnTo>
                  <a:pt x="264950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9B09065D-7BA5-2E77-8FBC-48B1037B5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08" t="69523" r="6491" b="19786"/>
          <a:stretch/>
        </p:blipFill>
        <p:spPr>
          <a:xfrm>
            <a:off x="11135956" y="2863170"/>
            <a:ext cx="264950" cy="328109"/>
          </a:xfrm>
          <a:custGeom>
            <a:avLst/>
            <a:gdLst>
              <a:gd name="connsiteX0" fmla="*/ 0 w 264950"/>
              <a:gd name="connsiteY0" fmla="*/ 0 h 328109"/>
              <a:gd name="connsiteX1" fmla="*/ 264950 w 264950"/>
              <a:gd name="connsiteY1" fmla="*/ 0 h 328109"/>
              <a:gd name="connsiteX2" fmla="*/ 264950 w 264950"/>
              <a:gd name="connsiteY2" fmla="*/ 328109 h 328109"/>
              <a:gd name="connsiteX3" fmla="*/ 0 w 264950"/>
              <a:gd name="connsiteY3" fmla="*/ 328109 h 328109"/>
              <a:gd name="connsiteX4" fmla="*/ 0 w 264950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50" h="328109">
                <a:moveTo>
                  <a:pt x="0" y="0"/>
                </a:moveTo>
                <a:lnTo>
                  <a:pt x="264950" y="0"/>
                </a:lnTo>
                <a:lnTo>
                  <a:pt x="264950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B1245554-6366-37A8-DB05-7AAE7A9EA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42" t="69523" r="11296" b="19786"/>
          <a:stretch/>
        </p:blipFill>
        <p:spPr>
          <a:xfrm>
            <a:off x="9283689" y="2863171"/>
            <a:ext cx="1834339" cy="328109"/>
          </a:xfrm>
          <a:custGeom>
            <a:avLst/>
            <a:gdLst>
              <a:gd name="connsiteX0" fmla="*/ 0 w 1834339"/>
              <a:gd name="connsiteY0" fmla="*/ 0 h 328109"/>
              <a:gd name="connsiteX1" fmla="*/ 1834339 w 1834339"/>
              <a:gd name="connsiteY1" fmla="*/ 0 h 328109"/>
              <a:gd name="connsiteX2" fmla="*/ 1834339 w 1834339"/>
              <a:gd name="connsiteY2" fmla="*/ 328109 h 328109"/>
              <a:gd name="connsiteX3" fmla="*/ 0 w 1834339"/>
              <a:gd name="connsiteY3" fmla="*/ 328109 h 328109"/>
              <a:gd name="connsiteX4" fmla="*/ 0 w 1834339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339" h="328109">
                <a:moveTo>
                  <a:pt x="0" y="0"/>
                </a:moveTo>
                <a:lnTo>
                  <a:pt x="1834339" y="0"/>
                </a:lnTo>
                <a:lnTo>
                  <a:pt x="1834339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102BDC81-48B9-8531-BAD3-B4532D0C5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42" t="81213" r="7039" b="8096"/>
          <a:stretch/>
        </p:blipFill>
        <p:spPr>
          <a:xfrm>
            <a:off x="11043742" y="3221915"/>
            <a:ext cx="324890" cy="328109"/>
          </a:xfrm>
          <a:custGeom>
            <a:avLst/>
            <a:gdLst>
              <a:gd name="connsiteX0" fmla="*/ 0 w 324890"/>
              <a:gd name="connsiteY0" fmla="*/ 0 h 328109"/>
              <a:gd name="connsiteX1" fmla="*/ 324890 w 324890"/>
              <a:gd name="connsiteY1" fmla="*/ 0 h 328109"/>
              <a:gd name="connsiteX2" fmla="*/ 324890 w 324890"/>
              <a:gd name="connsiteY2" fmla="*/ 328109 h 328109"/>
              <a:gd name="connsiteX3" fmla="*/ 0 w 324890"/>
              <a:gd name="connsiteY3" fmla="*/ 328109 h 328109"/>
              <a:gd name="connsiteX4" fmla="*/ 0 w 324890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90" h="328109">
                <a:moveTo>
                  <a:pt x="0" y="0"/>
                </a:moveTo>
                <a:lnTo>
                  <a:pt x="324890" y="0"/>
                </a:lnTo>
                <a:lnTo>
                  <a:pt x="324890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89AEAA5-887D-BB6A-01F0-F842FAF48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02" t="82089" r="12819" b="7220"/>
          <a:stretch/>
        </p:blipFill>
        <p:spPr>
          <a:xfrm>
            <a:off x="9246036" y="3248810"/>
            <a:ext cx="1782345" cy="328109"/>
          </a:xfrm>
          <a:custGeom>
            <a:avLst/>
            <a:gdLst>
              <a:gd name="connsiteX0" fmla="*/ 0 w 1782345"/>
              <a:gd name="connsiteY0" fmla="*/ 0 h 328109"/>
              <a:gd name="connsiteX1" fmla="*/ 1782345 w 1782345"/>
              <a:gd name="connsiteY1" fmla="*/ 0 h 328109"/>
              <a:gd name="connsiteX2" fmla="*/ 1782345 w 1782345"/>
              <a:gd name="connsiteY2" fmla="*/ 328109 h 328109"/>
              <a:gd name="connsiteX3" fmla="*/ 0 w 1782345"/>
              <a:gd name="connsiteY3" fmla="*/ 328109 h 328109"/>
              <a:gd name="connsiteX4" fmla="*/ 0 w 1782345"/>
              <a:gd name="connsiteY4" fmla="*/ 0 h 3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5" h="328109">
                <a:moveTo>
                  <a:pt x="0" y="0"/>
                </a:moveTo>
                <a:lnTo>
                  <a:pt x="1782345" y="0"/>
                </a:lnTo>
                <a:lnTo>
                  <a:pt x="1782345" y="328109"/>
                </a:lnTo>
                <a:lnTo>
                  <a:pt x="0" y="3281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8E3D22CB-5E3B-52E6-9445-EBFBFC22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5"/>
          <a:stretch/>
        </p:blipFill>
        <p:spPr>
          <a:xfrm>
            <a:off x="5896492" y="729498"/>
            <a:ext cx="5678979" cy="3069004"/>
          </a:xfrm>
          <a:custGeom>
            <a:avLst/>
            <a:gdLst>
              <a:gd name="connsiteX0" fmla="*/ 0 w 5678979"/>
              <a:gd name="connsiteY0" fmla="*/ 0 h 3069004"/>
              <a:gd name="connsiteX1" fmla="*/ 5678979 w 5678979"/>
              <a:gd name="connsiteY1" fmla="*/ 0 h 3069004"/>
              <a:gd name="connsiteX2" fmla="*/ 5678979 w 5678979"/>
              <a:gd name="connsiteY2" fmla="*/ 3069004 h 3069004"/>
              <a:gd name="connsiteX3" fmla="*/ 0 w 5678979"/>
              <a:gd name="connsiteY3" fmla="*/ 3069004 h 3069004"/>
              <a:gd name="connsiteX4" fmla="*/ 0 w 5678979"/>
              <a:gd name="connsiteY4" fmla="*/ 0 h 3069004"/>
              <a:gd name="connsiteX5" fmla="*/ 1269079 w 5678979"/>
              <a:gd name="connsiteY5" fmla="*/ 969529 h 3069004"/>
              <a:gd name="connsiteX6" fmla="*/ 1269079 w 5678979"/>
              <a:gd name="connsiteY6" fmla="*/ 1814197 h 3069004"/>
              <a:gd name="connsiteX7" fmla="*/ 3131130 w 5678979"/>
              <a:gd name="connsiteY7" fmla="*/ 1814197 h 3069004"/>
              <a:gd name="connsiteX8" fmla="*/ 3131130 w 5678979"/>
              <a:gd name="connsiteY8" fmla="*/ 969529 h 3069004"/>
              <a:gd name="connsiteX9" fmla="*/ 1269079 w 5678979"/>
              <a:gd name="connsiteY9" fmla="*/ 969529 h 3069004"/>
              <a:gd name="connsiteX10" fmla="*/ 3483039 w 5678979"/>
              <a:gd name="connsiteY10" fmla="*/ 1024331 h 3069004"/>
              <a:gd name="connsiteX11" fmla="*/ 3483039 w 5678979"/>
              <a:gd name="connsiteY11" fmla="*/ 1352440 h 3069004"/>
              <a:gd name="connsiteX12" fmla="*/ 5317378 w 5678979"/>
              <a:gd name="connsiteY12" fmla="*/ 1352440 h 3069004"/>
              <a:gd name="connsiteX13" fmla="*/ 5317378 w 5678979"/>
              <a:gd name="connsiteY13" fmla="*/ 1024331 h 3069004"/>
              <a:gd name="connsiteX14" fmla="*/ 3483039 w 5678979"/>
              <a:gd name="connsiteY14" fmla="*/ 1024331 h 3069004"/>
              <a:gd name="connsiteX15" fmla="*/ 5270025 w 5678979"/>
              <a:gd name="connsiteY15" fmla="*/ 1371997 h 3069004"/>
              <a:gd name="connsiteX16" fmla="*/ 5270025 w 5678979"/>
              <a:gd name="connsiteY16" fmla="*/ 1700106 h 3069004"/>
              <a:gd name="connsiteX17" fmla="*/ 5534975 w 5678979"/>
              <a:gd name="connsiteY17" fmla="*/ 1700106 h 3069004"/>
              <a:gd name="connsiteX18" fmla="*/ 5534975 w 5678979"/>
              <a:gd name="connsiteY18" fmla="*/ 1371997 h 3069004"/>
              <a:gd name="connsiteX19" fmla="*/ 5270025 w 5678979"/>
              <a:gd name="connsiteY19" fmla="*/ 1371997 h 3069004"/>
              <a:gd name="connsiteX20" fmla="*/ 3415883 w 5678979"/>
              <a:gd name="connsiteY20" fmla="*/ 1381205 h 3069004"/>
              <a:gd name="connsiteX21" fmla="*/ 3415883 w 5678979"/>
              <a:gd name="connsiteY21" fmla="*/ 1709314 h 3069004"/>
              <a:gd name="connsiteX22" fmla="*/ 5250222 w 5678979"/>
              <a:gd name="connsiteY22" fmla="*/ 1709314 h 3069004"/>
              <a:gd name="connsiteX23" fmla="*/ 5250222 w 5678979"/>
              <a:gd name="connsiteY23" fmla="*/ 1381205 h 3069004"/>
              <a:gd name="connsiteX24" fmla="*/ 3415883 w 5678979"/>
              <a:gd name="connsiteY24" fmla="*/ 1381205 h 3069004"/>
              <a:gd name="connsiteX25" fmla="*/ 1169327 w 5678979"/>
              <a:gd name="connsiteY25" fmla="*/ 2069141 h 3069004"/>
              <a:gd name="connsiteX26" fmla="*/ 1169327 w 5678979"/>
              <a:gd name="connsiteY26" fmla="*/ 2913809 h 3069004"/>
              <a:gd name="connsiteX27" fmla="*/ 2951672 w 5678979"/>
              <a:gd name="connsiteY27" fmla="*/ 2913809 h 3069004"/>
              <a:gd name="connsiteX28" fmla="*/ 2951672 w 5678979"/>
              <a:gd name="connsiteY28" fmla="*/ 2069141 h 3069004"/>
              <a:gd name="connsiteX29" fmla="*/ 1169327 w 5678979"/>
              <a:gd name="connsiteY29" fmla="*/ 2069141 h 3069004"/>
              <a:gd name="connsiteX30" fmla="*/ 2961654 w 5678979"/>
              <a:gd name="connsiteY30" fmla="*/ 2131092 h 3069004"/>
              <a:gd name="connsiteX31" fmla="*/ 2961654 w 5678979"/>
              <a:gd name="connsiteY31" fmla="*/ 2459201 h 3069004"/>
              <a:gd name="connsiteX32" fmla="*/ 3226604 w 5678979"/>
              <a:gd name="connsiteY32" fmla="*/ 2459201 h 3069004"/>
              <a:gd name="connsiteX33" fmla="*/ 3226604 w 5678979"/>
              <a:gd name="connsiteY33" fmla="*/ 2131092 h 3069004"/>
              <a:gd name="connsiteX34" fmla="*/ 2961654 w 5678979"/>
              <a:gd name="connsiteY34" fmla="*/ 2131092 h 3069004"/>
              <a:gd name="connsiteX35" fmla="*/ 5239464 w 5678979"/>
              <a:gd name="connsiteY35" fmla="*/ 2133671 h 3069004"/>
              <a:gd name="connsiteX36" fmla="*/ 5239464 w 5678979"/>
              <a:gd name="connsiteY36" fmla="*/ 2461780 h 3069004"/>
              <a:gd name="connsiteX37" fmla="*/ 5504414 w 5678979"/>
              <a:gd name="connsiteY37" fmla="*/ 2461780 h 3069004"/>
              <a:gd name="connsiteX38" fmla="*/ 5504414 w 5678979"/>
              <a:gd name="connsiteY38" fmla="*/ 2133671 h 3069004"/>
              <a:gd name="connsiteX39" fmla="*/ 5239464 w 5678979"/>
              <a:gd name="connsiteY39" fmla="*/ 2133671 h 3069004"/>
              <a:gd name="connsiteX40" fmla="*/ 3387197 w 5678979"/>
              <a:gd name="connsiteY40" fmla="*/ 2133672 h 3069004"/>
              <a:gd name="connsiteX41" fmla="*/ 3387197 w 5678979"/>
              <a:gd name="connsiteY41" fmla="*/ 2461781 h 3069004"/>
              <a:gd name="connsiteX42" fmla="*/ 5221536 w 5678979"/>
              <a:gd name="connsiteY42" fmla="*/ 2461781 h 3069004"/>
              <a:gd name="connsiteX43" fmla="*/ 5221536 w 5678979"/>
              <a:gd name="connsiteY43" fmla="*/ 2133672 h 3069004"/>
              <a:gd name="connsiteX44" fmla="*/ 3387197 w 5678979"/>
              <a:gd name="connsiteY44" fmla="*/ 2133672 h 3069004"/>
              <a:gd name="connsiteX45" fmla="*/ 5147250 w 5678979"/>
              <a:gd name="connsiteY45" fmla="*/ 2492416 h 3069004"/>
              <a:gd name="connsiteX46" fmla="*/ 5147250 w 5678979"/>
              <a:gd name="connsiteY46" fmla="*/ 2820525 h 3069004"/>
              <a:gd name="connsiteX47" fmla="*/ 5472140 w 5678979"/>
              <a:gd name="connsiteY47" fmla="*/ 2820525 h 3069004"/>
              <a:gd name="connsiteX48" fmla="*/ 5472140 w 5678979"/>
              <a:gd name="connsiteY48" fmla="*/ 2492416 h 3069004"/>
              <a:gd name="connsiteX49" fmla="*/ 5147250 w 5678979"/>
              <a:gd name="connsiteY49" fmla="*/ 2492416 h 3069004"/>
              <a:gd name="connsiteX50" fmla="*/ 3349544 w 5678979"/>
              <a:gd name="connsiteY50" fmla="*/ 2519311 h 3069004"/>
              <a:gd name="connsiteX51" fmla="*/ 3349544 w 5678979"/>
              <a:gd name="connsiteY51" fmla="*/ 2847420 h 3069004"/>
              <a:gd name="connsiteX52" fmla="*/ 5131889 w 5678979"/>
              <a:gd name="connsiteY52" fmla="*/ 2847420 h 3069004"/>
              <a:gd name="connsiteX53" fmla="*/ 5131889 w 5678979"/>
              <a:gd name="connsiteY53" fmla="*/ 2519311 h 3069004"/>
              <a:gd name="connsiteX54" fmla="*/ 3349544 w 5678979"/>
              <a:gd name="connsiteY54" fmla="*/ 2519311 h 30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78979" h="3069004">
                <a:moveTo>
                  <a:pt x="0" y="0"/>
                </a:moveTo>
                <a:lnTo>
                  <a:pt x="5678979" y="0"/>
                </a:lnTo>
                <a:lnTo>
                  <a:pt x="5678979" y="3069004"/>
                </a:lnTo>
                <a:lnTo>
                  <a:pt x="0" y="3069004"/>
                </a:lnTo>
                <a:lnTo>
                  <a:pt x="0" y="0"/>
                </a:lnTo>
                <a:close/>
                <a:moveTo>
                  <a:pt x="1269079" y="969529"/>
                </a:moveTo>
                <a:lnTo>
                  <a:pt x="1269079" y="1814197"/>
                </a:lnTo>
                <a:lnTo>
                  <a:pt x="3131130" y="1814197"/>
                </a:lnTo>
                <a:lnTo>
                  <a:pt x="3131130" y="969529"/>
                </a:lnTo>
                <a:lnTo>
                  <a:pt x="1269079" y="969529"/>
                </a:lnTo>
                <a:close/>
                <a:moveTo>
                  <a:pt x="3483039" y="1024331"/>
                </a:moveTo>
                <a:lnTo>
                  <a:pt x="3483039" y="1352440"/>
                </a:lnTo>
                <a:lnTo>
                  <a:pt x="5317378" y="1352440"/>
                </a:lnTo>
                <a:lnTo>
                  <a:pt x="5317378" y="1024331"/>
                </a:lnTo>
                <a:lnTo>
                  <a:pt x="3483039" y="1024331"/>
                </a:lnTo>
                <a:close/>
                <a:moveTo>
                  <a:pt x="5270025" y="1371997"/>
                </a:moveTo>
                <a:lnTo>
                  <a:pt x="5270025" y="1700106"/>
                </a:lnTo>
                <a:lnTo>
                  <a:pt x="5534975" y="1700106"/>
                </a:lnTo>
                <a:lnTo>
                  <a:pt x="5534975" y="1371997"/>
                </a:lnTo>
                <a:lnTo>
                  <a:pt x="5270025" y="1371997"/>
                </a:lnTo>
                <a:close/>
                <a:moveTo>
                  <a:pt x="3415883" y="1381205"/>
                </a:moveTo>
                <a:lnTo>
                  <a:pt x="3415883" y="1709314"/>
                </a:lnTo>
                <a:lnTo>
                  <a:pt x="5250222" y="1709314"/>
                </a:lnTo>
                <a:lnTo>
                  <a:pt x="5250222" y="1381205"/>
                </a:lnTo>
                <a:lnTo>
                  <a:pt x="3415883" y="1381205"/>
                </a:lnTo>
                <a:close/>
                <a:moveTo>
                  <a:pt x="1169327" y="2069141"/>
                </a:moveTo>
                <a:lnTo>
                  <a:pt x="1169327" y="2913809"/>
                </a:lnTo>
                <a:lnTo>
                  <a:pt x="2951672" y="2913809"/>
                </a:lnTo>
                <a:lnTo>
                  <a:pt x="2951672" y="2069141"/>
                </a:lnTo>
                <a:lnTo>
                  <a:pt x="1169327" y="2069141"/>
                </a:lnTo>
                <a:close/>
                <a:moveTo>
                  <a:pt x="2961654" y="2131092"/>
                </a:moveTo>
                <a:lnTo>
                  <a:pt x="2961654" y="2459201"/>
                </a:lnTo>
                <a:lnTo>
                  <a:pt x="3226604" y="2459201"/>
                </a:lnTo>
                <a:lnTo>
                  <a:pt x="3226604" y="2131092"/>
                </a:lnTo>
                <a:lnTo>
                  <a:pt x="2961654" y="2131092"/>
                </a:lnTo>
                <a:close/>
                <a:moveTo>
                  <a:pt x="5239464" y="2133671"/>
                </a:moveTo>
                <a:lnTo>
                  <a:pt x="5239464" y="2461780"/>
                </a:lnTo>
                <a:lnTo>
                  <a:pt x="5504414" y="2461780"/>
                </a:lnTo>
                <a:lnTo>
                  <a:pt x="5504414" y="2133671"/>
                </a:lnTo>
                <a:lnTo>
                  <a:pt x="5239464" y="2133671"/>
                </a:lnTo>
                <a:close/>
                <a:moveTo>
                  <a:pt x="3387197" y="2133672"/>
                </a:moveTo>
                <a:lnTo>
                  <a:pt x="3387197" y="2461781"/>
                </a:lnTo>
                <a:lnTo>
                  <a:pt x="5221536" y="2461781"/>
                </a:lnTo>
                <a:lnTo>
                  <a:pt x="5221536" y="2133672"/>
                </a:lnTo>
                <a:lnTo>
                  <a:pt x="3387197" y="2133672"/>
                </a:lnTo>
                <a:close/>
                <a:moveTo>
                  <a:pt x="5147250" y="2492416"/>
                </a:moveTo>
                <a:lnTo>
                  <a:pt x="5147250" y="2820525"/>
                </a:lnTo>
                <a:lnTo>
                  <a:pt x="5472140" y="2820525"/>
                </a:lnTo>
                <a:lnTo>
                  <a:pt x="5472140" y="2492416"/>
                </a:lnTo>
                <a:lnTo>
                  <a:pt x="5147250" y="2492416"/>
                </a:lnTo>
                <a:close/>
                <a:moveTo>
                  <a:pt x="3349544" y="2519311"/>
                </a:moveTo>
                <a:lnTo>
                  <a:pt x="3349544" y="2847420"/>
                </a:lnTo>
                <a:lnTo>
                  <a:pt x="5131889" y="2847420"/>
                </a:lnTo>
                <a:lnTo>
                  <a:pt x="5131889" y="2519311"/>
                </a:lnTo>
                <a:lnTo>
                  <a:pt x="3349544" y="2519311"/>
                </a:lnTo>
                <a:close/>
              </a:path>
            </a:pathLst>
          </a:cu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E4C4D37-8ED4-306C-15F7-78045A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59" t="30577" r="100000" b="41731"/>
          <a:stretch/>
        </p:blipFill>
        <p:spPr>
          <a:xfrm>
            <a:off x="5016528" y="4348480"/>
            <a:ext cx="69822" cy="731520"/>
          </a:xfrm>
          <a:custGeom>
            <a:avLst/>
            <a:gdLst>
              <a:gd name="connsiteX0" fmla="*/ 0 w 69822"/>
              <a:gd name="connsiteY0" fmla="*/ 0 h 731520"/>
              <a:gd name="connsiteX1" fmla="*/ 69822 w 69822"/>
              <a:gd name="connsiteY1" fmla="*/ 0 h 731520"/>
              <a:gd name="connsiteX2" fmla="*/ 69822 w 69822"/>
              <a:gd name="connsiteY2" fmla="*/ 731520 h 731520"/>
              <a:gd name="connsiteX3" fmla="*/ 0 w 69822"/>
              <a:gd name="connsiteY3" fmla="*/ 731520 h 731520"/>
              <a:gd name="connsiteX4" fmla="*/ 0 w 6982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2" h="731520">
                <a:moveTo>
                  <a:pt x="0" y="0"/>
                </a:moveTo>
                <a:lnTo>
                  <a:pt x="69822" y="0"/>
                </a:lnTo>
                <a:lnTo>
                  <a:pt x="69822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5180212" cy="793115"/>
          </a:xfrm>
          <a:solidFill>
            <a:schemeClr val="accent2">
              <a:lumMod val="20000"/>
              <a:lumOff val="80000"/>
              <a:alpha val="60000"/>
            </a:schemeClr>
          </a:solidFill>
          <a:ln w="508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The Prisoner’s Dilemma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7DDFE-BD93-95A4-A986-9E62C4F78A0F}"/>
              </a:ext>
            </a:extLst>
          </p:cNvPr>
          <p:cNvSpPr txBox="1">
            <a:spLocks/>
          </p:cNvSpPr>
          <p:nvPr/>
        </p:nvSpPr>
        <p:spPr>
          <a:xfrm>
            <a:off x="716279" y="1639393"/>
            <a:ext cx="5180212" cy="4890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Step 2 and 3: </a:t>
            </a:r>
            <a:r>
              <a:rPr lang="en-US" sz="2100" dirty="0"/>
              <a:t>For each “what if”, play your best response, and then </a:t>
            </a:r>
            <a:r>
              <a:rPr lang="en-US" sz="2100" b="1" dirty="0"/>
              <a:t>Step 4</a:t>
            </a:r>
            <a:r>
              <a:rPr lang="en-US" sz="2100" dirty="0"/>
              <a:t>, play as the OTHER player.</a:t>
            </a:r>
          </a:p>
          <a:p>
            <a:pPr marL="0" indent="0">
              <a:buNone/>
            </a:pPr>
            <a:r>
              <a:rPr lang="en-US" sz="2100" u="sng" dirty="0"/>
              <a:t>You are </a:t>
            </a:r>
            <a:r>
              <a:rPr lang="en-US" sz="2100" b="1" u="sng" dirty="0">
                <a:solidFill>
                  <a:srgbClr val="C00000"/>
                </a:solidFill>
              </a:rPr>
              <a:t>Bonnie: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Clyde denies</a:t>
            </a:r>
            <a:r>
              <a:rPr lang="en-US" sz="2100" dirty="0"/>
              <a:t>?</a:t>
            </a:r>
          </a:p>
          <a:p>
            <a:pPr marL="457200" lvl="1" indent="0">
              <a:buNone/>
            </a:pPr>
            <a:r>
              <a:rPr lang="en-US" sz="2100" dirty="0"/>
              <a:t>Bonnie’s best response: </a:t>
            </a:r>
            <a:r>
              <a:rPr lang="en-US" sz="2100" b="1" dirty="0">
                <a:solidFill>
                  <a:srgbClr val="C00000"/>
                </a:solidFill>
              </a:rPr>
              <a:t>Confess, 0 years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1767B3"/>
                </a:solidFill>
              </a:rPr>
              <a:t>Clyde confesses</a:t>
            </a:r>
            <a:r>
              <a:rPr lang="en-US" sz="2100" dirty="0"/>
              <a:t>?</a:t>
            </a:r>
          </a:p>
          <a:p>
            <a:pPr marL="457200" lvl="1" indent="0">
              <a:buNone/>
            </a:pPr>
            <a:r>
              <a:rPr lang="en-US" sz="2100" dirty="0"/>
              <a:t>Bonnie’s best response: </a:t>
            </a:r>
            <a:r>
              <a:rPr lang="en-US" sz="2100" b="1" dirty="0">
                <a:solidFill>
                  <a:srgbClr val="C00000"/>
                </a:solidFill>
              </a:rPr>
              <a:t>Confess, 2 years</a:t>
            </a:r>
          </a:p>
          <a:p>
            <a:pPr marL="0" indent="0">
              <a:buNone/>
            </a:pPr>
            <a:r>
              <a:rPr lang="en-US" sz="2100" u="sng" dirty="0"/>
              <a:t>You are </a:t>
            </a:r>
            <a:r>
              <a:rPr lang="en-US" sz="2100" b="1" u="sng" dirty="0">
                <a:solidFill>
                  <a:srgbClr val="1767B3"/>
                </a:solidFill>
              </a:rPr>
              <a:t>Clyde: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Bonnie denies</a:t>
            </a:r>
            <a:r>
              <a:rPr lang="en-US" sz="2100" dirty="0"/>
              <a:t>?</a:t>
            </a:r>
          </a:p>
          <a:p>
            <a:pPr marL="457200" lvl="1" indent="0">
              <a:buNone/>
            </a:pPr>
            <a:r>
              <a:rPr lang="en-US" sz="2100" dirty="0"/>
              <a:t>Clyde’s best response: </a:t>
            </a:r>
            <a:r>
              <a:rPr lang="en-US" sz="2100" b="1" dirty="0">
                <a:solidFill>
                  <a:srgbClr val="1767B3"/>
                </a:solidFill>
              </a:rPr>
              <a:t>Confess, 0 years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What if </a:t>
            </a:r>
            <a:r>
              <a:rPr lang="en-US" sz="2100" b="1" dirty="0">
                <a:solidFill>
                  <a:srgbClr val="C00000"/>
                </a:solidFill>
              </a:rPr>
              <a:t>Bonnie confesses</a:t>
            </a:r>
            <a:r>
              <a:rPr lang="en-US" sz="2100" dirty="0"/>
              <a:t>?</a:t>
            </a:r>
          </a:p>
          <a:p>
            <a:pPr marL="457200" lvl="1" indent="0">
              <a:buNone/>
            </a:pPr>
            <a:r>
              <a:rPr lang="en-US" sz="2100" dirty="0"/>
              <a:t>Clyde’s best response: </a:t>
            </a:r>
            <a:r>
              <a:rPr lang="en-US" sz="2100" b="1" dirty="0">
                <a:solidFill>
                  <a:srgbClr val="1767B3"/>
                </a:solidFill>
              </a:rPr>
              <a:t>Confess, 2 years</a:t>
            </a:r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07330-EB1A-A76B-E7EE-BF2BDCA5DE9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623C1F-47EA-F326-733D-9FEF58510734}"/>
              </a:ext>
            </a:extLst>
          </p:cNvPr>
          <p:cNvSpPr txBox="1">
            <a:spLocks/>
          </p:cNvSpPr>
          <p:nvPr/>
        </p:nvSpPr>
        <p:spPr>
          <a:xfrm>
            <a:off x="6096000" y="4306315"/>
            <a:ext cx="5678979" cy="2068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accent2"/>
                </a:solidFill>
              </a:rPr>
              <a:t>HELPFUL HINT: </a:t>
            </a:r>
            <a:r>
              <a:rPr lang="en-US" sz="2100" dirty="0"/>
              <a:t>When comparing payoffs in a given “What if” scenario….</a:t>
            </a:r>
          </a:p>
          <a:p>
            <a:pPr marL="0" indent="0">
              <a:buNone/>
            </a:pPr>
            <a:r>
              <a:rPr lang="en-US" sz="2100" dirty="0"/>
              <a:t>The </a:t>
            </a:r>
            <a:r>
              <a:rPr lang="en-US" sz="2100" b="1" dirty="0"/>
              <a:t>row</a:t>
            </a:r>
            <a:r>
              <a:rPr lang="en-US" sz="2100" dirty="0"/>
              <a:t> </a:t>
            </a:r>
            <a:r>
              <a:rPr lang="en-US" sz="2100" b="1" dirty="0"/>
              <a:t>player </a:t>
            </a:r>
            <a:r>
              <a:rPr lang="en-US" sz="2100" dirty="0"/>
              <a:t>(Bonnie) compares payoffs </a:t>
            </a:r>
            <a:r>
              <a:rPr lang="en-US" sz="2100" u="sng" dirty="0"/>
              <a:t>up and down</a:t>
            </a:r>
            <a:r>
              <a:rPr lang="en-US" sz="2100" dirty="0"/>
              <a:t> a given column.</a:t>
            </a:r>
          </a:p>
          <a:p>
            <a:pPr marL="0" indent="0">
              <a:buNone/>
            </a:pPr>
            <a:r>
              <a:rPr lang="en-US" sz="2100" dirty="0"/>
              <a:t>The </a:t>
            </a:r>
            <a:r>
              <a:rPr lang="en-US" sz="2100" b="1" dirty="0"/>
              <a:t>column</a:t>
            </a:r>
            <a:r>
              <a:rPr lang="en-US" sz="2100" dirty="0"/>
              <a:t> </a:t>
            </a:r>
            <a:r>
              <a:rPr lang="en-US" sz="2100" b="1" dirty="0"/>
              <a:t>player</a:t>
            </a:r>
            <a:r>
              <a:rPr lang="en-US" sz="2100" dirty="0"/>
              <a:t> (Clyde) compares payoffs </a:t>
            </a:r>
            <a:r>
              <a:rPr lang="en-US" sz="2100" u="sng" dirty="0"/>
              <a:t>across</a:t>
            </a:r>
            <a:r>
              <a:rPr lang="en-US" sz="2100" dirty="0"/>
              <a:t> a given row.</a:t>
            </a:r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72DBA5-A22C-F0E2-77F3-457B87B14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475" y="2615041"/>
            <a:ext cx="2319211" cy="1146909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66"/>
            <a:ext cx="10515600" cy="1120775"/>
          </a:xfrm>
        </p:spPr>
        <p:txBody>
          <a:bodyPr>
            <a:normAutofit/>
          </a:bodyPr>
          <a:lstStyle/>
          <a:p>
            <a:r>
              <a:rPr lang="en-US" sz="3200" dirty="0"/>
              <a:t>You Try! More examples of the prisoner’s dilemma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F1647AA-D34A-53A2-EBAB-FE4F899FC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8"/>
          <a:stretch/>
        </p:blipFill>
        <p:spPr>
          <a:xfrm>
            <a:off x="5256788" y="1796144"/>
            <a:ext cx="6097012" cy="3956347"/>
          </a:xfrm>
          <a:custGeom>
            <a:avLst/>
            <a:gdLst>
              <a:gd name="connsiteX0" fmla="*/ 0 w 6097012"/>
              <a:gd name="connsiteY0" fmla="*/ 0 h 3956347"/>
              <a:gd name="connsiteX1" fmla="*/ 6097012 w 6097012"/>
              <a:gd name="connsiteY1" fmla="*/ 0 h 3956347"/>
              <a:gd name="connsiteX2" fmla="*/ 6097012 w 6097012"/>
              <a:gd name="connsiteY2" fmla="*/ 3956347 h 3956347"/>
              <a:gd name="connsiteX3" fmla="*/ 0 w 6097012"/>
              <a:gd name="connsiteY3" fmla="*/ 3956347 h 3956347"/>
              <a:gd name="connsiteX4" fmla="*/ 0 w 6097012"/>
              <a:gd name="connsiteY4" fmla="*/ 0 h 3956347"/>
              <a:gd name="connsiteX5" fmla="*/ 5601434 w 6097012"/>
              <a:gd name="connsiteY5" fmla="*/ 2033879 h 3956347"/>
              <a:gd name="connsiteX6" fmla="*/ 5601434 w 6097012"/>
              <a:gd name="connsiteY6" fmla="*/ 2394300 h 3956347"/>
              <a:gd name="connsiteX7" fmla="*/ 5908459 w 6097012"/>
              <a:gd name="connsiteY7" fmla="*/ 2394300 h 3956347"/>
              <a:gd name="connsiteX8" fmla="*/ 5908459 w 6097012"/>
              <a:gd name="connsiteY8" fmla="*/ 2033879 h 3956347"/>
              <a:gd name="connsiteX9" fmla="*/ 5601434 w 6097012"/>
              <a:gd name="connsiteY9" fmla="*/ 2033879 h 3956347"/>
              <a:gd name="connsiteX10" fmla="*/ 3166371 w 6097012"/>
              <a:gd name="connsiteY10" fmla="*/ 2662390 h 3956347"/>
              <a:gd name="connsiteX11" fmla="*/ 3166371 w 6097012"/>
              <a:gd name="connsiteY11" fmla="*/ 3022811 h 3956347"/>
              <a:gd name="connsiteX12" fmla="*/ 3473396 w 6097012"/>
              <a:gd name="connsiteY12" fmla="*/ 3022811 h 3956347"/>
              <a:gd name="connsiteX13" fmla="*/ 3473396 w 6097012"/>
              <a:gd name="connsiteY13" fmla="*/ 2662390 h 3956347"/>
              <a:gd name="connsiteX14" fmla="*/ 3166371 w 6097012"/>
              <a:gd name="connsiteY14" fmla="*/ 2662390 h 3956347"/>
              <a:gd name="connsiteX15" fmla="*/ 5424005 w 6097012"/>
              <a:gd name="connsiteY15" fmla="*/ 3376556 h 3956347"/>
              <a:gd name="connsiteX16" fmla="*/ 5255475 w 6097012"/>
              <a:gd name="connsiteY16" fmla="*/ 3676907 h 3956347"/>
              <a:gd name="connsiteX17" fmla="*/ 5507435 w 6097012"/>
              <a:gd name="connsiteY17" fmla="*/ 3676907 h 3956347"/>
              <a:gd name="connsiteX18" fmla="*/ 5675965 w 6097012"/>
              <a:gd name="connsiteY18" fmla="*/ 3376556 h 3956347"/>
              <a:gd name="connsiteX19" fmla="*/ 5424005 w 6097012"/>
              <a:gd name="connsiteY19" fmla="*/ 3376556 h 3956347"/>
              <a:gd name="connsiteX20" fmla="*/ 5676521 w 6097012"/>
              <a:gd name="connsiteY20" fmla="*/ 3376556 h 3956347"/>
              <a:gd name="connsiteX21" fmla="*/ 5507991 w 6097012"/>
              <a:gd name="connsiteY21" fmla="*/ 3676907 h 3956347"/>
              <a:gd name="connsiteX22" fmla="*/ 5759951 w 6097012"/>
              <a:gd name="connsiteY22" fmla="*/ 3676907 h 3956347"/>
              <a:gd name="connsiteX23" fmla="*/ 5928481 w 6097012"/>
              <a:gd name="connsiteY23" fmla="*/ 3376556 h 3956347"/>
              <a:gd name="connsiteX24" fmla="*/ 5676521 w 6097012"/>
              <a:gd name="connsiteY24" fmla="*/ 3376556 h 395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7012" h="3956347">
                <a:moveTo>
                  <a:pt x="0" y="0"/>
                </a:moveTo>
                <a:lnTo>
                  <a:pt x="6097012" y="0"/>
                </a:lnTo>
                <a:lnTo>
                  <a:pt x="6097012" y="3956347"/>
                </a:lnTo>
                <a:lnTo>
                  <a:pt x="0" y="3956347"/>
                </a:lnTo>
                <a:lnTo>
                  <a:pt x="0" y="0"/>
                </a:lnTo>
                <a:close/>
                <a:moveTo>
                  <a:pt x="5601434" y="2033879"/>
                </a:moveTo>
                <a:lnTo>
                  <a:pt x="5601434" y="2394300"/>
                </a:lnTo>
                <a:lnTo>
                  <a:pt x="5908459" y="2394300"/>
                </a:lnTo>
                <a:lnTo>
                  <a:pt x="5908459" y="2033879"/>
                </a:lnTo>
                <a:lnTo>
                  <a:pt x="5601434" y="2033879"/>
                </a:lnTo>
                <a:close/>
                <a:moveTo>
                  <a:pt x="3166371" y="2662390"/>
                </a:moveTo>
                <a:lnTo>
                  <a:pt x="3166371" y="3022811"/>
                </a:lnTo>
                <a:lnTo>
                  <a:pt x="3473396" y="3022811"/>
                </a:lnTo>
                <a:lnTo>
                  <a:pt x="3473396" y="2662390"/>
                </a:lnTo>
                <a:lnTo>
                  <a:pt x="3166371" y="2662390"/>
                </a:lnTo>
                <a:close/>
                <a:moveTo>
                  <a:pt x="5424005" y="3376556"/>
                </a:moveTo>
                <a:lnTo>
                  <a:pt x="5255475" y="3676907"/>
                </a:lnTo>
                <a:lnTo>
                  <a:pt x="5507435" y="3676907"/>
                </a:lnTo>
                <a:lnTo>
                  <a:pt x="5675965" y="3376556"/>
                </a:lnTo>
                <a:lnTo>
                  <a:pt x="5424005" y="3376556"/>
                </a:lnTo>
                <a:close/>
                <a:moveTo>
                  <a:pt x="5676521" y="3376556"/>
                </a:moveTo>
                <a:lnTo>
                  <a:pt x="5507991" y="3676907"/>
                </a:lnTo>
                <a:lnTo>
                  <a:pt x="5759951" y="3676907"/>
                </a:lnTo>
                <a:lnTo>
                  <a:pt x="5928481" y="3376556"/>
                </a:lnTo>
                <a:lnTo>
                  <a:pt x="5676521" y="3376556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D74A5-0BA9-755E-E2A0-B1715397A700}"/>
              </a:ext>
            </a:extLst>
          </p:cNvPr>
          <p:cNvSpPr txBox="1">
            <a:spLocks/>
          </p:cNvSpPr>
          <p:nvPr/>
        </p:nvSpPr>
        <p:spPr>
          <a:xfrm>
            <a:off x="838200" y="1436912"/>
            <a:ext cx="3978729" cy="50001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The </a:t>
            </a:r>
            <a:r>
              <a:rPr lang="en-US" sz="2100" b="1" dirty="0"/>
              <a:t>tragedy of the commons </a:t>
            </a:r>
            <a:r>
              <a:rPr lang="en-US" sz="2100" dirty="0"/>
              <a:t>leads shared resources to be overused.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Everyone is worse off compared to if they cooperated.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100" u="sng" dirty="0"/>
              <a:t>More shared resources examples: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Overfishing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Pollution emission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Public roads and traffic jams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Politicians who overspend for special interest groups.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Friends who overorder when you agree to split the bill.</a:t>
            </a:r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3980D-2464-5666-5912-DE940816C659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393315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77" y="456565"/>
            <a:ext cx="10515600" cy="930275"/>
          </a:xfrm>
        </p:spPr>
        <p:txBody>
          <a:bodyPr>
            <a:normAutofit/>
          </a:bodyPr>
          <a:lstStyle/>
          <a:p>
            <a:r>
              <a:rPr lang="en-US" sz="3600" dirty="0"/>
              <a:t>One image involves game theory. The other does not.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A collage of a person lifting another person&#10;&#10;Description automatically generated with low confidence">
            <a:extLst>
              <a:ext uri="{FF2B5EF4-FFF2-40B4-BE49-F238E27FC236}">
                <a16:creationId xmlns:a16="http://schemas.microsoft.com/office/drawing/2014/main" id="{05666732-E533-2409-5217-A25D23842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20" r="3768" b="1"/>
          <a:stretch/>
        </p:blipFill>
        <p:spPr>
          <a:xfrm>
            <a:off x="944880" y="1707551"/>
            <a:ext cx="4617720" cy="3442899"/>
          </a:xfrm>
          <a:custGeom>
            <a:avLst/>
            <a:gdLst>
              <a:gd name="connsiteX0" fmla="*/ 0 w 4314190"/>
              <a:gd name="connsiteY0" fmla="*/ 0 h 3291840"/>
              <a:gd name="connsiteX1" fmla="*/ 4314190 w 4314190"/>
              <a:gd name="connsiteY1" fmla="*/ 0 h 3291840"/>
              <a:gd name="connsiteX2" fmla="*/ 4314190 w 4314190"/>
              <a:gd name="connsiteY2" fmla="*/ 3291840 h 3291840"/>
              <a:gd name="connsiteX3" fmla="*/ 0 w 4314190"/>
              <a:gd name="connsiteY3" fmla="*/ 3291840 h 3291840"/>
              <a:gd name="connsiteX4" fmla="*/ 0 w 4314190"/>
              <a:gd name="connsiteY4" fmla="*/ 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190" h="3291840">
                <a:moveTo>
                  <a:pt x="0" y="0"/>
                </a:moveTo>
                <a:lnTo>
                  <a:pt x="4314190" y="0"/>
                </a:lnTo>
                <a:lnTo>
                  <a:pt x="4314190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A collage of a person lifting another person&#10;&#10;Description automatically generated with low confidence">
            <a:extLst>
              <a:ext uri="{FF2B5EF4-FFF2-40B4-BE49-F238E27FC236}">
                <a16:creationId xmlns:a16="http://schemas.microsoft.com/office/drawing/2014/main" id="{513F6743-DC36-95B4-F179-53C9E5AC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8" b="53765"/>
          <a:stretch/>
        </p:blipFill>
        <p:spPr>
          <a:xfrm>
            <a:off x="6105743" y="1707552"/>
            <a:ext cx="5141377" cy="3442898"/>
          </a:xfrm>
          <a:custGeom>
            <a:avLst/>
            <a:gdLst>
              <a:gd name="connsiteX0" fmla="*/ 0 w 4314190"/>
              <a:gd name="connsiteY0" fmla="*/ 0 h 2956560"/>
              <a:gd name="connsiteX1" fmla="*/ 4314190 w 4314190"/>
              <a:gd name="connsiteY1" fmla="*/ 0 h 2956560"/>
              <a:gd name="connsiteX2" fmla="*/ 4314190 w 4314190"/>
              <a:gd name="connsiteY2" fmla="*/ 2956560 h 2956560"/>
              <a:gd name="connsiteX3" fmla="*/ 0 w 4314190"/>
              <a:gd name="connsiteY3" fmla="*/ 2956560 h 2956560"/>
              <a:gd name="connsiteX4" fmla="*/ 0 w 4314190"/>
              <a:gd name="connsiteY4" fmla="*/ 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190" h="2956560">
                <a:moveTo>
                  <a:pt x="0" y="0"/>
                </a:moveTo>
                <a:lnTo>
                  <a:pt x="4314190" y="0"/>
                </a:lnTo>
                <a:lnTo>
                  <a:pt x="4314190" y="2956560"/>
                </a:lnTo>
                <a:lnTo>
                  <a:pt x="0" y="29565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338224-0BC8-B1E8-D693-97C2EA54F451}"/>
              </a:ext>
            </a:extLst>
          </p:cNvPr>
          <p:cNvSpPr txBox="1"/>
          <p:nvPr/>
        </p:nvSpPr>
        <p:spPr>
          <a:xfrm>
            <a:off x="5593596" y="6530157"/>
            <a:ext cx="536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Left: Barratts/PA Images Archive/Getty Images; Right: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Bettman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/Getty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IMages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66"/>
            <a:ext cx="10515600" cy="1120775"/>
          </a:xfrm>
        </p:spPr>
        <p:txBody>
          <a:bodyPr>
            <a:normAutofit/>
          </a:bodyPr>
          <a:lstStyle/>
          <a:p>
            <a:r>
              <a:rPr lang="en-US" sz="3200" dirty="0"/>
              <a:t>You Try! More examples of the prisoner’s dilemma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8F43D1FD-2F63-9275-BE41-096094D71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41" t="51408" r="6395" b="39482"/>
          <a:stretch/>
        </p:blipFill>
        <p:spPr>
          <a:xfrm>
            <a:off x="10858223" y="3830023"/>
            <a:ext cx="307025" cy="360421"/>
          </a:xfrm>
          <a:custGeom>
            <a:avLst/>
            <a:gdLst>
              <a:gd name="connsiteX0" fmla="*/ 0 w 307025"/>
              <a:gd name="connsiteY0" fmla="*/ 0 h 360421"/>
              <a:gd name="connsiteX1" fmla="*/ 307025 w 307025"/>
              <a:gd name="connsiteY1" fmla="*/ 0 h 360421"/>
              <a:gd name="connsiteX2" fmla="*/ 307025 w 307025"/>
              <a:gd name="connsiteY2" fmla="*/ 360421 h 360421"/>
              <a:gd name="connsiteX3" fmla="*/ 0 w 307025"/>
              <a:gd name="connsiteY3" fmla="*/ 360421 h 360421"/>
              <a:gd name="connsiteX4" fmla="*/ 0 w 307025"/>
              <a:gd name="connsiteY4" fmla="*/ 0 h 36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025" h="360421">
                <a:moveTo>
                  <a:pt x="0" y="0"/>
                </a:moveTo>
                <a:lnTo>
                  <a:pt x="307025" y="0"/>
                </a:lnTo>
                <a:lnTo>
                  <a:pt x="307025" y="360421"/>
                </a:lnTo>
                <a:lnTo>
                  <a:pt x="0" y="36042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9A184CFB-E0B3-F5E1-9785-1144EB02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63" t="67294" r="44973" b="23596"/>
          <a:stretch/>
        </p:blipFill>
        <p:spPr>
          <a:xfrm>
            <a:off x="8423160" y="4458534"/>
            <a:ext cx="307025" cy="360421"/>
          </a:xfrm>
          <a:custGeom>
            <a:avLst/>
            <a:gdLst>
              <a:gd name="connsiteX0" fmla="*/ 0 w 307025"/>
              <a:gd name="connsiteY0" fmla="*/ 0 h 360421"/>
              <a:gd name="connsiteX1" fmla="*/ 307025 w 307025"/>
              <a:gd name="connsiteY1" fmla="*/ 0 h 360421"/>
              <a:gd name="connsiteX2" fmla="*/ 307025 w 307025"/>
              <a:gd name="connsiteY2" fmla="*/ 360421 h 360421"/>
              <a:gd name="connsiteX3" fmla="*/ 0 w 307025"/>
              <a:gd name="connsiteY3" fmla="*/ 360421 h 360421"/>
              <a:gd name="connsiteX4" fmla="*/ 0 w 307025"/>
              <a:gd name="connsiteY4" fmla="*/ 0 h 36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025" h="360421">
                <a:moveTo>
                  <a:pt x="0" y="0"/>
                </a:moveTo>
                <a:lnTo>
                  <a:pt x="307025" y="0"/>
                </a:lnTo>
                <a:lnTo>
                  <a:pt x="307025" y="360421"/>
                </a:lnTo>
                <a:lnTo>
                  <a:pt x="0" y="36042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1B51361-831A-229C-52C3-E7F818CA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260" t="85345" r="10078" b="7063"/>
          <a:stretch/>
        </p:blipFill>
        <p:spPr>
          <a:xfrm>
            <a:off x="10512263" y="5172700"/>
            <a:ext cx="420490" cy="300351"/>
          </a:xfrm>
          <a:custGeom>
            <a:avLst/>
            <a:gdLst>
              <a:gd name="connsiteX0" fmla="*/ 168530 w 420490"/>
              <a:gd name="connsiteY0" fmla="*/ 0 h 300351"/>
              <a:gd name="connsiteX1" fmla="*/ 420490 w 420490"/>
              <a:gd name="connsiteY1" fmla="*/ 0 h 300351"/>
              <a:gd name="connsiteX2" fmla="*/ 251960 w 420490"/>
              <a:gd name="connsiteY2" fmla="*/ 300351 h 300351"/>
              <a:gd name="connsiteX3" fmla="*/ 0 w 420490"/>
              <a:gd name="connsiteY3" fmla="*/ 300351 h 300351"/>
              <a:gd name="connsiteX4" fmla="*/ 168530 w 420490"/>
              <a:gd name="connsiteY4" fmla="*/ 0 h 3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90" h="300351">
                <a:moveTo>
                  <a:pt x="168530" y="0"/>
                </a:moveTo>
                <a:lnTo>
                  <a:pt x="420490" y="0"/>
                </a:lnTo>
                <a:lnTo>
                  <a:pt x="251960" y="300351"/>
                </a:lnTo>
                <a:lnTo>
                  <a:pt x="0" y="300351"/>
                </a:lnTo>
                <a:lnTo>
                  <a:pt x="168530" y="0"/>
                </a:lnTo>
                <a:close/>
              </a:path>
            </a:pathLst>
          </a:cu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52514B6-E7CE-EF8C-19B9-DA50AF686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60" t="85345" r="6078" b="7063"/>
          <a:stretch/>
        </p:blipFill>
        <p:spPr>
          <a:xfrm>
            <a:off x="10764779" y="5172700"/>
            <a:ext cx="420490" cy="300351"/>
          </a:xfrm>
          <a:custGeom>
            <a:avLst/>
            <a:gdLst>
              <a:gd name="connsiteX0" fmla="*/ 168530 w 420490"/>
              <a:gd name="connsiteY0" fmla="*/ 0 h 300351"/>
              <a:gd name="connsiteX1" fmla="*/ 420490 w 420490"/>
              <a:gd name="connsiteY1" fmla="*/ 0 h 300351"/>
              <a:gd name="connsiteX2" fmla="*/ 251960 w 420490"/>
              <a:gd name="connsiteY2" fmla="*/ 300351 h 300351"/>
              <a:gd name="connsiteX3" fmla="*/ 0 w 420490"/>
              <a:gd name="connsiteY3" fmla="*/ 300351 h 300351"/>
              <a:gd name="connsiteX4" fmla="*/ 168530 w 420490"/>
              <a:gd name="connsiteY4" fmla="*/ 0 h 3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90" h="300351">
                <a:moveTo>
                  <a:pt x="168530" y="0"/>
                </a:moveTo>
                <a:lnTo>
                  <a:pt x="420490" y="0"/>
                </a:lnTo>
                <a:lnTo>
                  <a:pt x="251960" y="300351"/>
                </a:lnTo>
                <a:lnTo>
                  <a:pt x="0" y="300351"/>
                </a:lnTo>
                <a:lnTo>
                  <a:pt x="168530" y="0"/>
                </a:lnTo>
                <a:close/>
              </a:path>
            </a:pathLst>
          </a:cu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F1647AA-D34A-53A2-EBAB-FE4F899FC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8"/>
          <a:stretch/>
        </p:blipFill>
        <p:spPr>
          <a:xfrm>
            <a:off x="5256788" y="1796144"/>
            <a:ext cx="6097012" cy="3956347"/>
          </a:xfrm>
          <a:custGeom>
            <a:avLst/>
            <a:gdLst>
              <a:gd name="connsiteX0" fmla="*/ 0 w 6097012"/>
              <a:gd name="connsiteY0" fmla="*/ 0 h 3956347"/>
              <a:gd name="connsiteX1" fmla="*/ 6097012 w 6097012"/>
              <a:gd name="connsiteY1" fmla="*/ 0 h 3956347"/>
              <a:gd name="connsiteX2" fmla="*/ 6097012 w 6097012"/>
              <a:gd name="connsiteY2" fmla="*/ 3956347 h 3956347"/>
              <a:gd name="connsiteX3" fmla="*/ 0 w 6097012"/>
              <a:gd name="connsiteY3" fmla="*/ 3956347 h 3956347"/>
              <a:gd name="connsiteX4" fmla="*/ 0 w 6097012"/>
              <a:gd name="connsiteY4" fmla="*/ 0 h 3956347"/>
              <a:gd name="connsiteX5" fmla="*/ 5601434 w 6097012"/>
              <a:gd name="connsiteY5" fmla="*/ 2033879 h 3956347"/>
              <a:gd name="connsiteX6" fmla="*/ 5601434 w 6097012"/>
              <a:gd name="connsiteY6" fmla="*/ 2394300 h 3956347"/>
              <a:gd name="connsiteX7" fmla="*/ 5908459 w 6097012"/>
              <a:gd name="connsiteY7" fmla="*/ 2394300 h 3956347"/>
              <a:gd name="connsiteX8" fmla="*/ 5908459 w 6097012"/>
              <a:gd name="connsiteY8" fmla="*/ 2033879 h 3956347"/>
              <a:gd name="connsiteX9" fmla="*/ 5601434 w 6097012"/>
              <a:gd name="connsiteY9" fmla="*/ 2033879 h 3956347"/>
              <a:gd name="connsiteX10" fmla="*/ 3166371 w 6097012"/>
              <a:gd name="connsiteY10" fmla="*/ 2662390 h 3956347"/>
              <a:gd name="connsiteX11" fmla="*/ 3166371 w 6097012"/>
              <a:gd name="connsiteY11" fmla="*/ 3022811 h 3956347"/>
              <a:gd name="connsiteX12" fmla="*/ 3473396 w 6097012"/>
              <a:gd name="connsiteY12" fmla="*/ 3022811 h 3956347"/>
              <a:gd name="connsiteX13" fmla="*/ 3473396 w 6097012"/>
              <a:gd name="connsiteY13" fmla="*/ 2662390 h 3956347"/>
              <a:gd name="connsiteX14" fmla="*/ 3166371 w 6097012"/>
              <a:gd name="connsiteY14" fmla="*/ 2662390 h 3956347"/>
              <a:gd name="connsiteX15" fmla="*/ 5424005 w 6097012"/>
              <a:gd name="connsiteY15" fmla="*/ 3376556 h 3956347"/>
              <a:gd name="connsiteX16" fmla="*/ 5255475 w 6097012"/>
              <a:gd name="connsiteY16" fmla="*/ 3676907 h 3956347"/>
              <a:gd name="connsiteX17" fmla="*/ 5507435 w 6097012"/>
              <a:gd name="connsiteY17" fmla="*/ 3676907 h 3956347"/>
              <a:gd name="connsiteX18" fmla="*/ 5675965 w 6097012"/>
              <a:gd name="connsiteY18" fmla="*/ 3376556 h 3956347"/>
              <a:gd name="connsiteX19" fmla="*/ 5424005 w 6097012"/>
              <a:gd name="connsiteY19" fmla="*/ 3376556 h 3956347"/>
              <a:gd name="connsiteX20" fmla="*/ 5676521 w 6097012"/>
              <a:gd name="connsiteY20" fmla="*/ 3376556 h 3956347"/>
              <a:gd name="connsiteX21" fmla="*/ 5507991 w 6097012"/>
              <a:gd name="connsiteY21" fmla="*/ 3676907 h 3956347"/>
              <a:gd name="connsiteX22" fmla="*/ 5759951 w 6097012"/>
              <a:gd name="connsiteY22" fmla="*/ 3676907 h 3956347"/>
              <a:gd name="connsiteX23" fmla="*/ 5928481 w 6097012"/>
              <a:gd name="connsiteY23" fmla="*/ 3376556 h 3956347"/>
              <a:gd name="connsiteX24" fmla="*/ 5676521 w 6097012"/>
              <a:gd name="connsiteY24" fmla="*/ 3376556 h 395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7012" h="3956347">
                <a:moveTo>
                  <a:pt x="0" y="0"/>
                </a:moveTo>
                <a:lnTo>
                  <a:pt x="6097012" y="0"/>
                </a:lnTo>
                <a:lnTo>
                  <a:pt x="6097012" y="3956347"/>
                </a:lnTo>
                <a:lnTo>
                  <a:pt x="0" y="3956347"/>
                </a:lnTo>
                <a:lnTo>
                  <a:pt x="0" y="0"/>
                </a:lnTo>
                <a:close/>
                <a:moveTo>
                  <a:pt x="5601434" y="2033879"/>
                </a:moveTo>
                <a:lnTo>
                  <a:pt x="5601434" y="2394300"/>
                </a:lnTo>
                <a:lnTo>
                  <a:pt x="5908459" y="2394300"/>
                </a:lnTo>
                <a:lnTo>
                  <a:pt x="5908459" y="2033879"/>
                </a:lnTo>
                <a:lnTo>
                  <a:pt x="5601434" y="2033879"/>
                </a:lnTo>
                <a:close/>
                <a:moveTo>
                  <a:pt x="3166371" y="2662390"/>
                </a:moveTo>
                <a:lnTo>
                  <a:pt x="3166371" y="3022811"/>
                </a:lnTo>
                <a:lnTo>
                  <a:pt x="3473396" y="3022811"/>
                </a:lnTo>
                <a:lnTo>
                  <a:pt x="3473396" y="2662390"/>
                </a:lnTo>
                <a:lnTo>
                  <a:pt x="3166371" y="2662390"/>
                </a:lnTo>
                <a:close/>
                <a:moveTo>
                  <a:pt x="5424005" y="3376556"/>
                </a:moveTo>
                <a:lnTo>
                  <a:pt x="5255475" y="3676907"/>
                </a:lnTo>
                <a:lnTo>
                  <a:pt x="5507435" y="3676907"/>
                </a:lnTo>
                <a:lnTo>
                  <a:pt x="5675965" y="3376556"/>
                </a:lnTo>
                <a:lnTo>
                  <a:pt x="5424005" y="3376556"/>
                </a:lnTo>
                <a:close/>
                <a:moveTo>
                  <a:pt x="5676521" y="3376556"/>
                </a:moveTo>
                <a:lnTo>
                  <a:pt x="5507991" y="3676907"/>
                </a:lnTo>
                <a:lnTo>
                  <a:pt x="5759951" y="3676907"/>
                </a:lnTo>
                <a:lnTo>
                  <a:pt x="5928481" y="3376556"/>
                </a:lnTo>
                <a:lnTo>
                  <a:pt x="5676521" y="3376556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D74A5-0BA9-755E-E2A0-B1715397A700}"/>
              </a:ext>
            </a:extLst>
          </p:cNvPr>
          <p:cNvSpPr txBox="1">
            <a:spLocks/>
          </p:cNvSpPr>
          <p:nvPr/>
        </p:nvSpPr>
        <p:spPr>
          <a:xfrm>
            <a:off x="838200" y="1436912"/>
            <a:ext cx="3978729" cy="50001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The </a:t>
            </a:r>
            <a:r>
              <a:rPr lang="en-US" sz="2100" b="1" dirty="0"/>
              <a:t>tragedy of the commons </a:t>
            </a:r>
            <a:r>
              <a:rPr lang="en-US" sz="2100" dirty="0"/>
              <a:t>leads shared resources to be overused.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Everyone is worse off compared to if they cooperated.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100" u="sng" dirty="0"/>
              <a:t>More shared resources examples: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Overfishing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Pollution emission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Public roads and traffic jams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Politicians who overspend for special interest groups.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Friends who overorder when you agree to split the bill.</a:t>
            </a:r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48170-7AD2-44A5-E3FE-4F4BBB8956C8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42430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F8A6-0C4C-2480-2E6C-FB14264B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10" y="85942"/>
            <a:ext cx="8138198" cy="1098346"/>
          </a:xfrm>
        </p:spPr>
        <p:txBody>
          <a:bodyPr>
            <a:normAutofit/>
          </a:bodyPr>
          <a:lstStyle/>
          <a:p>
            <a:r>
              <a:rPr lang="en-US" sz="3500" dirty="0"/>
              <a:t>Concept Check: Nash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1810C-7729-703A-2B13-D22ECDF4B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5407D-7204-E488-9321-43004F7CA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342" y="1560224"/>
            <a:ext cx="9575802" cy="206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Collusion: </a:t>
            </a:r>
            <a:r>
              <a:rPr lang="en-US" sz="2200" dirty="0"/>
              <a:t>Competitors get together and </a:t>
            </a:r>
            <a:r>
              <a:rPr lang="en-US" sz="2200" b="1" dirty="0"/>
              <a:t>agree to charge the same high price.                             </a:t>
            </a:r>
            <a:r>
              <a:rPr lang="en-US" sz="2200" dirty="0"/>
              <a:t>The payoff table shows the profits you and the other player earn under each scenario.</a:t>
            </a:r>
          </a:p>
          <a:p>
            <a:pPr>
              <a:buFont typeface="+mj-lt"/>
              <a:buAutoNum type="alphaUcPeriod"/>
            </a:pPr>
            <a:r>
              <a:rPr lang="en-US" sz="2200" dirty="0"/>
              <a:t>What is the </a:t>
            </a:r>
            <a:r>
              <a:rPr lang="en-US" sz="2200" b="1" dirty="0"/>
              <a:t>Nash equilibrium </a:t>
            </a:r>
            <a:r>
              <a:rPr lang="en-US" sz="2200" dirty="0"/>
              <a:t>of this game? </a:t>
            </a:r>
          </a:p>
          <a:p>
            <a:pPr>
              <a:buFont typeface="+mj-lt"/>
              <a:buAutoNum type="alphaUcPeriod"/>
            </a:pPr>
            <a:r>
              <a:rPr lang="en-US" sz="2200" dirty="0"/>
              <a:t>Does the Nash </a:t>
            </a:r>
            <a:r>
              <a:rPr lang="en-US" sz="2200" b="1" dirty="0"/>
              <a:t>correspond</a:t>
            </a:r>
            <a:r>
              <a:rPr lang="en-US" sz="2200" dirty="0"/>
              <a:t> the ‘best’ outcome (i.e., the socially optimal outcome)?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35D23-F7E5-1694-C82B-B459965FC103}"/>
              </a:ext>
            </a:extLst>
          </p:cNvPr>
          <p:cNvSpPr txBox="1"/>
          <p:nvPr/>
        </p:nvSpPr>
        <p:spPr>
          <a:xfrm>
            <a:off x="3897431" y="5644197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9450B-44AD-0162-DAC8-853A508E6B74}"/>
              </a:ext>
            </a:extLst>
          </p:cNvPr>
          <p:cNvSpPr txBox="1"/>
          <p:nvPr/>
        </p:nvSpPr>
        <p:spPr>
          <a:xfrm>
            <a:off x="3897431" y="4461309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4A741-4C84-12FA-5FDF-A45103BCEA0D}"/>
              </a:ext>
            </a:extLst>
          </p:cNvPr>
          <p:cNvSpPr txBox="1"/>
          <p:nvPr/>
        </p:nvSpPr>
        <p:spPr>
          <a:xfrm>
            <a:off x="6068889" y="4461308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9F89B-63CF-74C0-21EA-12F8ABF8A87A}"/>
              </a:ext>
            </a:extLst>
          </p:cNvPr>
          <p:cNvSpPr txBox="1"/>
          <p:nvPr/>
        </p:nvSpPr>
        <p:spPr>
          <a:xfrm>
            <a:off x="3897431" y="47365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7A6DAD-973A-3017-84D5-CF9C9AB57C00}"/>
              </a:ext>
            </a:extLst>
          </p:cNvPr>
          <p:cNvSpPr txBox="1">
            <a:spLocks/>
          </p:cNvSpPr>
          <p:nvPr/>
        </p:nvSpPr>
        <p:spPr>
          <a:xfrm>
            <a:off x="7116921" y="3998904"/>
            <a:ext cx="4290594" cy="261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UcPeriod"/>
            </a:pPr>
            <a:r>
              <a:rPr lang="en-US" sz="2000" dirty="0"/>
              <a:t>The Nash equilibrium is </a:t>
            </a:r>
            <a:r>
              <a:rPr lang="en-US" sz="2000" b="1" dirty="0"/>
              <a:t>both undercut</a:t>
            </a:r>
            <a:r>
              <a:rPr lang="en-US" sz="2000" dirty="0"/>
              <a:t>, and you each earn $2 million in profit.</a:t>
            </a:r>
          </a:p>
          <a:p>
            <a:pPr>
              <a:buFont typeface="+mj-lt"/>
              <a:buAutoNum type="alphaUcPeriod"/>
            </a:pPr>
            <a:r>
              <a:rPr lang="en-US" sz="2000" dirty="0"/>
              <a:t>No. The best outcome is for both to charge high prices, earning $3 million each.</a:t>
            </a:r>
          </a:p>
          <a:p>
            <a:pPr marL="457200" lvl="1" indent="0">
              <a:buNone/>
            </a:pPr>
            <a:r>
              <a:rPr lang="en-US" sz="1800" b="1" dirty="0"/>
              <a:t>Nash equilibrium ≠ Best 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27BCF-EE28-8F82-A8D0-90B916621A62}"/>
              </a:ext>
            </a:extLst>
          </p:cNvPr>
          <p:cNvSpPr/>
          <p:nvPr/>
        </p:nvSpPr>
        <p:spPr>
          <a:xfrm>
            <a:off x="7532062" y="3853306"/>
            <a:ext cx="3512633" cy="1254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56FE4-FA6B-7DC3-2AB5-C28E8EEBF207}"/>
              </a:ext>
            </a:extLst>
          </p:cNvPr>
          <p:cNvSpPr/>
          <p:nvPr/>
        </p:nvSpPr>
        <p:spPr>
          <a:xfrm>
            <a:off x="7547320" y="5107639"/>
            <a:ext cx="3860195" cy="1510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4C74A4-8C1A-5327-0246-9CEFE615D484}"/>
              </a:ext>
            </a:extLst>
          </p:cNvPr>
          <p:cNvSpPr/>
          <p:nvPr/>
        </p:nvSpPr>
        <p:spPr>
          <a:xfrm>
            <a:off x="3926136" y="5644197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BC5A9-8735-7837-527F-E5F06D9F8DF2}"/>
              </a:ext>
            </a:extLst>
          </p:cNvPr>
          <p:cNvSpPr/>
          <p:nvPr/>
        </p:nvSpPr>
        <p:spPr>
          <a:xfrm>
            <a:off x="6083241" y="4486976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E6AFA-3D11-A6DB-1254-E0AC7FE719E3}"/>
              </a:ext>
            </a:extLst>
          </p:cNvPr>
          <p:cNvSpPr/>
          <p:nvPr/>
        </p:nvSpPr>
        <p:spPr>
          <a:xfrm rot="2103292">
            <a:off x="3856077" y="4389294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4F502-1502-D045-A52D-D88DFE518884}"/>
              </a:ext>
            </a:extLst>
          </p:cNvPr>
          <p:cNvSpPr/>
          <p:nvPr/>
        </p:nvSpPr>
        <p:spPr>
          <a:xfrm rot="3662550">
            <a:off x="4007583" y="4880097"/>
            <a:ext cx="458975" cy="49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38B4D84-A502-E040-BBA7-C45EFEF59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28700"/>
              </p:ext>
            </p:extLst>
          </p:nvPr>
        </p:nvGraphicFramePr>
        <p:xfrm>
          <a:off x="579270" y="3662262"/>
          <a:ext cx="5992557" cy="261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4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undercu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 the high price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charge the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high </a:t>
                      </a:r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price, as agreed.</a:t>
                      </a:r>
                      <a:endParaRPr lang="en-US" sz="1600" b="0" dirty="0">
                        <a:solidFill>
                          <a:srgbClr val="1767B3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15137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undercut</a:t>
                      </a:r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 the high price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$2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$4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863167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charge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high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price,         as agreed.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$0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earn $3 m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earn $3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DEED3-66C0-C538-D17B-16DFA6F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1200" y="1673902"/>
            <a:ext cx="8229600" cy="0"/>
          </a:xfrm>
          <a:prstGeom prst="line">
            <a:avLst/>
          </a:prstGeom>
          <a:ln w="76200" cap="rnd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02D16-4013-CA60-663B-1FD0F848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931"/>
            <a:ext cx="10515600" cy="676033"/>
          </a:xfrm>
        </p:spPr>
        <p:txBody>
          <a:bodyPr>
            <a:noAutofit/>
          </a:bodyPr>
          <a:lstStyle/>
          <a:p>
            <a:pPr algn="ctr">
              <a:lnSpc>
                <a:spcPts val="3460"/>
              </a:lnSpc>
            </a:pPr>
            <a:r>
              <a:rPr lang="en-US" sz="2800" dirty="0">
                <a:latin typeface="Dosis" pitchFamily="2" charset="77"/>
              </a:rPr>
              <a:t>Key take-aways: </a:t>
            </a:r>
            <a:br>
              <a:rPr lang="en-US" sz="2800" dirty="0">
                <a:latin typeface="Dosis" pitchFamily="2" charset="77"/>
              </a:rPr>
            </a:br>
            <a:r>
              <a:rPr lang="en-US" sz="2800" dirty="0">
                <a:latin typeface="Dosis" pitchFamily="2" charset="77"/>
              </a:rPr>
              <a:t>The prisoner’s </a:t>
            </a:r>
            <a:r>
              <a:rPr lang="en-US" sz="2800" dirty="0"/>
              <a:t>d</a:t>
            </a:r>
            <a:r>
              <a:rPr lang="en-US" sz="2800" dirty="0">
                <a:latin typeface="Dosis" pitchFamily="2" charset="77"/>
              </a:rPr>
              <a:t>ilemma and the challenge of cooperation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860CE-FF92-8D02-8C8E-603226BC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6BB23-9BE7-2EEE-CA7B-DFAD772C964E}"/>
              </a:ext>
            </a:extLst>
          </p:cNvPr>
          <p:cNvSpPr txBox="1">
            <a:spLocks/>
          </p:cNvSpPr>
          <p:nvPr/>
        </p:nvSpPr>
        <p:spPr>
          <a:xfrm>
            <a:off x="1965158" y="1972235"/>
            <a:ext cx="8488220" cy="4047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Nash Equilibrium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ym typeface="Wingdings" pitchFamily="2" charset="2"/>
              </a:rPr>
              <a:t>An equilibrium in which the choice that each player makes is a best response to the choices that other players are making.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ym typeface="Wingdings" pitchFamily="2" charset="2"/>
              </a:rPr>
              <a:t>Visually, wherever there are </a:t>
            </a:r>
            <a:r>
              <a:rPr lang="en-US" sz="2400" dirty="0">
                <a:sym typeface="Wingdings" pitchFamily="2" charset="2"/>
              </a:rPr>
              <a:t>TWO best response checkmarks </a:t>
            </a:r>
            <a:r>
              <a:rPr lang="en-US" sz="2400" b="0" dirty="0">
                <a:sym typeface="Wingdings" pitchFamily="2" charset="2"/>
              </a:rPr>
              <a:t>in a single cell.</a:t>
            </a: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Prisoner’s dilemma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Yields a failure to cooperate.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ym typeface="Wingdings" pitchFamily="2" charset="2"/>
              </a:rPr>
              <a:t>Temptation to take advantage undermines cooperation.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Nash equilibrium outcome ≠ Best outcome (cooperation).</a:t>
            </a: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91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2948166-45C0-4B7A-CFD0-C2819FD5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83" y="2083208"/>
            <a:ext cx="3841036" cy="2987865"/>
          </a:xfrm>
        </p:spPr>
        <p:txBody>
          <a:bodyPr anchor="ctr">
            <a:normAutofit/>
          </a:bodyPr>
          <a:lstStyle/>
          <a:p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Figure out how best to coordinate with you allies to make complementary choices: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Coordination games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Anti-coordination games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8D963-9A10-39DE-1E8D-C8FDDC66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985561" y="2113325"/>
            <a:ext cx="1055817" cy="1351521"/>
            <a:chOff x="5940994" y="5004742"/>
            <a:chExt cx="868277" cy="1473644"/>
          </a:xfrm>
          <a:solidFill>
            <a:schemeClr val="accent2"/>
          </a:solidFill>
        </p:grpSpPr>
        <p:sp>
          <p:nvSpPr>
            <p:cNvPr id="6" name="Bent Arrow 5">
              <a:extLst>
                <a:ext uri="{FF2B5EF4-FFF2-40B4-BE49-F238E27FC236}">
                  <a16:creationId xmlns:a16="http://schemas.microsoft.com/office/drawing/2014/main" id="{E85A263D-CB4F-60D8-B8EC-18597958C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5753543" y="5751439"/>
              <a:ext cx="914398" cy="539496"/>
            </a:xfrm>
            <a:prstGeom prst="bentArrow">
              <a:avLst>
                <a:gd name="adj1" fmla="val 24078"/>
                <a:gd name="adj2" fmla="val 28359"/>
                <a:gd name="adj3" fmla="val 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B4DA5FE3-DCC9-65D0-3C6A-CDD56C1C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62912" y="5004742"/>
              <a:ext cx="546359" cy="853253"/>
            </a:xfrm>
            <a:prstGeom prst="bentArrow">
              <a:avLst>
                <a:gd name="adj1" fmla="val 23992"/>
                <a:gd name="adj2" fmla="val 28026"/>
                <a:gd name="adj3" fmla="val 4108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0A2C-BA51-E088-5971-DA58FD7B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difficulty of </a:t>
            </a:r>
            <a:r>
              <a:rPr lang="en-US" sz="3200" i="1" dirty="0"/>
              <a:t>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3F03-B9F8-C030-D534-BC4CEC0C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601037"/>
            <a:ext cx="11550316" cy="1270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Coordination games: </a:t>
            </a:r>
            <a:r>
              <a:rPr lang="en-US" sz="2200" dirty="0"/>
              <a:t>when all players have a common interest in coordinating their choices.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 want to make a choice that is </a:t>
            </a:r>
            <a:r>
              <a:rPr lang="en-US" sz="2200" b="1" dirty="0"/>
              <a:t>complementary</a:t>
            </a:r>
            <a:r>
              <a:rPr lang="en-US" sz="2200" dirty="0"/>
              <a:t> to mine.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D569-80E3-D91E-8473-57586370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3EF98B-6041-99EA-819B-BDBFF5B8FC21}"/>
              </a:ext>
            </a:extLst>
          </p:cNvPr>
          <p:cNvSpPr txBox="1">
            <a:spLocks/>
          </p:cNvSpPr>
          <p:nvPr/>
        </p:nvSpPr>
        <p:spPr>
          <a:xfrm>
            <a:off x="360946" y="2715054"/>
            <a:ext cx="5735053" cy="2633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Smartphone example:</a:t>
            </a:r>
          </a:p>
          <a:p>
            <a:pPr marL="0" indent="0">
              <a:buNone/>
            </a:pPr>
            <a:r>
              <a:rPr lang="en-US" sz="2400" dirty="0"/>
              <a:t>You want to buy the </a:t>
            </a:r>
            <a:r>
              <a:rPr lang="en-US" sz="2400" b="1" dirty="0"/>
              <a:t>same</a:t>
            </a:r>
            <a:r>
              <a:rPr lang="en-US" sz="2400" dirty="0"/>
              <a:t> smartphone brand as your family to maximize the compatibility of the two phones’ operating systems.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Your best response is to </a:t>
            </a:r>
            <a:r>
              <a:rPr lang="en-US" sz="2400" b="1" dirty="0"/>
              <a:t>coordinate</a:t>
            </a:r>
            <a:r>
              <a:rPr lang="en-US" sz="2400" dirty="0"/>
              <a:t> so that you’re making the </a:t>
            </a:r>
            <a:r>
              <a:rPr lang="en-US" sz="2400" b="1" dirty="0"/>
              <a:t>same choice </a:t>
            </a:r>
            <a:r>
              <a:rPr lang="en-US" sz="2400" dirty="0"/>
              <a:t>as your family (or friends).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07A117-C337-D713-B204-BFE07DDB1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18424"/>
              </p:ext>
            </p:extLst>
          </p:nvPr>
        </p:nvGraphicFramePr>
        <p:xfrm>
          <a:off x="5710160" y="2461767"/>
          <a:ext cx="5992557" cy="25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4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buy an  </a:t>
                      </a:r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iPhone</a:t>
                      </a:r>
                      <a:endParaRPr lang="en-US" b="0" dirty="0">
                        <a:solidFill>
                          <a:srgbClr val="1767B3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buy a </a:t>
                      </a:r>
                      <a:r>
                        <a:rPr lang="en-US" sz="18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Samsung</a:t>
                      </a:r>
                      <a:endParaRPr lang="en-US" sz="1800" b="0" dirty="0">
                        <a:solidFill>
                          <a:srgbClr val="1767B3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15137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buy an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iPhone</a:t>
                      </a:r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Text messages come through cleanly.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Dosis" pitchFamily="2" charset="77"/>
                        </a:rPr>
                        <a:t>Clunky cross-platform messaging.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863167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buy a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Samsung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Dosis" pitchFamily="2" charset="77"/>
                        </a:rPr>
                        <a:t>Clunky cross-platform messaging.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Text messages come through cleanly.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70DFD5-422D-85ED-767D-C6902FB65BE7}"/>
              </a:ext>
            </a:extLst>
          </p:cNvPr>
          <p:cNvSpPr txBox="1"/>
          <p:nvPr/>
        </p:nvSpPr>
        <p:spPr>
          <a:xfrm>
            <a:off x="9076625" y="3717412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86DCD-EB01-9422-601C-166AD529BDF8}"/>
              </a:ext>
            </a:extLst>
          </p:cNvPr>
          <p:cNvSpPr txBox="1"/>
          <p:nvPr/>
        </p:nvSpPr>
        <p:spPr>
          <a:xfrm>
            <a:off x="8832785" y="3697707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7D94B-172A-490D-3D45-275956788271}"/>
              </a:ext>
            </a:extLst>
          </p:cNvPr>
          <p:cNvSpPr txBox="1"/>
          <p:nvPr/>
        </p:nvSpPr>
        <p:spPr>
          <a:xfrm>
            <a:off x="11032960" y="45771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46631-3196-83FD-151E-D51371829D14}"/>
              </a:ext>
            </a:extLst>
          </p:cNvPr>
          <p:cNvSpPr txBox="1"/>
          <p:nvPr/>
        </p:nvSpPr>
        <p:spPr>
          <a:xfrm>
            <a:off x="11247121" y="45771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869001-76E2-BD18-038F-AF492A908A82}"/>
              </a:ext>
            </a:extLst>
          </p:cNvPr>
          <p:cNvSpPr txBox="1">
            <a:spLocks/>
          </p:cNvSpPr>
          <p:nvPr/>
        </p:nvSpPr>
        <p:spPr>
          <a:xfrm>
            <a:off x="360947" y="5431591"/>
            <a:ext cx="11550316" cy="127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Difficult to coordinate </a:t>
            </a:r>
            <a:r>
              <a:rPr lang="en-US" sz="2200" dirty="0"/>
              <a:t>because there are </a:t>
            </a:r>
            <a:r>
              <a:rPr lang="en-US" sz="2200" b="1" dirty="0">
                <a:solidFill>
                  <a:schemeClr val="accent6"/>
                </a:solidFill>
              </a:rPr>
              <a:t>multiple equilibria </a:t>
            </a:r>
            <a:r>
              <a:rPr lang="en-US" sz="2200" b="1" dirty="0">
                <a:solidFill>
                  <a:schemeClr val="accent6"/>
                </a:solidFill>
                <a:sym typeface="Wingdings" pitchFamily="2" charset="2"/>
              </a:rPr>
              <a:t></a:t>
            </a:r>
            <a:r>
              <a:rPr lang="en-US" sz="2200" b="1" dirty="0">
                <a:solidFill>
                  <a:schemeClr val="accent6"/>
                </a:solidFill>
              </a:rPr>
              <a:t> more than one equilibrium. 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May fail to coordinate, yielding an out-of-equilibrium outcome.</a:t>
            </a:r>
          </a:p>
        </p:txBody>
      </p:sp>
    </p:spTree>
    <p:extLst>
      <p:ext uri="{BB962C8B-B14F-4D97-AF65-F5344CB8AC3E}">
        <p14:creationId xmlns:p14="http://schemas.microsoft.com/office/powerpoint/2010/main" val="510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Another coordination game: </a:t>
            </a:r>
            <a:r>
              <a:rPr lang="en-US" sz="3600" dirty="0"/>
              <a:t>Business hours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1A5D6AB-C3A5-29AA-CA33-06892E0CC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3054" r="42701" b="54715"/>
          <a:stretch/>
        </p:blipFill>
        <p:spPr>
          <a:xfrm>
            <a:off x="6961735" y="3409790"/>
            <a:ext cx="1990165" cy="399569"/>
          </a:xfrm>
          <a:custGeom>
            <a:avLst/>
            <a:gdLst>
              <a:gd name="connsiteX0" fmla="*/ 0 w 1990165"/>
              <a:gd name="connsiteY0" fmla="*/ 0 h 399569"/>
              <a:gd name="connsiteX1" fmla="*/ 1990165 w 1990165"/>
              <a:gd name="connsiteY1" fmla="*/ 0 h 399569"/>
              <a:gd name="connsiteX2" fmla="*/ 1990165 w 1990165"/>
              <a:gd name="connsiteY2" fmla="*/ 399569 h 399569"/>
              <a:gd name="connsiteX3" fmla="*/ 1252499 w 1990165"/>
              <a:gd name="connsiteY3" fmla="*/ 399569 h 399569"/>
              <a:gd name="connsiteX4" fmla="*/ 1252499 w 1990165"/>
              <a:gd name="connsiteY4" fmla="*/ 376517 h 399569"/>
              <a:gd name="connsiteX5" fmla="*/ 126147 w 1990165"/>
              <a:gd name="connsiteY5" fmla="*/ 376517 h 399569"/>
              <a:gd name="connsiteX6" fmla="*/ 126147 w 1990165"/>
              <a:gd name="connsiteY6" fmla="*/ 399569 h 399569"/>
              <a:gd name="connsiteX7" fmla="*/ 0 w 1990165"/>
              <a:gd name="connsiteY7" fmla="*/ 399569 h 399569"/>
              <a:gd name="connsiteX8" fmla="*/ 0 w 1990165"/>
              <a:gd name="connsiteY8" fmla="*/ 0 h 39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165" h="399569">
                <a:moveTo>
                  <a:pt x="0" y="0"/>
                </a:moveTo>
                <a:lnTo>
                  <a:pt x="1990165" y="0"/>
                </a:lnTo>
                <a:lnTo>
                  <a:pt x="1990165" y="399569"/>
                </a:lnTo>
                <a:lnTo>
                  <a:pt x="1252499" y="399569"/>
                </a:lnTo>
                <a:lnTo>
                  <a:pt x="1252499" y="376517"/>
                </a:lnTo>
                <a:lnTo>
                  <a:pt x="126147" y="376517"/>
                </a:lnTo>
                <a:lnTo>
                  <a:pt x="126147" y="399569"/>
                </a:lnTo>
                <a:lnTo>
                  <a:pt x="0" y="3995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F67490-85B2-7943-E271-A02DBDEBC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13" t="33642" r="6131" b="42131"/>
          <a:stretch/>
        </p:blipFill>
        <p:spPr>
          <a:xfrm>
            <a:off x="9204192" y="3429000"/>
            <a:ext cx="1990165" cy="791455"/>
          </a:xfrm>
          <a:custGeom>
            <a:avLst/>
            <a:gdLst>
              <a:gd name="connsiteX0" fmla="*/ 0 w 1990165"/>
              <a:gd name="connsiteY0" fmla="*/ 0 h 791455"/>
              <a:gd name="connsiteX1" fmla="*/ 1990165 w 1990165"/>
              <a:gd name="connsiteY1" fmla="*/ 0 h 791455"/>
              <a:gd name="connsiteX2" fmla="*/ 1990165 w 1990165"/>
              <a:gd name="connsiteY2" fmla="*/ 791455 h 791455"/>
              <a:gd name="connsiteX3" fmla="*/ 0 w 1990165"/>
              <a:gd name="connsiteY3" fmla="*/ 791455 h 791455"/>
              <a:gd name="connsiteX4" fmla="*/ 0 w 1990165"/>
              <a:gd name="connsiteY4" fmla="*/ 0 h 79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165" h="791455">
                <a:moveTo>
                  <a:pt x="0" y="0"/>
                </a:moveTo>
                <a:lnTo>
                  <a:pt x="1990165" y="0"/>
                </a:lnTo>
                <a:lnTo>
                  <a:pt x="1990165" y="791455"/>
                </a:lnTo>
                <a:lnTo>
                  <a:pt x="0" y="7914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C0A6FC-BF9C-2273-115E-0129DFE71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1" t="45285" r="54731" b="43190"/>
          <a:stretch/>
        </p:blipFill>
        <p:spPr>
          <a:xfrm>
            <a:off x="7087881" y="3809359"/>
            <a:ext cx="1126352" cy="376517"/>
          </a:xfrm>
          <a:custGeom>
            <a:avLst/>
            <a:gdLst>
              <a:gd name="connsiteX0" fmla="*/ 0 w 1126352"/>
              <a:gd name="connsiteY0" fmla="*/ 0 h 376517"/>
              <a:gd name="connsiteX1" fmla="*/ 1126352 w 1126352"/>
              <a:gd name="connsiteY1" fmla="*/ 0 h 376517"/>
              <a:gd name="connsiteX2" fmla="*/ 1126352 w 1126352"/>
              <a:gd name="connsiteY2" fmla="*/ 135138 h 376517"/>
              <a:gd name="connsiteX3" fmla="*/ 1111991 w 1126352"/>
              <a:gd name="connsiteY3" fmla="*/ 148798 h 376517"/>
              <a:gd name="connsiteX4" fmla="*/ 1111991 w 1126352"/>
              <a:gd name="connsiteY4" fmla="*/ 376517 h 376517"/>
              <a:gd name="connsiteX5" fmla="*/ 0 w 1126352"/>
              <a:gd name="connsiteY5" fmla="*/ 376517 h 376517"/>
              <a:gd name="connsiteX6" fmla="*/ 0 w 1126352"/>
              <a:gd name="connsiteY6" fmla="*/ 0 h 3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352" h="376517">
                <a:moveTo>
                  <a:pt x="0" y="0"/>
                </a:moveTo>
                <a:lnTo>
                  <a:pt x="1126352" y="0"/>
                </a:lnTo>
                <a:lnTo>
                  <a:pt x="1126352" y="135138"/>
                </a:lnTo>
                <a:lnTo>
                  <a:pt x="1111991" y="148798"/>
                </a:lnTo>
                <a:lnTo>
                  <a:pt x="1111991" y="376517"/>
                </a:lnTo>
                <a:lnTo>
                  <a:pt x="0" y="37651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C64690-2B82-5D99-FC68-CCE7F5931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35" t="45441" r="48115" b="42328"/>
          <a:stretch/>
        </p:blipFill>
        <p:spPr>
          <a:xfrm>
            <a:off x="8199873" y="3814476"/>
            <a:ext cx="420061" cy="399570"/>
          </a:xfrm>
          <a:custGeom>
            <a:avLst/>
            <a:gdLst>
              <a:gd name="connsiteX0" fmla="*/ 151050 w 420061"/>
              <a:gd name="connsiteY0" fmla="*/ 0 h 399570"/>
              <a:gd name="connsiteX1" fmla="*/ 420061 w 420061"/>
              <a:gd name="connsiteY1" fmla="*/ 0 h 399570"/>
              <a:gd name="connsiteX2" fmla="*/ 0 w 420061"/>
              <a:gd name="connsiteY2" fmla="*/ 399570 h 399570"/>
              <a:gd name="connsiteX3" fmla="*/ 0 w 420061"/>
              <a:gd name="connsiteY3" fmla="*/ 371400 h 399570"/>
              <a:gd name="connsiteX4" fmla="*/ 14361 w 420061"/>
              <a:gd name="connsiteY4" fmla="*/ 371400 h 399570"/>
              <a:gd name="connsiteX5" fmla="*/ 14361 w 420061"/>
              <a:gd name="connsiteY5" fmla="*/ 130021 h 399570"/>
              <a:gd name="connsiteX6" fmla="*/ 151050 w 420061"/>
              <a:gd name="connsiteY6" fmla="*/ 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61" h="399570">
                <a:moveTo>
                  <a:pt x="151050" y="0"/>
                </a:moveTo>
                <a:lnTo>
                  <a:pt x="420061" y="0"/>
                </a:lnTo>
                <a:lnTo>
                  <a:pt x="0" y="399570"/>
                </a:lnTo>
                <a:lnTo>
                  <a:pt x="0" y="371400"/>
                </a:lnTo>
                <a:lnTo>
                  <a:pt x="14361" y="371400"/>
                </a:lnTo>
                <a:lnTo>
                  <a:pt x="14361" y="130021"/>
                </a:lnTo>
                <a:lnTo>
                  <a:pt x="15105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B3061-C9C7-2116-C525-408B6DC63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94" t="45638" r="43656" b="42131"/>
          <a:stretch/>
        </p:blipFill>
        <p:spPr>
          <a:xfrm>
            <a:off x="8473282" y="3820885"/>
            <a:ext cx="420061" cy="399570"/>
          </a:xfrm>
          <a:custGeom>
            <a:avLst/>
            <a:gdLst>
              <a:gd name="connsiteX0" fmla="*/ 151050 w 420061"/>
              <a:gd name="connsiteY0" fmla="*/ 0 h 399570"/>
              <a:gd name="connsiteX1" fmla="*/ 420061 w 420061"/>
              <a:gd name="connsiteY1" fmla="*/ 0 h 399570"/>
              <a:gd name="connsiteX2" fmla="*/ 0 w 420061"/>
              <a:gd name="connsiteY2" fmla="*/ 399570 h 399570"/>
              <a:gd name="connsiteX3" fmla="*/ 0 w 420061"/>
              <a:gd name="connsiteY3" fmla="*/ 143681 h 399570"/>
              <a:gd name="connsiteX4" fmla="*/ 151050 w 420061"/>
              <a:gd name="connsiteY4" fmla="*/ 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61" h="399570">
                <a:moveTo>
                  <a:pt x="151050" y="0"/>
                </a:moveTo>
                <a:lnTo>
                  <a:pt x="420061" y="0"/>
                </a:lnTo>
                <a:lnTo>
                  <a:pt x="0" y="399570"/>
                </a:lnTo>
                <a:lnTo>
                  <a:pt x="0" y="143681"/>
                </a:lnTo>
                <a:lnTo>
                  <a:pt x="151050" y="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BA32EA-48AA-7312-55A7-B91E2C60A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68629" r="42701" b="7144"/>
          <a:stretch/>
        </p:blipFill>
        <p:spPr>
          <a:xfrm>
            <a:off x="6961735" y="4572000"/>
            <a:ext cx="1990165" cy="791455"/>
          </a:xfrm>
          <a:custGeom>
            <a:avLst/>
            <a:gdLst>
              <a:gd name="connsiteX0" fmla="*/ 0 w 1990165"/>
              <a:gd name="connsiteY0" fmla="*/ 0 h 791455"/>
              <a:gd name="connsiteX1" fmla="*/ 1990165 w 1990165"/>
              <a:gd name="connsiteY1" fmla="*/ 0 h 791455"/>
              <a:gd name="connsiteX2" fmla="*/ 1990165 w 1990165"/>
              <a:gd name="connsiteY2" fmla="*/ 791455 h 791455"/>
              <a:gd name="connsiteX3" fmla="*/ 0 w 1990165"/>
              <a:gd name="connsiteY3" fmla="*/ 791455 h 791455"/>
              <a:gd name="connsiteX4" fmla="*/ 0 w 1990165"/>
              <a:gd name="connsiteY4" fmla="*/ 0 h 79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165" h="791455">
                <a:moveTo>
                  <a:pt x="0" y="0"/>
                </a:moveTo>
                <a:lnTo>
                  <a:pt x="1990165" y="0"/>
                </a:lnTo>
                <a:lnTo>
                  <a:pt x="1990165" y="791455"/>
                </a:lnTo>
                <a:lnTo>
                  <a:pt x="0" y="7914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CC6BB1-22A9-FA53-7E27-C0EA02061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13" t="68629" r="6131" b="19140"/>
          <a:stretch/>
        </p:blipFill>
        <p:spPr>
          <a:xfrm>
            <a:off x="9204191" y="4572000"/>
            <a:ext cx="1990165" cy="399569"/>
          </a:xfrm>
          <a:custGeom>
            <a:avLst/>
            <a:gdLst>
              <a:gd name="connsiteX0" fmla="*/ 0 w 1990165"/>
              <a:gd name="connsiteY0" fmla="*/ 0 h 399569"/>
              <a:gd name="connsiteX1" fmla="*/ 1990165 w 1990165"/>
              <a:gd name="connsiteY1" fmla="*/ 0 h 399569"/>
              <a:gd name="connsiteX2" fmla="*/ 1990165 w 1990165"/>
              <a:gd name="connsiteY2" fmla="*/ 399569 h 399569"/>
              <a:gd name="connsiteX3" fmla="*/ 1241612 w 1990165"/>
              <a:gd name="connsiteY3" fmla="*/ 399569 h 399569"/>
              <a:gd name="connsiteX4" fmla="*/ 1241612 w 1990165"/>
              <a:gd name="connsiteY4" fmla="*/ 371764 h 399569"/>
              <a:gd name="connsiteX5" fmla="*/ 115260 w 1990165"/>
              <a:gd name="connsiteY5" fmla="*/ 371764 h 399569"/>
              <a:gd name="connsiteX6" fmla="*/ 115260 w 1990165"/>
              <a:gd name="connsiteY6" fmla="*/ 399569 h 399569"/>
              <a:gd name="connsiteX7" fmla="*/ 0 w 1990165"/>
              <a:gd name="connsiteY7" fmla="*/ 399569 h 399569"/>
              <a:gd name="connsiteX8" fmla="*/ 0 w 1990165"/>
              <a:gd name="connsiteY8" fmla="*/ 0 h 39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165" h="399569">
                <a:moveTo>
                  <a:pt x="0" y="0"/>
                </a:moveTo>
                <a:lnTo>
                  <a:pt x="1990165" y="0"/>
                </a:lnTo>
                <a:lnTo>
                  <a:pt x="1990165" y="399569"/>
                </a:lnTo>
                <a:lnTo>
                  <a:pt x="1241612" y="399569"/>
                </a:lnTo>
                <a:lnTo>
                  <a:pt x="1241612" y="371764"/>
                </a:lnTo>
                <a:lnTo>
                  <a:pt x="115260" y="371764"/>
                </a:lnTo>
                <a:lnTo>
                  <a:pt x="115260" y="399569"/>
                </a:lnTo>
                <a:lnTo>
                  <a:pt x="0" y="3995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522ED-894D-609B-D593-AC7DA7016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93" t="80860" r="18339" b="7760"/>
          <a:stretch/>
        </p:blipFill>
        <p:spPr>
          <a:xfrm>
            <a:off x="9319450" y="4971569"/>
            <a:ext cx="1126352" cy="371764"/>
          </a:xfrm>
          <a:custGeom>
            <a:avLst/>
            <a:gdLst>
              <a:gd name="connsiteX0" fmla="*/ 0 w 1126352"/>
              <a:gd name="connsiteY0" fmla="*/ 0 h 371764"/>
              <a:gd name="connsiteX1" fmla="*/ 1126352 w 1126352"/>
              <a:gd name="connsiteY1" fmla="*/ 0 h 371764"/>
              <a:gd name="connsiteX2" fmla="*/ 1126352 w 1126352"/>
              <a:gd name="connsiteY2" fmla="*/ 371764 h 371764"/>
              <a:gd name="connsiteX3" fmla="*/ 0 w 1126352"/>
              <a:gd name="connsiteY3" fmla="*/ 371764 h 371764"/>
              <a:gd name="connsiteX4" fmla="*/ 0 w 1126352"/>
              <a:gd name="connsiteY4" fmla="*/ 0 h 37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352" h="371764">
                <a:moveTo>
                  <a:pt x="0" y="0"/>
                </a:moveTo>
                <a:lnTo>
                  <a:pt x="1126352" y="0"/>
                </a:lnTo>
                <a:lnTo>
                  <a:pt x="1126352" y="371764"/>
                </a:lnTo>
                <a:lnTo>
                  <a:pt x="0" y="3717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64FAF1-645E-E74A-A7B3-45195DD20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08" t="81042" r="11342" b="6727"/>
          <a:stretch/>
        </p:blipFill>
        <p:spPr>
          <a:xfrm>
            <a:off x="10454798" y="4977525"/>
            <a:ext cx="420061" cy="399570"/>
          </a:xfrm>
          <a:custGeom>
            <a:avLst/>
            <a:gdLst>
              <a:gd name="connsiteX0" fmla="*/ 151050 w 420061"/>
              <a:gd name="connsiteY0" fmla="*/ 0 h 399570"/>
              <a:gd name="connsiteX1" fmla="*/ 420061 w 420061"/>
              <a:gd name="connsiteY1" fmla="*/ 0 h 399570"/>
              <a:gd name="connsiteX2" fmla="*/ 0 w 420061"/>
              <a:gd name="connsiteY2" fmla="*/ 399570 h 399570"/>
              <a:gd name="connsiteX3" fmla="*/ 0 w 420061"/>
              <a:gd name="connsiteY3" fmla="*/ 143681 h 399570"/>
              <a:gd name="connsiteX4" fmla="*/ 151050 w 420061"/>
              <a:gd name="connsiteY4" fmla="*/ 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61" h="399570">
                <a:moveTo>
                  <a:pt x="151050" y="0"/>
                </a:moveTo>
                <a:lnTo>
                  <a:pt x="420061" y="0"/>
                </a:lnTo>
                <a:lnTo>
                  <a:pt x="0" y="399570"/>
                </a:lnTo>
                <a:lnTo>
                  <a:pt x="0" y="143681"/>
                </a:lnTo>
                <a:lnTo>
                  <a:pt x="15105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4EE3E7-5CD2-7C26-55AB-CAADE3452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67" t="81239" r="6883" b="6530"/>
          <a:stretch/>
        </p:blipFill>
        <p:spPr>
          <a:xfrm>
            <a:off x="10728207" y="4983934"/>
            <a:ext cx="420061" cy="399570"/>
          </a:xfrm>
          <a:custGeom>
            <a:avLst/>
            <a:gdLst>
              <a:gd name="connsiteX0" fmla="*/ 151050 w 420061"/>
              <a:gd name="connsiteY0" fmla="*/ 0 h 399570"/>
              <a:gd name="connsiteX1" fmla="*/ 420061 w 420061"/>
              <a:gd name="connsiteY1" fmla="*/ 0 h 399570"/>
              <a:gd name="connsiteX2" fmla="*/ 0 w 420061"/>
              <a:gd name="connsiteY2" fmla="*/ 399570 h 399570"/>
              <a:gd name="connsiteX3" fmla="*/ 0 w 420061"/>
              <a:gd name="connsiteY3" fmla="*/ 143681 h 399570"/>
              <a:gd name="connsiteX4" fmla="*/ 151050 w 420061"/>
              <a:gd name="connsiteY4" fmla="*/ 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61" h="399570">
                <a:moveTo>
                  <a:pt x="151050" y="0"/>
                </a:moveTo>
                <a:lnTo>
                  <a:pt x="420061" y="0"/>
                </a:lnTo>
                <a:lnTo>
                  <a:pt x="0" y="399570"/>
                </a:lnTo>
                <a:lnTo>
                  <a:pt x="0" y="143681"/>
                </a:lnTo>
                <a:lnTo>
                  <a:pt x="15105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17AF91-F5B3-24B1-3B51-44A5A9661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1"/>
          <a:stretch/>
        </p:blipFill>
        <p:spPr>
          <a:xfrm>
            <a:off x="5438332" y="2329950"/>
            <a:ext cx="5915468" cy="3266897"/>
          </a:xfrm>
          <a:custGeom>
            <a:avLst/>
            <a:gdLst>
              <a:gd name="connsiteX0" fmla="*/ 0 w 5915468"/>
              <a:gd name="connsiteY0" fmla="*/ 0 h 3266897"/>
              <a:gd name="connsiteX1" fmla="*/ 5915468 w 5915468"/>
              <a:gd name="connsiteY1" fmla="*/ 0 h 3266897"/>
              <a:gd name="connsiteX2" fmla="*/ 5915468 w 5915468"/>
              <a:gd name="connsiteY2" fmla="*/ 3266897 h 3266897"/>
              <a:gd name="connsiteX3" fmla="*/ 0 w 5915468"/>
              <a:gd name="connsiteY3" fmla="*/ 3266897 h 3266897"/>
              <a:gd name="connsiteX4" fmla="*/ 0 w 5915468"/>
              <a:gd name="connsiteY4" fmla="*/ 0 h 3266897"/>
              <a:gd name="connsiteX5" fmla="*/ 1523402 w 5915468"/>
              <a:gd name="connsiteY5" fmla="*/ 1079840 h 3266897"/>
              <a:gd name="connsiteX6" fmla="*/ 1523402 w 5915468"/>
              <a:gd name="connsiteY6" fmla="*/ 1479409 h 3266897"/>
              <a:gd name="connsiteX7" fmla="*/ 1649549 w 5915468"/>
              <a:gd name="connsiteY7" fmla="*/ 1479409 h 3266897"/>
              <a:gd name="connsiteX8" fmla="*/ 1649549 w 5915468"/>
              <a:gd name="connsiteY8" fmla="*/ 1855926 h 3266897"/>
              <a:gd name="connsiteX9" fmla="*/ 2761540 w 5915468"/>
              <a:gd name="connsiteY9" fmla="*/ 1855926 h 3266897"/>
              <a:gd name="connsiteX10" fmla="*/ 2761540 w 5915468"/>
              <a:gd name="connsiteY10" fmla="*/ 1884096 h 3266897"/>
              <a:gd name="connsiteX11" fmla="*/ 3181601 w 5915468"/>
              <a:gd name="connsiteY11" fmla="*/ 1484526 h 3266897"/>
              <a:gd name="connsiteX12" fmla="*/ 2912590 w 5915468"/>
              <a:gd name="connsiteY12" fmla="*/ 1484526 h 3266897"/>
              <a:gd name="connsiteX13" fmla="*/ 2775901 w 5915468"/>
              <a:gd name="connsiteY13" fmla="*/ 1614547 h 3266897"/>
              <a:gd name="connsiteX14" fmla="*/ 2775901 w 5915468"/>
              <a:gd name="connsiteY14" fmla="*/ 1479409 h 3266897"/>
              <a:gd name="connsiteX15" fmla="*/ 3513567 w 5915468"/>
              <a:gd name="connsiteY15" fmla="*/ 1479409 h 3266897"/>
              <a:gd name="connsiteX16" fmla="*/ 3513567 w 5915468"/>
              <a:gd name="connsiteY16" fmla="*/ 1079840 h 3266897"/>
              <a:gd name="connsiteX17" fmla="*/ 1523402 w 5915468"/>
              <a:gd name="connsiteY17" fmla="*/ 1079840 h 3266897"/>
              <a:gd name="connsiteX18" fmla="*/ 3765859 w 5915468"/>
              <a:gd name="connsiteY18" fmla="*/ 1099050 h 3266897"/>
              <a:gd name="connsiteX19" fmla="*/ 3765859 w 5915468"/>
              <a:gd name="connsiteY19" fmla="*/ 1890505 h 3266897"/>
              <a:gd name="connsiteX20" fmla="*/ 5756024 w 5915468"/>
              <a:gd name="connsiteY20" fmla="*/ 1890505 h 3266897"/>
              <a:gd name="connsiteX21" fmla="*/ 5756024 w 5915468"/>
              <a:gd name="connsiteY21" fmla="*/ 1099050 h 3266897"/>
              <a:gd name="connsiteX22" fmla="*/ 3765859 w 5915468"/>
              <a:gd name="connsiteY22" fmla="*/ 1099050 h 3266897"/>
              <a:gd name="connsiteX23" fmla="*/ 3185999 w 5915468"/>
              <a:gd name="connsiteY23" fmla="*/ 1490935 h 3266897"/>
              <a:gd name="connsiteX24" fmla="*/ 3034949 w 5915468"/>
              <a:gd name="connsiteY24" fmla="*/ 1634616 h 3266897"/>
              <a:gd name="connsiteX25" fmla="*/ 3034949 w 5915468"/>
              <a:gd name="connsiteY25" fmla="*/ 1890505 h 3266897"/>
              <a:gd name="connsiteX26" fmla="*/ 3455010 w 5915468"/>
              <a:gd name="connsiteY26" fmla="*/ 1490935 h 3266897"/>
              <a:gd name="connsiteX27" fmla="*/ 3185999 w 5915468"/>
              <a:gd name="connsiteY27" fmla="*/ 1490935 h 3266897"/>
              <a:gd name="connsiteX28" fmla="*/ 1523402 w 5915468"/>
              <a:gd name="connsiteY28" fmla="*/ 2242050 h 3266897"/>
              <a:gd name="connsiteX29" fmla="*/ 1523402 w 5915468"/>
              <a:gd name="connsiteY29" fmla="*/ 3033505 h 3266897"/>
              <a:gd name="connsiteX30" fmla="*/ 3513567 w 5915468"/>
              <a:gd name="connsiteY30" fmla="*/ 3033505 h 3266897"/>
              <a:gd name="connsiteX31" fmla="*/ 3513567 w 5915468"/>
              <a:gd name="connsiteY31" fmla="*/ 2242050 h 3266897"/>
              <a:gd name="connsiteX32" fmla="*/ 1523402 w 5915468"/>
              <a:gd name="connsiteY32" fmla="*/ 2242050 h 3266897"/>
              <a:gd name="connsiteX33" fmla="*/ 3765858 w 5915468"/>
              <a:gd name="connsiteY33" fmla="*/ 2242050 h 3266897"/>
              <a:gd name="connsiteX34" fmla="*/ 3765858 w 5915468"/>
              <a:gd name="connsiteY34" fmla="*/ 2641619 h 3266897"/>
              <a:gd name="connsiteX35" fmla="*/ 3881118 w 5915468"/>
              <a:gd name="connsiteY35" fmla="*/ 2641619 h 3266897"/>
              <a:gd name="connsiteX36" fmla="*/ 3881118 w 5915468"/>
              <a:gd name="connsiteY36" fmla="*/ 3013383 h 3266897"/>
              <a:gd name="connsiteX37" fmla="*/ 5007470 w 5915468"/>
              <a:gd name="connsiteY37" fmla="*/ 3013383 h 3266897"/>
              <a:gd name="connsiteX38" fmla="*/ 5007470 w 5915468"/>
              <a:gd name="connsiteY38" fmla="*/ 2641619 h 3266897"/>
              <a:gd name="connsiteX39" fmla="*/ 5756023 w 5915468"/>
              <a:gd name="connsiteY39" fmla="*/ 2641619 h 3266897"/>
              <a:gd name="connsiteX40" fmla="*/ 5756023 w 5915468"/>
              <a:gd name="connsiteY40" fmla="*/ 2242050 h 3266897"/>
              <a:gd name="connsiteX41" fmla="*/ 3765858 w 5915468"/>
              <a:gd name="connsiteY41" fmla="*/ 2242050 h 3266897"/>
              <a:gd name="connsiteX42" fmla="*/ 5167515 w 5915468"/>
              <a:gd name="connsiteY42" fmla="*/ 2647575 h 3266897"/>
              <a:gd name="connsiteX43" fmla="*/ 5016465 w 5915468"/>
              <a:gd name="connsiteY43" fmla="*/ 2791256 h 3266897"/>
              <a:gd name="connsiteX44" fmla="*/ 5016465 w 5915468"/>
              <a:gd name="connsiteY44" fmla="*/ 3047145 h 3266897"/>
              <a:gd name="connsiteX45" fmla="*/ 5436526 w 5915468"/>
              <a:gd name="connsiteY45" fmla="*/ 2647575 h 3266897"/>
              <a:gd name="connsiteX46" fmla="*/ 5167515 w 5915468"/>
              <a:gd name="connsiteY46" fmla="*/ 2647575 h 3266897"/>
              <a:gd name="connsiteX47" fmla="*/ 5440924 w 5915468"/>
              <a:gd name="connsiteY47" fmla="*/ 2653984 h 3266897"/>
              <a:gd name="connsiteX48" fmla="*/ 5289874 w 5915468"/>
              <a:gd name="connsiteY48" fmla="*/ 2797665 h 3266897"/>
              <a:gd name="connsiteX49" fmla="*/ 5289874 w 5915468"/>
              <a:gd name="connsiteY49" fmla="*/ 3053554 h 3266897"/>
              <a:gd name="connsiteX50" fmla="*/ 5709935 w 5915468"/>
              <a:gd name="connsiteY50" fmla="*/ 2653984 h 3266897"/>
              <a:gd name="connsiteX51" fmla="*/ 5440924 w 5915468"/>
              <a:gd name="connsiteY51" fmla="*/ 2653984 h 3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15468" h="3266897">
                <a:moveTo>
                  <a:pt x="0" y="0"/>
                </a:moveTo>
                <a:lnTo>
                  <a:pt x="5915468" y="0"/>
                </a:lnTo>
                <a:lnTo>
                  <a:pt x="5915468" y="3266897"/>
                </a:lnTo>
                <a:lnTo>
                  <a:pt x="0" y="3266897"/>
                </a:lnTo>
                <a:lnTo>
                  <a:pt x="0" y="0"/>
                </a:lnTo>
                <a:close/>
                <a:moveTo>
                  <a:pt x="1523402" y="1079840"/>
                </a:moveTo>
                <a:lnTo>
                  <a:pt x="1523402" y="1479409"/>
                </a:lnTo>
                <a:lnTo>
                  <a:pt x="1649549" y="1479409"/>
                </a:lnTo>
                <a:lnTo>
                  <a:pt x="1649549" y="1855926"/>
                </a:lnTo>
                <a:lnTo>
                  <a:pt x="2761540" y="1855926"/>
                </a:lnTo>
                <a:lnTo>
                  <a:pt x="2761540" y="1884096"/>
                </a:lnTo>
                <a:lnTo>
                  <a:pt x="3181601" y="1484526"/>
                </a:lnTo>
                <a:lnTo>
                  <a:pt x="2912590" y="1484526"/>
                </a:lnTo>
                <a:lnTo>
                  <a:pt x="2775901" y="1614547"/>
                </a:lnTo>
                <a:lnTo>
                  <a:pt x="2775901" y="1479409"/>
                </a:lnTo>
                <a:lnTo>
                  <a:pt x="3513567" y="1479409"/>
                </a:lnTo>
                <a:lnTo>
                  <a:pt x="3513567" y="1079840"/>
                </a:lnTo>
                <a:lnTo>
                  <a:pt x="1523402" y="1079840"/>
                </a:lnTo>
                <a:close/>
                <a:moveTo>
                  <a:pt x="3765859" y="1099050"/>
                </a:moveTo>
                <a:lnTo>
                  <a:pt x="3765859" y="1890505"/>
                </a:lnTo>
                <a:lnTo>
                  <a:pt x="5756024" y="1890505"/>
                </a:lnTo>
                <a:lnTo>
                  <a:pt x="5756024" y="1099050"/>
                </a:lnTo>
                <a:lnTo>
                  <a:pt x="3765859" y="1099050"/>
                </a:lnTo>
                <a:close/>
                <a:moveTo>
                  <a:pt x="3185999" y="1490935"/>
                </a:moveTo>
                <a:lnTo>
                  <a:pt x="3034949" y="1634616"/>
                </a:lnTo>
                <a:lnTo>
                  <a:pt x="3034949" y="1890505"/>
                </a:lnTo>
                <a:lnTo>
                  <a:pt x="3455010" y="1490935"/>
                </a:lnTo>
                <a:lnTo>
                  <a:pt x="3185999" y="1490935"/>
                </a:lnTo>
                <a:close/>
                <a:moveTo>
                  <a:pt x="1523402" y="2242050"/>
                </a:moveTo>
                <a:lnTo>
                  <a:pt x="1523402" y="3033505"/>
                </a:lnTo>
                <a:lnTo>
                  <a:pt x="3513567" y="3033505"/>
                </a:lnTo>
                <a:lnTo>
                  <a:pt x="3513567" y="2242050"/>
                </a:lnTo>
                <a:lnTo>
                  <a:pt x="1523402" y="2242050"/>
                </a:lnTo>
                <a:close/>
                <a:moveTo>
                  <a:pt x="3765858" y="2242050"/>
                </a:moveTo>
                <a:lnTo>
                  <a:pt x="3765858" y="2641619"/>
                </a:lnTo>
                <a:lnTo>
                  <a:pt x="3881118" y="2641619"/>
                </a:lnTo>
                <a:lnTo>
                  <a:pt x="3881118" y="3013383"/>
                </a:lnTo>
                <a:lnTo>
                  <a:pt x="5007470" y="3013383"/>
                </a:lnTo>
                <a:lnTo>
                  <a:pt x="5007470" y="2641619"/>
                </a:lnTo>
                <a:lnTo>
                  <a:pt x="5756023" y="2641619"/>
                </a:lnTo>
                <a:lnTo>
                  <a:pt x="5756023" y="2242050"/>
                </a:lnTo>
                <a:lnTo>
                  <a:pt x="3765858" y="2242050"/>
                </a:lnTo>
                <a:close/>
                <a:moveTo>
                  <a:pt x="5167515" y="2647575"/>
                </a:moveTo>
                <a:lnTo>
                  <a:pt x="5016465" y="2791256"/>
                </a:lnTo>
                <a:lnTo>
                  <a:pt x="5016465" y="3047145"/>
                </a:lnTo>
                <a:lnTo>
                  <a:pt x="5436526" y="2647575"/>
                </a:lnTo>
                <a:lnTo>
                  <a:pt x="5167515" y="2647575"/>
                </a:lnTo>
                <a:close/>
                <a:moveTo>
                  <a:pt x="5440924" y="2653984"/>
                </a:moveTo>
                <a:lnTo>
                  <a:pt x="5289874" y="2797665"/>
                </a:lnTo>
                <a:lnTo>
                  <a:pt x="5289874" y="3053554"/>
                </a:lnTo>
                <a:lnTo>
                  <a:pt x="5709935" y="2653984"/>
                </a:lnTo>
                <a:lnTo>
                  <a:pt x="5440924" y="2653984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40A394-2613-D689-0761-C080035D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1" t="44579" r="54731" b="54715"/>
          <a:stretch/>
        </p:blipFill>
        <p:spPr>
          <a:xfrm>
            <a:off x="7087881" y="3786307"/>
            <a:ext cx="1126352" cy="23052"/>
          </a:xfrm>
          <a:custGeom>
            <a:avLst/>
            <a:gdLst>
              <a:gd name="connsiteX0" fmla="*/ 0 w 1126352"/>
              <a:gd name="connsiteY0" fmla="*/ 0 h 23052"/>
              <a:gd name="connsiteX1" fmla="*/ 1126352 w 1126352"/>
              <a:gd name="connsiteY1" fmla="*/ 0 h 23052"/>
              <a:gd name="connsiteX2" fmla="*/ 1126352 w 1126352"/>
              <a:gd name="connsiteY2" fmla="*/ 23052 h 23052"/>
              <a:gd name="connsiteX3" fmla="*/ 0 w 1126352"/>
              <a:gd name="connsiteY3" fmla="*/ 23052 h 23052"/>
              <a:gd name="connsiteX4" fmla="*/ 0 w 1126352"/>
              <a:gd name="connsiteY4" fmla="*/ 0 h 2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352" h="23052">
                <a:moveTo>
                  <a:pt x="0" y="0"/>
                </a:moveTo>
                <a:lnTo>
                  <a:pt x="1126352" y="0"/>
                </a:lnTo>
                <a:lnTo>
                  <a:pt x="1126352" y="23052"/>
                </a:lnTo>
                <a:lnTo>
                  <a:pt x="0" y="230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11E2D5-5AD9-0D6A-DA47-422A821E3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35" t="49421" r="54731" b="43190"/>
          <a:stretch/>
        </p:blipFill>
        <p:spPr>
          <a:xfrm>
            <a:off x="8199873" y="3944497"/>
            <a:ext cx="14361" cy="241379"/>
          </a:xfrm>
          <a:custGeom>
            <a:avLst/>
            <a:gdLst>
              <a:gd name="connsiteX0" fmla="*/ 14361 w 14361"/>
              <a:gd name="connsiteY0" fmla="*/ 0 h 241379"/>
              <a:gd name="connsiteX1" fmla="*/ 14361 w 14361"/>
              <a:gd name="connsiteY1" fmla="*/ 241379 h 241379"/>
              <a:gd name="connsiteX2" fmla="*/ 0 w 14361"/>
              <a:gd name="connsiteY2" fmla="*/ 241379 h 241379"/>
              <a:gd name="connsiteX3" fmla="*/ 0 w 14361"/>
              <a:gd name="connsiteY3" fmla="*/ 13660 h 241379"/>
              <a:gd name="connsiteX4" fmla="*/ 14361 w 14361"/>
              <a:gd name="connsiteY4" fmla="*/ 0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1" h="241379">
                <a:moveTo>
                  <a:pt x="14361" y="0"/>
                </a:moveTo>
                <a:lnTo>
                  <a:pt x="14361" y="241379"/>
                </a:lnTo>
                <a:lnTo>
                  <a:pt x="0" y="241379"/>
                </a:lnTo>
                <a:lnTo>
                  <a:pt x="0" y="13660"/>
                </a:lnTo>
                <a:lnTo>
                  <a:pt x="14361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7AFB97-023D-DE66-96B4-E353DA445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93" t="80009" r="18339" b="19140"/>
          <a:stretch/>
        </p:blipFill>
        <p:spPr>
          <a:xfrm>
            <a:off x="9319450" y="4943764"/>
            <a:ext cx="1126352" cy="27805"/>
          </a:xfrm>
          <a:custGeom>
            <a:avLst/>
            <a:gdLst>
              <a:gd name="connsiteX0" fmla="*/ 0 w 1126352"/>
              <a:gd name="connsiteY0" fmla="*/ 0 h 27805"/>
              <a:gd name="connsiteX1" fmla="*/ 1126352 w 1126352"/>
              <a:gd name="connsiteY1" fmla="*/ 0 h 27805"/>
              <a:gd name="connsiteX2" fmla="*/ 1126352 w 1126352"/>
              <a:gd name="connsiteY2" fmla="*/ 27805 h 27805"/>
              <a:gd name="connsiteX3" fmla="*/ 0 w 1126352"/>
              <a:gd name="connsiteY3" fmla="*/ 27805 h 27805"/>
              <a:gd name="connsiteX4" fmla="*/ 0 w 1126352"/>
              <a:gd name="connsiteY4" fmla="*/ 0 h 2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352" h="27805">
                <a:moveTo>
                  <a:pt x="0" y="0"/>
                </a:moveTo>
                <a:lnTo>
                  <a:pt x="1126352" y="0"/>
                </a:lnTo>
                <a:lnTo>
                  <a:pt x="1126352" y="27805"/>
                </a:lnTo>
                <a:lnTo>
                  <a:pt x="0" y="2780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69671-D646-83BB-82EE-9BB567DF3423}"/>
              </a:ext>
            </a:extLst>
          </p:cNvPr>
          <p:cNvSpPr txBox="1">
            <a:spLocks/>
          </p:cNvSpPr>
          <p:nvPr/>
        </p:nvSpPr>
        <p:spPr>
          <a:xfrm>
            <a:off x="850885" y="1347538"/>
            <a:ext cx="5678252" cy="208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Setting your hours of operation: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Your customers want to shop when your store is open.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 want to open your store when you customers are out shopping.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8CD5E8-78D0-8138-1405-80B983E1C5FC}"/>
              </a:ext>
            </a:extLst>
          </p:cNvPr>
          <p:cNvSpPr txBox="1">
            <a:spLocks/>
          </p:cNvSpPr>
          <p:nvPr/>
        </p:nvSpPr>
        <p:spPr>
          <a:xfrm>
            <a:off x="850884" y="3745578"/>
            <a:ext cx="4950547" cy="306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Problem: </a:t>
            </a:r>
            <a:r>
              <a:rPr lang="en-US" sz="2200" b="1" dirty="0">
                <a:solidFill>
                  <a:schemeClr val="accent6"/>
                </a:solidFill>
              </a:rPr>
              <a:t>Multiple equilibria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‘Early’ equilibrium.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’Late’ equilibrium.</a:t>
            </a:r>
          </a:p>
          <a:p>
            <a:pPr marL="0" indent="0">
              <a:buNone/>
            </a:pPr>
            <a:r>
              <a:rPr lang="en-US" sz="2200" dirty="0"/>
              <a:t>What will your customer’s do? </a:t>
            </a:r>
          </a:p>
          <a:p>
            <a:pPr marL="0" indent="0">
              <a:buNone/>
            </a:pPr>
            <a:r>
              <a:rPr lang="en-US" sz="2200" dirty="0"/>
              <a:t>Will you successfully coordinate with them?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B41BB9-2189-8C31-A440-825F749E6D4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27381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table&#10;&#10;Description automatically generated">
            <a:extLst>
              <a:ext uri="{FF2B5EF4-FFF2-40B4-BE49-F238E27FC236}">
                <a16:creationId xmlns:a16="http://schemas.microsoft.com/office/drawing/2014/main" id="{3EB3E84F-9265-0C26-AC32-444DB96E7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40521" r="55734" b="43948"/>
          <a:stretch/>
        </p:blipFill>
        <p:spPr>
          <a:xfrm>
            <a:off x="7034124" y="3736313"/>
            <a:ext cx="1390650" cy="476250"/>
          </a:xfrm>
          <a:custGeom>
            <a:avLst/>
            <a:gdLst>
              <a:gd name="connsiteX0" fmla="*/ 0 w 1390650"/>
              <a:gd name="connsiteY0" fmla="*/ 0 h 476250"/>
              <a:gd name="connsiteX1" fmla="*/ 1390650 w 1390650"/>
              <a:gd name="connsiteY1" fmla="*/ 0 h 476250"/>
              <a:gd name="connsiteX2" fmla="*/ 1390650 w 1390650"/>
              <a:gd name="connsiteY2" fmla="*/ 476250 h 476250"/>
              <a:gd name="connsiteX3" fmla="*/ 0 w 1390650"/>
              <a:gd name="connsiteY3" fmla="*/ 476250 h 476250"/>
              <a:gd name="connsiteX4" fmla="*/ 0 w 139065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650" h="476250">
                <a:moveTo>
                  <a:pt x="0" y="0"/>
                </a:moveTo>
                <a:lnTo>
                  <a:pt x="1390650" y="0"/>
                </a:lnTo>
                <a:lnTo>
                  <a:pt x="139065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 descr="A picture containing table&#10;&#10;Description automatically generated">
            <a:extLst>
              <a:ext uri="{FF2B5EF4-FFF2-40B4-BE49-F238E27FC236}">
                <a16:creationId xmlns:a16="http://schemas.microsoft.com/office/drawing/2014/main" id="{9E6CA773-1105-0F3C-21FC-54CF3EDD8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72" t="40521" r="7920" b="43948"/>
          <a:stretch/>
        </p:blipFill>
        <p:spPr>
          <a:xfrm>
            <a:off x="9469620" y="3736313"/>
            <a:ext cx="2000250" cy="476250"/>
          </a:xfrm>
          <a:custGeom>
            <a:avLst/>
            <a:gdLst>
              <a:gd name="connsiteX0" fmla="*/ 0 w 2000250"/>
              <a:gd name="connsiteY0" fmla="*/ 0 h 476250"/>
              <a:gd name="connsiteX1" fmla="*/ 2000250 w 2000250"/>
              <a:gd name="connsiteY1" fmla="*/ 0 h 476250"/>
              <a:gd name="connsiteX2" fmla="*/ 2000250 w 2000250"/>
              <a:gd name="connsiteY2" fmla="*/ 476250 h 476250"/>
              <a:gd name="connsiteX3" fmla="*/ 0 w 2000250"/>
              <a:gd name="connsiteY3" fmla="*/ 476250 h 476250"/>
              <a:gd name="connsiteX4" fmla="*/ 0 w 200025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0" h="476250">
                <a:moveTo>
                  <a:pt x="0" y="0"/>
                </a:moveTo>
                <a:lnTo>
                  <a:pt x="2000250" y="0"/>
                </a:lnTo>
                <a:lnTo>
                  <a:pt x="200025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 descr="A picture containing table&#10;&#10;Description automatically generated">
            <a:extLst>
              <a:ext uri="{FF2B5EF4-FFF2-40B4-BE49-F238E27FC236}">
                <a16:creationId xmlns:a16="http://schemas.microsoft.com/office/drawing/2014/main" id="{3A0AEFB9-B7DA-15F0-88A5-6B3F38B2B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96" t="41750" r="45865" b="43677"/>
          <a:stretch/>
        </p:blipFill>
        <p:spPr>
          <a:xfrm>
            <a:off x="8649686" y="3773985"/>
            <a:ext cx="403738" cy="446868"/>
          </a:xfrm>
          <a:custGeom>
            <a:avLst/>
            <a:gdLst>
              <a:gd name="connsiteX0" fmla="*/ 238639 w 403738"/>
              <a:gd name="connsiteY0" fmla="*/ 0 h 446868"/>
              <a:gd name="connsiteX1" fmla="*/ 403738 w 403738"/>
              <a:gd name="connsiteY1" fmla="*/ 0 h 446868"/>
              <a:gd name="connsiteX2" fmla="*/ 403738 w 403738"/>
              <a:gd name="connsiteY2" fmla="*/ 73381 h 446868"/>
              <a:gd name="connsiteX3" fmla="*/ 29445 w 403738"/>
              <a:gd name="connsiteY3" fmla="*/ 446868 h 446868"/>
              <a:gd name="connsiteX4" fmla="*/ 0 w 403738"/>
              <a:gd name="connsiteY4" fmla="*/ 446868 h 446868"/>
              <a:gd name="connsiteX5" fmla="*/ 0 w 403738"/>
              <a:gd name="connsiteY5" fmla="*/ 238125 h 446868"/>
              <a:gd name="connsiteX6" fmla="*/ 238639 w 403738"/>
              <a:gd name="connsiteY6" fmla="*/ 0 h 4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738" h="446868">
                <a:moveTo>
                  <a:pt x="238639" y="0"/>
                </a:moveTo>
                <a:lnTo>
                  <a:pt x="403738" y="0"/>
                </a:lnTo>
                <a:lnTo>
                  <a:pt x="403738" y="73381"/>
                </a:lnTo>
                <a:lnTo>
                  <a:pt x="29445" y="446868"/>
                </a:lnTo>
                <a:lnTo>
                  <a:pt x="0" y="446868"/>
                </a:lnTo>
                <a:lnTo>
                  <a:pt x="0" y="238125"/>
                </a:lnTo>
                <a:lnTo>
                  <a:pt x="238639" y="0"/>
                </a:lnTo>
                <a:close/>
              </a:path>
            </a:pathLst>
          </a:custGeom>
        </p:spPr>
      </p:pic>
      <p:pic>
        <p:nvPicPr>
          <p:cNvPr id="48" name="Picture 47" descr="A picture containing table&#10;&#10;Description automatically generated">
            <a:extLst>
              <a:ext uri="{FF2B5EF4-FFF2-40B4-BE49-F238E27FC236}">
                <a16:creationId xmlns:a16="http://schemas.microsoft.com/office/drawing/2014/main" id="{17E07C67-5BB4-12CE-25A6-9860E79D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1" t="76306" r="10026" b="11301"/>
          <a:stretch/>
        </p:blipFill>
        <p:spPr>
          <a:xfrm>
            <a:off x="10948297" y="4833602"/>
            <a:ext cx="387410" cy="380037"/>
          </a:xfrm>
          <a:custGeom>
            <a:avLst/>
            <a:gdLst>
              <a:gd name="connsiteX0" fmla="*/ 238639 w 387410"/>
              <a:gd name="connsiteY0" fmla="*/ 0 h 380037"/>
              <a:gd name="connsiteX1" fmla="*/ 387410 w 387410"/>
              <a:gd name="connsiteY1" fmla="*/ 0 h 380037"/>
              <a:gd name="connsiteX2" fmla="*/ 387410 w 387410"/>
              <a:gd name="connsiteY2" fmla="*/ 89674 h 380037"/>
              <a:gd name="connsiteX3" fmla="*/ 96420 w 387410"/>
              <a:gd name="connsiteY3" fmla="*/ 380037 h 380037"/>
              <a:gd name="connsiteX4" fmla="*/ 0 w 387410"/>
              <a:gd name="connsiteY4" fmla="*/ 380037 h 380037"/>
              <a:gd name="connsiteX5" fmla="*/ 0 w 387410"/>
              <a:gd name="connsiteY5" fmla="*/ 238125 h 380037"/>
              <a:gd name="connsiteX6" fmla="*/ 238639 w 387410"/>
              <a:gd name="connsiteY6" fmla="*/ 0 h 3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10" h="380037">
                <a:moveTo>
                  <a:pt x="238639" y="0"/>
                </a:moveTo>
                <a:lnTo>
                  <a:pt x="387410" y="0"/>
                </a:lnTo>
                <a:lnTo>
                  <a:pt x="387410" y="89674"/>
                </a:lnTo>
                <a:lnTo>
                  <a:pt x="96420" y="380037"/>
                </a:lnTo>
                <a:lnTo>
                  <a:pt x="0" y="380037"/>
                </a:lnTo>
                <a:lnTo>
                  <a:pt x="0" y="238125"/>
                </a:lnTo>
                <a:lnTo>
                  <a:pt x="238639" y="0"/>
                </a:lnTo>
                <a:close/>
              </a:path>
            </a:pathLst>
          </a:custGeom>
        </p:spPr>
      </p:pic>
      <p:pic>
        <p:nvPicPr>
          <p:cNvPr id="47" name="Picture 46" descr="A picture containing table&#10;&#10;Description automatically generated">
            <a:extLst>
              <a:ext uri="{FF2B5EF4-FFF2-40B4-BE49-F238E27FC236}">
                <a16:creationId xmlns:a16="http://schemas.microsoft.com/office/drawing/2014/main" id="{683B9F8F-A818-5486-6ED7-8E2AB9D7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0" t="40792" r="45865" b="43677"/>
          <a:stretch/>
        </p:blipFill>
        <p:spPr>
          <a:xfrm>
            <a:off x="8466591" y="3744603"/>
            <a:ext cx="586833" cy="476250"/>
          </a:xfrm>
          <a:custGeom>
            <a:avLst/>
            <a:gdLst>
              <a:gd name="connsiteX0" fmla="*/ 0 w 586833"/>
              <a:gd name="connsiteY0" fmla="*/ 0 h 476250"/>
              <a:gd name="connsiteX1" fmla="*/ 586833 w 586833"/>
              <a:gd name="connsiteY1" fmla="*/ 0 h 476250"/>
              <a:gd name="connsiteX2" fmla="*/ 586833 w 586833"/>
              <a:gd name="connsiteY2" fmla="*/ 29382 h 476250"/>
              <a:gd name="connsiteX3" fmla="*/ 421734 w 586833"/>
              <a:gd name="connsiteY3" fmla="*/ 29382 h 476250"/>
              <a:gd name="connsiteX4" fmla="*/ 183095 w 586833"/>
              <a:gd name="connsiteY4" fmla="*/ 267507 h 476250"/>
              <a:gd name="connsiteX5" fmla="*/ 183095 w 586833"/>
              <a:gd name="connsiteY5" fmla="*/ 476250 h 476250"/>
              <a:gd name="connsiteX6" fmla="*/ 0 w 586833"/>
              <a:gd name="connsiteY6" fmla="*/ 476250 h 476250"/>
              <a:gd name="connsiteX7" fmla="*/ 0 w 586833"/>
              <a:gd name="connsiteY7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833" h="476250">
                <a:moveTo>
                  <a:pt x="0" y="0"/>
                </a:moveTo>
                <a:lnTo>
                  <a:pt x="586833" y="0"/>
                </a:lnTo>
                <a:lnTo>
                  <a:pt x="586833" y="29382"/>
                </a:lnTo>
                <a:lnTo>
                  <a:pt x="421734" y="29382"/>
                </a:lnTo>
                <a:lnTo>
                  <a:pt x="183095" y="267507"/>
                </a:lnTo>
                <a:lnTo>
                  <a:pt x="183095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Picture 45" descr="A picture containing table&#10;&#10;Description automatically generated">
            <a:extLst>
              <a:ext uri="{FF2B5EF4-FFF2-40B4-BE49-F238E27FC236}">
                <a16:creationId xmlns:a16="http://schemas.microsoft.com/office/drawing/2014/main" id="{79E64BA0-BF5F-BC9C-0FD1-701A7F80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5" t="41750" r="44710" b="55857"/>
          <a:stretch/>
        </p:blipFill>
        <p:spPr>
          <a:xfrm>
            <a:off x="9053424" y="3773986"/>
            <a:ext cx="73539" cy="73381"/>
          </a:xfrm>
          <a:custGeom>
            <a:avLst/>
            <a:gdLst>
              <a:gd name="connsiteX0" fmla="*/ 0 w 73539"/>
              <a:gd name="connsiteY0" fmla="*/ 0 h 73381"/>
              <a:gd name="connsiteX1" fmla="*/ 73539 w 73539"/>
              <a:gd name="connsiteY1" fmla="*/ 0 h 73381"/>
              <a:gd name="connsiteX2" fmla="*/ 0 w 73539"/>
              <a:gd name="connsiteY2" fmla="*/ 73381 h 73381"/>
              <a:gd name="connsiteX3" fmla="*/ 0 w 73539"/>
              <a:gd name="connsiteY3" fmla="*/ 0 h 7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39" h="73381">
                <a:moveTo>
                  <a:pt x="0" y="0"/>
                </a:moveTo>
                <a:lnTo>
                  <a:pt x="73539" y="0"/>
                </a:lnTo>
                <a:lnTo>
                  <a:pt x="0" y="733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 descr="A picture containing table&#10;&#10;Description automatically generated">
            <a:extLst>
              <a:ext uri="{FF2B5EF4-FFF2-40B4-BE49-F238E27FC236}">
                <a16:creationId xmlns:a16="http://schemas.microsoft.com/office/drawing/2014/main" id="{628EB449-8CEB-6410-2358-168A59FC6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58" t="44143" r="45865" b="43677"/>
          <a:stretch/>
        </p:blipFill>
        <p:spPr>
          <a:xfrm>
            <a:off x="8679131" y="3847367"/>
            <a:ext cx="374293" cy="373487"/>
          </a:xfrm>
          <a:custGeom>
            <a:avLst/>
            <a:gdLst>
              <a:gd name="connsiteX0" fmla="*/ 374293 w 374293"/>
              <a:gd name="connsiteY0" fmla="*/ 0 h 373487"/>
              <a:gd name="connsiteX1" fmla="*/ 374293 w 374293"/>
              <a:gd name="connsiteY1" fmla="*/ 373487 h 373487"/>
              <a:gd name="connsiteX2" fmla="*/ 0 w 374293"/>
              <a:gd name="connsiteY2" fmla="*/ 373487 h 373487"/>
              <a:gd name="connsiteX3" fmla="*/ 374293 w 374293"/>
              <a:gd name="connsiteY3" fmla="*/ 0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93" h="373487">
                <a:moveTo>
                  <a:pt x="374293" y="0"/>
                </a:moveTo>
                <a:lnTo>
                  <a:pt x="374293" y="373487"/>
                </a:lnTo>
                <a:lnTo>
                  <a:pt x="0" y="373487"/>
                </a:lnTo>
                <a:lnTo>
                  <a:pt x="374293" y="0"/>
                </a:lnTo>
                <a:close/>
              </a:path>
            </a:pathLst>
          </a:custGeom>
        </p:spPr>
      </p:pic>
      <p:pic>
        <p:nvPicPr>
          <p:cNvPr id="44" name="Picture 43" descr="A picture containing table&#10;&#10;Description automatically generated">
            <a:extLst>
              <a:ext uri="{FF2B5EF4-FFF2-40B4-BE49-F238E27FC236}">
                <a16:creationId xmlns:a16="http://schemas.microsoft.com/office/drawing/2014/main" id="{A368C8F9-8BFB-D271-7587-4BD34E32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96" t="56323" r="51742" b="42719"/>
          <a:stretch/>
        </p:blipFill>
        <p:spPr>
          <a:xfrm>
            <a:off x="8649686" y="4220853"/>
            <a:ext cx="29445" cy="29382"/>
          </a:xfrm>
          <a:custGeom>
            <a:avLst/>
            <a:gdLst>
              <a:gd name="connsiteX0" fmla="*/ 0 w 29445"/>
              <a:gd name="connsiteY0" fmla="*/ 0 h 29382"/>
              <a:gd name="connsiteX1" fmla="*/ 29445 w 29445"/>
              <a:gd name="connsiteY1" fmla="*/ 0 h 29382"/>
              <a:gd name="connsiteX2" fmla="*/ 0 w 29445"/>
              <a:gd name="connsiteY2" fmla="*/ 29382 h 29382"/>
              <a:gd name="connsiteX3" fmla="*/ 0 w 29445"/>
              <a:gd name="connsiteY3" fmla="*/ 0 h 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5" h="29382">
                <a:moveTo>
                  <a:pt x="0" y="0"/>
                </a:moveTo>
                <a:lnTo>
                  <a:pt x="29445" y="0"/>
                </a:lnTo>
                <a:lnTo>
                  <a:pt x="0" y="293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 descr="A picture containing table&#10;&#10;Description automatically generated">
            <a:extLst>
              <a:ext uri="{FF2B5EF4-FFF2-40B4-BE49-F238E27FC236}">
                <a16:creationId xmlns:a16="http://schemas.microsoft.com/office/drawing/2014/main" id="{B77B6AC7-2F72-E7E2-9461-71615DD1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59" t="73168" r="10026" b="11301"/>
          <a:stretch/>
        </p:blipFill>
        <p:spPr>
          <a:xfrm>
            <a:off x="10748874" y="4737388"/>
            <a:ext cx="586833" cy="476250"/>
          </a:xfrm>
          <a:custGeom>
            <a:avLst/>
            <a:gdLst>
              <a:gd name="connsiteX0" fmla="*/ 0 w 586833"/>
              <a:gd name="connsiteY0" fmla="*/ 0 h 476250"/>
              <a:gd name="connsiteX1" fmla="*/ 586833 w 586833"/>
              <a:gd name="connsiteY1" fmla="*/ 0 h 476250"/>
              <a:gd name="connsiteX2" fmla="*/ 586833 w 586833"/>
              <a:gd name="connsiteY2" fmla="*/ 96213 h 476250"/>
              <a:gd name="connsiteX3" fmla="*/ 438062 w 586833"/>
              <a:gd name="connsiteY3" fmla="*/ 96213 h 476250"/>
              <a:gd name="connsiteX4" fmla="*/ 199423 w 586833"/>
              <a:gd name="connsiteY4" fmla="*/ 334338 h 476250"/>
              <a:gd name="connsiteX5" fmla="*/ 199423 w 586833"/>
              <a:gd name="connsiteY5" fmla="*/ 476250 h 476250"/>
              <a:gd name="connsiteX6" fmla="*/ 0 w 586833"/>
              <a:gd name="connsiteY6" fmla="*/ 476250 h 476250"/>
              <a:gd name="connsiteX7" fmla="*/ 0 w 586833"/>
              <a:gd name="connsiteY7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833" h="476250">
                <a:moveTo>
                  <a:pt x="0" y="0"/>
                </a:moveTo>
                <a:lnTo>
                  <a:pt x="586833" y="0"/>
                </a:lnTo>
                <a:lnTo>
                  <a:pt x="586833" y="96213"/>
                </a:lnTo>
                <a:lnTo>
                  <a:pt x="438062" y="96213"/>
                </a:lnTo>
                <a:lnTo>
                  <a:pt x="199423" y="334338"/>
                </a:lnTo>
                <a:lnTo>
                  <a:pt x="199423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 descr="A picture containing table&#10;&#10;Description automatically generated">
            <a:extLst>
              <a:ext uri="{FF2B5EF4-FFF2-40B4-BE49-F238E27FC236}">
                <a16:creationId xmlns:a16="http://schemas.microsoft.com/office/drawing/2014/main" id="{C3B40FD8-4035-5906-D723-0F5099F37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4" t="76306" r="8615" b="20770"/>
          <a:stretch/>
        </p:blipFill>
        <p:spPr>
          <a:xfrm>
            <a:off x="11335707" y="4833601"/>
            <a:ext cx="89867" cy="89674"/>
          </a:xfrm>
          <a:custGeom>
            <a:avLst/>
            <a:gdLst>
              <a:gd name="connsiteX0" fmla="*/ 0 w 89867"/>
              <a:gd name="connsiteY0" fmla="*/ 0 h 89674"/>
              <a:gd name="connsiteX1" fmla="*/ 89867 w 89867"/>
              <a:gd name="connsiteY1" fmla="*/ 0 h 89674"/>
              <a:gd name="connsiteX2" fmla="*/ 0 w 89867"/>
              <a:gd name="connsiteY2" fmla="*/ 89674 h 89674"/>
              <a:gd name="connsiteX3" fmla="*/ 0 w 89867"/>
              <a:gd name="connsiteY3" fmla="*/ 0 h 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67" h="89674">
                <a:moveTo>
                  <a:pt x="0" y="0"/>
                </a:moveTo>
                <a:lnTo>
                  <a:pt x="89867" y="0"/>
                </a:lnTo>
                <a:lnTo>
                  <a:pt x="0" y="896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 descr="A picture containing table&#10;&#10;Description automatically generated">
            <a:extLst>
              <a:ext uri="{FF2B5EF4-FFF2-40B4-BE49-F238E27FC236}">
                <a16:creationId xmlns:a16="http://schemas.microsoft.com/office/drawing/2014/main" id="{3000B814-9E29-5E67-E8D2-CE46CA625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05" t="79230" r="10026" b="11301"/>
          <a:stretch/>
        </p:blipFill>
        <p:spPr>
          <a:xfrm>
            <a:off x="11044717" y="4923276"/>
            <a:ext cx="290990" cy="290363"/>
          </a:xfrm>
          <a:custGeom>
            <a:avLst/>
            <a:gdLst>
              <a:gd name="connsiteX0" fmla="*/ 290990 w 290990"/>
              <a:gd name="connsiteY0" fmla="*/ 0 h 290363"/>
              <a:gd name="connsiteX1" fmla="*/ 290990 w 290990"/>
              <a:gd name="connsiteY1" fmla="*/ 290363 h 290363"/>
              <a:gd name="connsiteX2" fmla="*/ 0 w 290990"/>
              <a:gd name="connsiteY2" fmla="*/ 290363 h 290363"/>
              <a:gd name="connsiteX3" fmla="*/ 290990 w 290990"/>
              <a:gd name="connsiteY3" fmla="*/ 0 h 2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90" h="290363">
                <a:moveTo>
                  <a:pt x="290990" y="0"/>
                </a:moveTo>
                <a:lnTo>
                  <a:pt x="290990" y="290363"/>
                </a:lnTo>
                <a:lnTo>
                  <a:pt x="0" y="290363"/>
                </a:lnTo>
                <a:lnTo>
                  <a:pt x="290990" y="0"/>
                </a:lnTo>
                <a:close/>
              </a:path>
            </a:pathLst>
          </a:custGeom>
        </p:spPr>
      </p:pic>
      <p:pic>
        <p:nvPicPr>
          <p:cNvPr id="40" name="Picture 39" descr="A picture containing table&#10;&#10;Description automatically generated">
            <a:extLst>
              <a:ext uri="{FF2B5EF4-FFF2-40B4-BE49-F238E27FC236}">
                <a16:creationId xmlns:a16="http://schemas.microsoft.com/office/drawing/2014/main" id="{4EC4C3B1-DA81-2CEA-4A45-6932FAC22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1" t="88699" r="14595" b="8163"/>
          <a:stretch/>
        </p:blipFill>
        <p:spPr>
          <a:xfrm>
            <a:off x="10948297" y="5213639"/>
            <a:ext cx="96420" cy="96213"/>
          </a:xfrm>
          <a:custGeom>
            <a:avLst/>
            <a:gdLst>
              <a:gd name="connsiteX0" fmla="*/ 0 w 96420"/>
              <a:gd name="connsiteY0" fmla="*/ 0 h 96213"/>
              <a:gd name="connsiteX1" fmla="*/ 96420 w 96420"/>
              <a:gd name="connsiteY1" fmla="*/ 0 h 96213"/>
              <a:gd name="connsiteX2" fmla="*/ 0 w 96420"/>
              <a:gd name="connsiteY2" fmla="*/ 96213 h 96213"/>
              <a:gd name="connsiteX3" fmla="*/ 0 w 96420"/>
              <a:gd name="connsiteY3" fmla="*/ 0 h 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20" h="96213">
                <a:moveTo>
                  <a:pt x="0" y="0"/>
                </a:moveTo>
                <a:lnTo>
                  <a:pt x="96420" y="0"/>
                </a:lnTo>
                <a:lnTo>
                  <a:pt x="0" y="9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E563EAE4-6FF3-7C31-17C5-363AC5338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73367" r="46162" b="11102"/>
          <a:stretch/>
        </p:blipFill>
        <p:spPr>
          <a:xfrm>
            <a:off x="7034124" y="4743491"/>
            <a:ext cx="2000250" cy="476250"/>
          </a:xfrm>
          <a:custGeom>
            <a:avLst/>
            <a:gdLst>
              <a:gd name="connsiteX0" fmla="*/ 0 w 2000250"/>
              <a:gd name="connsiteY0" fmla="*/ 0 h 476250"/>
              <a:gd name="connsiteX1" fmla="*/ 2000250 w 2000250"/>
              <a:gd name="connsiteY1" fmla="*/ 0 h 476250"/>
              <a:gd name="connsiteX2" fmla="*/ 2000250 w 2000250"/>
              <a:gd name="connsiteY2" fmla="*/ 476250 h 476250"/>
              <a:gd name="connsiteX3" fmla="*/ 0 w 2000250"/>
              <a:gd name="connsiteY3" fmla="*/ 476250 h 476250"/>
              <a:gd name="connsiteX4" fmla="*/ 0 w 200025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0" h="476250">
                <a:moveTo>
                  <a:pt x="0" y="0"/>
                </a:moveTo>
                <a:lnTo>
                  <a:pt x="2000250" y="0"/>
                </a:lnTo>
                <a:lnTo>
                  <a:pt x="200025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A686D16B-9387-C942-5257-38D439402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18" t="73367" r="19540" b="11102"/>
          <a:stretch/>
        </p:blipFill>
        <p:spPr>
          <a:xfrm>
            <a:off x="9472524" y="4743491"/>
            <a:ext cx="1257300" cy="476250"/>
          </a:xfrm>
          <a:custGeom>
            <a:avLst/>
            <a:gdLst>
              <a:gd name="connsiteX0" fmla="*/ 0 w 1257300"/>
              <a:gd name="connsiteY0" fmla="*/ 0 h 476250"/>
              <a:gd name="connsiteX1" fmla="*/ 1257300 w 1257300"/>
              <a:gd name="connsiteY1" fmla="*/ 0 h 476250"/>
              <a:gd name="connsiteX2" fmla="*/ 1257300 w 1257300"/>
              <a:gd name="connsiteY2" fmla="*/ 476250 h 476250"/>
              <a:gd name="connsiteX3" fmla="*/ 0 w 1257300"/>
              <a:gd name="connsiteY3" fmla="*/ 476250 h 476250"/>
              <a:gd name="connsiteX4" fmla="*/ 0 w 125730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476250">
                <a:moveTo>
                  <a:pt x="0" y="0"/>
                </a:moveTo>
                <a:lnTo>
                  <a:pt x="1257300" y="0"/>
                </a:lnTo>
                <a:lnTo>
                  <a:pt x="125730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8705F5F-C8D5-7D86-FE0F-A193D7EE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89"/>
          <a:stretch/>
        </p:blipFill>
        <p:spPr>
          <a:xfrm>
            <a:off x="5605629" y="2493800"/>
            <a:ext cx="6190995" cy="3066370"/>
          </a:xfrm>
          <a:custGeom>
            <a:avLst/>
            <a:gdLst>
              <a:gd name="connsiteX0" fmla="*/ 0 w 6190995"/>
              <a:gd name="connsiteY0" fmla="*/ 0 h 3066370"/>
              <a:gd name="connsiteX1" fmla="*/ 6190995 w 6190995"/>
              <a:gd name="connsiteY1" fmla="*/ 0 h 3066370"/>
              <a:gd name="connsiteX2" fmla="*/ 6190995 w 6190995"/>
              <a:gd name="connsiteY2" fmla="*/ 3066370 h 3066370"/>
              <a:gd name="connsiteX3" fmla="*/ 0 w 6190995"/>
              <a:gd name="connsiteY3" fmla="*/ 3066370 h 3066370"/>
              <a:gd name="connsiteX4" fmla="*/ 0 w 6190995"/>
              <a:gd name="connsiteY4" fmla="*/ 0 h 3066370"/>
              <a:gd name="connsiteX5" fmla="*/ 1428495 w 6190995"/>
              <a:gd name="connsiteY5" fmla="*/ 1242513 h 3066370"/>
              <a:gd name="connsiteX6" fmla="*/ 1428495 w 6190995"/>
              <a:gd name="connsiteY6" fmla="*/ 1718763 h 3066370"/>
              <a:gd name="connsiteX7" fmla="*/ 2819145 w 6190995"/>
              <a:gd name="connsiteY7" fmla="*/ 1718763 h 3066370"/>
              <a:gd name="connsiteX8" fmla="*/ 2819145 w 6190995"/>
              <a:gd name="connsiteY8" fmla="*/ 1242513 h 3066370"/>
              <a:gd name="connsiteX9" fmla="*/ 1428495 w 6190995"/>
              <a:gd name="connsiteY9" fmla="*/ 1242513 h 3066370"/>
              <a:gd name="connsiteX10" fmla="*/ 3863991 w 6190995"/>
              <a:gd name="connsiteY10" fmla="*/ 1242513 h 3066370"/>
              <a:gd name="connsiteX11" fmla="*/ 3863991 w 6190995"/>
              <a:gd name="connsiteY11" fmla="*/ 1718763 h 3066370"/>
              <a:gd name="connsiteX12" fmla="*/ 5864241 w 6190995"/>
              <a:gd name="connsiteY12" fmla="*/ 1718763 h 3066370"/>
              <a:gd name="connsiteX13" fmla="*/ 5864241 w 6190995"/>
              <a:gd name="connsiteY13" fmla="*/ 1242513 h 3066370"/>
              <a:gd name="connsiteX14" fmla="*/ 3863991 w 6190995"/>
              <a:gd name="connsiteY14" fmla="*/ 1242513 h 3066370"/>
              <a:gd name="connsiteX15" fmla="*/ 2860962 w 6190995"/>
              <a:gd name="connsiteY15" fmla="*/ 1250803 h 3066370"/>
              <a:gd name="connsiteX16" fmla="*/ 2860962 w 6190995"/>
              <a:gd name="connsiteY16" fmla="*/ 1727053 h 3066370"/>
              <a:gd name="connsiteX17" fmla="*/ 3447795 w 6190995"/>
              <a:gd name="connsiteY17" fmla="*/ 1727053 h 3066370"/>
              <a:gd name="connsiteX18" fmla="*/ 3447795 w 6190995"/>
              <a:gd name="connsiteY18" fmla="*/ 1250803 h 3066370"/>
              <a:gd name="connsiteX19" fmla="*/ 2860962 w 6190995"/>
              <a:gd name="connsiteY19" fmla="*/ 1250803 h 3066370"/>
              <a:gd name="connsiteX20" fmla="*/ 5143245 w 6190995"/>
              <a:gd name="connsiteY20" fmla="*/ 2243588 h 3066370"/>
              <a:gd name="connsiteX21" fmla="*/ 5143245 w 6190995"/>
              <a:gd name="connsiteY21" fmla="*/ 2719838 h 3066370"/>
              <a:gd name="connsiteX22" fmla="*/ 5730078 w 6190995"/>
              <a:gd name="connsiteY22" fmla="*/ 2719838 h 3066370"/>
              <a:gd name="connsiteX23" fmla="*/ 5730078 w 6190995"/>
              <a:gd name="connsiteY23" fmla="*/ 2243588 h 3066370"/>
              <a:gd name="connsiteX24" fmla="*/ 5143245 w 6190995"/>
              <a:gd name="connsiteY24" fmla="*/ 2243588 h 3066370"/>
              <a:gd name="connsiteX25" fmla="*/ 1428495 w 6190995"/>
              <a:gd name="connsiteY25" fmla="*/ 2249691 h 3066370"/>
              <a:gd name="connsiteX26" fmla="*/ 1428495 w 6190995"/>
              <a:gd name="connsiteY26" fmla="*/ 2725941 h 3066370"/>
              <a:gd name="connsiteX27" fmla="*/ 3428745 w 6190995"/>
              <a:gd name="connsiteY27" fmla="*/ 2725941 h 3066370"/>
              <a:gd name="connsiteX28" fmla="*/ 3428745 w 6190995"/>
              <a:gd name="connsiteY28" fmla="*/ 2249691 h 3066370"/>
              <a:gd name="connsiteX29" fmla="*/ 1428495 w 6190995"/>
              <a:gd name="connsiteY29" fmla="*/ 2249691 h 3066370"/>
              <a:gd name="connsiteX30" fmla="*/ 3866895 w 6190995"/>
              <a:gd name="connsiteY30" fmla="*/ 2249691 h 3066370"/>
              <a:gd name="connsiteX31" fmla="*/ 3866895 w 6190995"/>
              <a:gd name="connsiteY31" fmla="*/ 2725941 h 3066370"/>
              <a:gd name="connsiteX32" fmla="*/ 5124195 w 6190995"/>
              <a:gd name="connsiteY32" fmla="*/ 2725941 h 3066370"/>
              <a:gd name="connsiteX33" fmla="*/ 5124195 w 6190995"/>
              <a:gd name="connsiteY33" fmla="*/ 2249691 h 3066370"/>
              <a:gd name="connsiteX34" fmla="*/ 3866895 w 6190995"/>
              <a:gd name="connsiteY34" fmla="*/ 2249691 h 306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90995" h="3066370">
                <a:moveTo>
                  <a:pt x="0" y="0"/>
                </a:moveTo>
                <a:lnTo>
                  <a:pt x="6190995" y="0"/>
                </a:lnTo>
                <a:lnTo>
                  <a:pt x="6190995" y="3066370"/>
                </a:lnTo>
                <a:lnTo>
                  <a:pt x="0" y="3066370"/>
                </a:lnTo>
                <a:lnTo>
                  <a:pt x="0" y="0"/>
                </a:lnTo>
                <a:close/>
                <a:moveTo>
                  <a:pt x="1428495" y="1242513"/>
                </a:moveTo>
                <a:lnTo>
                  <a:pt x="1428495" y="1718763"/>
                </a:lnTo>
                <a:lnTo>
                  <a:pt x="2819145" y="1718763"/>
                </a:lnTo>
                <a:lnTo>
                  <a:pt x="2819145" y="1242513"/>
                </a:lnTo>
                <a:lnTo>
                  <a:pt x="1428495" y="1242513"/>
                </a:lnTo>
                <a:close/>
                <a:moveTo>
                  <a:pt x="3863991" y="1242513"/>
                </a:moveTo>
                <a:lnTo>
                  <a:pt x="3863991" y="1718763"/>
                </a:lnTo>
                <a:lnTo>
                  <a:pt x="5864241" y="1718763"/>
                </a:lnTo>
                <a:lnTo>
                  <a:pt x="5864241" y="1242513"/>
                </a:lnTo>
                <a:lnTo>
                  <a:pt x="3863991" y="1242513"/>
                </a:lnTo>
                <a:close/>
                <a:moveTo>
                  <a:pt x="2860962" y="1250803"/>
                </a:moveTo>
                <a:lnTo>
                  <a:pt x="2860962" y="1727053"/>
                </a:lnTo>
                <a:lnTo>
                  <a:pt x="3447795" y="1727053"/>
                </a:lnTo>
                <a:lnTo>
                  <a:pt x="3447795" y="1250803"/>
                </a:lnTo>
                <a:lnTo>
                  <a:pt x="2860962" y="1250803"/>
                </a:lnTo>
                <a:close/>
                <a:moveTo>
                  <a:pt x="5143245" y="2243588"/>
                </a:moveTo>
                <a:lnTo>
                  <a:pt x="5143245" y="2719838"/>
                </a:lnTo>
                <a:lnTo>
                  <a:pt x="5730078" y="2719838"/>
                </a:lnTo>
                <a:lnTo>
                  <a:pt x="5730078" y="2243588"/>
                </a:lnTo>
                <a:lnTo>
                  <a:pt x="5143245" y="2243588"/>
                </a:lnTo>
                <a:close/>
                <a:moveTo>
                  <a:pt x="1428495" y="2249691"/>
                </a:moveTo>
                <a:lnTo>
                  <a:pt x="1428495" y="2725941"/>
                </a:lnTo>
                <a:lnTo>
                  <a:pt x="3428745" y="2725941"/>
                </a:lnTo>
                <a:lnTo>
                  <a:pt x="3428745" y="2249691"/>
                </a:lnTo>
                <a:lnTo>
                  <a:pt x="1428495" y="2249691"/>
                </a:lnTo>
                <a:close/>
                <a:moveTo>
                  <a:pt x="3866895" y="2249691"/>
                </a:moveTo>
                <a:lnTo>
                  <a:pt x="3866895" y="2725941"/>
                </a:lnTo>
                <a:lnTo>
                  <a:pt x="5124195" y="2725941"/>
                </a:lnTo>
                <a:lnTo>
                  <a:pt x="5124195" y="2249691"/>
                </a:lnTo>
                <a:lnTo>
                  <a:pt x="3866895" y="2249691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69671-D646-83BB-82EE-9BB567DF3423}"/>
              </a:ext>
            </a:extLst>
          </p:cNvPr>
          <p:cNvSpPr txBox="1">
            <a:spLocks/>
          </p:cNvSpPr>
          <p:nvPr/>
        </p:nvSpPr>
        <p:spPr>
          <a:xfrm>
            <a:off x="766426" y="617834"/>
            <a:ext cx="6267698" cy="208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You have a crush on your friend. What should you do?</a:t>
            </a:r>
          </a:p>
          <a:p>
            <a:pPr marL="0" indent="0">
              <a:buNone/>
            </a:pPr>
            <a:r>
              <a:rPr lang="en-US" sz="2200" dirty="0"/>
              <a:t>If they are “</a:t>
            </a:r>
            <a:r>
              <a:rPr lang="en-US" sz="2200" b="1" dirty="0">
                <a:solidFill>
                  <a:srgbClr val="1767B3"/>
                </a:solidFill>
              </a:rPr>
              <a:t>friendly</a:t>
            </a:r>
            <a:r>
              <a:rPr lang="en-US" sz="2200" dirty="0"/>
              <a:t>”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Your best response is to be </a:t>
            </a:r>
            <a:r>
              <a:rPr lang="en-US" sz="2200" b="1" dirty="0">
                <a:solidFill>
                  <a:srgbClr val="C00000"/>
                </a:solidFill>
              </a:rPr>
              <a:t>friendly</a:t>
            </a:r>
            <a:r>
              <a:rPr lang="en-US" sz="2200" dirty="0"/>
              <a:t> because you don’t want to ruin what you have as friends. </a:t>
            </a:r>
          </a:p>
          <a:p>
            <a:pPr marL="0" indent="0">
              <a:buNone/>
            </a:pPr>
            <a:r>
              <a:rPr lang="en-US" sz="2200" dirty="0"/>
              <a:t>If they are ”</a:t>
            </a:r>
            <a:r>
              <a:rPr lang="en-US" sz="2200" b="1" dirty="0">
                <a:solidFill>
                  <a:srgbClr val="1767B3"/>
                </a:solidFill>
              </a:rPr>
              <a:t>romantic</a:t>
            </a:r>
            <a:r>
              <a:rPr lang="en-US" sz="2200" dirty="0"/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Your best response is to be </a:t>
            </a:r>
            <a:r>
              <a:rPr lang="en-US" sz="2200" b="1" dirty="0">
                <a:solidFill>
                  <a:srgbClr val="C00000"/>
                </a:solidFill>
              </a:rPr>
              <a:t>romantic</a:t>
            </a:r>
            <a:r>
              <a:rPr lang="en-US" sz="2200" dirty="0"/>
              <a:t>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8CD5E8-78D0-8138-1405-80B983E1C5FC}"/>
              </a:ext>
            </a:extLst>
          </p:cNvPr>
          <p:cNvSpPr txBox="1">
            <a:spLocks/>
          </p:cNvSpPr>
          <p:nvPr/>
        </p:nvSpPr>
        <p:spPr>
          <a:xfrm>
            <a:off x="766426" y="3721979"/>
            <a:ext cx="4864116" cy="306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Problem: </a:t>
            </a:r>
            <a:r>
              <a:rPr lang="en-US" sz="2200" b="1" dirty="0">
                <a:solidFill>
                  <a:schemeClr val="accent6"/>
                </a:solidFill>
              </a:rPr>
              <a:t>Multiple equilibria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‘Friends equilibrium.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’Romance’ equilibrium.</a:t>
            </a:r>
          </a:p>
          <a:p>
            <a:pPr marL="0" indent="0">
              <a:buNone/>
            </a:pPr>
            <a:r>
              <a:rPr lang="en-US" sz="2200" dirty="0"/>
              <a:t>When you don’t know what the other person is going to do, </a:t>
            </a:r>
            <a:r>
              <a:rPr lang="en-US" sz="2200" b="1" dirty="0"/>
              <a:t>you might end up making the wrong choice</a:t>
            </a:r>
            <a:r>
              <a:rPr lang="en-US" sz="2200" dirty="0"/>
              <a:t> for </a:t>
            </a:r>
            <a:r>
              <a:rPr lang="en-US" sz="2200" i="1" dirty="0"/>
              <a:t>both</a:t>
            </a:r>
            <a:r>
              <a:rPr lang="en-US" sz="2200" dirty="0"/>
              <a:t>  of you.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B41BB9-2189-8C31-A440-825F749E6D4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AA9D4D-417B-D5E8-D9E1-FD1F719C4333}"/>
              </a:ext>
            </a:extLst>
          </p:cNvPr>
          <p:cNvSpPr txBox="1"/>
          <p:nvPr/>
        </p:nvSpPr>
        <p:spPr>
          <a:xfrm>
            <a:off x="12680830" y="5986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D1E5EB65-7058-AFCA-00E1-676741EE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777" y="1707275"/>
            <a:ext cx="4132797" cy="11300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0" dirty="0"/>
              <a:t>Another coordination game: Friendship or romance?</a:t>
            </a:r>
          </a:p>
        </p:txBody>
      </p:sp>
    </p:spTree>
    <p:extLst>
      <p:ext uri="{BB962C8B-B14F-4D97-AF65-F5344CB8AC3E}">
        <p14:creationId xmlns:p14="http://schemas.microsoft.com/office/powerpoint/2010/main" val="10287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88B3-99B2-18F3-B037-F18D40B3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000" dirty="0"/>
              <a:t>A different type of coordination games: </a:t>
            </a:r>
            <a:r>
              <a:rPr lang="en-US" sz="3000" b="0" dirty="0"/>
              <a:t>Anti-coordination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02D1-41D6-5CE5-EDB5-C7D95312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659375"/>
            <a:ext cx="11550316" cy="1333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Coordination games </a:t>
            </a:r>
            <a:r>
              <a:rPr lang="en-US" sz="2400" dirty="0">
                <a:sym typeface="Wingdings" pitchFamily="2" charset="2"/>
              </a:rPr>
              <a:t> your best response is the </a:t>
            </a:r>
            <a:r>
              <a:rPr lang="en-US" sz="2400" b="1" dirty="0">
                <a:sym typeface="Wingdings" pitchFamily="2" charset="2"/>
              </a:rPr>
              <a:t>same</a:t>
            </a:r>
            <a:r>
              <a:rPr lang="en-US" sz="2400" dirty="0">
                <a:sym typeface="Wingdings" pitchFamily="2" charset="2"/>
              </a:rPr>
              <a:t> choices as the other player.</a:t>
            </a:r>
          </a:p>
          <a:p>
            <a:pPr marL="0" indent="0">
              <a:buNone/>
            </a:pPr>
            <a:r>
              <a:rPr lang="en-US" sz="2400" b="1" dirty="0">
                <a:sym typeface="Wingdings" pitchFamily="2" charset="2"/>
              </a:rPr>
              <a:t>Anti-coordination games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300" dirty="0">
                <a:sym typeface="Wingdings" pitchFamily="2" charset="2"/>
              </a:rPr>
              <a:t>your best response is to take a </a:t>
            </a:r>
            <a:r>
              <a:rPr lang="en-US" sz="2300" b="1" dirty="0">
                <a:sym typeface="Wingdings" pitchFamily="2" charset="2"/>
              </a:rPr>
              <a:t>different</a:t>
            </a:r>
            <a:r>
              <a:rPr lang="en-US" sz="2300" dirty="0">
                <a:sym typeface="Wingdings" pitchFamily="2" charset="2"/>
              </a:rPr>
              <a:t> action than the other player.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4179D-68E8-7D33-B7FE-C5F34BE1C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41E93-4614-CC91-710B-D446CFD2AC84}"/>
              </a:ext>
            </a:extLst>
          </p:cNvPr>
          <p:cNvSpPr txBox="1">
            <a:spLocks/>
          </p:cNvSpPr>
          <p:nvPr/>
        </p:nvSpPr>
        <p:spPr>
          <a:xfrm>
            <a:off x="360947" y="3359872"/>
            <a:ext cx="5282711" cy="3249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ym typeface="Wingdings" pitchFamily="2" charset="2"/>
              </a:rPr>
              <a:t>Common elements: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Your best response is </a:t>
            </a:r>
            <a:r>
              <a:rPr lang="en-US" sz="2400" b="1" dirty="0">
                <a:sym typeface="Wingdings" pitchFamily="2" charset="2"/>
              </a:rPr>
              <a:t>complementary</a:t>
            </a:r>
            <a:r>
              <a:rPr lang="en-US" sz="2400" dirty="0">
                <a:sym typeface="Wingdings" pitchFamily="2" charset="2"/>
              </a:rPr>
              <a:t> to the other player’s action.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There is </a:t>
            </a:r>
            <a:r>
              <a:rPr lang="en-US" sz="2400" b="1" dirty="0">
                <a:sym typeface="Wingdings" pitchFamily="2" charset="2"/>
              </a:rPr>
              <a:t>more than one </a:t>
            </a:r>
            <a:r>
              <a:rPr lang="en-US" sz="2400" dirty="0">
                <a:sym typeface="Wingdings" pitchFamily="2" charset="2"/>
              </a:rPr>
              <a:t>equilibrium.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Multiple equilibria makes it </a:t>
            </a:r>
            <a:r>
              <a:rPr lang="en-US" sz="2400" b="1" dirty="0">
                <a:sym typeface="Wingdings" pitchFamily="2" charset="2"/>
              </a:rPr>
              <a:t>difficult </a:t>
            </a:r>
            <a:r>
              <a:rPr lang="en-US" sz="2400" dirty="0">
                <a:sym typeface="Wingdings" pitchFamily="2" charset="2"/>
              </a:rPr>
              <a:t>for players </a:t>
            </a:r>
            <a:r>
              <a:rPr lang="en-US" sz="2400" b="1" dirty="0">
                <a:sym typeface="Wingdings" pitchFamily="2" charset="2"/>
              </a:rPr>
              <a:t>to coordinate </a:t>
            </a:r>
            <a:r>
              <a:rPr lang="en-US" sz="2400" dirty="0">
                <a:sym typeface="Wingdings" pitchFamily="2" charset="2"/>
              </a:rPr>
              <a:t>their actions.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ym typeface="Wingdings" pitchFamily="2" charset="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623B17-3AC7-C50A-FB17-44C8C0F60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79700"/>
              </p:ext>
            </p:extLst>
          </p:nvPr>
        </p:nvGraphicFramePr>
        <p:xfrm>
          <a:off x="5643658" y="3434096"/>
          <a:ext cx="5992557" cy="25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4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call back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They wait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15137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call 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Busy signal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(or goes to voicemail)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Dosis" pitchFamily="2" charset="77"/>
                        </a:rPr>
                        <a:t>Call connects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86316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wait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Dosis" pitchFamily="2" charset="77"/>
                        </a:rPr>
                        <a:t>Call connects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both sit around waiting.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9" name="Title 56">
            <a:extLst>
              <a:ext uri="{FF2B5EF4-FFF2-40B4-BE49-F238E27FC236}">
                <a16:creationId xmlns:a16="http://schemas.microsoft.com/office/drawing/2014/main" id="{04497527-1F31-9859-1BBB-BE27FD30C17D}"/>
              </a:ext>
            </a:extLst>
          </p:cNvPr>
          <p:cNvSpPr txBox="1">
            <a:spLocks/>
          </p:cNvSpPr>
          <p:nvPr/>
        </p:nvSpPr>
        <p:spPr>
          <a:xfrm>
            <a:off x="7090809" y="2887295"/>
            <a:ext cx="4545406" cy="9448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r>
              <a:rPr lang="en-US" sz="2400" b="0" dirty="0"/>
              <a:t>Playing phone tag after a dropped call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C8778-ECA0-19C5-3E04-2851A25B9B7B}"/>
              </a:ext>
            </a:extLst>
          </p:cNvPr>
          <p:cNvSpPr txBox="1"/>
          <p:nvPr/>
        </p:nvSpPr>
        <p:spPr>
          <a:xfrm>
            <a:off x="8910375" y="5529582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4CB1B-F0DC-72C6-C93C-4909F4E78A38}"/>
              </a:ext>
            </a:extLst>
          </p:cNvPr>
          <p:cNvSpPr txBox="1"/>
          <p:nvPr/>
        </p:nvSpPr>
        <p:spPr>
          <a:xfrm>
            <a:off x="8666535" y="5526502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3AFC2-A4BC-3EB1-1489-458991D99030}"/>
              </a:ext>
            </a:extLst>
          </p:cNvPr>
          <p:cNvSpPr txBox="1"/>
          <p:nvPr/>
        </p:nvSpPr>
        <p:spPr>
          <a:xfrm>
            <a:off x="10850085" y="46436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FDCE-1057-0BF4-FE4B-726AEA4AA4C1}"/>
              </a:ext>
            </a:extLst>
          </p:cNvPr>
          <p:cNvSpPr txBox="1"/>
          <p:nvPr/>
        </p:nvSpPr>
        <p:spPr>
          <a:xfrm>
            <a:off x="11064246" y="464361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278CFD-E785-FD47-AE55-F4C28428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957" y="1503468"/>
            <a:ext cx="3346529" cy="1333211"/>
          </a:xfrm>
          <a:prstGeom prst="ellipse">
            <a:avLst/>
          </a:prstGeom>
          <a:noFill/>
          <a:ln w="1016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F8736A-2F85-6BA3-5202-9E7BCF915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81471" y="2786804"/>
            <a:ext cx="0" cy="64008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table&#10;&#10;Description automatically generated">
            <a:extLst>
              <a:ext uri="{FF2B5EF4-FFF2-40B4-BE49-F238E27FC236}">
                <a16:creationId xmlns:a16="http://schemas.microsoft.com/office/drawing/2014/main" id="{2A6B3C86-E9ED-FDCC-7914-E09DFA5E9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34" t="38464" r="16750" b="38464"/>
          <a:stretch/>
        </p:blipFill>
        <p:spPr>
          <a:xfrm>
            <a:off x="9541857" y="3728614"/>
            <a:ext cx="1312325" cy="806144"/>
          </a:xfrm>
          <a:custGeom>
            <a:avLst/>
            <a:gdLst>
              <a:gd name="connsiteX0" fmla="*/ 0 w 1312325"/>
              <a:gd name="connsiteY0" fmla="*/ 0 h 806144"/>
              <a:gd name="connsiteX1" fmla="*/ 1312325 w 1312325"/>
              <a:gd name="connsiteY1" fmla="*/ 0 h 806144"/>
              <a:gd name="connsiteX2" fmla="*/ 1312325 w 1312325"/>
              <a:gd name="connsiteY2" fmla="*/ 806144 h 806144"/>
              <a:gd name="connsiteX3" fmla="*/ 0 w 1312325"/>
              <a:gd name="connsiteY3" fmla="*/ 806144 h 806144"/>
              <a:gd name="connsiteX4" fmla="*/ 0 w 1312325"/>
              <a:gd name="connsiteY4" fmla="*/ 0 h 8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25" h="806144">
                <a:moveTo>
                  <a:pt x="0" y="0"/>
                </a:moveTo>
                <a:lnTo>
                  <a:pt x="1312325" y="0"/>
                </a:lnTo>
                <a:lnTo>
                  <a:pt x="1312325" y="806144"/>
                </a:lnTo>
                <a:lnTo>
                  <a:pt x="0" y="80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 descr="A picture containing table&#10;&#10;Description automatically generated">
            <a:extLst>
              <a:ext uri="{FF2B5EF4-FFF2-40B4-BE49-F238E27FC236}">
                <a16:creationId xmlns:a16="http://schemas.microsoft.com/office/drawing/2014/main" id="{EE4DCF76-F0DA-9004-33D8-FB1267B6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0" t="40426" r="44997" b="40426"/>
          <a:stretch/>
        </p:blipFill>
        <p:spPr>
          <a:xfrm>
            <a:off x="7448283" y="3797173"/>
            <a:ext cx="1691024" cy="669026"/>
          </a:xfrm>
          <a:custGeom>
            <a:avLst/>
            <a:gdLst>
              <a:gd name="connsiteX0" fmla="*/ 0 w 1691024"/>
              <a:gd name="connsiteY0" fmla="*/ 0 h 669026"/>
              <a:gd name="connsiteX1" fmla="*/ 1691024 w 1691024"/>
              <a:gd name="connsiteY1" fmla="*/ 0 h 669026"/>
              <a:gd name="connsiteX2" fmla="*/ 1691024 w 1691024"/>
              <a:gd name="connsiteY2" fmla="*/ 669026 h 669026"/>
              <a:gd name="connsiteX3" fmla="*/ 0 w 1691024"/>
              <a:gd name="connsiteY3" fmla="*/ 669026 h 669026"/>
              <a:gd name="connsiteX4" fmla="*/ 0 w 1691024"/>
              <a:gd name="connsiteY4" fmla="*/ 0 h 6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4" h="669026">
                <a:moveTo>
                  <a:pt x="0" y="0"/>
                </a:moveTo>
                <a:lnTo>
                  <a:pt x="1691024" y="0"/>
                </a:lnTo>
                <a:lnTo>
                  <a:pt x="1691024" y="669026"/>
                </a:lnTo>
                <a:lnTo>
                  <a:pt x="0" y="6690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 descr="A picture containing table&#10;&#10;Description automatically generated">
            <a:extLst>
              <a:ext uri="{FF2B5EF4-FFF2-40B4-BE49-F238E27FC236}">
                <a16:creationId xmlns:a16="http://schemas.microsoft.com/office/drawing/2014/main" id="{897C4E8E-B82D-8510-3CCF-4523126F3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92" t="42251" r="9153" b="44530"/>
          <a:stretch/>
        </p:blipFill>
        <p:spPr>
          <a:xfrm>
            <a:off x="10874951" y="3860948"/>
            <a:ext cx="440473" cy="461863"/>
          </a:xfrm>
          <a:custGeom>
            <a:avLst/>
            <a:gdLst>
              <a:gd name="connsiteX0" fmla="*/ 220237 w 440473"/>
              <a:gd name="connsiteY0" fmla="*/ 0 h 461863"/>
              <a:gd name="connsiteX1" fmla="*/ 440473 w 440473"/>
              <a:gd name="connsiteY1" fmla="*/ 0 h 461863"/>
              <a:gd name="connsiteX2" fmla="*/ 0 w 440473"/>
              <a:gd name="connsiteY2" fmla="*/ 461863 h 461863"/>
              <a:gd name="connsiteX3" fmla="*/ 0 w 440473"/>
              <a:gd name="connsiteY3" fmla="*/ 230932 h 461863"/>
              <a:gd name="connsiteX4" fmla="*/ 220237 w 440473"/>
              <a:gd name="connsiteY4" fmla="*/ 0 h 4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73" h="461863">
                <a:moveTo>
                  <a:pt x="220237" y="0"/>
                </a:moveTo>
                <a:lnTo>
                  <a:pt x="440473" y="0"/>
                </a:lnTo>
                <a:lnTo>
                  <a:pt x="0" y="461863"/>
                </a:lnTo>
                <a:lnTo>
                  <a:pt x="0" y="230932"/>
                </a:lnTo>
                <a:lnTo>
                  <a:pt x="220237" y="0"/>
                </a:lnTo>
                <a:close/>
              </a:path>
            </a:pathLst>
          </a:custGeom>
        </p:spPr>
      </p:pic>
      <p:pic>
        <p:nvPicPr>
          <p:cNvPr id="36" name="Picture 35" descr="A picture containing table&#10;&#10;Description automatically generated">
            <a:extLst>
              <a:ext uri="{FF2B5EF4-FFF2-40B4-BE49-F238E27FC236}">
                <a16:creationId xmlns:a16="http://schemas.microsoft.com/office/drawing/2014/main" id="{F65A0460-FC77-77EC-4B5A-5B64D7CD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03" t="43911" r="6142" b="42870"/>
          <a:stretch/>
        </p:blipFill>
        <p:spPr>
          <a:xfrm>
            <a:off x="11057736" y="3918954"/>
            <a:ext cx="440473" cy="461863"/>
          </a:xfrm>
          <a:custGeom>
            <a:avLst/>
            <a:gdLst>
              <a:gd name="connsiteX0" fmla="*/ 220237 w 440473"/>
              <a:gd name="connsiteY0" fmla="*/ 0 h 461863"/>
              <a:gd name="connsiteX1" fmla="*/ 440473 w 440473"/>
              <a:gd name="connsiteY1" fmla="*/ 0 h 461863"/>
              <a:gd name="connsiteX2" fmla="*/ 0 w 440473"/>
              <a:gd name="connsiteY2" fmla="*/ 461863 h 461863"/>
              <a:gd name="connsiteX3" fmla="*/ 0 w 440473"/>
              <a:gd name="connsiteY3" fmla="*/ 230932 h 461863"/>
              <a:gd name="connsiteX4" fmla="*/ 220237 w 440473"/>
              <a:gd name="connsiteY4" fmla="*/ 0 h 4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73" h="461863">
                <a:moveTo>
                  <a:pt x="220237" y="0"/>
                </a:moveTo>
                <a:lnTo>
                  <a:pt x="440473" y="0"/>
                </a:lnTo>
                <a:lnTo>
                  <a:pt x="0" y="461863"/>
                </a:lnTo>
                <a:lnTo>
                  <a:pt x="0" y="230932"/>
                </a:lnTo>
                <a:lnTo>
                  <a:pt x="220237" y="0"/>
                </a:lnTo>
                <a:close/>
              </a:path>
            </a:pathLst>
          </a:custGeom>
        </p:spPr>
      </p:pic>
      <p:pic>
        <p:nvPicPr>
          <p:cNvPr id="35" name="Picture 34" descr="A picture containing table&#10;&#10;Description automatically generated">
            <a:extLst>
              <a:ext uri="{FF2B5EF4-FFF2-40B4-BE49-F238E27FC236}">
                <a16:creationId xmlns:a16="http://schemas.microsoft.com/office/drawing/2014/main" id="{E6015B4F-EF47-0206-94CB-E54C439A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40" t="69983" r="8706" b="6944"/>
          <a:stretch/>
        </p:blipFill>
        <p:spPr>
          <a:xfrm>
            <a:off x="9651512" y="4829885"/>
            <a:ext cx="1691024" cy="806144"/>
          </a:xfrm>
          <a:custGeom>
            <a:avLst/>
            <a:gdLst>
              <a:gd name="connsiteX0" fmla="*/ 0 w 1691024"/>
              <a:gd name="connsiteY0" fmla="*/ 0 h 806144"/>
              <a:gd name="connsiteX1" fmla="*/ 1691024 w 1691024"/>
              <a:gd name="connsiteY1" fmla="*/ 0 h 806144"/>
              <a:gd name="connsiteX2" fmla="*/ 1691024 w 1691024"/>
              <a:gd name="connsiteY2" fmla="*/ 806144 h 806144"/>
              <a:gd name="connsiteX3" fmla="*/ 0 w 1691024"/>
              <a:gd name="connsiteY3" fmla="*/ 806144 h 806144"/>
              <a:gd name="connsiteX4" fmla="*/ 0 w 1691024"/>
              <a:gd name="connsiteY4" fmla="*/ 0 h 8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4" h="806144">
                <a:moveTo>
                  <a:pt x="0" y="0"/>
                </a:moveTo>
                <a:lnTo>
                  <a:pt x="1691024" y="0"/>
                </a:lnTo>
                <a:lnTo>
                  <a:pt x="1691024" y="806144"/>
                </a:lnTo>
                <a:lnTo>
                  <a:pt x="0" y="80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A picture containing table&#10;&#10;Description automatically generated">
            <a:extLst>
              <a:ext uri="{FF2B5EF4-FFF2-40B4-BE49-F238E27FC236}">
                <a16:creationId xmlns:a16="http://schemas.microsoft.com/office/drawing/2014/main" id="{DE84B3DC-91E1-8756-D2DE-82C7FB5B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4" t="71231" r="53730" b="5696"/>
          <a:stretch/>
        </p:blipFill>
        <p:spPr>
          <a:xfrm>
            <a:off x="7296745" y="4873473"/>
            <a:ext cx="1312325" cy="806144"/>
          </a:xfrm>
          <a:custGeom>
            <a:avLst/>
            <a:gdLst>
              <a:gd name="connsiteX0" fmla="*/ 0 w 1312325"/>
              <a:gd name="connsiteY0" fmla="*/ 0 h 806144"/>
              <a:gd name="connsiteX1" fmla="*/ 1312325 w 1312325"/>
              <a:gd name="connsiteY1" fmla="*/ 0 h 806144"/>
              <a:gd name="connsiteX2" fmla="*/ 1312325 w 1312325"/>
              <a:gd name="connsiteY2" fmla="*/ 806144 h 806144"/>
              <a:gd name="connsiteX3" fmla="*/ 0 w 1312325"/>
              <a:gd name="connsiteY3" fmla="*/ 806144 h 806144"/>
              <a:gd name="connsiteX4" fmla="*/ 0 w 1312325"/>
              <a:gd name="connsiteY4" fmla="*/ 0 h 8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25" h="806144">
                <a:moveTo>
                  <a:pt x="0" y="0"/>
                </a:moveTo>
                <a:lnTo>
                  <a:pt x="1312325" y="0"/>
                </a:lnTo>
                <a:lnTo>
                  <a:pt x="1312325" y="806144"/>
                </a:lnTo>
                <a:lnTo>
                  <a:pt x="0" y="80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2F8FB5DC-C465-E87F-4757-F0EEAE154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60" t="74498" r="46185" b="12283"/>
          <a:stretch/>
        </p:blipFill>
        <p:spPr>
          <a:xfrm>
            <a:off x="8626679" y="4987608"/>
            <a:ext cx="440473" cy="461863"/>
          </a:xfrm>
          <a:custGeom>
            <a:avLst/>
            <a:gdLst>
              <a:gd name="connsiteX0" fmla="*/ 220237 w 440473"/>
              <a:gd name="connsiteY0" fmla="*/ 0 h 461863"/>
              <a:gd name="connsiteX1" fmla="*/ 440473 w 440473"/>
              <a:gd name="connsiteY1" fmla="*/ 0 h 461863"/>
              <a:gd name="connsiteX2" fmla="*/ 0 w 440473"/>
              <a:gd name="connsiteY2" fmla="*/ 461863 h 461863"/>
              <a:gd name="connsiteX3" fmla="*/ 0 w 440473"/>
              <a:gd name="connsiteY3" fmla="*/ 230932 h 461863"/>
              <a:gd name="connsiteX4" fmla="*/ 220237 w 440473"/>
              <a:gd name="connsiteY4" fmla="*/ 0 h 4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73" h="461863">
                <a:moveTo>
                  <a:pt x="220237" y="0"/>
                </a:moveTo>
                <a:lnTo>
                  <a:pt x="440473" y="0"/>
                </a:lnTo>
                <a:lnTo>
                  <a:pt x="0" y="461863"/>
                </a:lnTo>
                <a:lnTo>
                  <a:pt x="0" y="230932"/>
                </a:lnTo>
                <a:lnTo>
                  <a:pt x="220237" y="0"/>
                </a:lnTo>
                <a:close/>
              </a:path>
            </a:pathLst>
          </a:custGeom>
        </p:spPr>
      </p:pic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29E5AE23-51FF-A11D-B640-8D539BD6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70" t="76158" r="43174" b="10623"/>
          <a:stretch/>
        </p:blipFill>
        <p:spPr>
          <a:xfrm>
            <a:off x="8809464" y="5045614"/>
            <a:ext cx="440473" cy="461863"/>
          </a:xfrm>
          <a:custGeom>
            <a:avLst/>
            <a:gdLst>
              <a:gd name="connsiteX0" fmla="*/ 220237 w 440473"/>
              <a:gd name="connsiteY0" fmla="*/ 0 h 461863"/>
              <a:gd name="connsiteX1" fmla="*/ 440473 w 440473"/>
              <a:gd name="connsiteY1" fmla="*/ 0 h 461863"/>
              <a:gd name="connsiteX2" fmla="*/ 0 w 440473"/>
              <a:gd name="connsiteY2" fmla="*/ 461863 h 461863"/>
              <a:gd name="connsiteX3" fmla="*/ 0 w 440473"/>
              <a:gd name="connsiteY3" fmla="*/ 230932 h 461863"/>
              <a:gd name="connsiteX4" fmla="*/ 220237 w 440473"/>
              <a:gd name="connsiteY4" fmla="*/ 0 h 4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73" h="461863">
                <a:moveTo>
                  <a:pt x="220237" y="0"/>
                </a:moveTo>
                <a:lnTo>
                  <a:pt x="440473" y="0"/>
                </a:lnTo>
                <a:lnTo>
                  <a:pt x="0" y="461863"/>
                </a:lnTo>
                <a:lnTo>
                  <a:pt x="0" y="230932"/>
                </a:lnTo>
                <a:lnTo>
                  <a:pt x="220237" y="0"/>
                </a:lnTo>
                <a:close/>
              </a:path>
            </a:pathLst>
          </a:cu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9345B306-1DFA-4404-FEF4-5BB3BE80D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"/>
          <a:stretch/>
        </p:blipFill>
        <p:spPr>
          <a:xfrm>
            <a:off x="5800011" y="2384737"/>
            <a:ext cx="5873151" cy="3493898"/>
          </a:xfrm>
          <a:custGeom>
            <a:avLst/>
            <a:gdLst>
              <a:gd name="connsiteX0" fmla="*/ 0 w 5873151"/>
              <a:gd name="connsiteY0" fmla="*/ 0 h 3493898"/>
              <a:gd name="connsiteX1" fmla="*/ 5873151 w 5873151"/>
              <a:gd name="connsiteY1" fmla="*/ 0 h 3493898"/>
              <a:gd name="connsiteX2" fmla="*/ 5873151 w 5873151"/>
              <a:gd name="connsiteY2" fmla="*/ 3493898 h 3493898"/>
              <a:gd name="connsiteX3" fmla="*/ 0 w 5873151"/>
              <a:gd name="connsiteY3" fmla="*/ 3493898 h 3493898"/>
              <a:gd name="connsiteX4" fmla="*/ 0 w 5873151"/>
              <a:gd name="connsiteY4" fmla="*/ 0 h 3493898"/>
              <a:gd name="connsiteX5" fmla="*/ 3741846 w 5873151"/>
              <a:gd name="connsiteY5" fmla="*/ 1343877 h 3493898"/>
              <a:gd name="connsiteX6" fmla="*/ 3741846 w 5873151"/>
              <a:gd name="connsiteY6" fmla="*/ 2150021 h 3493898"/>
              <a:gd name="connsiteX7" fmla="*/ 5054171 w 5873151"/>
              <a:gd name="connsiteY7" fmla="*/ 2150021 h 3493898"/>
              <a:gd name="connsiteX8" fmla="*/ 5054171 w 5873151"/>
              <a:gd name="connsiteY8" fmla="*/ 1343877 h 3493898"/>
              <a:gd name="connsiteX9" fmla="*/ 3741846 w 5873151"/>
              <a:gd name="connsiteY9" fmla="*/ 1343877 h 3493898"/>
              <a:gd name="connsiteX10" fmla="*/ 5295177 w 5873151"/>
              <a:gd name="connsiteY10" fmla="*/ 1476210 h 3493898"/>
              <a:gd name="connsiteX11" fmla="*/ 5074940 w 5873151"/>
              <a:gd name="connsiteY11" fmla="*/ 1707142 h 3493898"/>
              <a:gd name="connsiteX12" fmla="*/ 5074940 w 5873151"/>
              <a:gd name="connsiteY12" fmla="*/ 1938073 h 3493898"/>
              <a:gd name="connsiteX13" fmla="*/ 5515413 w 5873151"/>
              <a:gd name="connsiteY13" fmla="*/ 1476210 h 3493898"/>
              <a:gd name="connsiteX14" fmla="*/ 5295177 w 5873151"/>
              <a:gd name="connsiteY14" fmla="*/ 1476210 h 3493898"/>
              <a:gd name="connsiteX15" fmla="*/ 5477962 w 5873151"/>
              <a:gd name="connsiteY15" fmla="*/ 1534216 h 3493898"/>
              <a:gd name="connsiteX16" fmla="*/ 5257725 w 5873151"/>
              <a:gd name="connsiteY16" fmla="*/ 1765148 h 3493898"/>
              <a:gd name="connsiteX17" fmla="*/ 5257725 w 5873151"/>
              <a:gd name="connsiteY17" fmla="*/ 1996079 h 3493898"/>
              <a:gd name="connsiteX18" fmla="*/ 5698198 w 5873151"/>
              <a:gd name="connsiteY18" fmla="*/ 1534216 h 3493898"/>
              <a:gd name="connsiteX19" fmla="*/ 5477962 w 5873151"/>
              <a:gd name="connsiteY19" fmla="*/ 1534216 h 3493898"/>
              <a:gd name="connsiteX20" fmla="*/ 1648272 w 5873151"/>
              <a:gd name="connsiteY20" fmla="*/ 1412436 h 3493898"/>
              <a:gd name="connsiteX21" fmla="*/ 1648272 w 5873151"/>
              <a:gd name="connsiteY21" fmla="*/ 2081462 h 3493898"/>
              <a:gd name="connsiteX22" fmla="*/ 3339296 w 5873151"/>
              <a:gd name="connsiteY22" fmla="*/ 2081462 h 3493898"/>
              <a:gd name="connsiteX23" fmla="*/ 3339296 w 5873151"/>
              <a:gd name="connsiteY23" fmla="*/ 1412436 h 3493898"/>
              <a:gd name="connsiteX24" fmla="*/ 1648272 w 5873151"/>
              <a:gd name="connsiteY24" fmla="*/ 1412436 h 3493898"/>
              <a:gd name="connsiteX25" fmla="*/ 3851501 w 5873151"/>
              <a:gd name="connsiteY25" fmla="*/ 2445148 h 3493898"/>
              <a:gd name="connsiteX26" fmla="*/ 3851501 w 5873151"/>
              <a:gd name="connsiteY26" fmla="*/ 3251292 h 3493898"/>
              <a:gd name="connsiteX27" fmla="*/ 5542525 w 5873151"/>
              <a:gd name="connsiteY27" fmla="*/ 3251292 h 3493898"/>
              <a:gd name="connsiteX28" fmla="*/ 5542525 w 5873151"/>
              <a:gd name="connsiteY28" fmla="*/ 2445148 h 3493898"/>
              <a:gd name="connsiteX29" fmla="*/ 3851501 w 5873151"/>
              <a:gd name="connsiteY29" fmla="*/ 2445148 h 3493898"/>
              <a:gd name="connsiteX30" fmla="*/ 1496734 w 5873151"/>
              <a:gd name="connsiteY30" fmla="*/ 2488736 h 3493898"/>
              <a:gd name="connsiteX31" fmla="*/ 1496734 w 5873151"/>
              <a:gd name="connsiteY31" fmla="*/ 3294880 h 3493898"/>
              <a:gd name="connsiteX32" fmla="*/ 2809059 w 5873151"/>
              <a:gd name="connsiteY32" fmla="*/ 3294880 h 3493898"/>
              <a:gd name="connsiteX33" fmla="*/ 2809059 w 5873151"/>
              <a:gd name="connsiteY33" fmla="*/ 2488736 h 3493898"/>
              <a:gd name="connsiteX34" fmla="*/ 1496734 w 5873151"/>
              <a:gd name="connsiteY34" fmla="*/ 2488736 h 3493898"/>
              <a:gd name="connsiteX35" fmla="*/ 3046905 w 5873151"/>
              <a:gd name="connsiteY35" fmla="*/ 2602870 h 3493898"/>
              <a:gd name="connsiteX36" fmla="*/ 2826668 w 5873151"/>
              <a:gd name="connsiteY36" fmla="*/ 2833802 h 3493898"/>
              <a:gd name="connsiteX37" fmla="*/ 2826668 w 5873151"/>
              <a:gd name="connsiteY37" fmla="*/ 3064733 h 3493898"/>
              <a:gd name="connsiteX38" fmla="*/ 3267141 w 5873151"/>
              <a:gd name="connsiteY38" fmla="*/ 2602870 h 3493898"/>
              <a:gd name="connsiteX39" fmla="*/ 3046905 w 5873151"/>
              <a:gd name="connsiteY39" fmla="*/ 2602870 h 3493898"/>
              <a:gd name="connsiteX40" fmla="*/ 3229690 w 5873151"/>
              <a:gd name="connsiteY40" fmla="*/ 2660876 h 3493898"/>
              <a:gd name="connsiteX41" fmla="*/ 3009453 w 5873151"/>
              <a:gd name="connsiteY41" fmla="*/ 2891808 h 3493898"/>
              <a:gd name="connsiteX42" fmla="*/ 3009453 w 5873151"/>
              <a:gd name="connsiteY42" fmla="*/ 3122739 h 3493898"/>
              <a:gd name="connsiteX43" fmla="*/ 3449926 w 5873151"/>
              <a:gd name="connsiteY43" fmla="*/ 2660876 h 3493898"/>
              <a:gd name="connsiteX44" fmla="*/ 3229690 w 5873151"/>
              <a:gd name="connsiteY44" fmla="*/ 2660876 h 34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73151" h="3493898">
                <a:moveTo>
                  <a:pt x="0" y="0"/>
                </a:moveTo>
                <a:lnTo>
                  <a:pt x="5873151" y="0"/>
                </a:lnTo>
                <a:lnTo>
                  <a:pt x="5873151" y="3493898"/>
                </a:lnTo>
                <a:lnTo>
                  <a:pt x="0" y="3493898"/>
                </a:lnTo>
                <a:lnTo>
                  <a:pt x="0" y="0"/>
                </a:lnTo>
                <a:close/>
                <a:moveTo>
                  <a:pt x="3741846" y="1343877"/>
                </a:moveTo>
                <a:lnTo>
                  <a:pt x="3741846" y="2150021"/>
                </a:lnTo>
                <a:lnTo>
                  <a:pt x="5054171" y="2150021"/>
                </a:lnTo>
                <a:lnTo>
                  <a:pt x="5054171" y="1343877"/>
                </a:lnTo>
                <a:lnTo>
                  <a:pt x="3741846" y="1343877"/>
                </a:lnTo>
                <a:close/>
                <a:moveTo>
                  <a:pt x="5295177" y="1476210"/>
                </a:moveTo>
                <a:lnTo>
                  <a:pt x="5074940" y="1707142"/>
                </a:lnTo>
                <a:lnTo>
                  <a:pt x="5074940" y="1938073"/>
                </a:lnTo>
                <a:lnTo>
                  <a:pt x="5515413" y="1476210"/>
                </a:lnTo>
                <a:lnTo>
                  <a:pt x="5295177" y="1476210"/>
                </a:lnTo>
                <a:close/>
                <a:moveTo>
                  <a:pt x="5477962" y="1534216"/>
                </a:moveTo>
                <a:lnTo>
                  <a:pt x="5257725" y="1765148"/>
                </a:lnTo>
                <a:lnTo>
                  <a:pt x="5257725" y="1996079"/>
                </a:lnTo>
                <a:lnTo>
                  <a:pt x="5698198" y="1534216"/>
                </a:lnTo>
                <a:lnTo>
                  <a:pt x="5477962" y="1534216"/>
                </a:lnTo>
                <a:close/>
                <a:moveTo>
                  <a:pt x="1648272" y="1412436"/>
                </a:moveTo>
                <a:lnTo>
                  <a:pt x="1648272" y="2081462"/>
                </a:lnTo>
                <a:lnTo>
                  <a:pt x="3339296" y="2081462"/>
                </a:lnTo>
                <a:lnTo>
                  <a:pt x="3339296" y="1412436"/>
                </a:lnTo>
                <a:lnTo>
                  <a:pt x="1648272" y="1412436"/>
                </a:lnTo>
                <a:close/>
                <a:moveTo>
                  <a:pt x="3851501" y="2445148"/>
                </a:moveTo>
                <a:lnTo>
                  <a:pt x="3851501" y="3251292"/>
                </a:lnTo>
                <a:lnTo>
                  <a:pt x="5542525" y="3251292"/>
                </a:lnTo>
                <a:lnTo>
                  <a:pt x="5542525" y="2445148"/>
                </a:lnTo>
                <a:lnTo>
                  <a:pt x="3851501" y="2445148"/>
                </a:lnTo>
                <a:close/>
                <a:moveTo>
                  <a:pt x="1496734" y="2488736"/>
                </a:moveTo>
                <a:lnTo>
                  <a:pt x="1496734" y="3294880"/>
                </a:lnTo>
                <a:lnTo>
                  <a:pt x="2809059" y="3294880"/>
                </a:lnTo>
                <a:lnTo>
                  <a:pt x="2809059" y="2488736"/>
                </a:lnTo>
                <a:lnTo>
                  <a:pt x="1496734" y="2488736"/>
                </a:lnTo>
                <a:close/>
                <a:moveTo>
                  <a:pt x="3046905" y="2602870"/>
                </a:moveTo>
                <a:lnTo>
                  <a:pt x="2826668" y="2833802"/>
                </a:lnTo>
                <a:lnTo>
                  <a:pt x="2826668" y="3064733"/>
                </a:lnTo>
                <a:lnTo>
                  <a:pt x="3267141" y="2602870"/>
                </a:lnTo>
                <a:lnTo>
                  <a:pt x="3046905" y="2602870"/>
                </a:lnTo>
                <a:close/>
                <a:moveTo>
                  <a:pt x="3229690" y="2660876"/>
                </a:moveTo>
                <a:lnTo>
                  <a:pt x="3009453" y="2891808"/>
                </a:lnTo>
                <a:lnTo>
                  <a:pt x="3009453" y="3122739"/>
                </a:lnTo>
                <a:lnTo>
                  <a:pt x="3449926" y="2660876"/>
                </a:lnTo>
                <a:lnTo>
                  <a:pt x="3229690" y="26608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Another anti-coordination game: </a:t>
            </a:r>
            <a:r>
              <a:rPr lang="en-US" sz="3600" dirty="0"/>
              <a:t>Traffic Jams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69671-D646-83BB-82EE-9BB567DF3423}"/>
              </a:ext>
            </a:extLst>
          </p:cNvPr>
          <p:cNvSpPr txBox="1">
            <a:spLocks/>
          </p:cNvSpPr>
          <p:nvPr/>
        </p:nvSpPr>
        <p:spPr>
          <a:xfrm>
            <a:off x="838200" y="1418194"/>
            <a:ext cx="5678978" cy="208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To avoid traffic, you wan to choose the route that other drivers don’t pick: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If they take the </a:t>
            </a:r>
            <a:r>
              <a:rPr lang="en-US" sz="2200" b="1" dirty="0">
                <a:solidFill>
                  <a:srgbClr val="1767B3"/>
                </a:solidFill>
              </a:rPr>
              <a:t>highway</a:t>
            </a:r>
            <a:r>
              <a:rPr lang="en-US" sz="2200" dirty="0"/>
              <a:t>, you want to take the </a:t>
            </a:r>
            <a:r>
              <a:rPr lang="en-US" sz="2200" b="1" dirty="0">
                <a:solidFill>
                  <a:srgbClr val="C00000"/>
                </a:solidFill>
              </a:rPr>
              <a:t>backroads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If they take the </a:t>
            </a:r>
            <a:r>
              <a:rPr lang="en-US" sz="2200" b="1" dirty="0">
                <a:solidFill>
                  <a:srgbClr val="1767B3"/>
                </a:solidFill>
              </a:rPr>
              <a:t>backroads</a:t>
            </a:r>
            <a:r>
              <a:rPr lang="en-US" sz="2200" dirty="0"/>
              <a:t>, then you want to take the </a:t>
            </a:r>
            <a:r>
              <a:rPr lang="en-US" sz="2200" b="1" dirty="0">
                <a:solidFill>
                  <a:srgbClr val="C00000"/>
                </a:solidFill>
              </a:rPr>
              <a:t>highway</a:t>
            </a:r>
            <a:r>
              <a:rPr lang="en-US" sz="2200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8CD5E8-78D0-8138-1405-80B983E1C5FC}"/>
              </a:ext>
            </a:extLst>
          </p:cNvPr>
          <p:cNvSpPr txBox="1">
            <a:spLocks/>
          </p:cNvSpPr>
          <p:nvPr/>
        </p:nvSpPr>
        <p:spPr>
          <a:xfrm>
            <a:off x="849464" y="4065186"/>
            <a:ext cx="4950547" cy="286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Problem: </a:t>
            </a:r>
            <a:r>
              <a:rPr lang="en-US" sz="2200" b="1" dirty="0">
                <a:solidFill>
                  <a:schemeClr val="accent2"/>
                </a:solidFill>
              </a:rPr>
              <a:t>Multiple equilibria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They take highways, and I don’t.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They take backroads, and I don’t.</a:t>
            </a:r>
          </a:p>
          <a:p>
            <a:pPr marL="0" indent="0">
              <a:buNone/>
            </a:pPr>
            <a:r>
              <a:rPr lang="en-US" sz="2200" dirty="0"/>
              <a:t>But </a:t>
            </a:r>
            <a:r>
              <a:rPr lang="en-US" sz="2200" b="1" dirty="0"/>
              <a:t>how do we coordinate</a:t>
            </a:r>
            <a:r>
              <a:rPr lang="en-US" sz="2200" dirty="0"/>
              <a:t> our decisions so that everyone can avoid a traffic jam?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B41BB9-2189-8C31-A440-825F749E6D4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24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0305-E7C4-DC56-6344-D37DEB9E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Good and bad equilibria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6A27-D6C2-395D-3856-0FA45422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10" y="1793542"/>
            <a:ext cx="10659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So far…</a:t>
            </a:r>
          </a:p>
          <a:p>
            <a:pPr marL="0" indent="0">
              <a:buNone/>
            </a:pPr>
            <a:r>
              <a:rPr lang="en-US" sz="2600" dirty="0"/>
              <a:t>We saw situations in which any of the possible equilibria would be a good outcome.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Just solve the coordination problem to get to one.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600" b="1" dirty="0"/>
              <a:t>Now…</a:t>
            </a:r>
          </a:p>
          <a:p>
            <a:pPr marL="0" indent="0">
              <a:buNone/>
            </a:pPr>
            <a:r>
              <a:rPr lang="en-US" sz="2600" dirty="0"/>
              <a:t>Situations in which there’s a </a:t>
            </a:r>
            <a:r>
              <a:rPr lang="en-US" sz="2600" b="1" dirty="0"/>
              <a:t>good and a bad </a:t>
            </a:r>
            <a:r>
              <a:rPr lang="en-US" sz="2600" dirty="0"/>
              <a:t>equilibrium.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Need to solve the coordination problem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AND prevent the bad equilibrium from occurring.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6C23-18CB-4380-28B7-1B2DFB536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3BD5-DCF3-1B50-A80C-B4070CB9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97280"/>
          </a:xfrm>
        </p:spPr>
        <p:txBody>
          <a:bodyPr>
            <a:normAutofit/>
          </a:bodyPr>
          <a:lstStyle/>
          <a:p>
            <a:r>
              <a:rPr lang="en-US" sz="3600" dirty="0"/>
              <a:t>Introducing 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1FBA-A667-C78F-A9FE-DBB2FFCA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59" y="1916149"/>
            <a:ext cx="10192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Game theory </a:t>
            </a:r>
            <a:r>
              <a:rPr lang="en-US" sz="2400" dirty="0"/>
              <a:t>is the science of making good decisions in </a:t>
            </a:r>
            <a:r>
              <a:rPr lang="en-US" sz="2400" b="1" dirty="0"/>
              <a:t>situations involving strategic interaction.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Strategic interaction: </a:t>
            </a:r>
            <a:r>
              <a:rPr lang="en-US" sz="2400" dirty="0"/>
              <a:t>when your best choice may depend on what </a:t>
            </a:r>
            <a:r>
              <a:rPr lang="en-US" sz="2400" b="1" dirty="0"/>
              <a:t>others</a:t>
            </a:r>
            <a:r>
              <a:rPr lang="en-US" sz="2400" dirty="0"/>
              <a:t> choose, and their best choice may depend on what </a:t>
            </a:r>
            <a:r>
              <a:rPr lang="en-US" sz="2400" b="1" dirty="0"/>
              <a:t>you</a:t>
            </a:r>
            <a:r>
              <a:rPr lang="en-US" sz="2400" dirty="0"/>
              <a:t> choose.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Underlying idea comes from the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interdependence principle.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Your </a:t>
            </a:r>
            <a:r>
              <a:rPr lang="en-US" sz="2400" b="1" dirty="0"/>
              <a:t>decisions are intertwined </a:t>
            </a:r>
            <a:r>
              <a:rPr lang="en-US" sz="2400" dirty="0"/>
              <a:t>with those of others.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Strategic interactions in relation to both</a:t>
            </a:r>
            <a:r>
              <a:rPr lang="en-US" sz="2400" b="1" dirty="0"/>
              <a:t> competition </a:t>
            </a:r>
            <a:r>
              <a:rPr lang="en-US" sz="2400" dirty="0"/>
              <a:t>and </a:t>
            </a:r>
            <a:r>
              <a:rPr lang="en-US" sz="2400" b="1" dirty="0"/>
              <a:t>collaboration.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EE4AC-EDC9-7FA4-7F02-0DB81BA70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0305-E7C4-DC56-6344-D37DEB9E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Coordination games: Good and bad equilibria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6C23-18CB-4380-28B7-1B2DFB536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07D207-F0B4-A9D9-6D16-6A39E9F05484}"/>
              </a:ext>
            </a:extLst>
          </p:cNvPr>
          <p:cNvSpPr txBox="1">
            <a:spLocks/>
          </p:cNvSpPr>
          <p:nvPr/>
        </p:nvSpPr>
        <p:spPr>
          <a:xfrm>
            <a:off x="568766" y="1752861"/>
            <a:ext cx="5366814" cy="291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Bank Runs: </a:t>
            </a:r>
            <a:r>
              <a:rPr lang="en-US" sz="2400" dirty="0"/>
              <a:t>If too many people want to withdraw their money from the bank at the same time, the bank won’t have enough money to hand over </a:t>
            </a:r>
            <a:r>
              <a:rPr lang="en-US" sz="1900" dirty="0"/>
              <a:t>(the bank lends most of their money out).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 bank run can occur when everyone believes a bank run will occur.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BCAD3B-83DA-4040-2997-3B51C550F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72309"/>
              </p:ext>
            </p:extLst>
          </p:nvPr>
        </p:nvGraphicFramePr>
        <p:xfrm>
          <a:off x="5999748" y="1311609"/>
          <a:ext cx="5682069" cy="31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17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2036189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2062463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Others withdraw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Others keep money in the bank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15137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withdraw your money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Bank run: We race to get our money out first.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don’t earn interest.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Others definitely lose their savings.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86316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keep   your money   in the bank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definitely lose your savings..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Others don’t earn interest..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Stability: We both earn interest.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C09EDC-7DA4-E2E1-B62F-CD37D994C026}"/>
              </a:ext>
            </a:extLst>
          </p:cNvPr>
          <p:cNvSpPr txBox="1">
            <a:spLocks/>
          </p:cNvSpPr>
          <p:nvPr/>
        </p:nvSpPr>
        <p:spPr>
          <a:xfrm>
            <a:off x="6536428" y="4947368"/>
            <a:ext cx="5366814" cy="152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Good equilibrium: </a:t>
            </a:r>
            <a:r>
              <a:rPr lang="en-US" sz="2400" dirty="0"/>
              <a:t>all savers are happy keeping their money in the bank earning interest.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9FC63A-DFD0-4594-EA09-7AB171A903A8}"/>
              </a:ext>
            </a:extLst>
          </p:cNvPr>
          <p:cNvSpPr txBox="1">
            <a:spLocks/>
          </p:cNvSpPr>
          <p:nvPr/>
        </p:nvSpPr>
        <p:spPr>
          <a:xfrm>
            <a:off x="568766" y="4947368"/>
            <a:ext cx="5366814" cy="1528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Bad equilibrium: </a:t>
            </a:r>
            <a:r>
              <a:rPr lang="en-US" sz="2400" dirty="0"/>
              <a:t>If you believe everyone else will </a:t>
            </a:r>
            <a:r>
              <a:rPr lang="en-US" sz="2400" b="1" dirty="0">
                <a:solidFill>
                  <a:srgbClr val="1767B3"/>
                </a:solidFill>
              </a:rPr>
              <a:t>withdraw</a:t>
            </a:r>
            <a:r>
              <a:rPr lang="en-US" sz="2400" dirty="0"/>
              <a:t>, then you should race to bank to </a:t>
            </a:r>
            <a:r>
              <a:rPr lang="en-US" sz="2400" b="1" dirty="0">
                <a:solidFill>
                  <a:srgbClr val="C00000"/>
                </a:solidFill>
              </a:rPr>
              <a:t>withdraw</a:t>
            </a:r>
            <a:r>
              <a:rPr lang="en-US" sz="2400" dirty="0"/>
              <a:t> your savings before the bank vault is empty.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E72E8-1138-08D4-1E14-583D0D940C52}"/>
              </a:ext>
            </a:extLst>
          </p:cNvPr>
          <p:cNvSpPr txBox="1"/>
          <p:nvPr/>
        </p:nvSpPr>
        <p:spPr>
          <a:xfrm>
            <a:off x="9077057" y="279517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536B2-964A-CBAE-FA01-3AF88B2814E4}"/>
              </a:ext>
            </a:extLst>
          </p:cNvPr>
          <p:cNvSpPr txBox="1"/>
          <p:nvPr/>
        </p:nvSpPr>
        <p:spPr>
          <a:xfrm>
            <a:off x="8833217" y="2792095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8C634-883C-A17D-C6C6-5BA0DAB4ACDA}"/>
              </a:ext>
            </a:extLst>
          </p:cNvPr>
          <p:cNvSpPr txBox="1"/>
          <p:nvPr/>
        </p:nvSpPr>
        <p:spPr>
          <a:xfrm>
            <a:off x="10946427" y="399273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A1468-FF3E-6E68-95E1-15E5721E7FE1}"/>
              </a:ext>
            </a:extLst>
          </p:cNvPr>
          <p:cNvSpPr txBox="1"/>
          <p:nvPr/>
        </p:nvSpPr>
        <p:spPr>
          <a:xfrm>
            <a:off x="11160588" y="399273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CF4467E4-0B14-C741-E4F9-04EE243B5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11071312" y="4739377"/>
            <a:ext cx="703972" cy="369217"/>
          </a:xfrm>
          <a:prstGeom prst="bentArrow">
            <a:avLst>
              <a:gd name="adj1" fmla="val 25000"/>
              <a:gd name="adj2" fmla="val 39284"/>
              <a:gd name="adj3" fmla="val 50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F063FA9E-9FF2-4C0F-862D-7C3DFFFB6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38" t="35856" r="5809" b="37310"/>
          <a:stretch/>
        </p:blipFill>
        <p:spPr>
          <a:xfrm>
            <a:off x="9300970" y="2139495"/>
            <a:ext cx="1943102" cy="783771"/>
          </a:xfrm>
          <a:custGeom>
            <a:avLst/>
            <a:gdLst>
              <a:gd name="connsiteX0" fmla="*/ 0 w 1943102"/>
              <a:gd name="connsiteY0" fmla="*/ 0 h 783771"/>
              <a:gd name="connsiteX1" fmla="*/ 1943102 w 1943102"/>
              <a:gd name="connsiteY1" fmla="*/ 0 h 783771"/>
              <a:gd name="connsiteX2" fmla="*/ 1943102 w 1943102"/>
              <a:gd name="connsiteY2" fmla="*/ 783771 h 783771"/>
              <a:gd name="connsiteX3" fmla="*/ 0 w 1943102"/>
              <a:gd name="connsiteY3" fmla="*/ 783771 h 783771"/>
              <a:gd name="connsiteX4" fmla="*/ 0 w 194310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2" h="783771">
                <a:moveTo>
                  <a:pt x="0" y="0"/>
                </a:moveTo>
                <a:lnTo>
                  <a:pt x="1943102" y="0"/>
                </a:lnTo>
                <a:lnTo>
                  <a:pt x="1943102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3DC378E9-2F43-0876-3733-621F76EF3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5" t="35863" r="43827" b="37304"/>
          <a:stretch/>
        </p:blipFill>
        <p:spPr>
          <a:xfrm>
            <a:off x="7270786" y="2139695"/>
            <a:ext cx="1877786" cy="783771"/>
          </a:xfrm>
          <a:custGeom>
            <a:avLst/>
            <a:gdLst>
              <a:gd name="connsiteX0" fmla="*/ 0 w 1877786"/>
              <a:gd name="connsiteY0" fmla="*/ 0 h 783771"/>
              <a:gd name="connsiteX1" fmla="*/ 1877786 w 1877786"/>
              <a:gd name="connsiteY1" fmla="*/ 0 h 783771"/>
              <a:gd name="connsiteX2" fmla="*/ 1877786 w 1877786"/>
              <a:gd name="connsiteY2" fmla="*/ 783771 h 783771"/>
              <a:gd name="connsiteX3" fmla="*/ 0 w 1877786"/>
              <a:gd name="connsiteY3" fmla="*/ 783771 h 783771"/>
              <a:gd name="connsiteX4" fmla="*/ 0 w 1877786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86" h="783771">
                <a:moveTo>
                  <a:pt x="0" y="0"/>
                </a:moveTo>
                <a:lnTo>
                  <a:pt x="1877786" y="0"/>
                </a:lnTo>
                <a:lnTo>
                  <a:pt x="1877786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6EEA325A-9D56-B48B-C9AF-1D84DD79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30" t="67525" r="6402" b="5641"/>
          <a:stretch/>
        </p:blipFill>
        <p:spPr>
          <a:xfrm>
            <a:off x="9333628" y="3064491"/>
            <a:ext cx="1877786" cy="783771"/>
          </a:xfrm>
          <a:custGeom>
            <a:avLst/>
            <a:gdLst>
              <a:gd name="connsiteX0" fmla="*/ 0 w 1877786"/>
              <a:gd name="connsiteY0" fmla="*/ 0 h 783771"/>
              <a:gd name="connsiteX1" fmla="*/ 1877786 w 1877786"/>
              <a:gd name="connsiteY1" fmla="*/ 0 h 783771"/>
              <a:gd name="connsiteX2" fmla="*/ 1877786 w 1877786"/>
              <a:gd name="connsiteY2" fmla="*/ 783771 h 783771"/>
              <a:gd name="connsiteX3" fmla="*/ 0 w 1877786"/>
              <a:gd name="connsiteY3" fmla="*/ 783771 h 783771"/>
              <a:gd name="connsiteX4" fmla="*/ 0 w 1877786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86" h="783771">
                <a:moveTo>
                  <a:pt x="0" y="0"/>
                </a:moveTo>
                <a:lnTo>
                  <a:pt x="1877786" y="0"/>
                </a:lnTo>
                <a:lnTo>
                  <a:pt x="1877786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E275F472-0E56-8E79-2DF8-6E83D57CF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5" t="69154" r="43827" b="4012"/>
          <a:stretch/>
        </p:blipFill>
        <p:spPr>
          <a:xfrm>
            <a:off x="7270786" y="3112090"/>
            <a:ext cx="1877786" cy="783771"/>
          </a:xfrm>
          <a:custGeom>
            <a:avLst/>
            <a:gdLst>
              <a:gd name="connsiteX0" fmla="*/ 0 w 1877786"/>
              <a:gd name="connsiteY0" fmla="*/ 0 h 783771"/>
              <a:gd name="connsiteX1" fmla="*/ 1877786 w 1877786"/>
              <a:gd name="connsiteY1" fmla="*/ 0 h 783771"/>
              <a:gd name="connsiteX2" fmla="*/ 1877786 w 1877786"/>
              <a:gd name="connsiteY2" fmla="*/ 783771 h 783771"/>
              <a:gd name="connsiteX3" fmla="*/ 0 w 1877786"/>
              <a:gd name="connsiteY3" fmla="*/ 783771 h 783771"/>
              <a:gd name="connsiteX4" fmla="*/ 0 w 1877786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86" h="783771">
                <a:moveTo>
                  <a:pt x="0" y="0"/>
                </a:moveTo>
                <a:lnTo>
                  <a:pt x="1877786" y="0"/>
                </a:lnTo>
                <a:lnTo>
                  <a:pt x="1877786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0C038173-1305-DE3A-C138-0286A8726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8" r="3256"/>
          <a:stretch/>
        </p:blipFill>
        <p:spPr>
          <a:xfrm>
            <a:off x="6052377" y="1415489"/>
            <a:ext cx="5332420" cy="2597549"/>
          </a:xfrm>
          <a:custGeom>
            <a:avLst/>
            <a:gdLst>
              <a:gd name="connsiteX0" fmla="*/ 0 w 5332420"/>
              <a:gd name="connsiteY0" fmla="*/ 0 h 2597549"/>
              <a:gd name="connsiteX1" fmla="*/ 5332420 w 5332420"/>
              <a:gd name="connsiteY1" fmla="*/ 0 h 2597549"/>
              <a:gd name="connsiteX2" fmla="*/ 5332420 w 5332420"/>
              <a:gd name="connsiteY2" fmla="*/ 2597549 h 2597549"/>
              <a:gd name="connsiteX3" fmla="*/ 0 w 5332420"/>
              <a:gd name="connsiteY3" fmla="*/ 2597549 h 2597549"/>
              <a:gd name="connsiteX4" fmla="*/ 0 w 5332420"/>
              <a:gd name="connsiteY4" fmla="*/ 0 h 2597549"/>
              <a:gd name="connsiteX5" fmla="*/ 3248593 w 5332420"/>
              <a:gd name="connsiteY5" fmla="*/ 724006 h 2597549"/>
              <a:gd name="connsiteX6" fmla="*/ 3248593 w 5332420"/>
              <a:gd name="connsiteY6" fmla="*/ 1507777 h 2597549"/>
              <a:gd name="connsiteX7" fmla="*/ 5191695 w 5332420"/>
              <a:gd name="connsiteY7" fmla="*/ 1507777 h 2597549"/>
              <a:gd name="connsiteX8" fmla="*/ 5191695 w 5332420"/>
              <a:gd name="connsiteY8" fmla="*/ 724006 h 2597549"/>
              <a:gd name="connsiteX9" fmla="*/ 3248593 w 5332420"/>
              <a:gd name="connsiteY9" fmla="*/ 724006 h 2597549"/>
              <a:gd name="connsiteX10" fmla="*/ 1218409 w 5332420"/>
              <a:gd name="connsiteY10" fmla="*/ 724206 h 2597549"/>
              <a:gd name="connsiteX11" fmla="*/ 1218409 w 5332420"/>
              <a:gd name="connsiteY11" fmla="*/ 1507977 h 2597549"/>
              <a:gd name="connsiteX12" fmla="*/ 3096195 w 5332420"/>
              <a:gd name="connsiteY12" fmla="*/ 1507977 h 2597549"/>
              <a:gd name="connsiteX13" fmla="*/ 3096195 w 5332420"/>
              <a:gd name="connsiteY13" fmla="*/ 724206 h 2597549"/>
              <a:gd name="connsiteX14" fmla="*/ 1218409 w 5332420"/>
              <a:gd name="connsiteY14" fmla="*/ 724206 h 2597549"/>
              <a:gd name="connsiteX15" fmla="*/ 3281251 w 5332420"/>
              <a:gd name="connsiteY15" fmla="*/ 1649002 h 2597549"/>
              <a:gd name="connsiteX16" fmla="*/ 3281251 w 5332420"/>
              <a:gd name="connsiteY16" fmla="*/ 2432773 h 2597549"/>
              <a:gd name="connsiteX17" fmla="*/ 5159037 w 5332420"/>
              <a:gd name="connsiteY17" fmla="*/ 2432773 h 2597549"/>
              <a:gd name="connsiteX18" fmla="*/ 5159037 w 5332420"/>
              <a:gd name="connsiteY18" fmla="*/ 1649002 h 2597549"/>
              <a:gd name="connsiteX19" fmla="*/ 3281251 w 5332420"/>
              <a:gd name="connsiteY19" fmla="*/ 1649002 h 2597549"/>
              <a:gd name="connsiteX20" fmla="*/ 1218409 w 5332420"/>
              <a:gd name="connsiteY20" fmla="*/ 1696601 h 2597549"/>
              <a:gd name="connsiteX21" fmla="*/ 1218409 w 5332420"/>
              <a:gd name="connsiteY21" fmla="*/ 2480372 h 2597549"/>
              <a:gd name="connsiteX22" fmla="*/ 3096195 w 5332420"/>
              <a:gd name="connsiteY22" fmla="*/ 2480372 h 2597549"/>
              <a:gd name="connsiteX23" fmla="*/ 3096195 w 5332420"/>
              <a:gd name="connsiteY23" fmla="*/ 1696601 h 2597549"/>
              <a:gd name="connsiteX24" fmla="*/ 1218409 w 5332420"/>
              <a:gd name="connsiteY24" fmla="*/ 1696601 h 25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32420" h="2597549">
                <a:moveTo>
                  <a:pt x="0" y="0"/>
                </a:moveTo>
                <a:lnTo>
                  <a:pt x="5332420" y="0"/>
                </a:lnTo>
                <a:lnTo>
                  <a:pt x="5332420" y="2597549"/>
                </a:lnTo>
                <a:lnTo>
                  <a:pt x="0" y="2597549"/>
                </a:lnTo>
                <a:lnTo>
                  <a:pt x="0" y="0"/>
                </a:lnTo>
                <a:close/>
                <a:moveTo>
                  <a:pt x="3248593" y="724006"/>
                </a:moveTo>
                <a:lnTo>
                  <a:pt x="3248593" y="1507777"/>
                </a:lnTo>
                <a:lnTo>
                  <a:pt x="5191695" y="1507777"/>
                </a:lnTo>
                <a:lnTo>
                  <a:pt x="5191695" y="724006"/>
                </a:lnTo>
                <a:lnTo>
                  <a:pt x="3248593" y="724006"/>
                </a:lnTo>
                <a:close/>
                <a:moveTo>
                  <a:pt x="1218409" y="724206"/>
                </a:moveTo>
                <a:lnTo>
                  <a:pt x="1218409" y="1507977"/>
                </a:lnTo>
                <a:lnTo>
                  <a:pt x="3096195" y="1507977"/>
                </a:lnTo>
                <a:lnTo>
                  <a:pt x="3096195" y="724206"/>
                </a:lnTo>
                <a:lnTo>
                  <a:pt x="1218409" y="724206"/>
                </a:lnTo>
                <a:close/>
                <a:moveTo>
                  <a:pt x="3281251" y="1649002"/>
                </a:moveTo>
                <a:lnTo>
                  <a:pt x="3281251" y="2432773"/>
                </a:lnTo>
                <a:lnTo>
                  <a:pt x="5159037" y="2432773"/>
                </a:lnTo>
                <a:lnTo>
                  <a:pt x="5159037" y="1649002"/>
                </a:lnTo>
                <a:lnTo>
                  <a:pt x="3281251" y="1649002"/>
                </a:lnTo>
                <a:close/>
                <a:moveTo>
                  <a:pt x="1218409" y="1696601"/>
                </a:moveTo>
                <a:lnTo>
                  <a:pt x="1218409" y="2480372"/>
                </a:lnTo>
                <a:lnTo>
                  <a:pt x="3096195" y="2480372"/>
                </a:lnTo>
                <a:lnTo>
                  <a:pt x="3096195" y="1696601"/>
                </a:lnTo>
                <a:lnTo>
                  <a:pt x="1218409" y="16966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Good and Bad equilibria: </a:t>
            </a:r>
            <a:r>
              <a:rPr lang="en-US" sz="3600" dirty="0"/>
              <a:t>Booms and Busts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69671-D646-83BB-82EE-9BB567DF3423}"/>
              </a:ext>
            </a:extLst>
          </p:cNvPr>
          <p:cNvSpPr txBox="1">
            <a:spLocks/>
          </p:cNvSpPr>
          <p:nvPr/>
        </p:nvSpPr>
        <p:spPr>
          <a:xfrm>
            <a:off x="663156" y="1561793"/>
            <a:ext cx="5191697" cy="189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/>
              <a:t>Boom economy: </a:t>
            </a:r>
            <a:r>
              <a:rPr lang="en-US" sz="2200" b="1" u="sng" dirty="0">
                <a:solidFill>
                  <a:schemeClr val="accent1"/>
                </a:solidFill>
              </a:rPr>
              <a:t>Good equilibrium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If firms </a:t>
            </a:r>
            <a:r>
              <a:rPr lang="en-US" sz="2200" b="1" dirty="0">
                <a:solidFill>
                  <a:srgbClr val="1767B3"/>
                </a:solidFill>
              </a:rPr>
              <a:t>hire a lot</a:t>
            </a:r>
            <a:r>
              <a:rPr lang="en-US" sz="2200" dirty="0"/>
              <a:t>, workers can afford to </a:t>
            </a:r>
            <a:r>
              <a:rPr lang="en-US" sz="2200" b="1" dirty="0">
                <a:solidFill>
                  <a:srgbClr val="C00000"/>
                </a:solidFill>
              </a:rPr>
              <a:t>spend a a lot</a:t>
            </a:r>
            <a:r>
              <a:rPr lang="en-US" sz="22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If works are </a:t>
            </a:r>
            <a:r>
              <a:rPr lang="en-US" sz="2200" b="1" dirty="0">
                <a:solidFill>
                  <a:srgbClr val="C00000"/>
                </a:solidFill>
              </a:rPr>
              <a:t>spending a lot</a:t>
            </a:r>
            <a:r>
              <a:rPr lang="en-US" sz="2200" dirty="0"/>
              <a:t>, then firms can afford to </a:t>
            </a:r>
            <a:r>
              <a:rPr lang="en-US" sz="2200" b="1" dirty="0">
                <a:solidFill>
                  <a:srgbClr val="1767B3"/>
                </a:solidFill>
              </a:rPr>
              <a:t>hire a lot</a:t>
            </a:r>
            <a:r>
              <a:rPr lang="en-US" sz="22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B41BB9-2189-8C31-A440-825F749E6D4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599820-6AB9-8D76-D0D1-C5CFA08A2C63}"/>
              </a:ext>
            </a:extLst>
          </p:cNvPr>
          <p:cNvSpPr txBox="1">
            <a:spLocks/>
          </p:cNvSpPr>
          <p:nvPr/>
        </p:nvSpPr>
        <p:spPr>
          <a:xfrm>
            <a:off x="663156" y="3975170"/>
            <a:ext cx="4856391" cy="189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/>
              <a:t>Bust economy: </a:t>
            </a:r>
            <a:r>
              <a:rPr lang="en-US" sz="2200" b="1" u="sng" dirty="0">
                <a:solidFill>
                  <a:schemeClr val="accent1"/>
                </a:solidFill>
              </a:rPr>
              <a:t>Bad equilibrium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Firms </a:t>
            </a:r>
            <a:r>
              <a:rPr lang="en-US" sz="2200" b="1" dirty="0">
                <a:solidFill>
                  <a:srgbClr val="C00000"/>
                </a:solidFill>
              </a:rPr>
              <a:t>aren’t hiring</a:t>
            </a:r>
            <a:r>
              <a:rPr lang="en-US" sz="2200" dirty="0"/>
              <a:t>, so workers </a:t>
            </a:r>
            <a:r>
              <a:rPr lang="en-US" sz="2200" b="1" dirty="0">
                <a:solidFill>
                  <a:srgbClr val="1767B3"/>
                </a:solidFill>
              </a:rPr>
              <a:t>don’t spend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Workers </a:t>
            </a:r>
            <a:r>
              <a:rPr lang="en-US" sz="2200" b="1" dirty="0">
                <a:solidFill>
                  <a:srgbClr val="1767B3"/>
                </a:solidFill>
              </a:rPr>
              <a:t>aren’t spending</a:t>
            </a:r>
            <a:r>
              <a:rPr lang="en-US" sz="2200" dirty="0"/>
              <a:t>, so firms </a:t>
            </a:r>
            <a:r>
              <a:rPr lang="en-US" sz="2200" b="1" dirty="0">
                <a:solidFill>
                  <a:srgbClr val="C00000"/>
                </a:solidFill>
              </a:rPr>
              <a:t>can’t afford to hire.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E59784-A4D4-3F9C-0012-E43D3F482E90}"/>
              </a:ext>
            </a:extLst>
          </p:cNvPr>
          <p:cNvSpPr txBox="1">
            <a:spLocks/>
          </p:cNvSpPr>
          <p:nvPr/>
        </p:nvSpPr>
        <p:spPr>
          <a:xfrm>
            <a:off x="5986272" y="4352910"/>
            <a:ext cx="5704469" cy="189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How do we coordinate on the GOOD equilibrium?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Want to avoid all other outcomes.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Solution: </a:t>
            </a:r>
            <a:r>
              <a:rPr lang="en-US" sz="2200" dirty="0"/>
              <a:t>Governments can stimulate the economy to try and raise worker and     business confidence.</a:t>
            </a:r>
          </a:p>
        </p:txBody>
      </p:sp>
    </p:spTree>
    <p:extLst>
      <p:ext uri="{BB962C8B-B14F-4D97-AF65-F5344CB8AC3E}">
        <p14:creationId xmlns:p14="http://schemas.microsoft.com/office/powerpoint/2010/main" val="34188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37C2-4AEA-F01B-E1D1-92AD5E04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Solving coordination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79B23-02CA-8E6D-DCC7-3B6831AC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537" y="1771149"/>
            <a:ext cx="10044925" cy="4351338"/>
          </a:xfrm>
        </p:spPr>
        <p:txBody>
          <a:bodyPr>
            <a:noAutofit/>
          </a:bodyPr>
          <a:lstStyle/>
          <a:p>
            <a:pPr marL="0" indent="0">
              <a:lnSpc>
                <a:spcPts val="2220"/>
              </a:lnSpc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Solution 1: </a:t>
            </a:r>
            <a:r>
              <a:rPr lang="en-US" sz="2100" b="1" dirty="0"/>
              <a:t>Communication</a:t>
            </a:r>
          </a:p>
          <a:p>
            <a:pPr>
              <a:lnSpc>
                <a:spcPts val="2220"/>
              </a:lnSpc>
              <a:buFont typeface="Wingdings" pitchFamily="2" charset="2"/>
              <a:buChar char="Ø"/>
            </a:pPr>
            <a:r>
              <a:rPr lang="en-US" sz="2100" dirty="0"/>
              <a:t>Works when all players want the same thing (no opposing incentives).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Solution 2: </a:t>
            </a:r>
            <a:r>
              <a:rPr lang="en-US" sz="2100" b="1" dirty="0"/>
              <a:t>Focal points, culture, and norms</a:t>
            </a:r>
          </a:p>
          <a:p>
            <a:pPr>
              <a:buFont typeface="Wingdings" pitchFamily="2" charset="2"/>
              <a:buChar char="Ø"/>
            </a:pPr>
            <a:r>
              <a:rPr lang="en-US" sz="2100" u="sng" dirty="0"/>
              <a:t>Focal point</a:t>
            </a:r>
            <a:r>
              <a:rPr lang="en-US" sz="2100" dirty="0"/>
              <a:t>: a cue from outside a game that helps you coordinate on a specific equilibrium.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/>
              <a:t>Example: </a:t>
            </a:r>
            <a:r>
              <a:rPr lang="en-US" sz="2100" dirty="0"/>
              <a:t>When should we meet for lunch? </a:t>
            </a:r>
            <a:r>
              <a:rPr lang="en-US" sz="2100" dirty="0">
                <a:sym typeface="Wingdings" pitchFamily="2" charset="2"/>
              </a:rPr>
              <a:t> Noon is a common lunch time in the U.S.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>
                <a:sym typeface="Wingdings" pitchFamily="2" charset="2"/>
              </a:rPr>
              <a:t>Example: </a:t>
            </a:r>
            <a:r>
              <a:rPr lang="en-US" sz="2100" dirty="0">
                <a:sym typeface="Wingdings" pitchFamily="2" charset="2"/>
              </a:rPr>
              <a:t>Should we bow or shake hands as a greeting?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lnSpc>
                <a:spcPts val="2220"/>
              </a:lnSpc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Solution 3: </a:t>
            </a:r>
            <a:r>
              <a:rPr lang="en-US" sz="2100" b="1" dirty="0"/>
              <a:t>Laws and regulations</a:t>
            </a:r>
            <a:r>
              <a:rPr lang="en-US" sz="2100" dirty="0"/>
              <a:t> </a:t>
            </a:r>
          </a:p>
          <a:p>
            <a:pPr>
              <a:lnSpc>
                <a:spcPts val="2220"/>
              </a:lnSpc>
              <a:buFont typeface="Wingdings" pitchFamily="2" charset="2"/>
              <a:buChar char="Ø"/>
            </a:pPr>
            <a:r>
              <a:rPr lang="en-US" sz="2100" dirty="0"/>
              <a:t>Can enforce coordination.</a:t>
            </a:r>
          </a:p>
          <a:p>
            <a:pPr>
              <a:lnSpc>
                <a:spcPts val="2220"/>
              </a:lnSpc>
              <a:buFont typeface="Wingdings" pitchFamily="2" charset="2"/>
              <a:buChar char="Ø"/>
            </a:pPr>
            <a:r>
              <a:rPr lang="en-US" sz="2100" b="1" dirty="0">
                <a:sym typeface="Wingdings" pitchFamily="2" charset="2"/>
              </a:rPr>
              <a:t>Example: </a:t>
            </a:r>
            <a:r>
              <a:rPr lang="en-US" sz="2100" dirty="0">
                <a:sym typeface="Wingdings" pitchFamily="2" charset="2"/>
              </a:rPr>
              <a:t>Which side of the road should we drive on: left or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C15AF-905D-6237-D397-3C52BF879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FB1E-F192-ADE7-7D7A-2CAFFBD3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97280"/>
          </a:xfrm>
        </p:spPr>
        <p:txBody>
          <a:bodyPr>
            <a:normAutofit/>
          </a:bodyPr>
          <a:lstStyle/>
          <a:p>
            <a:r>
              <a:rPr lang="en-US" sz="3200" dirty="0"/>
              <a:t>Can you and your classmate coordinate successfully?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BE61-4820-20C3-5906-CCB0258B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36" y="1991892"/>
            <a:ext cx="9422560" cy="10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and your classmate can </a:t>
            </a:r>
            <a:r>
              <a:rPr lang="en-US" b="1" dirty="0"/>
              <a:t>pick the same number </a:t>
            </a:r>
            <a:r>
              <a:rPr lang="en-US" dirty="0"/>
              <a:t>without first discussing your choice with your partner, </a:t>
            </a:r>
            <a:r>
              <a:rPr lang="en-US" b="1" dirty="0"/>
              <a:t>then you win</a:t>
            </a:r>
            <a:r>
              <a:rPr lang="en-US" dirty="0"/>
              <a:t> the game!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D24A2-8A1E-7638-1805-A0D138B5F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69D257-D00C-7943-8501-6854579E2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23650"/>
              </p:ext>
            </p:extLst>
          </p:nvPr>
        </p:nvGraphicFramePr>
        <p:xfrm>
          <a:off x="6451424" y="3575304"/>
          <a:ext cx="4365994" cy="19896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2997">
                  <a:extLst>
                    <a:ext uri="{9D8B030D-6E8A-4147-A177-3AD203B41FA5}">
                      <a16:colId xmlns:a16="http://schemas.microsoft.com/office/drawing/2014/main" val="106109978"/>
                    </a:ext>
                  </a:extLst>
                </a:gridCol>
                <a:gridCol w="2182997">
                  <a:extLst>
                    <a:ext uri="{9D8B030D-6E8A-4147-A177-3AD203B41FA5}">
                      <a16:colId xmlns:a16="http://schemas.microsoft.com/office/drawing/2014/main" val="307500374"/>
                    </a:ext>
                  </a:extLst>
                </a:gridCol>
              </a:tblGrid>
              <a:tr h="994806"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11173"/>
                  </a:ext>
                </a:extLst>
              </a:tr>
              <a:tr h="994806"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6258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FD2AC8-3670-3853-BED1-20FBCF9C6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520371"/>
              </p:ext>
            </p:extLst>
          </p:nvPr>
        </p:nvGraphicFramePr>
        <p:xfrm>
          <a:off x="946736" y="3589536"/>
          <a:ext cx="4365994" cy="19896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2997">
                  <a:extLst>
                    <a:ext uri="{9D8B030D-6E8A-4147-A177-3AD203B41FA5}">
                      <a16:colId xmlns:a16="http://schemas.microsoft.com/office/drawing/2014/main" val="106109978"/>
                    </a:ext>
                  </a:extLst>
                </a:gridCol>
                <a:gridCol w="2182997">
                  <a:extLst>
                    <a:ext uri="{9D8B030D-6E8A-4147-A177-3AD203B41FA5}">
                      <a16:colId xmlns:a16="http://schemas.microsoft.com/office/drawing/2014/main" val="307500374"/>
                    </a:ext>
                  </a:extLst>
                </a:gridCol>
              </a:tblGrid>
              <a:tr h="994806"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11173"/>
                  </a:ext>
                </a:extLst>
              </a:tr>
              <a:tr h="994806"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45294" marR="245294" marT="122648" marB="122648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3EA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6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DEED3-66C0-C538-D17B-16DFA6F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1200" y="1673902"/>
            <a:ext cx="8229600" cy="0"/>
          </a:xfrm>
          <a:prstGeom prst="line">
            <a:avLst/>
          </a:prstGeom>
          <a:ln w="76200" cap="rnd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02D16-4013-CA60-663B-1FD0F848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931"/>
            <a:ext cx="10515600" cy="676033"/>
          </a:xfrm>
        </p:spPr>
        <p:txBody>
          <a:bodyPr>
            <a:noAutofit/>
          </a:bodyPr>
          <a:lstStyle/>
          <a:p>
            <a:pPr algn="ctr">
              <a:lnSpc>
                <a:spcPts val="3460"/>
              </a:lnSpc>
            </a:pPr>
            <a:r>
              <a:rPr lang="en-US" sz="2800" dirty="0">
                <a:latin typeface="Dosis" pitchFamily="2" charset="77"/>
              </a:rPr>
              <a:t>Key take-aways: </a:t>
            </a:r>
            <a:br>
              <a:rPr lang="en-US" sz="2800" dirty="0">
                <a:latin typeface="Dosis" pitchFamily="2" charset="77"/>
              </a:rPr>
            </a:br>
            <a:r>
              <a:rPr lang="en-US" sz="2800" dirty="0">
                <a:latin typeface="Dosis" pitchFamily="2" charset="77"/>
              </a:rPr>
              <a:t>Multiple equilibria and the problem of coordination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860CE-FF92-8D02-8C8E-603226BC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6BB23-9BE7-2EEE-CA7B-DFAD772C964E}"/>
              </a:ext>
            </a:extLst>
          </p:cNvPr>
          <p:cNvSpPr txBox="1">
            <a:spLocks/>
          </p:cNvSpPr>
          <p:nvPr/>
        </p:nvSpPr>
        <p:spPr>
          <a:xfrm>
            <a:off x="1981200" y="2008811"/>
            <a:ext cx="8229600" cy="4047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0" dirty="0">
                <a:sym typeface="Wingdings" pitchFamily="2" charset="2"/>
              </a:rPr>
              <a:t>In coordination and anti-coordination you want to make the choice that </a:t>
            </a:r>
            <a:r>
              <a:rPr lang="en-US" sz="2400" dirty="0">
                <a:sym typeface="Wingdings" pitchFamily="2" charset="2"/>
              </a:rPr>
              <a:t>complements</a:t>
            </a:r>
            <a:r>
              <a:rPr lang="en-US" sz="2400" b="0" dirty="0">
                <a:sym typeface="Wingdings" pitchFamily="2" charset="2"/>
              </a:rPr>
              <a:t> the choice of the other player. </a:t>
            </a:r>
          </a:p>
          <a:p>
            <a:pPr algn="l">
              <a:lnSpc>
                <a:spcPct val="100000"/>
              </a:lnSpc>
            </a:pPr>
            <a:endParaRPr lang="en-US" sz="1200" b="0" dirty="0">
              <a:sym typeface="Wingdings" pitchFamily="2" charset="2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ym typeface="Wingdings" pitchFamily="2" charset="2"/>
              </a:rPr>
              <a:t>Coordination is difficult because there is </a:t>
            </a:r>
            <a:r>
              <a:rPr lang="en-US" sz="2400" dirty="0">
                <a:sym typeface="Wingdings" pitchFamily="2" charset="2"/>
              </a:rPr>
              <a:t>more than one equilibrium.</a:t>
            </a: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Solving the coordination problem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Communication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400" b="0" dirty="0">
                <a:sym typeface="Wingdings" pitchFamily="2" charset="2"/>
              </a:rPr>
              <a:t>Focal points, culture, and norms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Laws and regulations</a:t>
            </a: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82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2948166-45C0-4B7A-CFD0-C2819FD5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83" y="2119784"/>
            <a:ext cx="3841036" cy="2987865"/>
          </a:xfrm>
        </p:spPr>
        <p:txBody>
          <a:bodyPr anchor="ctr">
            <a:normAutofit lnSpcReduction="10000"/>
          </a:bodyPr>
          <a:lstStyle/>
          <a:p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Make your move when it’s most advantageous: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Games that play out over time.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Game Tree</a:t>
            </a:r>
          </a:p>
          <a:p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First- and Second-mover advantage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8D963-9A10-39DE-1E8D-C8FDDC66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985560" y="2113325"/>
            <a:ext cx="1055817" cy="2202643"/>
            <a:chOff x="5940994" y="5004742"/>
            <a:chExt cx="868277" cy="1473644"/>
          </a:xfrm>
          <a:solidFill>
            <a:schemeClr val="accent2"/>
          </a:solidFill>
        </p:grpSpPr>
        <p:sp>
          <p:nvSpPr>
            <p:cNvPr id="6" name="Bent Arrow 5">
              <a:extLst>
                <a:ext uri="{FF2B5EF4-FFF2-40B4-BE49-F238E27FC236}">
                  <a16:creationId xmlns:a16="http://schemas.microsoft.com/office/drawing/2014/main" id="{E85A263D-CB4F-60D8-B8EC-18597958C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5753543" y="5751439"/>
              <a:ext cx="914398" cy="539496"/>
            </a:xfrm>
            <a:prstGeom prst="bentArrow">
              <a:avLst>
                <a:gd name="adj1" fmla="val 24078"/>
                <a:gd name="adj2" fmla="val 28359"/>
                <a:gd name="adj3" fmla="val 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B4DA5FE3-DCC9-65D0-3C6A-CDD56C1C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62912" y="5004742"/>
              <a:ext cx="546359" cy="853253"/>
            </a:xfrm>
            <a:prstGeom prst="bentArrow">
              <a:avLst>
                <a:gd name="adj1" fmla="val 23992"/>
                <a:gd name="adj2" fmla="val 28026"/>
                <a:gd name="adj3" fmla="val 4108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4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37C1-962C-2D7C-D3F8-DD3080B1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Introducing advanced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98A0-49E2-EAB2-A900-EC6C66BF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9" y="1809074"/>
            <a:ext cx="113313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Our focus so far…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Simultaneous games: </a:t>
            </a:r>
            <a:r>
              <a:rPr lang="en-US" sz="2400" dirty="0"/>
              <a:t>you make your choice without knowing what the other player has chosen.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As if you are choosing at the same time (like ‘rock-paper-scissors’).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Now we focus on…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Sequential games: </a:t>
            </a:r>
            <a:r>
              <a:rPr lang="en-US" sz="2400" dirty="0"/>
              <a:t>you can see your rival’s action before choosing yours (or vice versa).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Games that play out over time (like chess or ‘tic-tac-toe’).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Order of the moves matter.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May yield a first-mover advantage, or a second-mover advantage.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7BB38-86B3-B62C-372B-149256F74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980"/>
          </a:xfrm>
        </p:spPr>
        <p:txBody>
          <a:bodyPr>
            <a:normAutofit/>
          </a:bodyPr>
          <a:lstStyle/>
          <a:p>
            <a:r>
              <a:rPr lang="en-US" sz="3200" dirty="0"/>
              <a:t>Airline scheduling as 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simultaneous</a:t>
            </a:r>
            <a:r>
              <a:rPr lang="en-US" sz="3200" dirty="0"/>
              <a:t>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1011D6-CE39-F027-0910-DF994257C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2"/>
          <a:stretch/>
        </p:blipFill>
        <p:spPr>
          <a:xfrm>
            <a:off x="676786" y="2353454"/>
            <a:ext cx="10329450" cy="3597639"/>
          </a:xfrm>
          <a:custGeom>
            <a:avLst/>
            <a:gdLst>
              <a:gd name="connsiteX0" fmla="*/ 0 w 10329450"/>
              <a:gd name="connsiteY0" fmla="*/ 0 h 3597639"/>
              <a:gd name="connsiteX1" fmla="*/ 10329450 w 10329450"/>
              <a:gd name="connsiteY1" fmla="*/ 0 h 3597639"/>
              <a:gd name="connsiteX2" fmla="*/ 10329450 w 10329450"/>
              <a:gd name="connsiteY2" fmla="*/ 3597639 h 3597639"/>
              <a:gd name="connsiteX3" fmla="*/ 0 w 10329450"/>
              <a:gd name="connsiteY3" fmla="*/ 3597639 h 3597639"/>
              <a:gd name="connsiteX4" fmla="*/ 0 w 10329450"/>
              <a:gd name="connsiteY4" fmla="*/ 0 h 3597639"/>
              <a:gd name="connsiteX5" fmla="*/ 9890507 w 10329450"/>
              <a:gd name="connsiteY5" fmla="*/ 765748 h 3597639"/>
              <a:gd name="connsiteX6" fmla="*/ 9890507 w 10329450"/>
              <a:gd name="connsiteY6" fmla="*/ 1110524 h 3597639"/>
              <a:gd name="connsiteX7" fmla="*/ 10205301 w 10329450"/>
              <a:gd name="connsiteY7" fmla="*/ 1110524 h 3597639"/>
              <a:gd name="connsiteX8" fmla="*/ 10205301 w 10329450"/>
              <a:gd name="connsiteY8" fmla="*/ 765748 h 3597639"/>
              <a:gd name="connsiteX9" fmla="*/ 9890507 w 10329450"/>
              <a:gd name="connsiteY9" fmla="*/ 765748 h 3597639"/>
              <a:gd name="connsiteX10" fmla="*/ 7225528 w 10329450"/>
              <a:gd name="connsiteY10" fmla="*/ 1171730 h 3597639"/>
              <a:gd name="connsiteX11" fmla="*/ 7225528 w 10329450"/>
              <a:gd name="connsiteY11" fmla="*/ 1516506 h 3597639"/>
              <a:gd name="connsiteX12" fmla="*/ 7540322 w 10329450"/>
              <a:gd name="connsiteY12" fmla="*/ 1516506 h 3597639"/>
              <a:gd name="connsiteX13" fmla="*/ 7540322 w 10329450"/>
              <a:gd name="connsiteY13" fmla="*/ 1171730 h 3597639"/>
              <a:gd name="connsiteX14" fmla="*/ 7225528 w 10329450"/>
              <a:gd name="connsiteY14" fmla="*/ 1171730 h 3597639"/>
              <a:gd name="connsiteX15" fmla="*/ 7255508 w 10329450"/>
              <a:gd name="connsiteY15" fmla="*/ 1733859 h 3597639"/>
              <a:gd name="connsiteX16" fmla="*/ 7255508 w 10329450"/>
              <a:gd name="connsiteY16" fmla="*/ 2078635 h 3597639"/>
              <a:gd name="connsiteX17" fmla="*/ 7570302 w 10329450"/>
              <a:gd name="connsiteY17" fmla="*/ 2078635 h 3597639"/>
              <a:gd name="connsiteX18" fmla="*/ 7570302 w 10329450"/>
              <a:gd name="connsiteY18" fmla="*/ 1733859 h 3597639"/>
              <a:gd name="connsiteX19" fmla="*/ 7255508 w 10329450"/>
              <a:gd name="connsiteY19" fmla="*/ 1733859 h 3597639"/>
              <a:gd name="connsiteX20" fmla="*/ 4614741 w 10329450"/>
              <a:gd name="connsiteY20" fmla="*/ 1798819 h 3597639"/>
              <a:gd name="connsiteX21" fmla="*/ 4614741 w 10329450"/>
              <a:gd name="connsiteY21" fmla="*/ 2143595 h 3597639"/>
              <a:gd name="connsiteX22" fmla="*/ 4929535 w 10329450"/>
              <a:gd name="connsiteY22" fmla="*/ 2143595 h 3597639"/>
              <a:gd name="connsiteX23" fmla="*/ 4929535 w 10329450"/>
              <a:gd name="connsiteY23" fmla="*/ 1798819 h 3597639"/>
              <a:gd name="connsiteX24" fmla="*/ 4614741 w 10329450"/>
              <a:gd name="connsiteY24" fmla="*/ 1798819 h 3597639"/>
              <a:gd name="connsiteX25" fmla="*/ 7129819 w 10329450"/>
              <a:gd name="connsiteY25" fmla="*/ 2103620 h 3597639"/>
              <a:gd name="connsiteX26" fmla="*/ 7129819 w 10329450"/>
              <a:gd name="connsiteY26" fmla="*/ 2448396 h 3597639"/>
              <a:gd name="connsiteX27" fmla="*/ 7444613 w 10329450"/>
              <a:gd name="connsiteY27" fmla="*/ 2448396 h 3597639"/>
              <a:gd name="connsiteX28" fmla="*/ 7444613 w 10329450"/>
              <a:gd name="connsiteY28" fmla="*/ 2103620 h 3597639"/>
              <a:gd name="connsiteX29" fmla="*/ 7129819 w 10329450"/>
              <a:gd name="connsiteY29" fmla="*/ 2103620 h 3597639"/>
              <a:gd name="connsiteX30" fmla="*/ 4554780 w 10329450"/>
              <a:gd name="connsiteY30" fmla="*/ 3057992 h 3597639"/>
              <a:gd name="connsiteX31" fmla="*/ 4554780 w 10329450"/>
              <a:gd name="connsiteY31" fmla="*/ 3402768 h 3597639"/>
              <a:gd name="connsiteX32" fmla="*/ 4869574 w 10329450"/>
              <a:gd name="connsiteY32" fmla="*/ 3402768 h 3597639"/>
              <a:gd name="connsiteX33" fmla="*/ 4869574 w 10329450"/>
              <a:gd name="connsiteY33" fmla="*/ 3057992 h 3597639"/>
              <a:gd name="connsiteX34" fmla="*/ 4554780 w 10329450"/>
              <a:gd name="connsiteY34" fmla="*/ 3057992 h 35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29450" h="3597639">
                <a:moveTo>
                  <a:pt x="0" y="0"/>
                </a:moveTo>
                <a:lnTo>
                  <a:pt x="10329450" y="0"/>
                </a:lnTo>
                <a:lnTo>
                  <a:pt x="10329450" y="3597639"/>
                </a:lnTo>
                <a:lnTo>
                  <a:pt x="0" y="3597639"/>
                </a:lnTo>
                <a:lnTo>
                  <a:pt x="0" y="0"/>
                </a:lnTo>
                <a:close/>
                <a:moveTo>
                  <a:pt x="9890507" y="765748"/>
                </a:moveTo>
                <a:lnTo>
                  <a:pt x="9890507" y="1110524"/>
                </a:lnTo>
                <a:lnTo>
                  <a:pt x="10205301" y="1110524"/>
                </a:lnTo>
                <a:lnTo>
                  <a:pt x="10205301" y="765748"/>
                </a:lnTo>
                <a:lnTo>
                  <a:pt x="9890507" y="765748"/>
                </a:lnTo>
                <a:close/>
                <a:moveTo>
                  <a:pt x="7225528" y="1171730"/>
                </a:moveTo>
                <a:lnTo>
                  <a:pt x="7225528" y="1516506"/>
                </a:lnTo>
                <a:lnTo>
                  <a:pt x="7540322" y="1516506"/>
                </a:lnTo>
                <a:lnTo>
                  <a:pt x="7540322" y="1171730"/>
                </a:lnTo>
                <a:lnTo>
                  <a:pt x="7225528" y="1171730"/>
                </a:lnTo>
                <a:close/>
                <a:moveTo>
                  <a:pt x="7255508" y="1733859"/>
                </a:moveTo>
                <a:lnTo>
                  <a:pt x="7255508" y="2078635"/>
                </a:lnTo>
                <a:lnTo>
                  <a:pt x="7570302" y="2078635"/>
                </a:lnTo>
                <a:lnTo>
                  <a:pt x="7570302" y="1733859"/>
                </a:lnTo>
                <a:lnTo>
                  <a:pt x="7255508" y="1733859"/>
                </a:lnTo>
                <a:close/>
                <a:moveTo>
                  <a:pt x="4614741" y="1798819"/>
                </a:moveTo>
                <a:lnTo>
                  <a:pt x="4614741" y="2143595"/>
                </a:lnTo>
                <a:lnTo>
                  <a:pt x="4929535" y="2143595"/>
                </a:lnTo>
                <a:lnTo>
                  <a:pt x="4929535" y="1798819"/>
                </a:lnTo>
                <a:lnTo>
                  <a:pt x="4614741" y="1798819"/>
                </a:lnTo>
                <a:close/>
                <a:moveTo>
                  <a:pt x="7129819" y="2103620"/>
                </a:moveTo>
                <a:lnTo>
                  <a:pt x="7129819" y="2448396"/>
                </a:lnTo>
                <a:lnTo>
                  <a:pt x="7444613" y="2448396"/>
                </a:lnTo>
                <a:lnTo>
                  <a:pt x="7444613" y="2103620"/>
                </a:lnTo>
                <a:lnTo>
                  <a:pt x="7129819" y="2103620"/>
                </a:lnTo>
                <a:close/>
                <a:moveTo>
                  <a:pt x="4554780" y="3057992"/>
                </a:moveTo>
                <a:lnTo>
                  <a:pt x="4554780" y="3402768"/>
                </a:lnTo>
                <a:lnTo>
                  <a:pt x="4869574" y="3402768"/>
                </a:lnTo>
                <a:lnTo>
                  <a:pt x="4869574" y="3057992"/>
                </a:lnTo>
                <a:lnTo>
                  <a:pt x="4554780" y="3057992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AE005F-2E0B-74D9-3A33-D3CDB7970693}"/>
              </a:ext>
            </a:extLst>
          </p:cNvPr>
          <p:cNvSpPr txBox="1">
            <a:spLocks/>
          </p:cNvSpPr>
          <p:nvPr/>
        </p:nvSpPr>
        <p:spPr>
          <a:xfrm>
            <a:off x="931275" y="1274166"/>
            <a:ext cx="10329450" cy="7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American and United are trying to decide how many Chicago to D.C. flights to schedule per day.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54944D-ACDF-A4F2-7359-A8FB8A4E2852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537156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980"/>
          </a:xfrm>
        </p:spPr>
        <p:txBody>
          <a:bodyPr>
            <a:normAutofit/>
          </a:bodyPr>
          <a:lstStyle/>
          <a:p>
            <a:r>
              <a:rPr lang="en-US" sz="3200" dirty="0"/>
              <a:t>Airline scheduling as 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simultaneous</a:t>
            </a:r>
            <a:r>
              <a:rPr lang="en-US" sz="3200" dirty="0"/>
              <a:t>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75411D-6E61-0453-FB16-F8882A9C6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7" t="21285" r="3259" b="69132"/>
          <a:stretch/>
        </p:blipFill>
        <p:spPr>
          <a:xfrm>
            <a:off x="10567293" y="3119202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511BF1-998F-6EAC-2AAA-3058D0E17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4" t="32569" r="28522" b="57847"/>
          <a:stretch/>
        </p:blipFill>
        <p:spPr>
          <a:xfrm>
            <a:off x="7902314" y="3525184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2678C9-DA65-F15B-0EB7-9212CCAF1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79" t="48194" r="28237" b="42222"/>
          <a:stretch/>
        </p:blipFill>
        <p:spPr>
          <a:xfrm>
            <a:off x="7932294" y="4087313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F885DA-E165-F50A-A3D1-335A49E5B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45" t="50000" r="53270" b="40417"/>
          <a:stretch/>
        </p:blipFill>
        <p:spPr>
          <a:xfrm>
            <a:off x="5291527" y="4152273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670AC4-9285-5439-D087-D075886D0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87" t="58472" r="29429" b="31944"/>
          <a:stretch/>
        </p:blipFill>
        <p:spPr>
          <a:xfrm>
            <a:off x="7806605" y="4457074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F85020-A962-FC31-D163-C65DA955C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77" t="85000" r="53839" b="5417"/>
          <a:stretch/>
        </p:blipFill>
        <p:spPr>
          <a:xfrm>
            <a:off x="5231566" y="5411446"/>
            <a:ext cx="314794" cy="344776"/>
          </a:xfrm>
          <a:custGeom>
            <a:avLst/>
            <a:gdLst>
              <a:gd name="connsiteX0" fmla="*/ 0 w 314794"/>
              <a:gd name="connsiteY0" fmla="*/ 0 h 344776"/>
              <a:gd name="connsiteX1" fmla="*/ 314794 w 314794"/>
              <a:gd name="connsiteY1" fmla="*/ 0 h 344776"/>
              <a:gd name="connsiteX2" fmla="*/ 314794 w 314794"/>
              <a:gd name="connsiteY2" fmla="*/ 344776 h 344776"/>
              <a:gd name="connsiteX3" fmla="*/ 0 w 314794"/>
              <a:gd name="connsiteY3" fmla="*/ 344776 h 344776"/>
              <a:gd name="connsiteX4" fmla="*/ 0 w 314794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94" h="344776">
                <a:moveTo>
                  <a:pt x="0" y="0"/>
                </a:moveTo>
                <a:lnTo>
                  <a:pt x="314794" y="0"/>
                </a:lnTo>
                <a:lnTo>
                  <a:pt x="314794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1011D6-CE39-F027-0910-DF994257C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2"/>
          <a:stretch/>
        </p:blipFill>
        <p:spPr>
          <a:xfrm>
            <a:off x="676786" y="2353454"/>
            <a:ext cx="10329450" cy="3597639"/>
          </a:xfrm>
          <a:custGeom>
            <a:avLst/>
            <a:gdLst>
              <a:gd name="connsiteX0" fmla="*/ 0 w 10329450"/>
              <a:gd name="connsiteY0" fmla="*/ 0 h 3597639"/>
              <a:gd name="connsiteX1" fmla="*/ 10329450 w 10329450"/>
              <a:gd name="connsiteY1" fmla="*/ 0 h 3597639"/>
              <a:gd name="connsiteX2" fmla="*/ 10329450 w 10329450"/>
              <a:gd name="connsiteY2" fmla="*/ 3597639 h 3597639"/>
              <a:gd name="connsiteX3" fmla="*/ 0 w 10329450"/>
              <a:gd name="connsiteY3" fmla="*/ 3597639 h 3597639"/>
              <a:gd name="connsiteX4" fmla="*/ 0 w 10329450"/>
              <a:gd name="connsiteY4" fmla="*/ 0 h 3597639"/>
              <a:gd name="connsiteX5" fmla="*/ 9890507 w 10329450"/>
              <a:gd name="connsiteY5" fmla="*/ 765748 h 3597639"/>
              <a:gd name="connsiteX6" fmla="*/ 9890507 w 10329450"/>
              <a:gd name="connsiteY6" fmla="*/ 1110524 h 3597639"/>
              <a:gd name="connsiteX7" fmla="*/ 10205301 w 10329450"/>
              <a:gd name="connsiteY7" fmla="*/ 1110524 h 3597639"/>
              <a:gd name="connsiteX8" fmla="*/ 10205301 w 10329450"/>
              <a:gd name="connsiteY8" fmla="*/ 765748 h 3597639"/>
              <a:gd name="connsiteX9" fmla="*/ 9890507 w 10329450"/>
              <a:gd name="connsiteY9" fmla="*/ 765748 h 3597639"/>
              <a:gd name="connsiteX10" fmla="*/ 7225528 w 10329450"/>
              <a:gd name="connsiteY10" fmla="*/ 1171730 h 3597639"/>
              <a:gd name="connsiteX11" fmla="*/ 7225528 w 10329450"/>
              <a:gd name="connsiteY11" fmla="*/ 1516506 h 3597639"/>
              <a:gd name="connsiteX12" fmla="*/ 7540322 w 10329450"/>
              <a:gd name="connsiteY12" fmla="*/ 1516506 h 3597639"/>
              <a:gd name="connsiteX13" fmla="*/ 7540322 w 10329450"/>
              <a:gd name="connsiteY13" fmla="*/ 1171730 h 3597639"/>
              <a:gd name="connsiteX14" fmla="*/ 7225528 w 10329450"/>
              <a:gd name="connsiteY14" fmla="*/ 1171730 h 3597639"/>
              <a:gd name="connsiteX15" fmla="*/ 7255508 w 10329450"/>
              <a:gd name="connsiteY15" fmla="*/ 1733859 h 3597639"/>
              <a:gd name="connsiteX16" fmla="*/ 7255508 w 10329450"/>
              <a:gd name="connsiteY16" fmla="*/ 2078635 h 3597639"/>
              <a:gd name="connsiteX17" fmla="*/ 7570302 w 10329450"/>
              <a:gd name="connsiteY17" fmla="*/ 2078635 h 3597639"/>
              <a:gd name="connsiteX18" fmla="*/ 7570302 w 10329450"/>
              <a:gd name="connsiteY18" fmla="*/ 1733859 h 3597639"/>
              <a:gd name="connsiteX19" fmla="*/ 7255508 w 10329450"/>
              <a:gd name="connsiteY19" fmla="*/ 1733859 h 3597639"/>
              <a:gd name="connsiteX20" fmla="*/ 4614741 w 10329450"/>
              <a:gd name="connsiteY20" fmla="*/ 1798819 h 3597639"/>
              <a:gd name="connsiteX21" fmla="*/ 4614741 w 10329450"/>
              <a:gd name="connsiteY21" fmla="*/ 2143595 h 3597639"/>
              <a:gd name="connsiteX22" fmla="*/ 4929535 w 10329450"/>
              <a:gd name="connsiteY22" fmla="*/ 2143595 h 3597639"/>
              <a:gd name="connsiteX23" fmla="*/ 4929535 w 10329450"/>
              <a:gd name="connsiteY23" fmla="*/ 1798819 h 3597639"/>
              <a:gd name="connsiteX24" fmla="*/ 4614741 w 10329450"/>
              <a:gd name="connsiteY24" fmla="*/ 1798819 h 3597639"/>
              <a:gd name="connsiteX25" fmla="*/ 7129819 w 10329450"/>
              <a:gd name="connsiteY25" fmla="*/ 2103620 h 3597639"/>
              <a:gd name="connsiteX26" fmla="*/ 7129819 w 10329450"/>
              <a:gd name="connsiteY26" fmla="*/ 2448396 h 3597639"/>
              <a:gd name="connsiteX27" fmla="*/ 7444613 w 10329450"/>
              <a:gd name="connsiteY27" fmla="*/ 2448396 h 3597639"/>
              <a:gd name="connsiteX28" fmla="*/ 7444613 w 10329450"/>
              <a:gd name="connsiteY28" fmla="*/ 2103620 h 3597639"/>
              <a:gd name="connsiteX29" fmla="*/ 7129819 w 10329450"/>
              <a:gd name="connsiteY29" fmla="*/ 2103620 h 3597639"/>
              <a:gd name="connsiteX30" fmla="*/ 4554780 w 10329450"/>
              <a:gd name="connsiteY30" fmla="*/ 3057992 h 3597639"/>
              <a:gd name="connsiteX31" fmla="*/ 4554780 w 10329450"/>
              <a:gd name="connsiteY31" fmla="*/ 3402768 h 3597639"/>
              <a:gd name="connsiteX32" fmla="*/ 4869574 w 10329450"/>
              <a:gd name="connsiteY32" fmla="*/ 3402768 h 3597639"/>
              <a:gd name="connsiteX33" fmla="*/ 4869574 w 10329450"/>
              <a:gd name="connsiteY33" fmla="*/ 3057992 h 3597639"/>
              <a:gd name="connsiteX34" fmla="*/ 4554780 w 10329450"/>
              <a:gd name="connsiteY34" fmla="*/ 3057992 h 35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29450" h="3597639">
                <a:moveTo>
                  <a:pt x="0" y="0"/>
                </a:moveTo>
                <a:lnTo>
                  <a:pt x="10329450" y="0"/>
                </a:lnTo>
                <a:lnTo>
                  <a:pt x="10329450" y="3597639"/>
                </a:lnTo>
                <a:lnTo>
                  <a:pt x="0" y="3597639"/>
                </a:lnTo>
                <a:lnTo>
                  <a:pt x="0" y="0"/>
                </a:lnTo>
                <a:close/>
                <a:moveTo>
                  <a:pt x="9890507" y="765748"/>
                </a:moveTo>
                <a:lnTo>
                  <a:pt x="9890507" y="1110524"/>
                </a:lnTo>
                <a:lnTo>
                  <a:pt x="10205301" y="1110524"/>
                </a:lnTo>
                <a:lnTo>
                  <a:pt x="10205301" y="765748"/>
                </a:lnTo>
                <a:lnTo>
                  <a:pt x="9890507" y="765748"/>
                </a:lnTo>
                <a:close/>
                <a:moveTo>
                  <a:pt x="7225528" y="1171730"/>
                </a:moveTo>
                <a:lnTo>
                  <a:pt x="7225528" y="1516506"/>
                </a:lnTo>
                <a:lnTo>
                  <a:pt x="7540322" y="1516506"/>
                </a:lnTo>
                <a:lnTo>
                  <a:pt x="7540322" y="1171730"/>
                </a:lnTo>
                <a:lnTo>
                  <a:pt x="7225528" y="1171730"/>
                </a:lnTo>
                <a:close/>
                <a:moveTo>
                  <a:pt x="7255508" y="1733859"/>
                </a:moveTo>
                <a:lnTo>
                  <a:pt x="7255508" y="2078635"/>
                </a:lnTo>
                <a:lnTo>
                  <a:pt x="7570302" y="2078635"/>
                </a:lnTo>
                <a:lnTo>
                  <a:pt x="7570302" y="1733859"/>
                </a:lnTo>
                <a:lnTo>
                  <a:pt x="7255508" y="1733859"/>
                </a:lnTo>
                <a:close/>
                <a:moveTo>
                  <a:pt x="4614741" y="1798819"/>
                </a:moveTo>
                <a:lnTo>
                  <a:pt x="4614741" y="2143595"/>
                </a:lnTo>
                <a:lnTo>
                  <a:pt x="4929535" y="2143595"/>
                </a:lnTo>
                <a:lnTo>
                  <a:pt x="4929535" y="1798819"/>
                </a:lnTo>
                <a:lnTo>
                  <a:pt x="4614741" y="1798819"/>
                </a:lnTo>
                <a:close/>
                <a:moveTo>
                  <a:pt x="7129819" y="2103620"/>
                </a:moveTo>
                <a:lnTo>
                  <a:pt x="7129819" y="2448396"/>
                </a:lnTo>
                <a:lnTo>
                  <a:pt x="7444613" y="2448396"/>
                </a:lnTo>
                <a:lnTo>
                  <a:pt x="7444613" y="2103620"/>
                </a:lnTo>
                <a:lnTo>
                  <a:pt x="7129819" y="2103620"/>
                </a:lnTo>
                <a:close/>
                <a:moveTo>
                  <a:pt x="4554780" y="3057992"/>
                </a:moveTo>
                <a:lnTo>
                  <a:pt x="4554780" y="3402768"/>
                </a:lnTo>
                <a:lnTo>
                  <a:pt x="4869574" y="3402768"/>
                </a:lnTo>
                <a:lnTo>
                  <a:pt x="4869574" y="3057992"/>
                </a:lnTo>
                <a:lnTo>
                  <a:pt x="4554780" y="3057992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AE005F-2E0B-74D9-3A33-D3CDB7970693}"/>
              </a:ext>
            </a:extLst>
          </p:cNvPr>
          <p:cNvSpPr txBox="1">
            <a:spLocks/>
          </p:cNvSpPr>
          <p:nvPr/>
        </p:nvSpPr>
        <p:spPr>
          <a:xfrm>
            <a:off x="931275" y="1274166"/>
            <a:ext cx="10329450" cy="7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American and United are trying to decide how many Chicago to D.C. flights to schedule per day.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ED0ECF-15D1-0551-B359-9366E23B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103" y="3939751"/>
            <a:ext cx="2834640" cy="1005840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B8544-7AE4-BF81-A9CF-D6F55328259B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33861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75" y="263845"/>
            <a:ext cx="10515600" cy="998980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Airline scheduling as a </a:t>
            </a:r>
            <a:r>
              <a:rPr lang="en-US" sz="3100" dirty="0">
                <a:solidFill>
                  <a:schemeClr val="accent6"/>
                </a:solidFill>
              </a:rPr>
              <a:t>sequential</a:t>
            </a:r>
            <a:r>
              <a:rPr lang="en-US" sz="3100" dirty="0"/>
              <a:t>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D0207B-5909-CBA2-1C05-4DE86638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2"/>
          <a:stretch/>
        </p:blipFill>
        <p:spPr>
          <a:xfrm>
            <a:off x="2226997" y="2109113"/>
            <a:ext cx="8258466" cy="2876337"/>
          </a:xfrm>
          <a:custGeom>
            <a:avLst/>
            <a:gdLst>
              <a:gd name="connsiteX0" fmla="*/ 0 w 8258466"/>
              <a:gd name="connsiteY0" fmla="*/ 0 h 2876337"/>
              <a:gd name="connsiteX1" fmla="*/ 8258466 w 8258466"/>
              <a:gd name="connsiteY1" fmla="*/ 0 h 2876337"/>
              <a:gd name="connsiteX2" fmla="*/ 8258466 w 8258466"/>
              <a:gd name="connsiteY2" fmla="*/ 2876337 h 2876337"/>
              <a:gd name="connsiteX3" fmla="*/ 0 w 8258466"/>
              <a:gd name="connsiteY3" fmla="*/ 2876337 h 2876337"/>
              <a:gd name="connsiteX4" fmla="*/ 0 w 8258466"/>
              <a:gd name="connsiteY4" fmla="*/ 0 h 2876337"/>
              <a:gd name="connsiteX5" fmla="*/ 7900567 w 8258466"/>
              <a:gd name="connsiteY5" fmla="*/ 631518 h 2876337"/>
              <a:gd name="connsiteX6" fmla="*/ 7900567 w 8258466"/>
              <a:gd name="connsiteY6" fmla="*/ 976294 h 2876337"/>
              <a:gd name="connsiteX7" fmla="*/ 8174887 w 8258466"/>
              <a:gd name="connsiteY7" fmla="*/ 976294 h 2876337"/>
              <a:gd name="connsiteX8" fmla="*/ 8174887 w 8258466"/>
              <a:gd name="connsiteY8" fmla="*/ 631518 h 2876337"/>
              <a:gd name="connsiteX9" fmla="*/ 7900567 w 8258466"/>
              <a:gd name="connsiteY9" fmla="*/ 631518 h 2876337"/>
              <a:gd name="connsiteX10" fmla="*/ 5750144 w 8258466"/>
              <a:gd name="connsiteY10" fmla="*/ 891457 h 2876337"/>
              <a:gd name="connsiteX11" fmla="*/ 5750144 w 8258466"/>
              <a:gd name="connsiteY11" fmla="*/ 1236233 h 2876337"/>
              <a:gd name="connsiteX12" fmla="*/ 6024464 w 8258466"/>
              <a:gd name="connsiteY12" fmla="*/ 1236233 h 2876337"/>
              <a:gd name="connsiteX13" fmla="*/ 6024464 w 8258466"/>
              <a:gd name="connsiteY13" fmla="*/ 891457 h 2876337"/>
              <a:gd name="connsiteX14" fmla="*/ 5750144 w 8258466"/>
              <a:gd name="connsiteY14" fmla="*/ 891457 h 2876337"/>
              <a:gd name="connsiteX15" fmla="*/ 3678217 w 8258466"/>
              <a:gd name="connsiteY15" fmla="*/ 1385826 h 2876337"/>
              <a:gd name="connsiteX16" fmla="*/ 3678217 w 8258466"/>
              <a:gd name="connsiteY16" fmla="*/ 1730602 h 2876337"/>
              <a:gd name="connsiteX17" fmla="*/ 3952537 w 8258466"/>
              <a:gd name="connsiteY17" fmla="*/ 1730602 h 2876337"/>
              <a:gd name="connsiteX18" fmla="*/ 3952537 w 8258466"/>
              <a:gd name="connsiteY18" fmla="*/ 1385826 h 2876337"/>
              <a:gd name="connsiteX19" fmla="*/ 3678217 w 8258466"/>
              <a:gd name="connsiteY19" fmla="*/ 1385826 h 2876337"/>
              <a:gd name="connsiteX20" fmla="*/ 5784870 w 8258466"/>
              <a:gd name="connsiteY20" fmla="*/ 1406975 h 2876337"/>
              <a:gd name="connsiteX21" fmla="*/ 5784870 w 8258466"/>
              <a:gd name="connsiteY21" fmla="*/ 1663061 h 2876337"/>
              <a:gd name="connsiteX22" fmla="*/ 6050046 w 8258466"/>
              <a:gd name="connsiteY22" fmla="*/ 1663061 h 2876337"/>
              <a:gd name="connsiteX23" fmla="*/ 6050046 w 8258466"/>
              <a:gd name="connsiteY23" fmla="*/ 1406975 h 2876337"/>
              <a:gd name="connsiteX24" fmla="*/ 5784870 w 8258466"/>
              <a:gd name="connsiteY24" fmla="*/ 1406975 h 2876337"/>
              <a:gd name="connsiteX25" fmla="*/ 5694021 w 8258466"/>
              <a:gd name="connsiteY25" fmla="*/ 1708895 h 2876337"/>
              <a:gd name="connsiteX26" fmla="*/ 5694021 w 8258466"/>
              <a:gd name="connsiteY26" fmla="*/ 1964981 h 2876337"/>
              <a:gd name="connsiteX27" fmla="*/ 5968341 w 8258466"/>
              <a:gd name="connsiteY27" fmla="*/ 1964981 h 2876337"/>
              <a:gd name="connsiteX28" fmla="*/ 5968341 w 8258466"/>
              <a:gd name="connsiteY28" fmla="*/ 1708895 h 2876337"/>
              <a:gd name="connsiteX29" fmla="*/ 5694021 w 8258466"/>
              <a:gd name="connsiteY29" fmla="*/ 1708895 h 2876337"/>
              <a:gd name="connsiteX30" fmla="*/ 3633247 w 8258466"/>
              <a:gd name="connsiteY30" fmla="*/ 2421273 h 2876337"/>
              <a:gd name="connsiteX31" fmla="*/ 3633247 w 8258466"/>
              <a:gd name="connsiteY31" fmla="*/ 2766049 h 2876337"/>
              <a:gd name="connsiteX32" fmla="*/ 3907567 w 8258466"/>
              <a:gd name="connsiteY32" fmla="*/ 2766049 h 2876337"/>
              <a:gd name="connsiteX33" fmla="*/ 3907567 w 8258466"/>
              <a:gd name="connsiteY33" fmla="*/ 2421273 h 2876337"/>
              <a:gd name="connsiteX34" fmla="*/ 3633247 w 8258466"/>
              <a:gd name="connsiteY34" fmla="*/ 2421273 h 28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58466" h="2876337">
                <a:moveTo>
                  <a:pt x="0" y="0"/>
                </a:moveTo>
                <a:lnTo>
                  <a:pt x="8258466" y="0"/>
                </a:lnTo>
                <a:lnTo>
                  <a:pt x="8258466" y="2876337"/>
                </a:lnTo>
                <a:lnTo>
                  <a:pt x="0" y="2876337"/>
                </a:lnTo>
                <a:lnTo>
                  <a:pt x="0" y="0"/>
                </a:lnTo>
                <a:close/>
                <a:moveTo>
                  <a:pt x="7900567" y="631518"/>
                </a:moveTo>
                <a:lnTo>
                  <a:pt x="7900567" y="976294"/>
                </a:lnTo>
                <a:lnTo>
                  <a:pt x="8174887" y="976294"/>
                </a:lnTo>
                <a:lnTo>
                  <a:pt x="8174887" y="631518"/>
                </a:lnTo>
                <a:lnTo>
                  <a:pt x="7900567" y="631518"/>
                </a:lnTo>
                <a:close/>
                <a:moveTo>
                  <a:pt x="5750144" y="891457"/>
                </a:moveTo>
                <a:lnTo>
                  <a:pt x="5750144" y="1236233"/>
                </a:lnTo>
                <a:lnTo>
                  <a:pt x="6024464" y="1236233"/>
                </a:lnTo>
                <a:lnTo>
                  <a:pt x="6024464" y="891457"/>
                </a:lnTo>
                <a:lnTo>
                  <a:pt x="5750144" y="891457"/>
                </a:lnTo>
                <a:close/>
                <a:moveTo>
                  <a:pt x="3678217" y="1385826"/>
                </a:moveTo>
                <a:lnTo>
                  <a:pt x="3678217" y="1730602"/>
                </a:lnTo>
                <a:lnTo>
                  <a:pt x="3952537" y="1730602"/>
                </a:lnTo>
                <a:lnTo>
                  <a:pt x="3952537" y="1385826"/>
                </a:lnTo>
                <a:lnTo>
                  <a:pt x="3678217" y="1385826"/>
                </a:lnTo>
                <a:close/>
                <a:moveTo>
                  <a:pt x="5784870" y="1406975"/>
                </a:moveTo>
                <a:lnTo>
                  <a:pt x="5784870" y="1663061"/>
                </a:lnTo>
                <a:lnTo>
                  <a:pt x="6050046" y="1663061"/>
                </a:lnTo>
                <a:lnTo>
                  <a:pt x="6050046" y="1406975"/>
                </a:lnTo>
                <a:lnTo>
                  <a:pt x="5784870" y="1406975"/>
                </a:lnTo>
                <a:close/>
                <a:moveTo>
                  <a:pt x="5694021" y="1708895"/>
                </a:moveTo>
                <a:lnTo>
                  <a:pt x="5694021" y="1964981"/>
                </a:lnTo>
                <a:lnTo>
                  <a:pt x="5968341" y="1964981"/>
                </a:lnTo>
                <a:lnTo>
                  <a:pt x="5968341" y="1708895"/>
                </a:lnTo>
                <a:lnTo>
                  <a:pt x="5694021" y="1708895"/>
                </a:lnTo>
                <a:close/>
                <a:moveTo>
                  <a:pt x="3633247" y="2421273"/>
                </a:moveTo>
                <a:lnTo>
                  <a:pt x="3633247" y="2766049"/>
                </a:lnTo>
                <a:lnTo>
                  <a:pt x="3907567" y="2766049"/>
                </a:lnTo>
                <a:lnTo>
                  <a:pt x="3907567" y="2421273"/>
                </a:lnTo>
                <a:lnTo>
                  <a:pt x="3633247" y="2421273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AE005F-2E0B-74D9-3A33-D3CDB7970693}"/>
              </a:ext>
            </a:extLst>
          </p:cNvPr>
          <p:cNvSpPr txBox="1">
            <a:spLocks/>
          </p:cNvSpPr>
          <p:nvPr/>
        </p:nvSpPr>
        <p:spPr>
          <a:xfrm>
            <a:off x="931275" y="1107210"/>
            <a:ext cx="10329450" cy="99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What happens if American can </a:t>
            </a:r>
            <a:r>
              <a:rPr lang="en-US" sz="2100" b="1" dirty="0"/>
              <a:t>move first</a:t>
            </a:r>
            <a:r>
              <a:rPr lang="en-US" sz="2100" dirty="0"/>
              <a:t>, and they choose to run </a:t>
            </a:r>
            <a:r>
              <a:rPr lang="en-US" sz="2100" b="1" dirty="0">
                <a:solidFill>
                  <a:srgbClr val="C00000"/>
                </a:solidFill>
              </a:rPr>
              <a:t>three flights </a:t>
            </a:r>
            <a:r>
              <a:rPr lang="en-US" sz="2100" dirty="0"/>
              <a:t>per day?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What is </a:t>
            </a:r>
            <a:r>
              <a:rPr lang="en-US" sz="2100" b="1" dirty="0">
                <a:solidFill>
                  <a:srgbClr val="1767B3"/>
                </a:solidFill>
              </a:rPr>
              <a:t>United’s</a:t>
            </a:r>
            <a:r>
              <a:rPr lang="en-US" sz="2100" dirty="0"/>
              <a:t> best response?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050A9E-C099-9D6D-1EA6-581A60B01909}"/>
              </a:ext>
            </a:extLst>
          </p:cNvPr>
          <p:cNvSpPr txBox="1">
            <a:spLocks/>
          </p:cNvSpPr>
          <p:nvPr/>
        </p:nvSpPr>
        <p:spPr>
          <a:xfrm>
            <a:off x="931275" y="5328814"/>
            <a:ext cx="10329450" cy="115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By moving first, American shifts the equilibrium outcome so American earns </a:t>
            </a:r>
            <a:r>
              <a:rPr lang="en-US" sz="2100" b="1" dirty="0">
                <a:solidFill>
                  <a:srgbClr val="C00000"/>
                </a:solidFill>
              </a:rPr>
              <a:t>$45m </a:t>
            </a:r>
            <a:r>
              <a:rPr lang="en-US" sz="2100" dirty="0"/>
              <a:t>instead of $30m.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First-mover advantage!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FDEEFC-437A-A446-D3E9-3A39C073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84179" r="53669" b="3834"/>
          <a:stretch/>
        </p:blipFill>
        <p:spPr>
          <a:xfrm>
            <a:off x="5860244" y="4530386"/>
            <a:ext cx="274320" cy="344776"/>
          </a:xfrm>
          <a:custGeom>
            <a:avLst/>
            <a:gdLst>
              <a:gd name="connsiteX0" fmla="*/ 0 w 274320"/>
              <a:gd name="connsiteY0" fmla="*/ 0 h 344776"/>
              <a:gd name="connsiteX1" fmla="*/ 274320 w 274320"/>
              <a:gd name="connsiteY1" fmla="*/ 0 h 344776"/>
              <a:gd name="connsiteX2" fmla="*/ 274320 w 274320"/>
              <a:gd name="connsiteY2" fmla="*/ 344776 h 344776"/>
              <a:gd name="connsiteX3" fmla="*/ 0 w 274320"/>
              <a:gd name="connsiteY3" fmla="*/ 344776 h 344776"/>
              <a:gd name="connsiteX4" fmla="*/ 0 w 274320"/>
              <a:gd name="connsiteY4" fmla="*/ 0 h 3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344776">
                <a:moveTo>
                  <a:pt x="0" y="0"/>
                </a:moveTo>
                <a:lnTo>
                  <a:pt x="274320" y="0"/>
                </a:lnTo>
                <a:lnTo>
                  <a:pt x="274320" y="344776"/>
                </a:lnTo>
                <a:lnTo>
                  <a:pt x="0" y="34477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3115A4-55A3-04BA-C27E-41F04AE36D6A}"/>
              </a:ext>
            </a:extLst>
          </p:cNvPr>
          <p:cNvSpPr/>
          <p:nvPr/>
        </p:nvSpPr>
        <p:spPr>
          <a:xfrm>
            <a:off x="2055541" y="4157663"/>
            <a:ext cx="8517212" cy="822960"/>
          </a:xfrm>
          <a:prstGeom prst="roundRect">
            <a:avLst/>
          </a:prstGeom>
          <a:noFill/>
          <a:ln w="889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8DF85-DE04-2A49-598C-45DD6ECA37CE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23541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F828-E8E4-E6EB-39C3-007FC76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7" y="494806"/>
            <a:ext cx="7959788" cy="812746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Strategic interactions are all around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7E5EC-32B8-D3B7-998F-F1F90ADC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749031-3BA5-D5C3-E5EC-A3287246CC88}"/>
              </a:ext>
            </a:extLst>
          </p:cNvPr>
          <p:cNvSpPr txBox="1">
            <a:spLocks/>
          </p:cNvSpPr>
          <p:nvPr/>
        </p:nvSpPr>
        <p:spPr>
          <a:xfrm>
            <a:off x="651319" y="1288528"/>
            <a:ext cx="10354138" cy="51690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Games: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Boxing, Football, Basketball, Baseball, Soccer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Chess, checkers, tic-tac-toe, rock-paper-scissors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Business: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Your decision to cut your price depends on how your rivals will respond.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How you position your product depends on how competitors position their product.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Your decision to enter a new market depends on whether incumbent firms will respond with a price war.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profitability of your investment in a project may depend on how much your partners invest in that project.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B53-9502-7A74-A0FB-822E6DC8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97280"/>
          </a:xfrm>
        </p:spPr>
        <p:txBody>
          <a:bodyPr>
            <a:normAutofit/>
          </a:bodyPr>
          <a:lstStyle/>
          <a:p>
            <a:r>
              <a:rPr lang="en-US" sz="3600" dirty="0"/>
              <a:t>First-mover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CE94-975A-B872-6EE7-82BE77DD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6" y="1954216"/>
            <a:ext cx="108690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First-mover advantage: </a:t>
            </a:r>
            <a:r>
              <a:rPr lang="en-US" sz="2400" dirty="0"/>
              <a:t>the </a:t>
            </a:r>
            <a:r>
              <a:rPr lang="en-US" sz="2400" b="1" dirty="0"/>
              <a:t>strategic gain </a:t>
            </a:r>
            <a:r>
              <a:rPr lang="en-US" sz="2400" dirty="0"/>
              <a:t>from an anticipatory action that can force a rival to respond less aggressively.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u="sng" dirty="0"/>
              <a:t>Airline scheduling example: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American’s aggressive choice forced United to adapt and respond less aggressively.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American needs to </a:t>
            </a:r>
            <a:r>
              <a:rPr lang="en-US" sz="2400" b="1" dirty="0"/>
              <a:t>credibly commit </a:t>
            </a:r>
            <a:r>
              <a:rPr lang="en-US" sz="2400" dirty="0"/>
              <a:t>to running three flights per day (not just announce its choice).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Take concrete actions that will make any other choice costly.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Invest in new jets, rent extra gates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anything to show commitment to running three flights per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7ABAC-8748-49DC-F712-8E9AAE090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59E36EE-45ED-EEB1-C313-5D957108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7" r="24821"/>
          <a:stretch/>
        </p:blipFill>
        <p:spPr>
          <a:xfrm>
            <a:off x="6900863" y="1148148"/>
            <a:ext cx="2871787" cy="5055200"/>
          </a:xfrm>
          <a:custGeom>
            <a:avLst/>
            <a:gdLst>
              <a:gd name="connsiteX0" fmla="*/ 0 w 2871787"/>
              <a:gd name="connsiteY0" fmla="*/ 0 h 5055200"/>
              <a:gd name="connsiteX1" fmla="*/ 2871787 w 2871787"/>
              <a:gd name="connsiteY1" fmla="*/ 0 h 5055200"/>
              <a:gd name="connsiteX2" fmla="*/ 2871787 w 2871787"/>
              <a:gd name="connsiteY2" fmla="*/ 5055200 h 5055200"/>
              <a:gd name="connsiteX3" fmla="*/ 0 w 2871787"/>
              <a:gd name="connsiteY3" fmla="*/ 5055200 h 5055200"/>
              <a:gd name="connsiteX4" fmla="*/ 0 w 2871787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5055200">
                <a:moveTo>
                  <a:pt x="0" y="0"/>
                </a:moveTo>
                <a:lnTo>
                  <a:pt x="2871787" y="0"/>
                </a:lnTo>
                <a:lnTo>
                  <a:pt x="2871787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81630B5-FF96-656D-86EB-F3AC75498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68" r="2240"/>
          <a:stretch/>
        </p:blipFill>
        <p:spPr>
          <a:xfrm>
            <a:off x="9786938" y="1148148"/>
            <a:ext cx="1697955" cy="5055200"/>
          </a:xfrm>
          <a:custGeom>
            <a:avLst/>
            <a:gdLst>
              <a:gd name="connsiteX0" fmla="*/ 0 w 1697955"/>
              <a:gd name="connsiteY0" fmla="*/ 0 h 5055200"/>
              <a:gd name="connsiteX1" fmla="*/ 1697955 w 1697955"/>
              <a:gd name="connsiteY1" fmla="*/ 0 h 5055200"/>
              <a:gd name="connsiteX2" fmla="*/ 1697955 w 1697955"/>
              <a:gd name="connsiteY2" fmla="*/ 5055200 h 5055200"/>
              <a:gd name="connsiteX3" fmla="*/ 0 w 1697955"/>
              <a:gd name="connsiteY3" fmla="*/ 5055200 h 5055200"/>
              <a:gd name="connsiteX4" fmla="*/ 0 w 1697955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955" h="5055200">
                <a:moveTo>
                  <a:pt x="0" y="0"/>
                </a:moveTo>
                <a:lnTo>
                  <a:pt x="1697955" y="0"/>
                </a:lnTo>
                <a:lnTo>
                  <a:pt x="1697955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1F6A487-5900-8346-788D-3153534DD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7" t="-9146" r="24821" b="100000"/>
          <a:stretch/>
        </p:blipFill>
        <p:spPr>
          <a:xfrm>
            <a:off x="6900863" y="685800"/>
            <a:ext cx="2871787" cy="462348"/>
          </a:xfrm>
          <a:custGeom>
            <a:avLst/>
            <a:gdLst>
              <a:gd name="connsiteX0" fmla="*/ 0 w 2871787"/>
              <a:gd name="connsiteY0" fmla="*/ 0 h 462348"/>
              <a:gd name="connsiteX1" fmla="*/ 2871787 w 2871787"/>
              <a:gd name="connsiteY1" fmla="*/ 0 h 462348"/>
              <a:gd name="connsiteX2" fmla="*/ 2871787 w 2871787"/>
              <a:gd name="connsiteY2" fmla="*/ 462348 h 462348"/>
              <a:gd name="connsiteX3" fmla="*/ 0 w 2871787"/>
              <a:gd name="connsiteY3" fmla="*/ 462348 h 462348"/>
              <a:gd name="connsiteX4" fmla="*/ 0 w 2871787"/>
              <a:gd name="connsiteY4" fmla="*/ 0 h 4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462348">
                <a:moveTo>
                  <a:pt x="0" y="0"/>
                </a:moveTo>
                <a:lnTo>
                  <a:pt x="2871787" y="0"/>
                </a:lnTo>
                <a:lnTo>
                  <a:pt x="2871787" y="462348"/>
                </a:lnTo>
                <a:lnTo>
                  <a:pt x="0" y="4623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70473FE-2942-717E-C3AA-4541C9EC1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93"/>
          <a:stretch/>
        </p:blipFill>
        <p:spPr>
          <a:xfrm>
            <a:off x="4071938" y="1148148"/>
            <a:ext cx="2828925" cy="5055200"/>
          </a:xfrm>
          <a:custGeom>
            <a:avLst/>
            <a:gdLst>
              <a:gd name="connsiteX0" fmla="*/ 0 w 2828925"/>
              <a:gd name="connsiteY0" fmla="*/ 0 h 5055200"/>
              <a:gd name="connsiteX1" fmla="*/ 2828925 w 2828925"/>
              <a:gd name="connsiteY1" fmla="*/ 0 h 5055200"/>
              <a:gd name="connsiteX2" fmla="*/ 2828925 w 2828925"/>
              <a:gd name="connsiteY2" fmla="*/ 5055200 h 5055200"/>
              <a:gd name="connsiteX3" fmla="*/ 0 w 2828925"/>
              <a:gd name="connsiteY3" fmla="*/ 5055200 h 5055200"/>
              <a:gd name="connsiteX4" fmla="*/ 0 w 2828925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925" h="5055200">
                <a:moveTo>
                  <a:pt x="0" y="0"/>
                </a:moveTo>
                <a:lnTo>
                  <a:pt x="2828925" y="0"/>
                </a:lnTo>
                <a:lnTo>
                  <a:pt x="2828925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22137E1-1FB5-D2F7-389F-6562BEDE2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79" r="24632"/>
          <a:stretch/>
        </p:blipFill>
        <p:spPr>
          <a:xfrm>
            <a:off x="9772650" y="1148148"/>
            <a:ext cx="14288" cy="5055200"/>
          </a:xfrm>
          <a:custGeom>
            <a:avLst/>
            <a:gdLst>
              <a:gd name="connsiteX0" fmla="*/ 0 w 14288"/>
              <a:gd name="connsiteY0" fmla="*/ 0 h 5055200"/>
              <a:gd name="connsiteX1" fmla="*/ 14288 w 14288"/>
              <a:gd name="connsiteY1" fmla="*/ 0 h 5055200"/>
              <a:gd name="connsiteX2" fmla="*/ 14288 w 14288"/>
              <a:gd name="connsiteY2" fmla="*/ 5055200 h 5055200"/>
              <a:gd name="connsiteX3" fmla="*/ 0 w 14288"/>
              <a:gd name="connsiteY3" fmla="*/ 5055200 h 5055200"/>
              <a:gd name="connsiteX4" fmla="*/ 0 w 14288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" h="5055200">
                <a:moveTo>
                  <a:pt x="0" y="0"/>
                </a:moveTo>
                <a:lnTo>
                  <a:pt x="14288" y="0"/>
                </a:lnTo>
                <a:lnTo>
                  <a:pt x="14288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C5F74FA-2B67-0B68-D66B-80635A62D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7" t="100000" r="24821" b="-5593"/>
          <a:stretch/>
        </p:blipFill>
        <p:spPr>
          <a:xfrm>
            <a:off x="6900863" y="6203349"/>
            <a:ext cx="2871787" cy="282747"/>
          </a:xfrm>
          <a:custGeom>
            <a:avLst/>
            <a:gdLst>
              <a:gd name="connsiteX0" fmla="*/ 0 w 2871787"/>
              <a:gd name="connsiteY0" fmla="*/ 0 h 282747"/>
              <a:gd name="connsiteX1" fmla="*/ 2871787 w 2871787"/>
              <a:gd name="connsiteY1" fmla="*/ 0 h 282747"/>
              <a:gd name="connsiteX2" fmla="*/ 2871787 w 2871787"/>
              <a:gd name="connsiteY2" fmla="*/ 282747 h 282747"/>
              <a:gd name="connsiteX3" fmla="*/ 0 w 2871787"/>
              <a:gd name="connsiteY3" fmla="*/ 282747 h 282747"/>
              <a:gd name="connsiteX4" fmla="*/ 0 w 2871787"/>
              <a:gd name="connsiteY4" fmla="*/ 0 h 28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282747">
                <a:moveTo>
                  <a:pt x="0" y="0"/>
                </a:moveTo>
                <a:lnTo>
                  <a:pt x="2871787" y="0"/>
                </a:lnTo>
                <a:lnTo>
                  <a:pt x="2871787" y="282747"/>
                </a:lnTo>
                <a:lnTo>
                  <a:pt x="0" y="28274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7" y="296259"/>
            <a:ext cx="5462588" cy="90904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Using game tree logic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A018EF-60C0-1A11-9731-C43459911C0F}"/>
              </a:ext>
            </a:extLst>
          </p:cNvPr>
          <p:cNvSpPr txBox="1">
            <a:spLocks/>
          </p:cNvSpPr>
          <p:nvPr/>
        </p:nvSpPr>
        <p:spPr>
          <a:xfrm>
            <a:off x="771527" y="1219581"/>
            <a:ext cx="3414711" cy="449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6"/>
                </a:solidFill>
              </a:rPr>
              <a:t>Game tree: </a:t>
            </a:r>
            <a:r>
              <a:rPr lang="en-US" sz="2200" dirty="0"/>
              <a:t>shows how a game </a:t>
            </a:r>
            <a:r>
              <a:rPr lang="en-US" sz="2200" b="1" dirty="0"/>
              <a:t>plays out over time</a:t>
            </a:r>
            <a:r>
              <a:rPr lang="en-US" sz="2200" dirty="0"/>
              <a:t>, with the first move forming the </a:t>
            </a:r>
            <a:r>
              <a:rPr lang="en-US" sz="2200" b="1" dirty="0"/>
              <a:t>trunk</a:t>
            </a:r>
            <a:r>
              <a:rPr lang="en-US" sz="2200" dirty="0"/>
              <a:t>, and then each subsequent choice </a:t>
            </a:r>
            <a:r>
              <a:rPr lang="en-US" sz="2200" b="1" dirty="0"/>
              <a:t>branching</a:t>
            </a:r>
            <a:r>
              <a:rPr lang="en-US" sz="2200" dirty="0"/>
              <a:t> out, so the final </a:t>
            </a:r>
            <a:r>
              <a:rPr lang="en-US" sz="2200" b="1" dirty="0"/>
              <a:t>leaves</a:t>
            </a:r>
            <a:r>
              <a:rPr lang="en-US" sz="2200" dirty="0"/>
              <a:t> show all possible outcomes.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041A2-DBCC-EB14-CEB6-AD5C3A1036D1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1169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424A-BA53-2BA8-5CBB-9F7AABF4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5840"/>
          </a:xfrm>
        </p:spPr>
        <p:txBody>
          <a:bodyPr>
            <a:normAutofit/>
          </a:bodyPr>
          <a:lstStyle/>
          <a:p>
            <a:r>
              <a:rPr lang="en-US" sz="3400" dirty="0"/>
              <a:t>Game Tree: Look forward and reason backward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902B-5FD1-61B8-FA6E-0DA7DF37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7" y="1738573"/>
            <a:ext cx="109404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Look forward:</a:t>
            </a:r>
          </a:p>
          <a:p>
            <a:pPr marL="0" indent="0">
              <a:buNone/>
            </a:pPr>
            <a:r>
              <a:rPr lang="en-US" sz="2400" dirty="0"/>
              <a:t>In games that play out over time, you should look forward to </a:t>
            </a:r>
            <a:r>
              <a:rPr lang="en-US" sz="2400" b="1" dirty="0"/>
              <a:t>anticipate the likely consequences of your choices.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Reason backward:</a:t>
            </a:r>
          </a:p>
          <a:p>
            <a:pPr marL="0" indent="0">
              <a:buNone/>
            </a:pPr>
            <a:r>
              <a:rPr lang="en-US" sz="2400" dirty="0"/>
              <a:t>Start by analyzing the </a:t>
            </a:r>
            <a:r>
              <a:rPr lang="en-US" sz="2400" b="1" dirty="0"/>
              <a:t>last period </a:t>
            </a:r>
            <a:r>
              <a:rPr lang="en-US" sz="2400" dirty="0"/>
              <a:t>of the game.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Use this to figure out what will happen in the second-to-last period, and </a:t>
            </a:r>
            <a:r>
              <a:rPr lang="en-US" sz="2400" b="1" dirty="0"/>
              <a:t>keep reasoning backward</a:t>
            </a:r>
            <a:r>
              <a:rPr lang="en-US" sz="2400" dirty="0"/>
              <a:t> until you can see all the consequences that follow from today’s decision.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In short: </a:t>
            </a:r>
            <a:r>
              <a:rPr lang="en-US" dirty="0"/>
              <a:t>Start from the end and reason backward.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60695-AFF0-F1DF-5F68-D8319E89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2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3FB00-6F9E-46CC-332B-58A4C5756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7400" y="3066158"/>
            <a:ext cx="1385888" cy="31432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1F6A487-5900-8346-788D-3153534D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-9146" r="24821" b="100000"/>
          <a:stretch/>
        </p:blipFill>
        <p:spPr>
          <a:xfrm>
            <a:off x="6900863" y="685800"/>
            <a:ext cx="2871787" cy="462348"/>
          </a:xfrm>
          <a:custGeom>
            <a:avLst/>
            <a:gdLst>
              <a:gd name="connsiteX0" fmla="*/ 0 w 2871787"/>
              <a:gd name="connsiteY0" fmla="*/ 0 h 462348"/>
              <a:gd name="connsiteX1" fmla="*/ 2871787 w 2871787"/>
              <a:gd name="connsiteY1" fmla="*/ 0 h 462348"/>
              <a:gd name="connsiteX2" fmla="*/ 2871787 w 2871787"/>
              <a:gd name="connsiteY2" fmla="*/ 462348 h 462348"/>
              <a:gd name="connsiteX3" fmla="*/ 0 w 2871787"/>
              <a:gd name="connsiteY3" fmla="*/ 462348 h 462348"/>
              <a:gd name="connsiteX4" fmla="*/ 0 w 2871787"/>
              <a:gd name="connsiteY4" fmla="*/ 0 h 4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462348">
                <a:moveTo>
                  <a:pt x="0" y="0"/>
                </a:moveTo>
                <a:lnTo>
                  <a:pt x="2871787" y="0"/>
                </a:lnTo>
                <a:lnTo>
                  <a:pt x="2871787" y="462348"/>
                </a:lnTo>
                <a:lnTo>
                  <a:pt x="0" y="4623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22137E1-1FB5-D2F7-389F-6562BEDE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9" r="24632"/>
          <a:stretch/>
        </p:blipFill>
        <p:spPr>
          <a:xfrm>
            <a:off x="9772650" y="1148148"/>
            <a:ext cx="14288" cy="5055200"/>
          </a:xfrm>
          <a:custGeom>
            <a:avLst/>
            <a:gdLst>
              <a:gd name="connsiteX0" fmla="*/ 0 w 14288"/>
              <a:gd name="connsiteY0" fmla="*/ 0 h 5055200"/>
              <a:gd name="connsiteX1" fmla="*/ 14288 w 14288"/>
              <a:gd name="connsiteY1" fmla="*/ 0 h 5055200"/>
              <a:gd name="connsiteX2" fmla="*/ 14288 w 14288"/>
              <a:gd name="connsiteY2" fmla="*/ 5055200 h 5055200"/>
              <a:gd name="connsiteX3" fmla="*/ 0 w 14288"/>
              <a:gd name="connsiteY3" fmla="*/ 5055200 h 5055200"/>
              <a:gd name="connsiteX4" fmla="*/ 0 w 14288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" h="5055200">
                <a:moveTo>
                  <a:pt x="0" y="0"/>
                </a:moveTo>
                <a:lnTo>
                  <a:pt x="14288" y="0"/>
                </a:lnTo>
                <a:lnTo>
                  <a:pt x="14288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C5F74FA-2B67-0B68-D66B-80635A62D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100000" r="24821" b="-5593"/>
          <a:stretch/>
        </p:blipFill>
        <p:spPr>
          <a:xfrm>
            <a:off x="6900863" y="6203349"/>
            <a:ext cx="2871787" cy="282747"/>
          </a:xfrm>
          <a:custGeom>
            <a:avLst/>
            <a:gdLst>
              <a:gd name="connsiteX0" fmla="*/ 0 w 2871787"/>
              <a:gd name="connsiteY0" fmla="*/ 0 h 282747"/>
              <a:gd name="connsiteX1" fmla="*/ 2871787 w 2871787"/>
              <a:gd name="connsiteY1" fmla="*/ 0 h 282747"/>
              <a:gd name="connsiteX2" fmla="*/ 2871787 w 2871787"/>
              <a:gd name="connsiteY2" fmla="*/ 282747 h 282747"/>
              <a:gd name="connsiteX3" fmla="*/ 0 w 2871787"/>
              <a:gd name="connsiteY3" fmla="*/ 282747 h 282747"/>
              <a:gd name="connsiteX4" fmla="*/ 0 w 2871787"/>
              <a:gd name="connsiteY4" fmla="*/ 0 h 28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282747">
                <a:moveTo>
                  <a:pt x="0" y="0"/>
                </a:moveTo>
                <a:lnTo>
                  <a:pt x="2871787" y="0"/>
                </a:lnTo>
                <a:lnTo>
                  <a:pt x="2871787" y="282747"/>
                </a:lnTo>
                <a:lnTo>
                  <a:pt x="0" y="28274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041A2-DBCC-EB14-CEB6-AD5C3A1036D1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4E2383-BDE8-A100-2868-AB6849DC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0"/>
          <a:stretch/>
        </p:blipFill>
        <p:spPr>
          <a:xfrm>
            <a:off x="4247246" y="1018363"/>
            <a:ext cx="7507224" cy="5119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6259"/>
            <a:ext cx="5462588" cy="90904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6"/>
                </a:solidFill>
              </a:rPr>
              <a:t>Using game tree logic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A018EF-60C0-1A11-9731-C43459911C0F}"/>
              </a:ext>
            </a:extLst>
          </p:cNvPr>
          <p:cNvSpPr txBox="1">
            <a:spLocks/>
          </p:cNvSpPr>
          <p:nvPr/>
        </p:nvSpPr>
        <p:spPr>
          <a:xfrm>
            <a:off x="657225" y="1219581"/>
            <a:ext cx="3414711" cy="5342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For each “What if” branch,   look forward:</a:t>
            </a:r>
          </a:p>
          <a:p>
            <a:pPr marL="0" indent="0">
              <a:buNone/>
            </a:pPr>
            <a:r>
              <a:rPr lang="en-US" sz="2000" dirty="0"/>
              <a:t>What if </a:t>
            </a:r>
            <a:r>
              <a:rPr lang="en-US" sz="2000" b="1" dirty="0">
                <a:solidFill>
                  <a:srgbClr val="C00000"/>
                </a:solidFill>
              </a:rPr>
              <a:t>American runs 1 flight</a:t>
            </a:r>
            <a:r>
              <a:rPr lang="en-US" sz="2000" dirty="0"/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Look forward to the last period.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1767B3"/>
                </a:solidFill>
              </a:rPr>
              <a:t>United’s</a:t>
            </a:r>
            <a:r>
              <a:rPr lang="en-US" sz="2000" dirty="0"/>
              <a:t> best response is to </a:t>
            </a:r>
            <a:r>
              <a:rPr lang="en-US" sz="2000" b="1" dirty="0">
                <a:solidFill>
                  <a:srgbClr val="1767B3"/>
                </a:solidFill>
              </a:rPr>
              <a:t>run 2 flights </a:t>
            </a:r>
            <a:r>
              <a:rPr lang="en-US" sz="2000" dirty="0"/>
              <a:t>per day and earn </a:t>
            </a:r>
            <a:r>
              <a:rPr lang="en-US" sz="2000" b="1" dirty="0">
                <a:solidFill>
                  <a:srgbClr val="1767B3"/>
                </a:solidFill>
              </a:rPr>
              <a:t>$50m </a:t>
            </a:r>
            <a:r>
              <a:rPr lang="en-US" sz="2000" dirty="0"/>
              <a:t>(and </a:t>
            </a:r>
            <a:r>
              <a:rPr lang="en-US" sz="2000" b="1" dirty="0">
                <a:solidFill>
                  <a:srgbClr val="C00000"/>
                </a:solidFill>
              </a:rPr>
              <a:t>American</a:t>
            </a:r>
            <a:r>
              <a:rPr lang="en-US" sz="2000" b="1" dirty="0"/>
              <a:t> </a:t>
            </a:r>
            <a:r>
              <a:rPr lang="en-US" sz="2000" dirty="0"/>
              <a:t>earns </a:t>
            </a:r>
            <a:r>
              <a:rPr lang="en-US" sz="2000" b="1" dirty="0">
                <a:solidFill>
                  <a:srgbClr val="C00000"/>
                </a:solidFill>
              </a:rPr>
              <a:t>$25m</a:t>
            </a:r>
            <a:r>
              <a:rPr lang="en-US" sz="2000" dirty="0"/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Pruning the tree: </a:t>
            </a:r>
            <a:r>
              <a:rPr lang="en-US" sz="2000" dirty="0"/>
              <a:t>if an action is not a best response, then cross it out (it’s irrelevant).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If </a:t>
            </a:r>
            <a:r>
              <a:rPr lang="en-US" sz="2000" b="1" dirty="0">
                <a:solidFill>
                  <a:srgbClr val="C00000"/>
                </a:solidFill>
              </a:rPr>
              <a:t>American runs 1 flight</a:t>
            </a:r>
            <a:r>
              <a:rPr lang="en-US" sz="2000" dirty="0"/>
              <a:t>, we can prune the </a:t>
            </a:r>
            <a:r>
              <a:rPr lang="en-US" sz="2000" b="1" dirty="0"/>
              <a:t>top</a:t>
            </a:r>
            <a:r>
              <a:rPr lang="en-US" sz="2000" dirty="0"/>
              <a:t> and </a:t>
            </a:r>
            <a:r>
              <a:rPr lang="en-US" sz="2000" b="1" dirty="0"/>
              <a:t>bottom</a:t>
            </a:r>
            <a:r>
              <a:rPr lang="en-US" sz="2000" dirty="0"/>
              <a:t> branches.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14:cNvPr>
              <p14:cNvContentPartPr/>
              <p14:nvPr/>
            </p14:nvContentPartPr>
            <p14:xfrm>
              <a:off x="8353343" y="1305436"/>
              <a:ext cx="3331800" cy="404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5703" y="12874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14:cNvPr>
              <p14:cNvContentPartPr/>
              <p14:nvPr/>
            </p14:nvContentPartPr>
            <p14:xfrm>
              <a:off x="8336756" y="2344736"/>
              <a:ext cx="3331800" cy="404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116" y="23267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14:cNvPr>
              <p14:cNvContentPartPr/>
              <p14:nvPr/>
            </p14:nvContentPartPr>
            <p14:xfrm>
              <a:off x="7090103" y="1974589"/>
              <a:ext cx="1208160" cy="137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4103" y="1902589"/>
                <a:ext cx="127980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Snip and Round Single Corner Rectangle 29">
            <a:extLst>
              <a:ext uri="{FF2B5EF4-FFF2-40B4-BE49-F238E27FC236}">
                <a16:creationId xmlns:a16="http://schemas.microsoft.com/office/drawing/2014/main" id="{EE494FF7-B4BB-16AD-7091-C89CBC186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21784" y="2906304"/>
            <a:ext cx="7540654" cy="3549055"/>
          </a:xfrm>
          <a:prstGeom prst="snipRoundRect">
            <a:avLst>
              <a:gd name="adj1" fmla="val 16667"/>
              <a:gd name="adj2" fmla="val 2331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C84200-0504-CB5D-01CA-9AD920C94595}"/>
              </a:ext>
            </a:extLst>
          </p:cNvPr>
          <p:cNvCxnSpPr/>
          <p:nvPr/>
        </p:nvCxnSpPr>
        <p:spPr>
          <a:xfrm>
            <a:off x="11054441" y="1742374"/>
            <a:ext cx="548799" cy="0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EAF788-6FA9-58EE-D173-AE9057CF98CC}"/>
              </a:ext>
            </a:extLst>
          </p:cNvPr>
          <p:cNvCxnSpPr/>
          <p:nvPr/>
        </p:nvCxnSpPr>
        <p:spPr>
          <a:xfrm>
            <a:off x="11054441" y="2263091"/>
            <a:ext cx="548799" cy="0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FAF05E-99E3-697D-A129-42A04B5A5F70}"/>
              </a:ext>
            </a:extLst>
          </p:cNvPr>
          <p:cNvCxnSpPr/>
          <p:nvPr/>
        </p:nvCxnSpPr>
        <p:spPr>
          <a:xfrm>
            <a:off x="11054441" y="2765345"/>
            <a:ext cx="548799" cy="0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F82480-8599-CC60-BD40-57763C99AFDC}"/>
              </a:ext>
            </a:extLst>
          </p:cNvPr>
          <p:cNvCxnSpPr/>
          <p:nvPr/>
        </p:nvCxnSpPr>
        <p:spPr>
          <a:xfrm>
            <a:off x="11047873" y="2261954"/>
            <a:ext cx="557784" cy="0"/>
          </a:xfrm>
          <a:prstGeom prst="line">
            <a:avLst/>
          </a:prstGeom>
          <a:ln w="889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1F6A487-5900-8346-788D-3153534D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-9146" r="24821" b="100000"/>
          <a:stretch/>
        </p:blipFill>
        <p:spPr>
          <a:xfrm>
            <a:off x="6900863" y="685800"/>
            <a:ext cx="2871787" cy="462348"/>
          </a:xfrm>
          <a:custGeom>
            <a:avLst/>
            <a:gdLst>
              <a:gd name="connsiteX0" fmla="*/ 0 w 2871787"/>
              <a:gd name="connsiteY0" fmla="*/ 0 h 462348"/>
              <a:gd name="connsiteX1" fmla="*/ 2871787 w 2871787"/>
              <a:gd name="connsiteY1" fmla="*/ 0 h 462348"/>
              <a:gd name="connsiteX2" fmla="*/ 2871787 w 2871787"/>
              <a:gd name="connsiteY2" fmla="*/ 462348 h 462348"/>
              <a:gd name="connsiteX3" fmla="*/ 0 w 2871787"/>
              <a:gd name="connsiteY3" fmla="*/ 462348 h 462348"/>
              <a:gd name="connsiteX4" fmla="*/ 0 w 2871787"/>
              <a:gd name="connsiteY4" fmla="*/ 0 h 4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462348">
                <a:moveTo>
                  <a:pt x="0" y="0"/>
                </a:moveTo>
                <a:lnTo>
                  <a:pt x="2871787" y="0"/>
                </a:lnTo>
                <a:lnTo>
                  <a:pt x="2871787" y="462348"/>
                </a:lnTo>
                <a:lnTo>
                  <a:pt x="0" y="4623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22137E1-1FB5-D2F7-389F-6562BEDE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9" r="24632"/>
          <a:stretch/>
        </p:blipFill>
        <p:spPr>
          <a:xfrm>
            <a:off x="9772650" y="1148148"/>
            <a:ext cx="14288" cy="5055200"/>
          </a:xfrm>
          <a:custGeom>
            <a:avLst/>
            <a:gdLst>
              <a:gd name="connsiteX0" fmla="*/ 0 w 14288"/>
              <a:gd name="connsiteY0" fmla="*/ 0 h 5055200"/>
              <a:gd name="connsiteX1" fmla="*/ 14288 w 14288"/>
              <a:gd name="connsiteY1" fmla="*/ 0 h 5055200"/>
              <a:gd name="connsiteX2" fmla="*/ 14288 w 14288"/>
              <a:gd name="connsiteY2" fmla="*/ 5055200 h 5055200"/>
              <a:gd name="connsiteX3" fmla="*/ 0 w 14288"/>
              <a:gd name="connsiteY3" fmla="*/ 5055200 h 5055200"/>
              <a:gd name="connsiteX4" fmla="*/ 0 w 14288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" h="5055200">
                <a:moveTo>
                  <a:pt x="0" y="0"/>
                </a:moveTo>
                <a:lnTo>
                  <a:pt x="14288" y="0"/>
                </a:lnTo>
                <a:lnTo>
                  <a:pt x="14288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C5F74FA-2B67-0B68-D66B-80635A62D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100000" r="24821" b="-5593"/>
          <a:stretch/>
        </p:blipFill>
        <p:spPr>
          <a:xfrm>
            <a:off x="6900863" y="6203349"/>
            <a:ext cx="2871787" cy="282747"/>
          </a:xfrm>
          <a:custGeom>
            <a:avLst/>
            <a:gdLst>
              <a:gd name="connsiteX0" fmla="*/ 0 w 2871787"/>
              <a:gd name="connsiteY0" fmla="*/ 0 h 282747"/>
              <a:gd name="connsiteX1" fmla="*/ 2871787 w 2871787"/>
              <a:gd name="connsiteY1" fmla="*/ 0 h 282747"/>
              <a:gd name="connsiteX2" fmla="*/ 2871787 w 2871787"/>
              <a:gd name="connsiteY2" fmla="*/ 282747 h 282747"/>
              <a:gd name="connsiteX3" fmla="*/ 0 w 2871787"/>
              <a:gd name="connsiteY3" fmla="*/ 282747 h 282747"/>
              <a:gd name="connsiteX4" fmla="*/ 0 w 2871787"/>
              <a:gd name="connsiteY4" fmla="*/ 0 h 28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282747">
                <a:moveTo>
                  <a:pt x="0" y="0"/>
                </a:moveTo>
                <a:lnTo>
                  <a:pt x="2871787" y="0"/>
                </a:lnTo>
                <a:lnTo>
                  <a:pt x="2871787" y="282747"/>
                </a:lnTo>
                <a:lnTo>
                  <a:pt x="0" y="28274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041A2-DBCC-EB14-CEB6-AD5C3A1036D1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4E2383-BDE8-A100-2868-AB6849DC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0"/>
          <a:stretch/>
        </p:blipFill>
        <p:spPr>
          <a:xfrm>
            <a:off x="4247246" y="1018363"/>
            <a:ext cx="7507224" cy="51194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14:cNvPr>
              <p14:cNvContentPartPr/>
              <p14:nvPr/>
            </p14:nvContentPartPr>
            <p14:xfrm>
              <a:off x="8353343" y="1305436"/>
              <a:ext cx="3331800" cy="404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5703" y="12874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14:cNvPr>
              <p14:cNvContentPartPr/>
              <p14:nvPr/>
            </p14:nvContentPartPr>
            <p14:xfrm>
              <a:off x="8336756" y="2344736"/>
              <a:ext cx="3331800" cy="404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116" y="23267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14:cNvPr>
              <p14:cNvContentPartPr/>
              <p14:nvPr/>
            </p14:nvContentPartPr>
            <p14:xfrm>
              <a:off x="7090103" y="1974589"/>
              <a:ext cx="1208160" cy="137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4103" y="1902589"/>
                <a:ext cx="1279800" cy="28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EAF788-6FA9-58EE-D173-AE9057CF98CC}"/>
              </a:ext>
            </a:extLst>
          </p:cNvPr>
          <p:cNvCxnSpPr/>
          <p:nvPr/>
        </p:nvCxnSpPr>
        <p:spPr>
          <a:xfrm>
            <a:off x="11054441" y="2263091"/>
            <a:ext cx="548799" cy="0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F82480-8599-CC60-BD40-57763C99AFDC}"/>
              </a:ext>
            </a:extLst>
          </p:cNvPr>
          <p:cNvCxnSpPr/>
          <p:nvPr/>
        </p:nvCxnSpPr>
        <p:spPr>
          <a:xfrm>
            <a:off x="11047873" y="2261954"/>
            <a:ext cx="557784" cy="0"/>
          </a:xfrm>
          <a:prstGeom prst="line">
            <a:avLst/>
          </a:prstGeom>
          <a:ln w="889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BB829C25-62C1-57D2-165E-D980024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24504"/>
            <a:ext cx="5462588" cy="90904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You Try! </a:t>
            </a:r>
            <a:r>
              <a:rPr lang="en-US" sz="3000" dirty="0">
                <a:solidFill>
                  <a:schemeClr val="accent6"/>
                </a:solidFill>
              </a:rPr>
              <a:t>Keep pruning the tree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836F89-04AE-7D28-A405-90D028881379}"/>
              </a:ext>
            </a:extLst>
          </p:cNvPr>
          <p:cNvSpPr txBox="1">
            <a:spLocks/>
          </p:cNvSpPr>
          <p:nvPr/>
        </p:nvSpPr>
        <p:spPr>
          <a:xfrm>
            <a:off x="657224" y="1210755"/>
            <a:ext cx="3647737" cy="534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if </a:t>
            </a:r>
            <a:r>
              <a:rPr lang="en-US" sz="2000" b="1" dirty="0">
                <a:solidFill>
                  <a:srgbClr val="C00000"/>
                </a:solidFill>
              </a:rPr>
              <a:t>American runs 2 flights</a:t>
            </a:r>
            <a:r>
              <a:rPr lang="en-US" sz="2000" dirty="0"/>
              <a:t>? What if </a:t>
            </a:r>
            <a:r>
              <a:rPr lang="en-US" sz="2000" b="1" dirty="0">
                <a:solidFill>
                  <a:srgbClr val="C00000"/>
                </a:solidFill>
              </a:rPr>
              <a:t>American runs 3 flights</a:t>
            </a:r>
            <a:r>
              <a:rPr lang="en-US" sz="2000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What’s </a:t>
            </a:r>
            <a:r>
              <a:rPr lang="en-US" sz="1800" b="1" dirty="0">
                <a:solidFill>
                  <a:srgbClr val="1767B3"/>
                </a:solidFill>
              </a:rPr>
              <a:t>United’s</a:t>
            </a:r>
            <a:r>
              <a:rPr lang="en-US" sz="1800" dirty="0"/>
              <a:t> best response? Which branches can be pruned?  </a:t>
            </a:r>
          </a:p>
          <a:p>
            <a:pPr marL="0" indent="0">
              <a:buNone/>
            </a:pPr>
            <a:r>
              <a:rPr lang="en-US" sz="1900" b="1" dirty="0"/>
              <a:t>Reason back one step closer to the base of tree: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Given the remaining branches   and leaves, what choice will </a:t>
            </a:r>
            <a:r>
              <a:rPr lang="en-US" sz="1800" b="1" dirty="0">
                <a:solidFill>
                  <a:srgbClr val="C00000"/>
                </a:solidFill>
              </a:rPr>
              <a:t>American</a:t>
            </a:r>
            <a:r>
              <a:rPr lang="en-US" sz="1800" dirty="0"/>
              <a:t> make?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Run </a:t>
            </a:r>
            <a:r>
              <a:rPr lang="en-US" sz="1600" b="1" dirty="0">
                <a:solidFill>
                  <a:srgbClr val="C00000"/>
                </a:solidFill>
              </a:rPr>
              <a:t>3 flights </a:t>
            </a:r>
            <a:r>
              <a:rPr lang="en-US" sz="1600" dirty="0"/>
              <a:t>and earn </a:t>
            </a:r>
            <a:r>
              <a:rPr lang="en-US" sz="1600" b="1" dirty="0">
                <a:solidFill>
                  <a:srgbClr val="C00000"/>
                </a:solidFill>
              </a:rPr>
              <a:t>$45m.</a:t>
            </a:r>
          </a:p>
          <a:p>
            <a:pPr marL="0" indent="0">
              <a:buNone/>
            </a:pPr>
            <a:r>
              <a:rPr lang="en-US" sz="1900" b="1" dirty="0"/>
              <a:t>Outcome: </a:t>
            </a:r>
            <a:r>
              <a:rPr lang="en-US" sz="1900" dirty="0"/>
              <a:t>follow the highlighted path.</a:t>
            </a:r>
          </a:p>
          <a:p>
            <a:pPr>
              <a:buFont typeface="Wingdings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</a:rPr>
              <a:t>American </a:t>
            </a:r>
            <a:r>
              <a:rPr lang="en-US" sz="1700" dirty="0"/>
              <a:t>runs</a:t>
            </a:r>
            <a:r>
              <a:rPr lang="en-US" sz="1700" b="1" dirty="0">
                <a:solidFill>
                  <a:srgbClr val="C00000"/>
                </a:solidFill>
              </a:rPr>
              <a:t> 3 flights</a:t>
            </a:r>
            <a:r>
              <a:rPr lang="en-US" sz="1700" dirty="0"/>
              <a:t>, and </a:t>
            </a:r>
            <a:r>
              <a:rPr lang="en-US" sz="1700" b="1" dirty="0">
                <a:solidFill>
                  <a:srgbClr val="1767B3"/>
                </a:solidFill>
              </a:rPr>
              <a:t>United </a:t>
            </a:r>
            <a:r>
              <a:rPr lang="en-US" sz="1700" dirty="0"/>
              <a:t>runs</a:t>
            </a:r>
            <a:r>
              <a:rPr lang="en-US" sz="1700" b="1" dirty="0">
                <a:solidFill>
                  <a:srgbClr val="1767B3"/>
                </a:solidFill>
              </a:rPr>
              <a:t> 1 flight</a:t>
            </a:r>
            <a:r>
              <a:rPr lang="en-US" sz="1700" dirty="0">
                <a:solidFill>
                  <a:srgbClr val="1767B3"/>
                </a:solidFill>
              </a:rPr>
              <a:t> </a:t>
            </a:r>
            <a:r>
              <a:rPr lang="en-US" sz="1700" dirty="0"/>
              <a:t>(</a:t>
            </a:r>
            <a:r>
              <a:rPr lang="en-US" sz="1700" dirty="0">
                <a:solidFill>
                  <a:srgbClr val="C00000"/>
                </a:solidFill>
              </a:rPr>
              <a:t>$45m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1767B3"/>
                </a:solidFill>
              </a:rPr>
              <a:t>$15m</a:t>
            </a:r>
            <a:r>
              <a:rPr lang="en-US" sz="17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867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1F6A487-5900-8346-788D-3153534D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-9146" r="24821" b="100000"/>
          <a:stretch/>
        </p:blipFill>
        <p:spPr>
          <a:xfrm>
            <a:off x="6900863" y="685800"/>
            <a:ext cx="2871787" cy="462348"/>
          </a:xfrm>
          <a:custGeom>
            <a:avLst/>
            <a:gdLst>
              <a:gd name="connsiteX0" fmla="*/ 0 w 2871787"/>
              <a:gd name="connsiteY0" fmla="*/ 0 h 462348"/>
              <a:gd name="connsiteX1" fmla="*/ 2871787 w 2871787"/>
              <a:gd name="connsiteY1" fmla="*/ 0 h 462348"/>
              <a:gd name="connsiteX2" fmla="*/ 2871787 w 2871787"/>
              <a:gd name="connsiteY2" fmla="*/ 462348 h 462348"/>
              <a:gd name="connsiteX3" fmla="*/ 0 w 2871787"/>
              <a:gd name="connsiteY3" fmla="*/ 462348 h 462348"/>
              <a:gd name="connsiteX4" fmla="*/ 0 w 2871787"/>
              <a:gd name="connsiteY4" fmla="*/ 0 h 4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462348">
                <a:moveTo>
                  <a:pt x="0" y="0"/>
                </a:moveTo>
                <a:lnTo>
                  <a:pt x="2871787" y="0"/>
                </a:lnTo>
                <a:lnTo>
                  <a:pt x="2871787" y="462348"/>
                </a:lnTo>
                <a:lnTo>
                  <a:pt x="0" y="4623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22137E1-1FB5-D2F7-389F-6562BEDE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9" r="24632"/>
          <a:stretch/>
        </p:blipFill>
        <p:spPr>
          <a:xfrm>
            <a:off x="9772650" y="1148148"/>
            <a:ext cx="14288" cy="5055200"/>
          </a:xfrm>
          <a:custGeom>
            <a:avLst/>
            <a:gdLst>
              <a:gd name="connsiteX0" fmla="*/ 0 w 14288"/>
              <a:gd name="connsiteY0" fmla="*/ 0 h 5055200"/>
              <a:gd name="connsiteX1" fmla="*/ 14288 w 14288"/>
              <a:gd name="connsiteY1" fmla="*/ 0 h 5055200"/>
              <a:gd name="connsiteX2" fmla="*/ 14288 w 14288"/>
              <a:gd name="connsiteY2" fmla="*/ 5055200 h 5055200"/>
              <a:gd name="connsiteX3" fmla="*/ 0 w 14288"/>
              <a:gd name="connsiteY3" fmla="*/ 5055200 h 5055200"/>
              <a:gd name="connsiteX4" fmla="*/ 0 w 14288"/>
              <a:gd name="connsiteY4" fmla="*/ 0 h 50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" h="5055200">
                <a:moveTo>
                  <a:pt x="0" y="0"/>
                </a:moveTo>
                <a:lnTo>
                  <a:pt x="14288" y="0"/>
                </a:lnTo>
                <a:lnTo>
                  <a:pt x="14288" y="5055200"/>
                </a:lnTo>
                <a:lnTo>
                  <a:pt x="0" y="5055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C5F74FA-2B67-0B68-D66B-80635A62D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7" t="100000" r="24821" b="-5593"/>
          <a:stretch/>
        </p:blipFill>
        <p:spPr>
          <a:xfrm>
            <a:off x="6900863" y="6203349"/>
            <a:ext cx="2871787" cy="282747"/>
          </a:xfrm>
          <a:custGeom>
            <a:avLst/>
            <a:gdLst>
              <a:gd name="connsiteX0" fmla="*/ 0 w 2871787"/>
              <a:gd name="connsiteY0" fmla="*/ 0 h 282747"/>
              <a:gd name="connsiteX1" fmla="*/ 2871787 w 2871787"/>
              <a:gd name="connsiteY1" fmla="*/ 0 h 282747"/>
              <a:gd name="connsiteX2" fmla="*/ 2871787 w 2871787"/>
              <a:gd name="connsiteY2" fmla="*/ 282747 h 282747"/>
              <a:gd name="connsiteX3" fmla="*/ 0 w 2871787"/>
              <a:gd name="connsiteY3" fmla="*/ 282747 h 282747"/>
              <a:gd name="connsiteX4" fmla="*/ 0 w 2871787"/>
              <a:gd name="connsiteY4" fmla="*/ 0 h 28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787" h="282747">
                <a:moveTo>
                  <a:pt x="0" y="0"/>
                </a:moveTo>
                <a:lnTo>
                  <a:pt x="2871787" y="0"/>
                </a:lnTo>
                <a:lnTo>
                  <a:pt x="2871787" y="282747"/>
                </a:lnTo>
                <a:lnTo>
                  <a:pt x="0" y="28274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041A2-DBCC-EB14-CEB6-AD5C3A1036D1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4E2383-BDE8-A100-2868-AB6849DC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0"/>
          <a:stretch/>
        </p:blipFill>
        <p:spPr>
          <a:xfrm>
            <a:off x="4247246" y="1018363"/>
            <a:ext cx="7507224" cy="5119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24504"/>
            <a:ext cx="5462588" cy="90904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You Try! </a:t>
            </a:r>
            <a:r>
              <a:rPr lang="en-US" sz="3000" dirty="0">
                <a:solidFill>
                  <a:schemeClr val="accent6"/>
                </a:solidFill>
              </a:rPr>
              <a:t>Keep pruning the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A018EF-60C0-1A11-9731-C43459911C0F}"/>
              </a:ext>
            </a:extLst>
          </p:cNvPr>
          <p:cNvSpPr txBox="1">
            <a:spLocks/>
          </p:cNvSpPr>
          <p:nvPr/>
        </p:nvSpPr>
        <p:spPr>
          <a:xfrm>
            <a:off x="657224" y="1210755"/>
            <a:ext cx="3647737" cy="534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if </a:t>
            </a:r>
            <a:r>
              <a:rPr lang="en-US" sz="2000" b="1" dirty="0">
                <a:solidFill>
                  <a:srgbClr val="C00000"/>
                </a:solidFill>
              </a:rPr>
              <a:t>American runs 2 flights</a:t>
            </a:r>
            <a:r>
              <a:rPr lang="en-US" sz="2000" dirty="0"/>
              <a:t>? What if </a:t>
            </a:r>
            <a:r>
              <a:rPr lang="en-US" sz="2000" b="1" dirty="0">
                <a:solidFill>
                  <a:srgbClr val="C00000"/>
                </a:solidFill>
              </a:rPr>
              <a:t>American runs 3 flights</a:t>
            </a:r>
            <a:r>
              <a:rPr lang="en-US" sz="2000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What’s </a:t>
            </a:r>
            <a:r>
              <a:rPr lang="en-US" sz="1800" b="1" dirty="0">
                <a:solidFill>
                  <a:srgbClr val="1767B3"/>
                </a:solidFill>
              </a:rPr>
              <a:t>United’s</a:t>
            </a:r>
            <a:r>
              <a:rPr lang="en-US" sz="1800" dirty="0"/>
              <a:t> best response? Which branches can be pruned?  </a:t>
            </a:r>
          </a:p>
          <a:p>
            <a:pPr marL="0" indent="0">
              <a:buNone/>
            </a:pPr>
            <a:r>
              <a:rPr lang="en-US" sz="1900" b="1" dirty="0"/>
              <a:t>Reason back one step closer to the base of tree: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Given the remaining branches   and leaves, what choice will </a:t>
            </a:r>
            <a:r>
              <a:rPr lang="en-US" sz="1800" b="1" dirty="0">
                <a:solidFill>
                  <a:srgbClr val="C00000"/>
                </a:solidFill>
              </a:rPr>
              <a:t>American</a:t>
            </a:r>
            <a:r>
              <a:rPr lang="en-US" sz="1800" dirty="0"/>
              <a:t> make?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Run </a:t>
            </a:r>
            <a:r>
              <a:rPr lang="en-US" sz="1600" b="1" dirty="0">
                <a:solidFill>
                  <a:srgbClr val="C00000"/>
                </a:solidFill>
              </a:rPr>
              <a:t>3 flights </a:t>
            </a:r>
            <a:r>
              <a:rPr lang="en-US" sz="1600" dirty="0"/>
              <a:t>and earn </a:t>
            </a:r>
            <a:r>
              <a:rPr lang="en-US" sz="1600" b="1" dirty="0">
                <a:solidFill>
                  <a:srgbClr val="C00000"/>
                </a:solidFill>
              </a:rPr>
              <a:t>$45m.</a:t>
            </a:r>
          </a:p>
          <a:p>
            <a:pPr marL="0" indent="0">
              <a:buNone/>
            </a:pPr>
            <a:r>
              <a:rPr lang="en-US" sz="1900" b="1" dirty="0"/>
              <a:t>Outcome: </a:t>
            </a:r>
            <a:r>
              <a:rPr lang="en-US" sz="1900" dirty="0"/>
              <a:t>follow the highlighted path.</a:t>
            </a:r>
          </a:p>
          <a:p>
            <a:pPr>
              <a:buFont typeface="Wingdings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</a:rPr>
              <a:t>American </a:t>
            </a:r>
            <a:r>
              <a:rPr lang="en-US" sz="1700" dirty="0"/>
              <a:t>runs</a:t>
            </a:r>
            <a:r>
              <a:rPr lang="en-US" sz="1700" b="1" dirty="0">
                <a:solidFill>
                  <a:srgbClr val="C00000"/>
                </a:solidFill>
              </a:rPr>
              <a:t> 3 flights</a:t>
            </a:r>
            <a:r>
              <a:rPr lang="en-US" sz="1700" dirty="0"/>
              <a:t>, and </a:t>
            </a:r>
            <a:r>
              <a:rPr lang="en-US" sz="1700" b="1" dirty="0">
                <a:solidFill>
                  <a:srgbClr val="1767B3"/>
                </a:solidFill>
              </a:rPr>
              <a:t>United </a:t>
            </a:r>
            <a:r>
              <a:rPr lang="en-US" sz="1700" dirty="0"/>
              <a:t>runs</a:t>
            </a:r>
            <a:r>
              <a:rPr lang="en-US" sz="1700" b="1" dirty="0">
                <a:solidFill>
                  <a:srgbClr val="1767B3"/>
                </a:solidFill>
              </a:rPr>
              <a:t> 1 flight</a:t>
            </a:r>
            <a:r>
              <a:rPr lang="en-US" sz="1700" dirty="0">
                <a:solidFill>
                  <a:srgbClr val="1767B3"/>
                </a:solidFill>
              </a:rPr>
              <a:t> </a:t>
            </a:r>
            <a:r>
              <a:rPr lang="en-US" sz="1700" dirty="0"/>
              <a:t>(</a:t>
            </a:r>
            <a:r>
              <a:rPr lang="en-US" sz="1700" dirty="0">
                <a:solidFill>
                  <a:srgbClr val="C00000"/>
                </a:solidFill>
              </a:rPr>
              <a:t>$45m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1767B3"/>
                </a:solidFill>
              </a:rPr>
              <a:t>$15m</a:t>
            </a:r>
            <a:r>
              <a:rPr lang="en-US" sz="1700" dirty="0"/>
              <a:t>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14:cNvPr>
              <p14:cNvContentPartPr/>
              <p14:nvPr/>
            </p14:nvContentPartPr>
            <p14:xfrm>
              <a:off x="8353343" y="1305436"/>
              <a:ext cx="3331800" cy="404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5C9DE9-32A1-64DC-9F51-0B4258EB72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5703" y="12874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14:cNvPr>
              <p14:cNvContentPartPr/>
              <p14:nvPr/>
            </p14:nvContentPartPr>
            <p14:xfrm>
              <a:off x="8336756" y="2344736"/>
              <a:ext cx="3331800" cy="404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0A36D3-48F5-08ED-CCAF-3C467E4B89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116" y="2326736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14:cNvPr>
              <p14:cNvContentPartPr/>
              <p14:nvPr/>
            </p14:nvContentPartPr>
            <p14:xfrm>
              <a:off x="7090103" y="1974589"/>
              <a:ext cx="1208160" cy="137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B9A879-211E-A09A-96FC-A04265226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4103" y="1902589"/>
                <a:ext cx="1279800" cy="28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EAF788-6FA9-58EE-D173-AE9057CF98CC}"/>
              </a:ext>
            </a:extLst>
          </p:cNvPr>
          <p:cNvCxnSpPr/>
          <p:nvPr/>
        </p:nvCxnSpPr>
        <p:spPr>
          <a:xfrm>
            <a:off x="11054441" y="2263091"/>
            <a:ext cx="548799" cy="0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F82480-8599-CC60-BD40-57763C99AFDC}"/>
              </a:ext>
            </a:extLst>
          </p:cNvPr>
          <p:cNvCxnSpPr/>
          <p:nvPr/>
        </p:nvCxnSpPr>
        <p:spPr>
          <a:xfrm>
            <a:off x="11047873" y="2261954"/>
            <a:ext cx="557784" cy="0"/>
          </a:xfrm>
          <a:prstGeom prst="line">
            <a:avLst/>
          </a:prstGeom>
          <a:ln w="889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0FE18E-E54C-0B2E-4106-9ADE92F0B2F6}"/>
                  </a:ext>
                </a:extLst>
              </p14:cNvPr>
              <p14:cNvContentPartPr/>
              <p14:nvPr/>
            </p14:nvContentPartPr>
            <p14:xfrm>
              <a:off x="8288027" y="2979175"/>
              <a:ext cx="3331800" cy="40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0FE18E-E54C-0B2E-4106-9ADE92F0B2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0387" y="2961175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D96E7B-CFF2-2FC6-E3F1-F66B4B7A114D}"/>
                  </a:ext>
                </a:extLst>
              </p14:cNvPr>
              <p14:cNvContentPartPr/>
              <p14:nvPr/>
            </p14:nvContentPartPr>
            <p14:xfrm>
              <a:off x="8271440" y="4018475"/>
              <a:ext cx="3331800" cy="40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D96E7B-CFF2-2FC6-E3F1-F66B4B7A11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3800" y="4000475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2BE949-4778-F503-593D-3C972D475DA1}"/>
                  </a:ext>
                </a:extLst>
              </p14:cNvPr>
              <p14:cNvContentPartPr/>
              <p14:nvPr/>
            </p14:nvContentPartPr>
            <p14:xfrm>
              <a:off x="7120693" y="3647438"/>
              <a:ext cx="1208160" cy="13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2BE949-4778-F503-593D-3C972D475D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4693" y="3575438"/>
                <a:ext cx="1279800" cy="28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F3EEC1-5627-43CA-A243-76B848FFC14C}"/>
              </a:ext>
            </a:extLst>
          </p:cNvPr>
          <p:cNvCxnSpPr>
            <a:cxnSpLocks/>
          </p:cNvCxnSpPr>
          <p:nvPr/>
        </p:nvCxnSpPr>
        <p:spPr>
          <a:xfrm>
            <a:off x="11046725" y="3946024"/>
            <a:ext cx="482257" cy="0"/>
          </a:xfrm>
          <a:prstGeom prst="line">
            <a:avLst/>
          </a:prstGeom>
          <a:ln w="889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D6302E-99EF-2386-DF86-537B212B7293}"/>
                  </a:ext>
                </a:extLst>
              </p14:cNvPr>
              <p14:cNvContentPartPr/>
              <p14:nvPr/>
            </p14:nvContentPartPr>
            <p14:xfrm rot="20278292">
              <a:off x="7102316" y="5031325"/>
              <a:ext cx="1208160" cy="13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D6302E-99EF-2386-DF86-537B212B72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78292">
                <a:off x="7066316" y="4959325"/>
                <a:ext cx="1279800" cy="28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E5CBA1-0DB9-6AEA-65A7-5D72D56BC4EE}"/>
              </a:ext>
            </a:extLst>
          </p:cNvPr>
          <p:cNvCxnSpPr>
            <a:cxnSpLocks/>
          </p:cNvCxnSpPr>
          <p:nvPr/>
        </p:nvCxnSpPr>
        <p:spPr>
          <a:xfrm>
            <a:off x="11055896" y="5099904"/>
            <a:ext cx="482257" cy="0"/>
          </a:xfrm>
          <a:prstGeom prst="line">
            <a:avLst/>
          </a:prstGeom>
          <a:ln w="889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D70D31-224B-D6AD-A84C-B5D2A1DA5CEF}"/>
                  </a:ext>
                </a:extLst>
              </p14:cNvPr>
              <p14:cNvContentPartPr/>
              <p14:nvPr/>
            </p14:nvContentPartPr>
            <p14:xfrm>
              <a:off x="8271440" y="5173772"/>
              <a:ext cx="3331800" cy="404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D70D31-224B-D6AD-A84C-B5D2A1DA5C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3800" y="5155772"/>
                <a:ext cx="33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E9E76D-E377-518C-EFAE-6A31C0231492}"/>
                  </a:ext>
                </a:extLst>
              </p14:cNvPr>
              <p14:cNvContentPartPr/>
              <p14:nvPr/>
            </p14:nvContentPartPr>
            <p14:xfrm>
              <a:off x="8257932" y="5711645"/>
              <a:ext cx="3331800" cy="404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E9E76D-E377-518C-EFAE-6A31C02314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0292" y="5693645"/>
                <a:ext cx="3367440" cy="439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C20AD-E1E7-7AD1-6DA5-B74B2CD4B249}"/>
              </a:ext>
            </a:extLst>
          </p:cNvPr>
          <p:cNvCxnSpPr>
            <a:cxnSpLocks/>
          </p:cNvCxnSpPr>
          <p:nvPr/>
        </p:nvCxnSpPr>
        <p:spPr>
          <a:xfrm>
            <a:off x="11268448" y="4852624"/>
            <a:ext cx="4572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56803-618B-83DF-1992-C0C652EBC2BD}"/>
              </a:ext>
            </a:extLst>
          </p:cNvPr>
          <p:cNvCxnSpPr>
            <a:cxnSpLocks/>
          </p:cNvCxnSpPr>
          <p:nvPr/>
        </p:nvCxnSpPr>
        <p:spPr>
          <a:xfrm>
            <a:off x="11285033" y="3701730"/>
            <a:ext cx="4572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6897F2-2E84-9A2B-3ABD-5A4DCC661F0D}"/>
              </a:ext>
            </a:extLst>
          </p:cNvPr>
          <p:cNvCxnSpPr>
            <a:cxnSpLocks/>
          </p:cNvCxnSpPr>
          <p:nvPr/>
        </p:nvCxnSpPr>
        <p:spPr>
          <a:xfrm>
            <a:off x="11254160" y="2008154"/>
            <a:ext cx="4572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8740E18-19C2-1CAA-6B0F-32522C53D54A}"/>
                  </a:ext>
                </a:extLst>
              </p14:cNvPr>
              <p14:cNvContentPartPr/>
              <p14:nvPr/>
            </p14:nvContentPartPr>
            <p14:xfrm>
              <a:off x="4307379" y="3748675"/>
              <a:ext cx="1182600" cy="162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8740E18-19C2-1CAA-6B0F-32522C53D54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3379" y="3641035"/>
                <a:ext cx="1290240" cy="183564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31D65799-0CED-1D6C-EE5B-BFA3A71C8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0787" y="4531054"/>
            <a:ext cx="2057400" cy="640080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C6C0-4484-F751-BA09-399E6C18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400" dirty="0"/>
              <a:t>First-mover versus second-mover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BE1A-71DE-3D6F-8104-9F702B76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059" y="1672294"/>
            <a:ext cx="10513882" cy="4820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Moving</a:t>
            </a:r>
            <a:r>
              <a:rPr lang="en-US" sz="2300" b="1" dirty="0"/>
              <a:t> early or late </a:t>
            </a:r>
            <a:r>
              <a:rPr lang="en-US" sz="2300" dirty="0"/>
              <a:t>depends on the value of </a:t>
            </a:r>
            <a:r>
              <a:rPr lang="en-US" sz="2300" b="1" dirty="0"/>
              <a:t>commitment versus flexibility.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Second-mover advantage: </a:t>
            </a:r>
            <a:r>
              <a:rPr lang="en-US" sz="2300" dirty="0"/>
              <a:t>the strategic advantage that can follow from taking an action that </a:t>
            </a:r>
            <a:r>
              <a:rPr lang="en-US" sz="2300" b="1" dirty="0"/>
              <a:t>adapts to your rival’s choice.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/>
              <a:t>Flexibility </a:t>
            </a:r>
            <a:r>
              <a:rPr lang="en-US" sz="2300" dirty="0"/>
              <a:t>to adapt your strategy in light of the choices made by the first mover.</a:t>
            </a:r>
          </a:p>
          <a:p>
            <a:pPr marL="0" indent="0">
              <a:buNone/>
            </a:pPr>
            <a:r>
              <a:rPr lang="en-US" sz="2300" u="sng" dirty="0">
                <a:solidFill>
                  <a:schemeClr val="accent5">
                    <a:lumMod val="75000"/>
                  </a:schemeClr>
                </a:solidFill>
              </a:rPr>
              <a:t>Examples: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/>
              <a:t>Pricing:</a:t>
            </a:r>
            <a:r>
              <a:rPr lang="en-US" sz="2300" b="1" dirty="0">
                <a:sym typeface="Wingdings" pitchFamily="2" charset="2"/>
              </a:rPr>
              <a:t> </a:t>
            </a:r>
            <a:r>
              <a:rPr lang="en-US" sz="2300" dirty="0">
                <a:sym typeface="Wingdings" pitchFamily="2" charset="2"/>
              </a:rPr>
              <a:t>as the second mover, you watch what your competitor does, and then you sell the same products at slightly lower prices.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>
                <a:sym typeface="Wingdings" pitchFamily="2" charset="2"/>
              </a:rPr>
              <a:t>Product-positioning: </a:t>
            </a:r>
            <a:r>
              <a:rPr lang="en-US" sz="2300" dirty="0">
                <a:sym typeface="Wingdings" pitchFamily="2" charset="2"/>
              </a:rPr>
              <a:t>the second mover waits to see which part of the market remains underserved, and then positions to gain the largest customer base.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>
                <a:sym typeface="Wingdings" pitchFamily="2" charset="2"/>
              </a:rPr>
              <a:t>Cake cutting game: </a:t>
            </a:r>
            <a:r>
              <a:rPr lang="en-US" sz="2300" dirty="0">
                <a:sym typeface="Wingdings" pitchFamily="2" charset="2"/>
              </a:rPr>
              <a:t>they cut, you pick.</a:t>
            </a: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A4AA2-EA22-4581-1046-D705E8B14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DEED3-66C0-C538-D17B-16DFA6F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1200" y="1673902"/>
            <a:ext cx="8229600" cy="0"/>
          </a:xfrm>
          <a:prstGeom prst="line">
            <a:avLst/>
          </a:prstGeom>
          <a:ln w="76200" cap="rnd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02D16-4013-CA60-663B-1FD0F848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931"/>
            <a:ext cx="10515600" cy="676033"/>
          </a:xfrm>
        </p:spPr>
        <p:txBody>
          <a:bodyPr>
            <a:noAutofit/>
          </a:bodyPr>
          <a:lstStyle/>
          <a:p>
            <a:pPr algn="ctr">
              <a:lnSpc>
                <a:spcPts val="3460"/>
              </a:lnSpc>
            </a:pPr>
            <a:r>
              <a:rPr lang="en-US" sz="2800" dirty="0">
                <a:latin typeface="Dosis" pitchFamily="2" charset="77"/>
              </a:rPr>
              <a:t>Key take-aways: </a:t>
            </a:r>
            <a:br>
              <a:rPr lang="en-US" sz="2800" dirty="0">
                <a:latin typeface="Dosis" pitchFamily="2" charset="77"/>
              </a:rPr>
            </a:br>
            <a:r>
              <a:rPr lang="en-US" sz="2800" dirty="0">
                <a:latin typeface="Dosis" pitchFamily="2" charset="77"/>
              </a:rPr>
              <a:t>First and second </a:t>
            </a:r>
            <a:r>
              <a:rPr lang="en-US" sz="2800" dirty="0"/>
              <a:t>mover advantages</a:t>
            </a:r>
            <a:endParaRPr lang="en-US" sz="2800" dirty="0">
              <a:latin typeface="Dosi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860CE-FF92-8D02-8C8E-603226BC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6BB23-9BE7-2EEE-CA7B-DFAD772C964E}"/>
              </a:ext>
            </a:extLst>
          </p:cNvPr>
          <p:cNvSpPr txBox="1">
            <a:spLocks/>
          </p:cNvSpPr>
          <p:nvPr/>
        </p:nvSpPr>
        <p:spPr>
          <a:xfrm>
            <a:off x="1932213" y="2025140"/>
            <a:ext cx="8371114" cy="4047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0" dirty="0">
                <a:sym typeface="Wingdings" pitchFamily="2" charset="2"/>
              </a:rPr>
              <a:t>A </a:t>
            </a: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game tree </a:t>
            </a:r>
            <a:r>
              <a:rPr lang="en-US" sz="2400" b="0" dirty="0">
                <a:sym typeface="Wingdings" pitchFamily="2" charset="2"/>
              </a:rPr>
              <a:t>shows how all possible outcomes can play out </a:t>
            </a:r>
            <a:r>
              <a:rPr lang="en-US" sz="2400" dirty="0">
                <a:sym typeface="Wingdings" pitchFamily="2" charset="2"/>
              </a:rPr>
              <a:t>over time.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Think forward </a:t>
            </a:r>
            <a:r>
              <a:rPr lang="en-US" sz="2400" b="0" dirty="0">
                <a:sym typeface="Wingdings" pitchFamily="2" charset="2"/>
              </a:rPr>
              <a:t>and </a:t>
            </a:r>
            <a:r>
              <a:rPr lang="en-US" sz="2400" dirty="0">
                <a:sym typeface="Wingdings" pitchFamily="2" charset="2"/>
              </a:rPr>
              <a:t>reason backward.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Dosis" pitchFamily="2" charset="77"/>
                <a:sym typeface="Wingdings" pitchFamily="2" charset="2"/>
              </a:rPr>
              <a:t>Start by analyzing the last period, and reason back from there to assess the ripples of your decision today.</a:t>
            </a:r>
          </a:p>
          <a:p>
            <a:pPr algn="l">
              <a:lnSpc>
                <a:spcPct val="100000"/>
              </a:lnSpc>
            </a:pPr>
            <a:endParaRPr lang="en-US" sz="24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First-mover advantage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>
                <a:sym typeface="Wingdings" pitchFamily="2" charset="2"/>
              </a:rPr>
              <a:t>Credible </a:t>
            </a:r>
            <a:r>
              <a:rPr lang="en-US" sz="2400" dirty="0">
                <a:sym typeface="Wingdings" pitchFamily="2" charset="2"/>
              </a:rPr>
              <a:t>commitment</a:t>
            </a:r>
            <a:r>
              <a:rPr lang="en-US" sz="2400" b="0" dirty="0">
                <a:sym typeface="Wingdings" pitchFamily="2" charset="2"/>
              </a:rPr>
              <a:t> to aggressive action.</a:t>
            </a:r>
          </a:p>
          <a:p>
            <a:pPr algn="l">
              <a:lnSpc>
                <a:spcPct val="100000"/>
              </a:lnSpc>
            </a:pPr>
            <a:endParaRPr lang="en-US" sz="24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sym typeface="Wingdings" pitchFamily="2" charset="2"/>
              </a:rPr>
              <a:t>Second-mover advantage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Flexibility</a:t>
            </a:r>
            <a:r>
              <a:rPr lang="en-US" sz="2400" b="0" dirty="0">
                <a:sym typeface="Wingdings" pitchFamily="2" charset="2"/>
              </a:rPr>
              <a:t> to adapt to other player’s choices.</a:t>
            </a:r>
          </a:p>
          <a:p>
            <a:pPr algn="l">
              <a:lnSpc>
                <a:spcPct val="100000"/>
              </a:lnSpc>
            </a:pPr>
            <a:endParaRPr lang="en-US" sz="12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400" b="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74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2948166-45C0-4B7A-CFD0-C2819FD5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67" y="2038139"/>
            <a:ext cx="3841036" cy="2987865"/>
          </a:xfrm>
        </p:spPr>
        <p:txBody>
          <a:bodyPr anchor="ctr">
            <a:normAutofit fontScale="92500"/>
          </a:bodyPr>
          <a:lstStyle/>
          <a:p>
            <a:r>
              <a:rPr lang="en-US" sz="2500" b="0" dirty="0">
                <a:solidFill>
                  <a:schemeClr val="tx2">
                    <a:lumMod val="75000"/>
                  </a:schemeClr>
                </a:solidFill>
              </a:rPr>
              <a:t>Elicit cooperation by threatening punishment in repeated interactions:</a:t>
            </a:r>
          </a:p>
          <a:p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Collusion in prisoner’s dilemma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Finitely repeated games</a:t>
            </a:r>
          </a:p>
          <a:p>
            <a:endParaRPr lang="en-US" sz="300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0" dirty="0"/>
              <a:t>Indefinitely repeated games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1795521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8D963-9A10-39DE-1E8D-C8FDDC66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985559" y="2178641"/>
            <a:ext cx="1055817" cy="2994324"/>
            <a:chOff x="5940994" y="5004742"/>
            <a:chExt cx="868277" cy="1473644"/>
          </a:xfrm>
          <a:solidFill>
            <a:schemeClr val="accent2"/>
          </a:solidFill>
        </p:grpSpPr>
        <p:sp>
          <p:nvSpPr>
            <p:cNvPr id="6" name="Bent Arrow 5">
              <a:extLst>
                <a:ext uri="{FF2B5EF4-FFF2-40B4-BE49-F238E27FC236}">
                  <a16:creationId xmlns:a16="http://schemas.microsoft.com/office/drawing/2014/main" id="{E85A263D-CB4F-60D8-B8EC-18597958C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5753543" y="5751439"/>
              <a:ext cx="914398" cy="539496"/>
            </a:xfrm>
            <a:prstGeom prst="bentArrow">
              <a:avLst>
                <a:gd name="adj1" fmla="val 24078"/>
                <a:gd name="adj2" fmla="val 28359"/>
                <a:gd name="adj3" fmla="val 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B4DA5FE3-DCC9-65D0-3C6A-CDD56C1C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62912" y="5004742"/>
              <a:ext cx="546359" cy="853253"/>
            </a:xfrm>
            <a:prstGeom prst="bentArrow">
              <a:avLst>
                <a:gd name="adj1" fmla="val 23992"/>
                <a:gd name="adj2" fmla="val 28026"/>
                <a:gd name="adj3" fmla="val 41080"/>
                <a:gd name="adj4" fmla="val 4375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0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F675-0BC7-D9D6-B3E5-DB9C6E5E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Repeated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FC2A-8E91-E988-99E5-047F9293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583867"/>
            <a:ext cx="11550316" cy="4620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/>
              <a:t>Our focus so far…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One-shot games: </a:t>
            </a:r>
            <a:r>
              <a:rPr lang="en-US" sz="2200" dirty="0"/>
              <a:t>a strategic interaction that occurs </a:t>
            </a:r>
            <a:r>
              <a:rPr lang="en-US" sz="2200" b="1" dirty="0"/>
              <a:t>only once. 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Never going to see or interact with the other player again.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Do not need to consider how today’s decision impacts how others will treat you in the future. </a:t>
            </a:r>
          </a:p>
          <a:p>
            <a:pPr marL="0" indent="0">
              <a:buNone/>
            </a:pPr>
            <a:r>
              <a:rPr lang="en-US" sz="2200" b="1" dirty="0"/>
              <a:t>Now we focus on…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Repeated games: </a:t>
            </a:r>
            <a:r>
              <a:rPr lang="en-US" sz="2200" dirty="0"/>
              <a:t>when you face the same strategic interaction with the same rivals and the same payoffs in </a:t>
            </a:r>
            <a:r>
              <a:rPr lang="en-US" sz="2200" b="1" dirty="0"/>
              <a:t>successive periods</a:t>
            </a:r>
            <a:r>
              <a:rPr lang="en-US" sz="22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You interact with them </a:t>
            </a:r>
            <a:r>
              <a:rPr lang="en-US" sz="2200" b="1" dirty="0"/>
              <a:t>repeatedly</a:t>
            </a:r>
            <a:r>
              <a:rPr lang="en-US" sz="2200" dirty="0"/>
              <a:t>, so the decision you make today will affect your future interactions.</a:t>
            </a:r>
          </a:p>
          <a:p>
            <a:pPr>
              <a:buFont typeface="Wingdings" pitchFamily="2" charset="2"/>
              <a:buChar char="Ø"/>
            </a:pPr>
            <a:r>
              <a:rPr lang="en-US" sz="2200" u="sng" dirty="0">
                <a:solidFill>
                  <a:schemeClr val="accent6"/>
                </a:solidFill>
              </a:rPr>
              <a:t>Finitely repeated games</a:t>
            </a:r>
            <a:r>
              <a:rPr lang="en-US" sz="2200" dirty="0">
                <a:solidFill>
                  <a:schemeClr val="accent6"/>
                </a:solidFill>
              </a:rPr>
              <a:t>: </a:t>
            </a:r>
            <a:r>
              <a:rPr lang="en-US" sz="2200" dirty="0"/>
              <a:t>when you face the same strategic interaction a </a:t>
            </a:r>
            <a:r>
              <a:rPr lang="en-US" sz="2200" b="1" dirty="0"/>
              <a:t>fixed</a:t>
            </a:r>
            <a:r>
              <a:rPr lang="en-US" sz="2200" dirty="0"/>
              <a:t> number of times. </a:t>
            </a:r>
          </a:p>
          <a:p>
            <a:pPr>
              <a:buFont typeface="Wingdings" pitchFamily="2" charset="2"/>
              <a:buChar char="Ø"/>
            </a:pPr>
            <a:r>
              <a:rPr lang="en-US" sz="2200" u="sng" dirty="0">
                <a:solidFill>
                  <a:schemeClr val="accent6"/>
                </a:solidFill>
              </a:rPr>
              <a:t>Indefinitely repeated games</a:t>
            </a:r>
            <a:r>
              <a:rPr lang="en-US" sz="2200" dirty="0">
                <a:solidFill>
                  <a:schemeClr val="accent6"/>
                </a:solidFill>
              </a:rPr>
              <a:t>: </a:t>
            </a:r>
            <a:r>
              <a:rPr lang="en-US" sz="2200" dirty="0"/>
              <a:t>when you face the same strategic interaction an </a:t>
            </a:r>
            <a:r>
              <a:rPr lang="en-US" sz="2200" b="1" dirty="0"/>
              <a:t>unknown</a:t>
            </a:r>
            <a:r>
              <a:rPr lang="en-US" sz="2200" dirty="0"/>
              <a:t> number of times.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A612-9E61-98D6-90F8-A6951EBB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F828-E8E4-E6EB-39C3-007FC76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7" y="494806"/>
            <a:ext cx="7959788" cy="812746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Strategic interactions are all around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7E5EC-32B8-D3B7-998F-F1F90ADC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749031-3BA5-D5C3-E5EC-A3287246CC88}"/>
              </a:ext>
            </a:extLst>
          </p:cNvPr>
          <p:cNvSpPr txBox="1">
            <a:spLocks/>
          </p:cNvSpPr>
          <p:nvPr/>
        </p:nvSpPr>
        <p:spPr>
          <a:xfrm>
            <a:off x="651319" y="1288528"/>
            <a:ext cx="10354138" cy="516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Politics and international affairs: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payoff from voting on a bill depends on whether others vote for it too.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My decision to vote for something depends on how I think my constituents (or opponents) will respond.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 leader’s decision to amass troops near the border depends on how they think other countries will respond.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Friends and family: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You will go to the party only if your friends also go to the party.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What state you live in (or part of the state) you chose to live and work in, depends on where you friends and family live.</a:t>
            </a:r>
          </a:p>
        </p:txBody>
      </p:sp>
    </p:spTree>
    <p:extLst>
      <p:ext uri="{BB962C8B-B14F-4D97-AF65-F5344CB8AC3E}">
        <p14:creationId xmlns:p14="http://schemas.microsoft.com/office/powerpoint/2010/main" val="41521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83DA0F-D8B7-53F4-E214-C270032B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914" y="4907681"/>
            <a:ext cx="4078224" cy="139903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135C9-4B00-EC58-5FE3-605E78B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3322" y="1290337"/>
            <a:ext cx="4905371" cy="1270441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1006856"/>
          </a:xfrm>
        </p:spPr>
        <p:txBody>
          <a:bodyPr>
            <a:normAutofit/>
          </a:bodyPr>
          <a:lstStyle/>
          <a:p>
            <a:r>
              <a:rPr lang="en-US" sz="3000" dirty="0"/>
              <a:t>Collusion and the prisoner’s dilemma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CB9D8-CDED-DB15-4B3A-FAE93136826B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49EA00-1C53-BDE2-8715-3E8DF769F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53" t="46275" r="7998" b="45702"/>
          <a:stretch/>
        </p:blipFill>
        <p:spPr>
          <a:xfrm>
            <a:off x="10933176" y="4491911"/>
            <a:ext cx="274320" cy="256032"/>
          </a:xfrm>
          <a:custGeom>
            <a:avLst/>
            <a:gdLst>
              <a:gd name="connsiteX0" fmla="*/ 0 w 274320"/>
              <a:gd name="connsiteY0" fmla="*/ 0 h 256032"/>
              <a:gd name="connsiteX1" fmla="*/ 274320 w 274320"/>
              <a:gd name="connsiteY1" fmla="*/ 0 h 256032"/>
              <a:gd name="connsiteX2" fmla="*/ 274320 w 274320"/>
              <a:gd name="connsiteY2" fmla="*/ 256032 h 256032"/>
              <a:gd name="connsiteX3" fmla="*/ 0 w 274320"/>
              <a:gd name="connsiteY3" fmla="*/ 256032 h 256032"/>
              <a:gd name="connsiteX4" fmla="*/ 0 w 274320"/>
              <a:gd name="connsiteY4" fmla="*/ 0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56032">
                <a:moveTo>
                  <a:pt x="0" y="0"/>
                </a:moveTo>
                <a:lnTo>
                  <a:pt x="274320" y="0"/>
                </a:lnTo>
                <a:lnTo>
                  <a:pt x="27432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C16E3A-A192-3295-D414-A47766150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85" t="69127" r="43366" b="22850"/>
          <a:stretch/>
        </p:blipFill>
        <p:spPr>
          <a:xfrm>
            <a:off x="8476488" y="5221224"/>
            <a:ext cx="274320" cy="256032"/>
          </a:xfrm>
          <a:custGeom>
            <a:avLst/>
            <a:gdLst>
              <a:gd name="connsiteX0" fmla="*/ 0 w 274320"/>
              <a:gd name="connsiteY0" fmla="*/ 0 h 256032"/>
              <a:gd name="connsiteX1" fmla="*/ 274320 w 274320"/>
              <a:gd name="connsiteY1" fmla="*/ 0 h 256032"/>
              <a:gd name="connsiteX2" fmla="*/ 274320 w 274320"/>
              <a:gd name="connsiteY2" fmla="*/ 256032 h 256032"/>
              <a:gd name="connsiteX3" fmla="*/ 0 w 274320"/>
              <a:gd name="connsiteY3" fmla="*/ 256032 h 256032"/>
              <a:gd name="connsiteX4" fmla="*/ 0 w 274320"/>
              <a:gd name="connsiteY4" fmla="*/ 0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56032">
                <a:moveTo>
                  <a:pt x="0" y="0"/>
                </a:moveTo>
                <a:lnTo>
                  <a:pt x="274320" y="0"/>
                </a:lnTo>
                <a:lnTo>
                  <a:pt x="27432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895404-1F66-EC10-E832-E30E91DD6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68" t="69281" r="8582" b="22696"/>
          <a:stretch/>
        </p:blipFill>
        <p:spPr>
          <a:xfrm>
            <a:off x="10892599" y="5226141"/>
            <a:ext cx="274320" cy="256032"/>
          </a:xfrm>
          <a:custGeom>
            <a:avLst/>
            <a:gdLst>
              <a:gd name="connsiteX0" fmla="*/ 0 w 274320"/>
              <a:gd name="connsiteY0" fmla="*/ 0 h 256032"/>
              <a:gd name="connsiteX1" fmla="*/ 274320 w 274320"/>
              <a:gd name="connsiteY1" fmla="*/ 0 h 256032"/>
              <a:gd name="connsiteX2" fmla="*/ 274320 w 274320"/>
              <a:gd name="connsiteY2" fmla="*/ 256032 h 256032"/>
              <a:gd name="connsiteX3" fmla="*/ 0 w 274320"/>
              <a:gd name="connsiteY3" fmla="*/ 256032 h 256032"/>
              <a:gd name="connsiteX4" fmla="*/ 0 w 274320"/>
              <a:gd name="connsiteY4" fmla="*/ 0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56032">
                <a:moveTo>
                  <a:pt x="0" y="0"/>
                </a:moveTo>
                <a:lnTo>
                  <a:pt x="274320" y="0"/>
                </a:lnTo>
                <a:lnTo>
                  <a:pt x="27432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649A4C-A506-E6BC-4B08-87E4A1F81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58" t="86382" r="8393" b="5595"/>
          <a:stretch/>
        </p:blipFill>
        <p:spPr>
          <a:xfrm>
            <a:off x="10905744" y="5771913"/>
            <a:ext cx="274320" cy="256032"/>
          </a:xfrm>
          <a:custGeom>
            <a:avLst/>
            <a:gdLst>
              <a:gd name="connsiteX0" fmla="*/ 0 w 274320"/>
              <a:gd name="connsiteY0" fmla="*/ 0 h 256032"/>
              <a:gd name="connsiteX1" fmla="*/ 274320 w 274320"/>
              <a:gd name="connsiteY1" fmla="*/ 0 h 256032"/>
              <a:gd name="connsiteX2" fmla="*/ 274320 w 274320"/>
              <a:gd name="connsiteY2" fmla="*/ 256032 h 256032"/>
              <a:gd name="connsiteX3" fmla="*/ 0 w 274320"/>
              <a:gd name="connsiteY3" fmla="*/ 256032 h 256032"/>
              <a:gd name="connsiteX4" fmla="*/ 0 w 274320"/>
              <a:gd name="connsiteY4" fmla="*/ 0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56032">
                <a:moveTo>
                  <a:pt x="0" y="0"/>
                </a:moveTo>
                <a:lnTo>
                  <a:pt x="274320" y="0"/>
                </a:lnTo>
                <a:lnTo>
                  <a:pt x="27432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614BDB-EAC2-3E12-0D1A-9C375A1E3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0"/>
          <a:stretch/>
        </p:blipFill>
        <p:spPr>
          <a:xfrm>
            <a:off x="4816929" y="3015044"/>
            <a:ext cx="6754422" cy="3191479"/>
          </a:xfrm>
          <a:custGeom>
            <a:avLst/>
            <a:gdLst>
              <a:gd name="connsiteX0" fmla="*/ 0 w 6754422"/>
              <a:gd name="connsiteY0" fmla="*/ 0 h 3191479"/>
              <a:gd name="connsiteX1" fmla="*/ 6754422 w 6754422"/>
              <a:gd name="connsiteY1" fmla="*/ 0 h 3191479"/>
              <a:gd name="connsiteX2" fmla="*/ 6754422 w 6754422"/>
              <a:gd name="connsiteY2" fmla="*/ 3191479 h 3191479"/>
              <a:gd name="connsiteX3" fmla="*/ 0 w 6754422"/>
              <a:gd name="connsiteY3" fmla="*/ 3191479 h 3191479"/>
              <a:gd name="connsiteX4" fmla="*/ 0 w 6754422"/>
              <a:gd name="connsiteY4" fmla="*/ 0 h 3191479"/>
              <a:gd name="connsiteX5" fmla="*/ 6116247 w 6754422"/>
              <a:gd name="connsiteY5" fmla="*/ 1476867 h 3191479"/>
              <a:gd name="connsiteX6" fmla="*/ 6116247 w 6754422"/>
              <a:gd name="connsiteY6" fmla="*/ 1732899 h 3191479"/>
              <a:gd name="connsiteX7" fmla="*/ 6390567 w 6754422"/>
              <a:gd name="connsiteY7" fmla="*/ 1732899 h 3191479"/>
              <a:gd name="connsiteX8" fmla="*/ 6390567 w 6754422"/>
              <a:gd name="connsiteY8" fmla="*/ 1476867 h 3191479"/>
              <a:gd name="connsiteX9" fmla="*/ 6116247 w 6754422"/>
              <a:gd name="connsiteY9" fmla="*/ 1476867 h 3191479"/>
              <a:gd name="connsiteX10" fmla="*/ 3659559 w 6754422"/>
              <a:gd name="connsiteY10" fmla="*/ 2206180 h 3191479"/>
              <a:gd name="connsiteX11" fmla="*/ 3659559 w 6754422"/>
              <a:gd name="connsiteY11" fmla="*/ 2462212 h 3191479"/>
              <a:gd name="connsiteX12" fmla="*/ 3933879 w 6754422"/>
              <a:gd name="connsiteY12" fmla="*/ 2462212 h 3191479"/>
              <a:gd name="connsiteX13" fmla="*/ 3933879 w 6754422"/>
              <a:gd name="connsiteY13" fmla="*/ 2206180 h 3191479"/>
              <a:gd name="connsiteX14" fmla="*/ 3659559 w 6754422"/>
              <a:gd name="connsiteY14" fmla="*/ 2206180 h 3191479"/>
              <a:gd name="connsiteX15" fmla="*/ 6075670 w 6754422"/>
              <a:gd name="connsiteY15" fmla="*/ 2211097 h 3191479"/>
              <a:gd name="connsiteX16" fmla="*/ 6075670 w 6754422"/>
              <a:gd name="connsiteY16" fmla="*/ 2467129 h 3191479"/>
              <a:gd name="connsiteX17" fmla="*/ 6349990 w 6754422"/>
              <a:gd name="connsiteY17" fmla="*/ 2467129 h 3191479"/>
              <a:gd name="connsiteX18" fmla="*/ 6349990 w 6754422"/>
              <a:gd name="connsiteY18" fmla="*/ 2211097 h 3191479"/>
              <a:gd name="connsiteX19" fmla="*/ 6075670 w 6754422"/>
              <a:gd name="connsiteY19" fmla="*/ 2211097 h 3191479"/>
              <a:gd name="connsiteX20" fmla="*/ 6088815 w 6754422"/>
              <a:gd name="connsiteY20" fmla="*/ 2756869 h 3191479"/>
              <a:gd name="connsiteX21" fmla="*/ 6088815 w 6754422"/>
              <a:gd name="connsiteY21" fmla="*/ 3012901 h 3191479"/>
              <a:gd name="connsiteX22" fmla="*/ 6363135 w 6754422"/>
              <a:gd name="connsiteY22" fmla="*/ 3012901 h 3191479"/>
              <a:gd name="connsiteX23" fmla="*/ 6363135 w 6754422"/>
              <a:gd name="connsiteY23" fmla="*/ 2756869 h 3191479"/>
              <a:gd name="connsiteX24" fmla="*/ 6088815 w 6754422"/>
              <a:gd name="connsiteY24" fmla="*/ 2756869 h 319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54422" h="3191479">
                <a:moveTo>
                  <a:pt x="0" y="0"/>
                </a:moveTo>
                <a:lnTo>
                  <a:pt x="6754422" y="0"/>
                </a:lnTo>
                <a:lnTo>
                  <a:pt x="6754422" y="3191479"/>
                </a:lnTo>
                <a:lnTo>
                  <a:pt x="0" y="3191479"/>
                </a:lnTo>
                <a:lnTo>
                  <a:pt x="0" y="0"/>
                </a:lnTo>
                <a:close/>
                <a:moveTo>
                  <a:pt x="6116247" y="1476867"/>
                </a:moveTo>
                <a:lnTo>
                  <a:pt x="6116247" y="1732899"/>
                </a:lnTo>
                <a:lnTo>
                  <a:pt x="6390567" y="1732899"/>
                </a:lnTo>
                <a:lnTo>
                  <a:pt x="6390567" y="1476867"/>
                </a:lnTo>
                <a:lnTo>
                  <a:pt x="6116247" y="1476867"/>
                </a:lnTo>
                <a:close/>
                <a:moveTo>
                  <a:pt x="3659559" y="2206180"/>
                </a:moveTo>
                <a:lnTo>
                  <a:pt x="3659559" y="2462212"/>
                </a:lnTo>
                <a:lnTo>
                  <a:pt x="3933879" y="2462212"/>
                </a:lnTo>
                <a:lnTo>
                  <a:pt x="3933879" y="2206180"/>
                </a:lnTo>
                <a:lnTo>
                  <a:pt x="3659559" y="2206180"/>
                </a:lnTo>
                <a:close/>
                <a:moveTo>
                  <a:pt x="6075670" y="2211097"/>
                </a:moveTo>
                <a:lnTo>
                  <a:pt x="6075670" y="2467129"/>
                </a:lnTo>
                <a:lnTo>
                  <a:pt x="6349990" y="2467129"/>
                </a:lnTo>
                <a:lnTo>
                  <a:pt x="6349990" y="2211097"/>
                </a:lnTo>
                <a:lnTo>
                  <a:pt x="6075670" y="2211097"/>
                </a:lnTo>
                <a:close/>
                <a:moveTo>
                  <a:pt x="6088815" y="2756869"/>
                </a:moveTo>
                <a:lnTo>
                  <a:pt x="6088815" y="3012901"/>
                </a:lnTo>
                <a:lnTo>
                  <a:pt x="6363135" y="3012901"/>
                </a:lnTo>
                <a:lnTo>
                  <a:pt x="6363135" y="2756869"/>
                </a:lnTo>
                <a:lnTo>
                  <a:pt x="6088815" y="2756869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0928BF-3FBB-CC7A-F532-AC2EA3EBF620}"/>
              </a:ext>
            </a:extLst>
          </p:cNvPr>
          <p:cNvSpPr txBox="1">
            <a:spLocks/>
          </p:cNvSpPr>
          <p:nvPr/>
        </p:nvSpPr>
        <p:spPr>
          <a:xfrm>
            <a:off x="653308" y="1192746"/>
            <a:ext cx="4686136" cy="5337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In 2009, executives at several major publishers met over a series of private lunches, discussing how to stay profitable in the emerging e-book marketplace.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The deal: </a:t>
            </a:r>
            <a:r>
              <a:rPr lang="en-US" sz="2200" dirty="0"/>
              <a:t>all charge the same high price for the bestselling e-books, </a:t>
            </a:r>
            <a:r>
              <a:rPr lang="en-US" sz="2200" b="1" dirty="0"/>
              <a:t>$12.99 </a:t>
            </a:r>
            <a:r>
              <a:rPr lang="en-US" sz="2200" dirty="0"/>
              <a:t>(instead of $9.99).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/>
              <a:t>One-shot game outcome: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Both </a:t>
            </a:r>
            <a:r>
              <a:rPr lang="en-US" sz="2200" b="1" dirty="0"/>
              <a:t>defect</a:t>
            </a:r>
            <a:r>
              <a:rPr lang="en-US" sz="2200" dirty="0"/>
              <a:t> from the deal,               thus failing to collude.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200" i="1" dirty="0"/>
              <a:t>But in reality, all major publishers       ended up colluding successfully!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/>
              <a:t>Let’s explore!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DA38C-A6FF-978A-F565-BE4C82D90BA1}"/>
              </a:ext>
            </a:extLst>
          </p:cNvPr>
          <p:cNvSpPr txBox="1">
            <a:spLocks/>
          </p:cNvSpPr>
          <p:nvPr/>
        </p:nvSpPr>
        <p:spPr>
          <a:xfrm>
            <a:off x="6768265" y="1338683"/>
            <a:ext cx="4905373" cy="11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6"/>
                </a:solidFill>
              </a:rPr>
              <a:t>Collusion: </a:t>
            </a:r>
            <a:r>
              <a:rPr lang="en-US" sz="2200" dirty="0"/>
              <a:t>an agreement by rivals to not compete with each other, but to all charge high prices instead.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DEF75A-7594-574F-A856-784F4FAB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23543" y="1665514"/>
            <a:ext cx="1407886" cy="1025896"/>
          </a:xfrm>
          <a:prstGeom prst="straightConnector1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8457DDD-C6A6-3D50-0CEE-8B5AC6156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9142" y="4849625"/>
            <a:ext cx="2180607" cy="1356898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E22D97-C8CF-BD95-3557-8BA06FFDD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484" y="5413829"/>
            <a:ext cx="10640882" cy="64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871E6-608B-6204-34B6-01D1648A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Finitely repeated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F1E8-297D-5606-3203-391E9AE1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02" y="1738540"/>
            <a:ext cx="107569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Suppose Penguin and HarperCollins though they would interact exactly </a:t>
            </a:r>
            <a:r>
              <a:rPr lang="en-US" sz="2200" b="1" dirty="0"/>
              <a:t>three times.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200" i="1" u="sng" dirty="0"/>
              <a:t>Look forward  </a:t>
            </a:r>
            <a:r>
              <a:rPr lang="en-US" sz="2200" u="sng" dirty="0"/>
              <a:t>and </a:t>
            </a:r>
            <a:r>
              <a:rPr lang="en-US" sz="2200" i="1" u="sng" dirty="0"/>
              <a:t>reason backward: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6"/>
                </a:solidFill>
              </a:rPr>
              <a:t>Final period: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both players know they’ll never interact again.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Effectively face a one-shot prisoner’s dilemma </a:t>
            </a:r>
            <a:r>
              <a:rPr lang="en-US" sz="2200" dirty="0">
                <a:sym typeface="Wingdings" pitchFamily="2" charset="2"/>
              </a:rPr>
              <a:t> both choose to </a:t>
            </a:r>
            <a:r>
              <a:rPr lang="en-US" sz="2200" b="1" dirty="0">
                <a:sym typeface="Wingdings" pitchFamily="2" charset="2"/>
              </a:rPr>
              <a:t>defect.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6"/>
                </a:solidFill>
              </a:rPr>
              <a:t>Second-to-last period: </a:t>
            </a:r>
            <a:r>
              <a:rPr lang="en-US" sz="2200" dirty="0"/>
              <a:t>both players know their rival will defect in the next period.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Effectively face a one-shot prisoner’s dilemma </a:t>
            </a:r>
            <a:r>
              <a:rPr lang="en-US" sz="2200" dirty="0">
                <a:sym typeface="Wingdings" pitchFamily="2" charset="2"/>
              </a:rPr>
              <a:t> both choose to </a:t>
            </a:r>
            <a:r>
              <a:rPr lang="en-US" sz="2200" b="1" dirty="0">
                <a:sym typeface="Wingdings" pitchFamily="2" charset="2"/>
              </a:rPr>
              <a:t>defect.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This </a:t>
            </a:r>
            <a:r>
              <a:rPr lang="en-US" sz="2200" b="1" dirty="0"/>
              <a:t>incentive to defect continues </a:t>
            </a:r>
            <a:r>
              <a:rPr lang="en-US" sz="2200" dirty="0"/>
              <a:t>as you roll back your analysis to earlier periods. 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The outcome: </a:t>
            </a:r>
            <a:r>
              <a:rPr lang="en-US" sz="2200" dirty="0"/>
              <a:t>when there’s a </a:t>
            </a:r>
            <a:r>
              <a:rPr lang="en-US" sz="2200" b="1" dirty="0"/>
              <a:t>known</a:t>
            </a:r>
            <a:r>
              <a:rPr lang="en-US" sz="2200" dirty="0"/>
              <a:t> final period, neither publisher will cooperate in any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35A7-641A-382D-AA1A-CFE08ECF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892"/>
            <a:ext cx="10515600" cy="1006856"/>
          </a:xfrm>
        </p:spPr>
        <p:txBody>
          <a:bodyPr>
            <a:normAutofit/>
          </a:bodyPr>
          <a:lstStyle/>
          <a:p>
            <a:r>
              <a:rPr lang="en-US" sz="3000" dirty="0"/>
              <a:t>Collusion and the prisoner’s dilemma: </a:t>
            </a:r>
            <a:r>
              <a:rPr lang="en-US" sz="3000" dirty="0">
                <a:solidFill>
                  <a:schemeClr val="accent6"/>
                </a:solidFill>
              </a:rPr>
              <a:t>Indefinitely repeated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0928BF-3FBB-CC7A-F532-AC2EA3EBF620}"/>
              </a:ext>
            </a:extLst>
          </p:cNvPr>
          <p:cNvSpPr txBox="1">
            <a:spLocks/>
          </p:cNvSpPr>
          <p:nvPr/>
        </p:nvSpPr>
        <p:spPr>
          <a:xfrm>
            <a:off x="1030678" y="1371378"/>
            <a:ext cx="10676640" cy="508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If you don’t know when your interactions will end, then there’s </a:t>
            </a:r>
            <a:r>
              <a:rPr lang="en-US" sz="2200" b="1" dirty="0"/>
              <a:t>no last period </a:t>
            </a:r>
            <a:r>
              <a:rPr lang="en-US" sz="2200" dirty="0"/>
              <a:t>in which you know your rival will definitely be tempted to defect.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Can sustain cooperation!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Strategic plan: </a:t>
            </a:r>
            <a:r>
              <a:rPr lang="en-US" sz="2200" dirty="0"/>
              <a:t>a list of instructions that describes exactly how to respond in any possible situation.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Might include a credible threat of punishment if your rival defects.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A sufficient threat could elicit cooperation in an indefinitely repeated prisoner’s dilemma.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200" u="sng" dirty="0"/>
              <a:t>Grim Trigger strategy: 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If other other players have cooperated in all previous rounds, then </a:t>
            </a:r>
            <a:r>
              <a:rPr lang="en-US" sz="2200" b="1" dirty="0"/>
              <a:t>you will cooperate.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If any player has defected in any previous round, then </a:t>
            </a:r>
            <a:r>
              <a:rPr lang="en-US" sz="2200" b="1" dirty="0"/>
              <a:t>you’ll defect forever</a:t>
            </a:r>
            <a:r>
              <a:rPr lang="en-US" sz="2200" dirty="0"/>
              <a:t>.</a:t>
            </a:r>
            <a:endParaRPr lang="en-US" sz="18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0103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1006856"/>
          </a:xfrm>
        </p:spPr>
        <p:txBody>
          <a:bodyPr>
            <a:normAutofit/>
          </a:bodyPr>
          <a:lstStyle/>
          <a:p>
            <a:r>
              <a:rPr lang="en-US" sz="3000" dirty="0"/>
              <a:t>Collusion and the prisoner’s dilemma: </a:t>
            </a:r>
            <a:r>
              <a:rPr lang="en-US" sz="3000" dirty="0">
                <a:solidFill>
                  <a:schemeClr val="accent6"/>
                </a:solidFill>
              </a:rPr>
              <a:t>Indefinitely repeated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CB9D8-CDED-DB15-4B3A-FAE93136826B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pic>
        <p:nvPicPr>
          <p:cNvPr id="46" name="Picture 4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4271911-4EF3-431A-338F-F6D8B4595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9" t="18189" r="43172" b="61027"/>
          <a:stretch/>
        </p:blipFill>
        <p:spPr>
          <a:xfrm>
            <a:off x="4072920" y="2286000"/>
            <a:ext cx="2762250" cy="1009650"/>
          </a:xfrm>
          <a:custGeom>
            <a:avLst/>
            <a:gdLst>
              <a:gd name="connsiteX0" fmla="*/ 0 w 2762250"/>
              <a:gd name="connsiteY0" fmla="*/ 0 h 1009650"/>
              <a:gd name="connsiteX1" fmla="*/ 2762250 w 2762250"/>
              <a:gd name="connsiteY1" fmla="*/ 0 h 1009650"/>
              <a:gd name="connsiteX2" fmla="*/ 2762250 w 2762250"/>
              <a:gd name="connsiteY2" fmla="*/ 1009650 h 1009650"/>
              <a:gd name="connsiteX3" fmla="*/ 0 w 2762250"/>
              <a:gd name="connsiteY3" fmla="*/ 1009650 h 1009650"/>
              <a:gd name="connsiteX4" fmla="*/ 0 w 2762250"/>
              <a:gd name="connsiteY4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1009650">
                <a:moveTo>
                  <a:pt x="0" y="0"/>
                </a:moveTo>
                <a:lnTo>
                  <a:pt x="2762250" y="0"/>
                </a:lnTo>
                <a:lnTo>
                  <a:pt x="27622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5EA43E0-51DC-35FB-C5E4-DA0865C5D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99" t="18189" r="5091" b="63203"/>
          <a:stretch/>
        </p:blipFill>
        <p:spPr>
          <a:xfrm>
            <a:off x="7589753" y="2286000"/>
            <a:ext cx="2762250" cy="903930"/>
          </a:xfrm>
          <a:custGeom>
            <a:avLst/>
            <a:gdLst>
              <a:gd name="connsiteX0" fmla="*/ 0 w 2762250"/>
              <a:gd name="connsiteY0" fmla="*/ 0 h 903930"/>
              <a:gd name="connsiteX1" fmla="*/ 2762250 w 2762250"/>
              <a:gd name="connsiteY1" fmla="*/ 0 h 903930"/>
              <a:gd name="connsiteX2" fmla="*/ 2762250 w 2762250"/>
              <a:gd name="connsiteY2" fmla="*/ 903930 h 903930"/>
              <a:gd name="connsiteX3" fmla="*/ 0 w 2762250"/>
              <a:gd name="connsiteY3" fmla="*/ 903930 h 903930"/>
              <a:gd name="connsiteX4" fmla="*/ 0 w 2762250"/>
              <a:gd name="connsiteY4" fmla="*/ 0 h 90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903930">
                <a:moveTo>
                  <a:pt x="0" y="0"/>
                </a:moveTo>
                <a:lnTo>
                  <a:pt x="2762250" y="0"/>
                </a:lnTo>
                <a:lnTo>
                  <a:pt x="2762250" y="903930"/>
                </a:lnTo>
                <a:lnTo>
                  <a:pt x="0" y="9039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6AF465C-24B5-5008-5468-690F60CF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99" t="39608" r="5091" b="39608"/>
          <a:stretch/>
        </p:blipFill>
        <p:spPr>
          <a:xfrm>
            <a:off x="7589753" y="3326499"/>
            <a:ext cx="2762250" cy="1009650"/>
          </a:xfrm>
          <a:custGeom>
            <a:avLst/>
            <a:gdLst>
              <a:gd name="connsiteX0" fmla="*/ 0 w 2762250"/>
              <a:gd name="connsiteY0" fmla="*/ 0 h 1009650"/>
              <a:gd name="connsiteX1" fmla="*/ 2762250 w 2762250"/>
              <a:gd name="connsiteY1" fmla="*/ 0 h 1009650"/>
              <a:gd name="connsiteX2" fmla="*/ 2762250 w 2762250"/>
              <a:gd name="connsiteY2" fmla="*/ 1009650 h 1009650"/>
              <a:gd name="connsiteX3" fmla="*/ 0 w 2762250"/>
              <a:gd name="connsiteY3" fmla="*/ 1009650 h 1009650"/>
              <a:gd name="connsiteX4" fmla="*/ 0 w 2762250"/>
              <a:gd name="connsiteY4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1009650">
                <a:moveTo>
                  <a:pt x="0" y="0"/>
                </a:moveTo>
                <a:lnTo>
                  <a:pt x="2762250" y="0"/>
                </a:lnTo>
                <a:lnTo>
                  <a:pt x="27622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D6D6467-74E9-44EC-42DA-ED7198537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1" t="40823" r="42869" b="38393"/>
          <a:stretch/>
        </p:blipFill>
        <p:spPr>
          <a:xfrm>
            <a:off x="4100840" y="3385539"/>
            <a:ext cx="2762250" cy="1009650"/>
          </a:xfrm>
          <a:custGeom>
            <a:avLst/>
            <a:gdLst>
              <a:gd name="connsiteX0" fmla="*/ 0 w 2762250"/>
              <a:gd name="connsiteY0" fmla="*/ 0 h 1009650"/>
              <a:gd name="connsiteX1" fmla="*/ 2762250 w 2762250"/>
              <a:gd name="connsiteY1" fmla="*/ 0 h 1009650"/>
              <a:gd name="connsiteX2" fmla="*/ 2762250 w 2762250"/>
              <a:gd name="connsiteY2" fmla="*/ 1009650 h 1009650"/>
              <a:gd name="connsiteX3" fmla="*/ 0 w 2762250"/>
              <a:gd name="connsiteY3" fmla="*/ 1009650 h 1009650"/>
              <a:gd name="connsiteX4" fmla="*/ 0 w 2762250"/>
              <a:gd name="connsiteY4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1009650">
                <a:moveTo>
                  <a:pt x="0" y="0"/>
                </a:moveTo>
                <a:lnTo>
                  <a:pt x="2762250" y="0"/>
                </a:lnTo>
                <a:lnTo>
                  <a:pt x="27622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Picture 3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71A6D5-CB1D-7430-293F-F87086FD8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99" t="63922" r="9782" b="19953"/>
          <a:stretch/>
        </p:blipFill>
        <p:spPr>
          <a:xfrm>
            <a:off x="7589753" y="4507618"/>
            <a:ext cx="2329044" cy="783338"/>
          </a:xfrm>
          <a:custGeom>
            <a:avLst/>
            <a:gdLst>
              <a:gd name="connsiteX0" fmla="*/ 0 w 2329044"/>
              <a:gd name="connsiteY0" fmla="*/ 0 h 783338"/>
              <a:gd name="connsiteX1" fmla="*/ 2329044 w 2329044"/>
              <a:gd name="connsiteY1" fmla="*/ 0 h 783338"/>
              <a:gd name="connsiteX2" fmla="*/ 2329044 w 2329044"/>
              <a:gd name="connsiteY2" fmla="*/ 783338 h 783338"/>
              <a:gd name="connsiteX3" fmla="*/ 0 w 2329044"/>
              <a:gd name="connsiteY3" fmla="*/ 783338 h 783338"/>
              <a:gd name="connsiteX4" fmla="*/ 0 w 2329044"/>
              <a:gd name="connsiteY4" fmla="*/ 0 h 78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044" h="783338">
                <a:moveTo>
                  <a:pt x="0" y="0"/>
                </a:moveTo>
                <a:lnTo>
                  <a:pt x="2329044" y="0"/>
                </a:lnTo>
                <a:lnTo>
                  <a:pt x="2329044" y="783338"/>
                </a:lnTo>
                <a:lnTo>
                  <a:pt x="0" y="7833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339CA31-1CB4-6A38-6A17-5501A1350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1" t="64391" r="42869" b="19484"/>
          <a:stretch/>
        </p:blipFill>
        <p:spPr>
          <a:xfrm>
            <a:off x="4100840" y="4530418"/>
            <a:ext cx="2762250" cy="783339"/>
          </a:xfrm>
          <a:custGeom>
            <a:avLst/>
            <a:gdLst>
              <a:gd name="connsiteX0" fmla="*/ 0 w 2762250"/>
              <a:gd name="connsiteY0" fmla="*/ 0 h 783339"/>
              <a:gd name="connsiteX1" fmla="*/ 2762250 w 2762250"/>
              <a:gd name="connsiteY1" fmla="*/ 0 h 783339"/>
              <a:gd name="connsiteX2" fmla="*/ 2762250 w 2762250"/>
              <a:gd name="connsiteY2" fmla="*/ 783339 h 783339"/>
              <a:gd name="connsiteX3" fmla="*/ 0 w 2762250"/>
              <a:gd name="connsiteY3" fmla="*/ 783339 h 783339"/>
              <a:gd name="connsiteX4" fmla="*/ 0 w 2762250"/>
              <a:gd name="connsiteY4" fmla="*/ 0 h 7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783339">
                <a:moveTo>
                  <a:pt x="0" y="0"/>
                </a:moveTo>
                <a:lnTo>
                  <a:pt x="2762250" y="0"/>
                </a:lnTo>
                <a:lnTo>
                  <a:pt x="2762250" y="783339"/>
                </a:lnTo>
                <a:lnTo>
                  <a:pt x="0" y="7833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FF36FB5-8371-A20F-ED95-B2DE19B13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9" t="81961" r="43172" b="1914"/>
          <a:stretch/>
        </p:blipFill>
        <p:spPr>
          <a:xfrm>
            <a:off x="4072920" y="5383930"/>
            <a:ext cx="2762250" cy="783339"/>
          </a:xfrm>
          <a:custGeom>
            <a:avLst/>
            <a:gdLst>
              <a:gd name="connsiteX0" fmla="*/ 0 w 2762250"/>
              <a:gd name="connsiteY0" fmla="*/ 0 h 783339"/>
              <a:gd name="connsiteX1" fmla="*/ 2762250 w 2762250"/>
              <a:gd name="connsiteY1" fmla="*/ 0 h 783339"/>
              <a:gd name="connsiteX2" fmla="*/ 2762250 w 2762250"/>
              <a:gd name="connsiteY2" fmla="*/ 783339 h 783339"/>
              <a:gd name="connsiteX3" fmla="*/ 0 w 2762250"/>
              <a:gd name="connsiteY3" fmla="*/ 783339 h 783339"/>
              <a:gd name="connsiteX4" fmla="*/ 0 w 2762250"/>
              <a:gd name="connsiteY4" fmla="*/ 0 h 7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783339">
                <a:moveTo>
                  <a:pt x="0" y="0"/>
                </a:moveTo>
                <a:lnTo>
                  <a:pt x="2762250" y="0"/>
                </a:lnTo>
                <a:lnTo>
                  <a:pt x="2762250" y="783339"/>
                </a:lnTo>
                <a:lnTo>
                  <a:pt x="0" y="7833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132D58D-1693-E3D1-6494-CAFB6BE1B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36" t="81961" r="8845" b="1914"/>
          <a:stretch/>
        </p:blipFill>
        <p:spPr>
          <a:xfrm>
            <a:off x="7676279" y="5383931"/>
            <a:ext cx="2329044" cy="783338"/>
          </a:xfrm>
          <a:custGeom>
            <a:avLst/>
            <a:gdLst>
              <a:gd name="connsiteX0" fmla="*/ 0 w 2329044"/>
              <a:gd name="connsiteY0" fmla="*/ 0 h 783338"/>
              <a:gd name="connsiteX1" fmla="*/ 2329044 w 2329044"/>
              <a:gd name="connsiteY1" fmla="*/ 0 h 783338"/>
              <a:gd name="connsiteX2" fmla="*/ 2329044 w 2329044"/>
              <a:gd name="connsiteY2" fmla="*/ 783338 h 783338"/>
              <a:gd name="connsiteX3" fmla="*/ 0 w 2329044"/>
              <a:gd name="connsiteY3" fmla="*/ 783338 h 783338"/>
              <a:gd name="connsiteX4" fmla="*/ 0 w 2329044"/>
              <a:gd name="connsiteY4" fmla="*/ 0 h 78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044" h="783338">
                <a:moveTo>
                  <a:pt x="0" y="0"/>
                </a:moveTo>
                <a:lnTo>
                  <a:pt x="2329044" y="0"/>
                </a:lnTo>
                <a:lnTo>
                  <a:pt x="2329044" y="783338"/>
                </a:lnTo>
                <a:lnTo>
                  <a:pt x="0" y="7833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EE8B420-AF67-2C70-BB18-5D055CFB3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1"/>
          <a:stretch/>
        </p:blipFill>
        <p:spPr>
          <a:xfrm>
            <a:off x="1586915" y="1402403"/>
            <a:ext cx="9018169" cy="4857842"/>
          </a:xfrm>
          <a:custGeom>
            <a:avLst/>
            <a:gdLst>
              <a:gd name="connsiteX0" fmla="*/ 0 w 9018169"/>
              <a:gd name="connsiteY0" fmla="*/ 0 h 4857842"/>
              <a:gd name="connsiteX1" fmla="*/ 9018169 w 9018169"/>
              <a:gd name="connsiteY1" fmla="*/ 0 h 4857842"/>
              <a:gd name="connsiteX2" fmla="*/ 9018169 w 9018169"/>
              <a:gd name="connsiteY2" fmla="*/ 4857842 h 4857842"/>
              <a:gd name="connsiteX3" fmla="*/ 0 w 9018169"/>
              <a:gd name="connsiteY3" fmla="*/ 4857842 h 4857842"/>
              <a:gd name="connsiteX4" fmla="*/ 0 w 9018169"/>
              <a:gd name="connsiteY4" fmla="*/ 0 h 4857842"/>
              <a:gd name="connsiteX5" fmla="*/ 2486005 w 9018169"/>
              <a:gd name="connsiteY5" fmla="*/ 883597 h 4857842"/>
              <a:gd name="connsiteX6" fmla="*/ 2486005 w 9018169"/>
              <a:gd name="connsiteY6" fmla="*/ 1893247 h 4857842"/>
              <a:gd name="connsiteX7" fmla="*/ 5248255 w 9018169"/>
              <a:gd name="connsiteY7" fmla="*/ 1893247 h 4857842"/>
              <a:gd name="connsiteX8" fmla="*/ 5248255 w 9018169"/>
              <a:gd name="connsiteY8" fmla="*/ 883597 h 4857842"/>
              <a:gd name="connsiteX9" fmla="*/ 2486005 w 9018169"/>
              <a:gd name="connsiteY9" fmla="*/ 883597 h 4857842"/>
              <a:gd name="connsiteX10" fmla="*/ 6002838 w 9018169"/>
              <a:gd name="connsiteY10" fmla="*/ 883597 h 4857842"/>
              <a:gd name="connsiteX11" fmla="*/ 6002838 w 9018169"/>
              <a:gd name="connsiteY11" fmla="*/ 1787527 h 4857842"/>
              <a:gd name="connsiteX12" fmla="*/ 8765088 w 9018169"/>
              <a:gd name="connsiteY12" fmla="*/ 1787527 h 4857842"/>
              <a:gd name="connsiteX13" fmla="*/ 8765088 w 9018169"/>
              <a:gd name="connsiteY13" fmla="*/ 883597 h 4857842"/>
              <a:gd name="connsiteX14" fmla="*/ 6002838 w 9018169"/>
              <a:gd name="connsiteY14" fmla="*/ 883597 h 4857842"/>
              <a:gd name="connsiteX15" fmla="*/ 5275106 w 9018169"/>
              <a:gd name="connsiteY15" fmla="*/ 1617822 h 4857842"/>
              <a:gd name="connsiteX16" fmla="*/ 5275106 w 9018169"/>
              <a:gd name="connsiteY16" fmla="*/ 1866801 h 4857842"/>
              <a:gd name="connsiteX17" fmla="*/ 5526733 w 9018169"/>
              <a:gd name="connsiteY17" fmla="*/ 1866801 h 4857842"/>
              <a:gd name="connsiteX18" fmla="*/ 5526733 w 9018169"/>
              <a:gd name="connsiteY18" fmla="*/ 1617822 h 4857842"/>
              <a:gd name="connsiteX19" fmla="*/ 5275106 w 9018169"/>
              <a:gd name="connsiteY19" fmla="*/ 1617822 h 4857842"/>
              <a:gd name="connsiteX20" fmla="*/ 6002838 w 9018169"/>
              <a:gd name="connsiteY20" fmla="*/ 1924096 h 4857842"/>
              <a:gd name="connsiteX21" fmla="*/ 6002838 w 9018169"/>
              <a:gd name="connsiteY21" fmla="*/ 2933746 h 4857842"/>
              <a:gd name="connsiteX22" fmla="*/ 8765088 w 9018169"/>
              <a:gd name="connsiteY22" fmla="*/ 2933746 h 4857842"/>
              <a:gd name="connsiteX23" fmla="*/ 8765088 w 9018169"/>
              <a:gd name="connsiteY23" fmla="*/ 1924096 h 4857842"/>
              <a:gd name="connsiteX24" fmla="*/ 6002838 w 9018169"/>
              <a:gd name="connsiteY24" fmla="*/ 1924096 h 4857842"/>
              <a:gd name="connsiteX25" fmla="*/ 2513925 w 9018169"/>
              <a:gd name="connsiteY25" fmla="*/ 1983136 h 4857842"/>
              <a:gd name="connsiteX26" fmla="*/ 2513925 w 9018169"/>
              <a:gd name="connsiteY26" fmla="*/ 2992786 h 4857842"/>
              <a:gd name="connsiteX27" fmla="*/ 5276175 w 9018169"/>
              <a:gd name="connsiteY27" fmla="*/ 2992786 h 4857842"/>
              <a:gd name="connsiteX28" fmla="*/ 5276175 w 9018169"/>
              <a:gd name="connsiteY28" fmla="*/ 1983136 h 4857842"/>
              <a:gd name="connsiteX29" fmla="*/ 2513925 w 9018169"/>
              <a:gd name="connsiteY29" fmla="*/ 1983136 h 4857842"/>
              <a:gd name="connsiteX30" fmla="*/ 5288630 w 9018169"/>
              <a:gd name="connsiteY30" fmla="*/ 2722867 h 4857842"/>
              <a:gd name="connsiteX31" fmla="*/ 5288630 w 9018169"/>
              <a:gd name="connsiteY31" fmla="*/ 2971846 h 4857842"/>
              <a:gd name="connsiteX32" fmla="*/ 5540257 w 9018169"/>
              <a:gd name="connsiteY32" fmla="*/ 2971846 h 4857842"/>
              <a:gd name="connsiteX33" fmla="*/ 5540257 w 9018169"/>
              <a:gd name="connsiteY33" fmla="*/ 2722867 h 4857842"/>
              <a:gd name="connsiteX34" fmla="*/ 5288630 w 9018169"/>
              <a:gd name="connsiteY34" fmla="*/ 2722867 h 4857842"/>
              <a:gd name="connsiteX35" fmla="*/ 6002838 w 9018169"/>
              <a:gd name="connsiteY35" fmla="*/ 3105215 h 4857842"/>
              <a:gd name="connsiteX36" fmla="*/ 6002838 w 9018169"/>
              <a:gd name="connsiteY36" fmla="*/ 3888553 h 4857842"/>
              <a:gd name="connsiteX37" fmla="*/ 8331882 w 9018169"/>
              <a:gd name="connsiteY37" fmla="*/ 3888553 h 4857842"/>
              <a:gd name="connsiteX38" fmla="*/ 8331882 w 9018169"/>
              <a:gd name="connsiteY38" fmla="*/ 3105215 h 4857842"/>
              <a:gd name="connsiteX39" fmla="*/ 6002838 w 9018169"/>
              <a:gd name="connsiteY39" fmla="*/ 3105215 h 4857842"/>
              <a:gd name="connsiteX40" fmla="*/ 8346618 w 9018169"/>
              <a:gd name="connsiteY40" fmla="*/ 3614753 h 4857842"/>
              <a:gd name="connsiteX41" fmla="*/ 8346618 w 9018169"/>
              <a:gd name="connsiteY41" fmla="*/ 3863732 h 4857842"/>
              <a:gd name="connsiteX42" fmla="*/ 8598245 w 9018169"/>
              <a:gd name="connsiteY42" fmla="*/ 3863732 h 4857842"/>
              <a:gd name="connsiteX43" fmla="*/ 8598245 w 9018169"/>
              <a:gd name="connsiteY43" fmla="*/ 3614753 h 4857842"/>
              <a:gd name="connsiteX44" fmla="*/ 8346618 w 9018169"/>
              <a:gd name="connsiteY44" fmla="*/ 3614753 h 4857842"/>
              <a:gd name="connsiteX45" fmla="*/ 2513925 w 9018169"/>
              <a:gd name="connsiteY45" fmla="*/ 3128014 h 4857842"/>
              <a:gd name="connsiteX46" fmla="*/ 2513925 w 9018169"/>
              <a:gd name="connsiteY46" fmla="*/ 3911353 h 4857842"/>
              <a:gd name="connsiteX47" fmla="*/ 5276175 w 9018169"/>
              <a:gd name="connsiteY47" fmla="*/ 3911353 h 4857842"/>
              <a:gd name="connsiteX48" fmla="*/ 5276175 w 9018169"/>
              <a:gd name="connsiteY48" fmla="*/ 3128014 h 4857842"/>
              <a:gd name="connsiteX49" fmla="*/ 2513925 w 9018169"/>
              <a:gd name="connsiteY49" fmla="*/ 3128014 h 4857842"/>
              <a:gd name="connsiteX50" fmla="*/ 2486005 w 9018169"/>
              <a:gd name="connsiteY50" fmla="*/ 3981526 h 4857842"/>
              <a:gd name="connsiteX51" fmla="*/ 2486005 w 9018169"/>
              <a:gd name="connsiteY51" fmla="*/ 4764865 h 4857842"/>
              <a:gd name="connsiteX52" fmla="*/ 5248255 w 9018169"/>
              <a:gd name="connsiteY52" fmla="*/ 4764865 h 4857842"/>
              <a:gd name="connsiteX53" fmla="*/ 5248255 w 9018169"/>
              <a:gd name="connsiteY53" fmla="*/ 3981526 h 4857842"/>
              <a:gd name="connsiteX54" fmla="*/ 2486005 w 9018169"/>
              <a:gd name="connsiteY54" fmla="*/ 3981526 h 4857842"/>
              <a:gd name="connsiteX55" fmla="*/ 6089364 w 9018169"/>
              <a:gd name="connsiteY55" fmla="*/ 3981528 h 4857842"/>
              <a:gd name="connsiteX56" fmla="*/ 6089364 w 9018169"/>
              <a:gd name="connsiteY56" fmla="*/ 4764866 h 4857842"/>
              <a:gd name="connsiteX57" fmla="*/ 8418408 w 9018169"/>
              <a:gd name="connsiteY57" fmla="*/ 4764866 h 4857842"/>
              <a:gd name="connsiteX58" fmla="*/ 8418408 w 9018169"/>
              <a:gd name="connsiteY58" fmla="*/ 3981528 h 4857842"/>
              <a:gd name="connsiteX59" fmla="*/ 6089364 w 9018169"/>
              <a:gd name="connsiteY59" fmla="*/ 3981528 h 4857842"/>
              <a:gd name="connsiteX60" fmla="*/ 8432444 w 9018169"/>
              <a:gd name="connsiteY60" fmla="*/ 4480452 h 4857842"/>
              <a:gd name="connsiteX61" fmla="*/ 8432444 w 9018169"/>
              <a:gd name="connsiteY61" fmla="*/ 4729431 h 4857842"/>
              <a:gd name="connsiteX62" fmla="*/ 8684071 w 9018169"/>
              <a:gd name="connsiteY62" fmla="*/ 4729431 h 4857842"/>
              <a:gd name="connsiteX63" fmla="*/ 8684071 w 9018169"/>
              <a:gd name="connsiteY63" fmla="*/ 4480452 h 4857842"/>
              <a:gd name="connsiteX64" fmla="*/ 8432444 w 9018169"/>
              <a:gd name="connsiteY64" fmla="*/ 4480452 h 485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18169" h="4857842">
                <a:moveTo>
                  <a:pt x="0" y="0"/>
                </a:moveTo>
                <a:lnTo>
                  <a:pt x="9018169" y="0"/>
                </a:lnTo>
                <a:lnTo>
                  <a:pt x="9018169" y="4857842"/>
                </a:lnTo>
                <a:lnTo>
                  <a:pt x="0" y="4857842"/>
                </a:lnTo>
                <a:lnTo>
                  <a:pt x="0" y="0"/>
                </a:lnTo>
                <a:close/>
                <a:moveTo>
                  <a:pt x="2486005" y="883597"/>
                </a:moveTo>
                <a:lnTo>
                  <a:pt x="2486005" y="1893247"/>
                </a:lnTo>
                <a:lnTo>
                  <a:pt x="5248255" y="1893247"/>
                </a:lnTo>
                <a:lnTo>
                  <a:pt x="5248255" y="883597"/>
                </a:lnTo>
                <a:lnTo>
                  <a:pt x="2486005" y="883597"/>
                </a:lnTo>
                <a:close/>
                <a:moveTo>
                  <a:pt x="6002838" y="883597"/>
                </a:moveTo>
                <a:lnTo>
                  <a:pt x="6002838" y="1787527"/>
                </a:lnTo>
                <a:lnTo>
                  <a:pt x="8765088" y="1787527"/>
                </a:lnTo>
                <a:lnTo>
                  <a:pt x="8765088" y="883597"/>
                </a:lnTo>
                <a:lnTo>
                  <a:pt x="6002838" y="883597"/>
                </a:lnTo>
                <a:close/>
                <a:moveTo>
                  <a:pt x="5275106" y="1617822"/>
                </a:moveTo>
                <a:lnTo>
                  <a:pt x="5275106" y="1866801"/>
                </a:lnTo>
                <a:lnTo>
                  <a:pt x="5526733" y="1866801"/>
                </a:lnTo>
                <a:lnTo>
                  <a:pt x="5526733" y="1617822"/>
                </a:lnTo>
                <a:lnTo>
                  <a:pt x="5275106" y="1617822"/>
                </a:lnTo>
                <a:close/>
                <a:moveTo>
                  <a:pt x="6002838" y="1924096"/>
                </a:moveTo>
                <a:lnTo>
                  <a:pt x="6002838" y="2933746"/>
                </a:lnTo>
                <a:lnTo>
                  <a:pt x="8765088" y="2933746"/>
                </a:lnTo>
                <a:lnTo>
                  <a:pt x="8765088" y="1924096"/>
                </a:lnTo>
                <a:lnTo>
                  <a:pt x="6002838" y="1924096"/>
                </a:lnTo>
                <a:close/>
                <a:moveTo>
                  <a:pt x="2513925" y="1983136"/>
                </a:moveTo>
                <a:lnTo>
                  <a:pt x="2513925" y="2992786"/>
                </a:lnTo>
                <a:lnTo>
                  <a:pt x="5276175" y="2992786"/>
                </a:lnTo>
                <a:lnTo>
                  <a:pt x="5276175" y="1983136"/>
                </a:lnTo>
                <a:lnTo>
                  <a:pt x="2513925" y="1983136"/>
                </a:lnTo>
                <a:close/>
                <a:moveTo>
                  <a:pt x="5288630" y="2722867"/>
                </a:moveTo>
                <a:lnTo>
                  <a:pt x="5288630" y="2971846"/>
                </a:lnTo>
                <a:lnTo>
                  <a:pt x="5540257" y="2971846"/>
                </a:lnTo>
                <a:lnTo>
                  <a:pt x="5540257" y="2722867"/>
                </a:lnTo>
                <a:lnTo>
                  <a:pt x="5288630" y="2722867"/>
                </a:lnTo>
                <a:close/>
                <a:moveTo>
                  <a:pt x="6002838" y="3105215"/>
                </a:moveTo>
                <a:lnTo>
                  <a:pt x="6002838" y="3888553"/>
                </a:lnTo>
                <a:lnTo>
                  <a:pt x="8331882" y="3888553"/>
                </a:lnTo>
                <a:lnTo>
                  <a:pt x="8331882" y="3105215"/>
                </a:lnTo>
                <a:lnTo>
                  <a:pt x="6002838" y="3105215"/>
                </a:lnTo>
                <a:close/>
                <a:moveTo>
                  <a:pt x="8346618" y="3614753"/>
                </a:moveTo>
                <a:lnTo>
                  <a:pt x="8346618" y="3863732"/>
                </a:lnTo>
                <a:lnTo>
                  <a:pt x="8598245" y="3863732"/>
                </a:lnTo>
                <a:lnTo>
                  <a:pt x="8598245" y="3614753"/>
                </a:lnTo>
                <a:lnTo>
                  <a:pt x="8346618" y="3614753"/>
                </a:lnTo>
                <a:close/>
                <a:moveTo>
                  <a:pt x="2513925" y="3128014"/>
                </a:moveTo>
                <a:lnTo>
                  <a:pt x="2513925" y="3911353"/>
                </a:lnTo>
                <a:lnTo>
                  <a:pt x="5276175" y="3911353"/>
                </a:lnTo>
                <a:lnTo>
                  <a:pt x="5276175" y="3128014"/>
                </a:lnTo>
                <a:lnTo>
                  <a:pt x="2513925" y="3128014"/>
                </a:lnTo>
                <a:close/>
                <a:moveTo>
                  <a:pt x="2486005" y="3981526"/>
                </a:moveTo>
                <a:lnTo>
                  <a:pt x="2486005" y="4764865"/>
                </a:lnTo>
                <a:lnTo>
                  <a:pt x="5248255" y="4764865"/>
                </a:lnTo>
                <a:lnTo>
                  <a:pt x="5248255" y="3981526"/>
                </a:lnTo>
                <a:lnTo>
                  <a:pt x="2486005" y="3981526"/>
                </a:lnTo>
                <a:close/>
                <a:moveTo>
                  <a:pt x="6089364" y="3981528"/>
                </a:moveTo>
                <a:lnTo>
                  <a:pt x="6089364" y="4764866"/>
                </a:lnTo>
                <a:lnTo>
                  <a:pt x="8418408" y="4764866"/>
                </a:lnTo>
                <a:lnTo>
                  <a:pt x="8418408" y="3981528"/>
                </a:lnTo>
                <a:lnTo>
                  <a:pt x="6089364" y="3981528"/>
                </a:lnTo>
                <a:close/>
                <a:moveTo>
                  <a:pt x="8432444" y="4480452"/>
                </a:moveTo>
                <a:lnTo>
                  <a:pt x="8432444" y="4729431"/>
                </a:lnTo>
                <a:lnTo>
                  <a:pt x="8684071" y="4729431"/>
                </a:lnTo>
                <a:lnTo>
                  <a:pt x="8684071" y="4480452"/>
                </a:lnTo>
                <a:lnTo>
                  <a:pt x="8432444" y="4480452"/>
                </a:lnTo>
                <a:close/>
              </a:path>
            </a:pathLst>
          </a:custGeom>
        </p:spPr>
      </p:pic>
      <p:pic>
        <p:nvPicPr>
          <p:cNvPr id="44" name="Picture 4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378F39D-753E-3FE0-43D1-A058679D5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19" t="33303" r="40156" b="61571"/>
          <a:stretch/>
        </p:blipFill>
        <p:spPr>
          <a:xfrm>
            <a:off x="6960497" y="3020226"/>
            <a:ext cx="251627" cy="248979"/>
          </a:xfrm>
          <a:custGeom>
            <a:avLst/>
            <a:gdLst>
              <a:gd name="connsiteX0" fmla="*/ 0 w 251627"/>
              <a:gd name="connsiteY0" fmla="*/ 0 h 248979"/>
              <a:gd name="connsiteX1" fmla="*/ 251627 w 251627"/>
              <a:gd name="connsiteY1" fmla="*/ 0 h 248979"/>
              <a:gd name="connsiteX2" fmla="*/ 251627 w 251627"/>
              <a:gd name="connsiteY2" fmla="*/ 248979 h 248979"/>
              <a:gd name="connsiteX3" fmla="*/ 0 w 251627"/>
              <a:gd name="connsiteY3" fmla="*/ 248979 h 248979"/>
              <a:gd name="connsiteX4" fmla="*/ 0 w 251627"/>
              <a:gd name="connsiteY4" fmla="*/ 0 h 2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27" h="248979">
                <a:moveTo>
                  <a:pt x="0" y="0"/>
                </a:moveTo>
                <a:lnTo>
                  <a:pt x="251627" y="0"/>
                </a:lnTo>
                <a:lnTo>
                  <a:pt x="251627" y="248979"/>
                </a:lnTo>
                <a:lnTo>
                  <a:pt x="0" y="2489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BEB139-201A-6479-60AE-24D6FCDCE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65" t="56051" r="40010" b="38824"/>
          <a:stretch/>
        </p:blipFill>
        <p:spPr>
          <a:xfrm>
            <a:off x="6974021" y="4125271"/>
            <a:ext cx="251627" cy="248979"/>
          </a:xfrm>
          <a:custGeom>
            <a:avLst/>
            <a:gdLst>
              <a:gd name="connsiteX0" fmla="*/ 0 w 251627"/>
              <a:gd name="connsiteY0" fmla="*/ 0 h 248979"/>
              <a:gd name="connsiteX1" fmla="*/ 251627 w 251627"/>
              <a:gd name="connsiteY1" fmla="*/ 0 h 248979"/>
              <a:gd name="connsiteX2" fmla="*/ 251627 w 251627"/>
              <a:gd name="connsiteY2" fmla="*/ 248979 h 248979"/>
              <a:gd name="connsiteX3" fmla="*/ 0 w 251627"/>
              <a:gd name="connsiteY3" fmla="*/ 248979 h 248979"/>
              <a:gd name="connsiteX4" fmla="*/ 0 w 251627"/>
              <a:gd name="connsiteY4" fmla="*/ 0 h 2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27" h="248979">
                <a:moveTo>
                  <a:pt x="0" y="0"/>
                </a:moveTo>
                <a:lnTo>
                  <a:pt x="251627" y="0"/>
                </a:lnTo>
                <a:lnTo>
                  <a:pt x="251627" y="248979"/>
                </a:lnTo>
                <a:lnTo>
                  <a:pt x="0" y="2489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D437437-0ED9-9693-BD2C-412C4B690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7" t="74411" r="6898" b="20464"/>
          <a:stretch/>
        </p:blipFill>
        <p:spPr>
          <a:xfrm>
            <a:off x="10046077" y="5017157"/>
            <a:ext cx="251627" cy="248979"/>
          </a:xfrm>
          <a:custGeom>
            <a:avLst/>
            <a:gdLst>
              <a:gd name="connsiteX0" fmla="*/ 0 w 251627"/>
              <a:gd name="connsiteY0" fmla="*/ 0 h 248979"/>
              <a:gd name="connsiteX1" fmla="*/ 251627 w 251627"/>
              <a:gd name="connsiteY1" fmla="*/ 0 h 248979"/>
              <a:gd name="connsiteX2" fmla="*/ 251627 w 251627"/>
              <a:gd name="connsiteY2" fmla="*/ 248979 h 248979"/>
              <a:gd name="connsiteX3" fmla="*/ 0 w 251627"/>
              <a:gd name="connsiteY3" fmla="*/ 248979 h 248979"/>
              <a:gd name="connsiteX4" fmla="*/ 0 w 251627"/>
              <a:gd name="connsiteY4" fmla="*/ 0 h 2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27" h="248979">
                <a:moveTo>
                  <a:pt x="0" y="0"/>
                </a:moveTo>
                <a:lnTo>
                  <a:pt x="251627" y="0"/>
                </a:lnTo>
                <a:lnTo>
                  <a:pt x="251627" y="248979"/>
                </a:lnTo>
                <a:lnTo>
                  <a:pt x="0" y="2489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72137AB-DCB8-BE5A-6F66-E256E77A6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07" t="92231" r="5969" b="2643"/>
          <a:stretch/>
        </p:blipFill>
        <p:spPr>
          <a:xfrm>
            <a:off x="10103767" y="5882856"/>
            <a:ext cx="251627" cy="248979"/>
          </a:xfrm>
          <a:custGeom>
            <a:avLst/>
            <a:gdLst>
              <a:gd name="connsiteX0" fmla="*/ 0 w 251627"/>
              <a:gd name="connsiteY0" fmla="*/ 0 h 248979"/>
              <a:gd name="connsiteX1" fmla="*/ 251627 w 251627"/>
              <a:gd name="connsiteY1" fmla="*/ 0 h 248979"/>
              <a:gd name="connsiteX2" fmla="*/ 251627 w 251627"/>
              <a:gd name="connsiteY2" fmla="*/ 248979 h 248979"/>
              <a:gd name="connsiteX3" fmla="*/ 0 w 251627"/>
              <a:gd name="connsiteY3" fmla="*/ 248979 h 248979"/>
              <a:gd name="connsiteX4" fmla="*/ 0 w 251627"/>
              <a:gd name="connsiteY4" fmla="*/ 0 h 2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27" h="248979">
                <a:moveTo>
                  <a:pt x="0" y="0"/>
                </a:moveTo>
                <a:lnTo>
                  <a:pt x="251627" y="0"/>
                </a:lnTo>
                <a:lnTo>
                  <a:pt x="251627" y="248979"/>
                </a:lnTo>
                <a:lnTo>
                  <a:pt x="0" y="248979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97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2D9556-7956-336F-995D-513EF85F7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6097" y="4880208"/>
            <a:ext cx="4650753" cy="1270441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4" y="219048"/>
            <a:ext cx="10515600" cy="1006856"/>
          </a:xfrm>
        </p:spPr>
        <p:txBody>
          <a:bodyPr>
            <a:normAutofit/>
          </a:bodyPr>
          <a:lstStyle/>
          <a:p>
            <a:r>
              <a:rPr lang="en-US" sz="3000" dirty="0"/>
              <a:t>Collusion and the prisoner’s dilemma: </a:t>
            </a:r>
            <a:r>
              <a:rPr lang="en-US" sz="3000" dirty="0">
                <a:solidFill>
                  <a:schemeClr val="accent6"/>
                </a:solidFill>
              </a:rPr>
              <a:t>Indefinitely repeated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CB9D8-CDED-DB15-4B3A-FAE93136826B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0928BF-3FBB-CC7A-F532-AC2EA3EBF620}"/>
              </a:ext>
            </a:extLst>
          </p:cNvPr>
          <p:cNvSpPr txBox="1">
            <a:spLocks/>
          </p:cNvSpPr>
          <p:nvPr/>
        </p:nvSpPr>
        <p:spPr>
          <a:xfrm>
            <a:off x="824758" y="1323824"/>
            <a:ext cx="4802596" cy="520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Indefinitely repeated game outcomes: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8D278B"/>
                </a:solidFill>
              </a:rPr>
              <a:t>Cooperate Outcome: </a:t>
            </a:r>
            <a:r>
              <a:rPr lang="en-US" sz="2000" dirty="0"/>
              <a:t>As long as you and your rival value future profits enough, you’re better off cooperating.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Threat of punishment </a:t>
            </a:r>
            <a:r>
              <a:rPr lang="en-US" sz="2000" dirty="0"/>
              <a:t>drives cooperation.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 loss of these future profits makes cooperating the better choice.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Defect Outcome:  </a:t>
            </a:r>
            <a:r>
              <a:rPr lang="en-US" sz="2200" dirty="0"/>
              <a:t>after either player defects, your rival continues to defect forever, so your best response is also to defect (and vice versa).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Reminder that </a:t>
            </a:r>
            <a:r>
              <a:rPr lang="en-US" sz="2200" b="1" dirty="0"/>
              <a:t>cooperation is not guaranteed.</a:t>
            </a:r>
            <a:r>
              <a:rPr lang="en-US" sz="2200" dirty="0"/>
              <a:t> 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E27B91D-5053-60BA-29F6-1875D8454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2"/>
          <a:stretch/>
        </p:blipFill>
        <p:spPr>
          <a:xfrm>
            <a:off x="5837700" y="1462688"/>
            <a:ext cx="5577162" cy="29987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5E2F7B-90CD-9C1C-DC19-AB5BF22A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1029" y="1829464"/>
            <a:ext cx="2496457" cy="1588648"/>
          </a:xfrm>
          <a:prstGeom prst="ellipse">
            <a:avLst/>
          </a:prstGeom>
          <a:noFill/>
          <a:ln w="63500">
            <a:solidFill>
              <a:srgbClr val="8D27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4872F-6273-C6EC-53F2-301D7D448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6063" y="3200397"/>
            <a:ext cx="2278743" cy="1306240"/>
          </a:xfrm>
          <a:prstGeom prst="ellipse">
            <a:avLst/>
          </a:prstGeom>
          <a:noFill/>
          <a:ln w="63500">
            <a:solidFill>
              <a:schemeClr val="accent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CDD5E7-D8F4-A4BB-D1E0-F2B26C2D2C9C}"/>
              </a:ext>
            </a:extLst>
          </p:cNvPr>
          <p:cNvSpPr txBox="1">
            <a:spLocks/>
          </p:cNvSpPr>
          <p:nvPr/>
        </p:nvSpPr>
        <p:spPr>
          <a:xfrm>
            <a:off x="6842642" y="4949393"/>
            <a:ext cx="4459430" cy="13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6"/>
                </a:solidFill>
              </a:rPr>
              <a:t>Key take-away: </a:t>
            </a:r>
            <a:r>
              <a:rPr lang="en-US" sz="2200" b="1" dirty="0"/>
              <a:t>cooperation is possible</a:t>
            </a:r>
            <a:r>
              <a:rPr lang="en-US" sz="2200" dirty="0"/>
              <a:t> as long as people continue to interact for an </a:t>
            </a:r>
            <a:r>
              <a:rPr lang="en-US" sz="2200" b="1" dirty="0"/>
              <a:t>unknown</a:t>
            </a:r>
            <a:r>
              <a:rPr lang="en-US" sz="2200" dirty="0"/>
              <a:t> period of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5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E9EC-3669-B232-43DD-44810F91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Concept Check: Indefinitely repeated games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65DFC-102D-F250-7492-50C1AE67A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7B68-9426-2E72-75B0-BE6CACD1E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2294" y="1599443"/>
            <a:ext cx="9287412" cy="447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CVS and Walgreens play this game for an indeterminant number of periods, and each use a Grim Trigger strategy, then is the Nash equilibrium (or equilibria)?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30328A-CD80-BE2A-F9FF-9AAAFD44F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48140"/>
              </p:ext>
            </p:extLst>
          </p:nvPr>
        </p:nvGraphicFramePr>
        <p:xfrm>
          <a:off x="613210" y="2648126"/>
          <a:ext cx="10414566" cy="378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217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3732096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3780253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16125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marL="103574" marR="103574" marT="51787" marB="517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charges a high price </a:t>
                      </a:r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(cooperate)</a:t>
                      </a:r>
                    </a:p>
                  </a:txBody>
                  <a:tcPr marL="103574" marR="103574" marT="51787" marB="5178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charges a low price </a:t>
                      </a:r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(deviates)</a:t>
                      </a:r>
                    </a:p>
                  </a:txBody>
                  <a:tcPr marL="103574" marR="103574" marT="51787" marB="5178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143278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charges a high price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(cooperate)</a:t>
                      </a:r>
                    </a:p>
                  </a:txBody>
                  <a:tcPr marL="103574" marR="103574" marT="51787" marB="517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earns $16 billion in profit today and in every future period.</a:t>
                      </a:r>
                    </a:p>
                    <a:p>
                      <a:pPr algn="l"/>
                      <a:endParaRPr lang="en-US" sz="5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earns $12 billion in profit today and in every future period.</a:t>
                      </a:r>
                    </a:p>
                  </a:txBody>
                  <a:tcPr marL="103574" marR="103574" marT="51787" marB="51787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looses $8 billion in profit today, and $0 profit in every future period.</a:t>
                      </a:r>
                    </a:p>
                    <a:p>
                      <a:pPr algn="ctr"/>
                      <a:endParaRPr lang="en-US" sz="5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earns $18 billion today and earns $0 every future period.</a:t>
                      </a:r>
                    </a:p>
                  </a:txBody>
                  <a:tcPr marL="103574" marR="103574" marT="51787" marB="51787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143278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charges a low price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(deviates)</a:t>
                      </a:r>
                    </a:p>
                  </a:txBody>
                  <a:tcPr marL="103574" marR="103574" marT="51787" marB="517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earns $20 billion in profit today, and $0 profit in every future period.</a:t>
                      </a:r>
                    </a:p>
                    <a:p>
                      <a:pPr algn="ctr"/>
                      <a:endParaRPr lang="en-US" sz="5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looses $5 billion today and earns $0 every future period.</a:t>
                      </a:r>
                    </a:p>
                  </a:txBody>
                  <a:tcPr marL="103574" marR="103574" marT="51787" marB="51787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CVS earns $0 billion in profit today, and in every future period.</a:t>
                      </a:r>
                    </a:p>
                    <a:p>
                      <a:pPr algn="l"/>
                      <a:endParaRPr lang="en-US" sz="500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  <a:p>
                      <a:pPr algn="l"/>
                      <a:r>
                        <a:rPr lang="en-US" sz="2000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Walgreens earns $0 billion in profit today, and in every future period.</a:t>
                      </a:r>
                    </a:p>
                  </a:txBody>
                  <a:tcPr marL="103574" marR="103574" marT="51787" marB="51787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F28AC6-87C2-6108-FAB3-2BE6A69E2924}"/>
              </a:ext>
            </a:extLst>
          </p:cNvPr>
          <p:cNvSpPr txBox="1"/>
          <p:nvPr/>
        </p:nvSpPr>
        <p:spPr>
          <a:xfrm>
            <a:off x="6713680" y="446849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F73A3-C20C-590D-EFEF-2BBAF1183F67}"/>
              </a:ext>
            </a:extLst>
          </p:cNvPr>
          <p:cNvSpPr txBox="1"/>
          <p:nvPr/>
        </p:nvSpPr>
        <p:spPr>
          <a:xfrm>
            <a:off x="10439594" y="5243122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5CD01-A11F-D033-4809-FCC990BCCBC4}"/>
              </a:ext>
            </a:extLst>
          </p:cNvPr>
          <p:cNvSpPr txBox="1"/>
          <p:nvPr/>
        </p:nvSpPr>
        <p:spPr>
          <a:xfrm>
            <a:off x="6718372" y="3808094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3B945-DD0A-61C7-344B-7B58ED688167}"/>
              </a:ext>
            </a:extLst>
          </p:cNvPr>
          <p:cNvSpPr txBox="1"/>
          <p:nvPr/>
        </p:nvSpPr>
        <p:spPr>
          <a:xfrm>
            <a:off x="10493236" y="5885056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67B3"/>
              </a:buClr>
              <a:buFont typeface="Wingdings" pitchFamily="2" charset="2"/>
              <a:buChar char="ü"/>
            </a:pPr>
            <a:r>
              <a:rPr lang="en-US" sz="36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77D05A-8C39-47C9-A6DC-B082E168C095}"/>
              </a:ext>
            </a:extLst>
          </p:cNvPr>
          <p:cNvSpPr/>
          <p:nvPr/>
        </p:nvSpPr>
        <p:spPr>
          <a:xfrm rot="3363845">
            <a:off x="6885741" y="3828510"/>
            <a:ext cx="243840" cy="510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B608C8-E571-F436-06CE-5087D81C0ECC}"/>
              </a:ext>
            </a:extLst>
          </p:cNvPr>
          <p:cNvSpPr/>
          <p:nvPr/>
        </p:nvSpPr>
        <p:spPr>
          <a:xfrm rot="3363845">
            <a:off x="6884442" y="4457540"/>
            <a:ext cx="243840" cy="510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0B8A28-D61A-ABB1-D384-17A515EA7B0F}"/>
              </a:ext>
            </a:extLst>
          </p:cNvPr>
          <p:cNvSpPr/>
          <p:nvPr/>
        </p:nvSpPr>
        <p:spPr>
          <a:xfrm rot="3363845">
            <a:off x="10579083" y="5272908"/>
            <a:ext cx="243840" cy="510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DF3472-C8AE-A548-DFF6-063C14291645}"/>
              </a:ext>
            </a:extLst>
          </p:cNvPr>
          <p:cNvSpPr/>
          <p:nvPr/>
        </p:nvSpPr>
        <p:spPr>
          <a:xfrm rot="3363845">
            <a:off x="10651229" y="5904294"/>
            <a:ext cx="243840" cy="510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DEED3-66C0-C538-D17B-16DFA6F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81200" y="1673902"/>
            <a:ext cx="8229600" cy="0"/>
          </a:xfrm>
          <a:prstGeom prst="line">
            <a:avLst/>
          </a:prstGeom>
          <a:ln w="76200" cap="rnd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02D16-4013-CA60-663B-1FD0F848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931"/>
            <a:ext cx="10515600" cy="676033"/>
          </a:xfrm>
        </p:spPr>
        <p:txBody>
          <a:bodyPr>
            <a:noAutofit/>
          </a:bodyPr>
          <a:lstStyle/>
          <a:p>
            <a:pPr algn="ctr">
              <a:lnSpc>
                <a:spcPts val="3460"/>
              </a:lnSpc>
            </a:pPr>
            <a:r>
              <a:rPr lang="en-US" sz="2800" dirty="0">
                <a:latin typeface="Dosis" pitchFamily="2" charset="77"/>
              </a:rPr>
              <a:t>Key take-aways: </a:t>
            </a:r>
            <a:br>
              <a:rPr lang="en-US" sz="2800" dirty="0">
                <a:latin typeface="Dosis" pitchFamily="2" charset="77"/>
              </a:rPr>
            </a:br>
            <a:r>
              <a:rPr lang="en-US" sz="2800" dirty="0">
                <a:latin typeface="Dosis" pitchFamily="2" charset="77"/>
              </a:rPr>
              <a:t>Repeated games and punishments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860CE-FF92-8D02-8C8E-603226BC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6BB23-9BE7-2EEE-CA7B-DFAD772C964E}"/>
              </a:ext>
            </a:extLst>
          </p:cNvPr>
          <p:cNvSpPr txBox="1">
            <a:spLocks/>
          </p:cNvSpPr>
          <p:nvPr/>
        </p:nvSpPr>
        <p:spPr>
          <a:xfrm>
            <a:off x="1981200" y="1892025"/>
            <a:ext cx="8660759" cy="4047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accent6"/>
                </a:solidFill>
                <a:sym typeface="Wingdings" pitchFamily="2" charset="2"/>
              </a:rPr>
              <a:t>Repeated games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When you repeatedly interact with your rivals.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Account for how today’s decision will impact future interactions.</a:t>
            </a:r>
          </a:p>
          <a:p>
            <a:pPr algn="l">
              <a:lnSpc>
                <a:spcPct val="100000"/>
              </a:lnSpc>
            </a:pPr>
            <a:endParaRPr lang="en-US" sz="2200" dirty="0">
              <a:solidFill>
                <a:schemeClr val="accent6"/>
              </a:solidFill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accent6"/>
                </a:solidFill>
                <a:sym typeface="Wingdings" pitchFamily="2" charset="2"/>
              </a:rPr>
              <a:t>Indefinitely repeated games</a:t>
            </a:r>
            <a:endParaRPr lang="en-US" sz="2200" dirty="0">
              <a:sym typeface="Wingdings" pitchFamily="2" charset="2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When you face the same strategic interaction an unknown number of times.</a:t>
            </a: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accent6"/>
                </a:solidFill>
                <a:sym typeface="Wingdings" pitchFamily="2" charset="2"/>
              </a:rPr>
              <a:t>Grim Trigger strategy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Punishes your rivals for not cooperating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sym typeface="Wingdings" pitchFamily="2" charset="2"/>
              </a:rPr>
              <a:t>Punishment drives cooperation	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Dosis" pitchFamily="2" charset="77"/>
                <a:sym typeface="Wingdings" pitchFamily="2" charset="2"/>
              </a:rPr>
              <a:t>Indefinitely repeated play helps solve the Prisoner’s Dilemma.</a:t>
            </a:r>
            <a:endParaRPr lang="en-US" sz="2200" b="0" dirty="0">
              <a:solidFill>
                <a:schemeClr val="tx2">
                  <a:lumMod val="75000"/>
                </a:schemeClr>
              </a:solidFill>
              <a:latin typeface="Dosis" pitchFamily="2" charset="77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4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400" b="0" dirty="0"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endParaRPr lang="en-US" sz="22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27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0F375-518D-B249-8247-B69AA170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6" y="691832"/>
            <a:ext cx="4271997" cy="975916"/>
          </a:xfrm>
        </p:spPr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4901BF8-4A96-2B04-E377-FBB540BA9C4A}"/>
              </a:ext>
            </a:extLst>
          </p:cNvPr>
          <p:cNvSpPr txBox="1">
            <a:spLocks/>
          </p:cNvSpPr>
          <p:nvPr/>
        </p:nvSpPr>
        <p:spPr>
          <a:xfrm>
            <a:off x="6096000" y="2109823"/>
            <a:ext cx="5227847" cy="346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kern="1200" baseline="0">
                <a:solidFill>
                  <a:schemeClr val="tx1"/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How to Think Strategically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The Prisoner’s Dilemma and the Challenge of Cooperation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Multiple Equilibria and the Problem of Coordination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First and Second Mover Advantages</a:t>
            </a:r>
          </a:p>
          <a:p>
            <a:pPr marL="514350" indent="-514350">
              <a:buAutoNum type="arabicPeriod"/>
            </a:pPr>
            <a:endParaRPr lang="en-US" sz="300" b="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300" b="0" dirty="0">
                <a:solidFill>
                  <a:schemeClr val="tx2">
                    <a:lumMod val="75000"/>
                  </a:schemeClr>
                </a:solidFill>
              </a:rPr>
              <a:t>Advanced Strategy: Repeated Games and Punishments</a:t>
            </a:r>
          </a:p>
          <a:p>
            <a:endParaRPr lang="en-US" sz="23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689CC-EEE7-EC51-EF8E-5DAA0C0F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004" y="1892981"/>
            <a:ext cx="4708329" cy="4554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6D8E311-F735-CD9A-67F5-2E06BC31B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717229" y="2345468"/>
            <a:ext cx="1229904" cy="9649"/>
          </a:xfrm>
          <a:prstGeom prst="curvedConnector3">
            <a:avLst/>
          </a:prstGeom>
          <a:ln w="1016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">
            <a:extLst>
              <a:ext uri="{FF2B5EF4-FFF2-40B4-BE49-F238E27FC236}">
                <a16:creationId xmlns:a16="http://schemas.microsoft.com/office/drawing/2014/main" id="{202E1400-8BBD-BDE8-DB1C-AB3A83D0D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990" y="2109823"/>
            <a:ext cx="4412838" cy="4017745"/>
          </a:xfrm>
        </p:spPr>
        <p:txBody>
          <a:bodyPr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000" b="0" dirty="0"/>
              <a:t>Four steps for making strategic decisions. </a:t>
            </a:r>
          </a:p>
          <a:p>
            <a:pPr marL="514350" indent="-514350">
              <a:buAutoNum type="arabicPeriod"/>
            </a:pPr>
            <a:r>
              <a:rPr lang="en-US" sz="2000" b="0" dirty="0"/>
              <a:t>Temptation to take advantage undermines cooperation.</a:t>
            </a:r>
          </a:p>
          <a:p>
            <a:pPr marL="514350" indent="-514350">
              <a:buAutoNum type="arabicPeriod"/>
            </a:pPr>
            <a:r>
              <a:rPr lang="en-US" sz="2000" b="0" dirty="0"/>
              <a:t>Want to make a choice that complements the choice of others, but multiple equilibria makes coordination difficult. </a:t>
            </a:r>
          </a:p>
          <a:p>
            <a:pPr marL="514350" indent="-514350">
              <a:buAutoNum type="arabicPeriod"/>
            </a:pPr>
            <a:r>
              <a:rPr lang="en-US" sz="2000" b="0"/>
              <a:t>Game tree: </a:t>
            </a:r>
            <a:r>
              <a:rPr lang="en-US" sz="2000" b="0" dirty="0"/>
              <a:t>look forward and reason backward.</a:t>
            </a:r>
          </a:p>
          <a:p>
            <a:pPr marL="514350" indent="-514350">
              <a:buAutoNum type="arabicPeriod"/>
            </a:pPr>
            <a:r>
              <a:rPr lang="en-US" sz="2000" b="0" dirty="0"/>
              <a:t>Credible threat of punishment can elicit cooperation.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2DC0AC2-FC9E-8E90-BD2B-8DB1A7DE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717229" y="2936248"/>
            <a:ext cx="1229904" cy="9649"/>
          </a:xfrm>
          <a:prstGeom prst="curvedConnector3">
            <a:avLst/>
          </a:prstGeom>
          <a:ln w="1016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01855147-CBA8-9E2F-CCBF-136956F1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731297" y="3668023"/>
            <a:ext cx="1229904" cy="9649"/>
          </a:xfrm>
          <a:prstGeom prst="curvedConnector3">
            <a:avLst/>
          </a:prstGeom>
          <a:ln w="1016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590A3F51-93F0-042F-A6C6-C3407677D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731297" y="4538269"/>
            <a:ext cx="1290270" cy="359526"/>
          </a:xfrm>
          <a:prstGeom prst="curvedConnector3">
            <a:avLst/>
          </a:prstGeom>
          <a:ln w="1016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83B4A37A-3587-4F3A-CE58-D69CAD12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717229" y="5455996"/>
            <a:ext cx="1311372" cy="302395"/>
          </a:xfrm>
          <a:prstGeom prst="curvedConnector3">
            <a:avLst/>
          </a:prstGeom>
          <a:ln w="1016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563245"/>
            <a:ext cx="9311640" cy="1036955"/>
          </a:xfrm>
          <a:solidFill>
            <a:schemeClr val="accent2">
              <a:lumMod val="20000"/>
              <a:lumOff val="80000"/>
              <a:alpha val="60000"/>
            </a:schemeClr>
          </a:solidFill>
          <a:ln w="635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400" dirty="0"/>
              <a:t>Four steps for making good strategic decisions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3516630" y="2153623"/>
            <a:ext cx="5158740" cy="414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dirty="0"/>
              <a:t>Consider </a:t>
            </a:r>
            <a:r>
              <a:rPr lang="en-US" sz="2400" b="1" dirty="0"/>
              <a:t>all</a:t>
            </a:r>
            <a:r>
              <a:rPr lang="en-US" sz="2400" dirty="0"/>
              <a:t> the possible outcomes.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Think about the “what ifs” separately.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sz="2400" dirty="0"/>
              <a:t>Evaluate your best response.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Put yourself in someone else’s shoes.</a:t>
            </a:r>
          </a:p>
        </p:txBody>
      </p:sp>
    </p:spTree>
    <p:extLst>
      <p:ext uri="{BB962C8B-B14F-4D97-AF65-F5344CB8AC3E}">
        <p14:creationId xmlns:p14="http://schemas.microsoft.com/office/powerpoint/2010/main" val="411899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446520" cy="793115"/>
          </a:xfrm>
          <a:solidFill>
            <a:schemeClr val="accent2">
              <a:lumMod val="20000"/>
              <a:lumOff val="80000"/>
              <a:alpha val="60000"/>
            </a:schemeClr>
          </a:solidFill>
          <a:ln w="508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Step 1: Consider all the possible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89743"/>
            <a:ext cx="5196840" cy="35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Every combination of choices that both you and other players might make.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Payoff table: </a:t>
            </a:r>
            <a:r>
              <a:rPr lang="en-US" sz="2200" dirty="0"/>
              <a:t>a table that lists…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your choices </a:t>
            </a:r>
            <a:r>
              <a:rPr lang="en-US" sz="2200" dirty="0"/>
              <a:t>in each row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1767B3"/>
                </a:solidFill>
              </a:rPr>
              <a:t>other player’s choices </a:t>
            </a:r>
            <a:r>
              <a:rPr lang="en-US" sz="2200" dirty="0"/>
              <a:t>in each column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and thus shows all possible outcomes, listing the payoffs in each cell.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017521"/>
          <a:ext cx="544068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puts 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omits 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don’t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59A335-7EA8-C55E-80EB-65DF7A7F1AE4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297436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970-D1AA-F134-A7CC-8540D14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63245"/>
            <a:ext cx="6446520" cy="793115"/>
          </a:xfrm>
          <a:solidFill>
            <a:schemeClr val="accent2">
              <a:lumMod val="20000"/>
              <a:lumOff val="80000"/>
              <a:alpha val="60000"/>
            </a:schemeClr>
          </a:solidFill>
          <a:ln w="508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Step 1: Consider all the possible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8566-F5A9-1A0A-BA71-D523E9FC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0B60D-8A11-3D4C-B081-FD9F66CC3D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AAAAA-628F-3A8A-0681-806D05D7A509}"/>
              </a:ext>
            </a:extLst>
          </p:cNvPr>
          <p:cNvSpPr txBox="1">
            <a:spLocks/>
          </p:cNvSpPr>
          <p:nvPr/>
        </p:nvSpPr>
        <p:spPr>
          <a:xfrm>
            <a:off x="716280" y="1589743"/>
            <a:ext cx="5196840" cy="35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8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Dosi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Every combination of choices that both you and other players might make.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Payoff table: </a:t>
            </a:r>
            <a:r>
              <a:rPr lang="en-US" sz="2200" dirty="0"/>
              <a:t>a table that lists…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your choices </a:t>
            </a:r>
            <a:r>
              <a:rPr lang="en-US" sz="2200" dirty="0"/>
              <a:t>in each row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1767B3"/>
                </a:solidFill>
              </a:rPr>
              <a:t>other player’s choices </a:t>
            </a:r>
            <a:r>
              <a:rPr lang="en-US" sz="2200" dirty="0"/>
              <a:t>in each column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and thus shows all possible outcomes, listing the payoffs in each cell.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10A66-5086-85AD-1703-BDE36807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31979"/>
              </p:ext>
            </p:extLst>
          </p:nvPr>
        </p:nvGraphicFramePr>
        <p:xfrm>
          <a:off x="6096000" y="3017521"/>
          <a:ext cx="5440680" cy="28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4151264808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85166565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847962613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Dosis" pitchFamily="2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puts game theory on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767B3"/>
                          </a:solidFill>
                          <a:latin typeface="Dosis" pitchFamily="2" charset="77"/>
                        </a:rPr>
                        <a:t>Professor omits game theory from the exam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30326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Ace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You study more than 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40840"/>
                  </a:ext>
                </a:extLst>
              </a:tr>
              <a:tr h="9069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Dosis" pitchFamily="2" charset="77"/>
                        </a:rPr>
                        <a:t>You don’t read the rest of this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Fail the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Dosis" pitchFamily="2" charset="77"/>
                        </a:rPr>
                        <a:t>Save time and still get a good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386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79028F-8205-C60C-E51B-4A2F24554012}"/>
              </a:ext>
            </a:extLst>
          </p:cNvPr>
          <p:cNvSpPr/>
          <p:nvPr/>
        </p:nvSpPr>
        <p:spPr>
          <a:xfrm>
            <a:off x="8039100" y="4086436"/>
            <a:ext cx="149352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BBF8A-6E30-8844-431A-EC71863E2518}"/>
              </a:ext>
            </a:extLst>
          </p:cNvPr>
          <p:cNvSpPr/>
          <p:nvPr/>
        </p:nvSpPr>
        <p:spPr>
          <a:xfrm>
            <a:off x="7978140" y="5011559"/>
            <a:ext cx="16764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DCE09-D78F-CD58-5ED1-778CC318849A}"/>
              </a:ext>
            </a:extLst>
          </p:cNvPr>
          <p:cNvSpPr/>
          <p:nvPr/>
        </p:nvSpPr>
        <p:spPr>
          <a:xfrm>
            <a:off x="9906000" y="4086436"/>
            <a:ext cx="149352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1FFEC-5941-FBF2-175C-7666CDEE08F7}"/>
              </a:ext>
            </a:extLst>
          </p:cNvPr>
          <p:cNvSpPr/>
          <p:nvPr/>
        </p:nvSpPr>
        <p:spPr>
          <a:xfrm>
            <a:off x="9833610" y="5009301"/>
            <a:ext cx="164211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54578-AC15-C44B-E8DD-D6CD55439B67}"/>
              </a:ext>
            </a:extLst>
          </p:cNvPr>
          <p:cNvSpPr/>
          <p:nvPr/>
        </p:nvSpPr>
        <p:spPr>
          <a:xfrm>
            <a:off x="7780020" y="2952328"/>
            <a:ext cx="3695700" cy="95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4BAA2-3BAA-3C26-8780-5AB20E0A9DE5}"/>
              </a:ext>
            </a:extLst>
          </p:cNvPr>
          <p:cNvSpPr txBox="1"/>
          <p:nvPr/>
        </p:nvSpPr>
        <p:spPr>
          <a:xfrm>
            <a:off x="9139307" y="6530157"/>
            <a:ext cx="16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©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31724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gLOaeT96"/>
  <p:tag name="ARTICULATE_DESIGN_ID_CUSTOM DESIGN" val="ExKvmGjz"/>
  <p:tag name="ARTICULATE_DESIGN_ID_1_OFFICE THEME" val="VylFsk4c"/>
  <p:tag name="ARTICULATE_SLIDE_THUMBNAIL_REFRESH" val="1"/>
  <p:tag name="ARTICULATE_SLIDE_COUNT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Jay Park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B5D1"/>
      </a:accent1>
      <a:accent2>
        <a:srgbClr val="ED7D31"/>
      </a:accent2>
      <a:accent3>
        <a:srgbClr val="1E626D"/>
      </a:accent3>
      <a:accent4>
        <a:srgbClr val="FFC000"/>
      </a:accent4>
      <a:accent5>
        <a:srgbClr val="EECD8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27704</TotalTime>
  <Words>7495</Words>
  <Application>Microsoft Macintosh PowerPoint</Application>
  <PresentationFormat>Widescreen</PresentationFormat>
  <Paragraphs>966</Paragraphs>
  <Slides>67</Slides>
  <Notes>33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Calibri</vt:lpstr>
      <vt:lpstr>Dosis</vt:lpstr>
      <vt:lpstr>Wingdings</vt:lpstr>
      <vt:lpstr>Arial</vt:lpstr>
      <vt:lpstr>Courier New</vt:lpstr>
      <vt:lpstr>Office Theme</vt:lpstr>
      <vt:lpstr>Chapter 18</vt:lpstr>
      <vt:lpstr>Chapter 18</vt:lpstr>
      <vt:lpstr>One image involves game theory. The other does not.</vt:lpstr>
      <vt:lpstr>Introducing game theory</vt:lpstr>
      <vt:lpstr>Strategic interactions are all around you</vt:lpstr>
      <vt:lpstr>Strategic interactions are all around you</vt:lpstr>
      <vt:lpstr>Four steps for making good strategic decisions</vt:lpstr>
      <vt:lpstr>Step 1: Consider all the possible outcomes</vt:lpstr>
      <vt:lpstr>Step 1: Consider all the possible outcomes</vt:lpstr>
      <vt:lpstr>Step 2: Think about the ‘What Ifs” separately</vt:lpstr>
      <vt:lpstr>Step 3: Evaluate your best response</vt:lpstr>
      <vt:lpstr>Step 3: Evaluate your best response</vt:lpstr>
      <vt:lpstr>Step 4: Put yourself in someone else’s shoes</vt:lpstr>
      <vt:lpstr>Step 4: Put yourself in someone else’s shoes</vt:lpstr>
      <vt:lpstr>Concept Check: Reading the payoff table</vt:lpstr>
      <vt:lpstr>Key take-aways: How to think strategically</vt:lpstr>
      <vt:lpstr>Chapter 18</vt:lpstr>
      <vt:lpstr>What’s your advice for the CEO of Coca-Cola?</vt:lpstr>
      <vt:lpstr>Step 1: Consider all the possible outcomes</vt:lpstr>
      <vt:lpstr>Step 2 &amp; 3: For each “What if”,  play your best response</vt:lpstr>
      <vt:lpstr>Step 2 &amp; 3: For each “What if”,  play your best response</vt:lpstr>
      <vt:lpstr>Step 4: Put yourself in the OTHER player’s shoes</vt:lpstr>
      <vt:lpstr>Step 4: Put yourself in the OTHER player’s shoes</vt:lpstr>
      <vt:lpstr>The equilibrium outcome versus the best outcome</vt:lpstr>
      <vt:lpstr>Understanding why Coke and Pepsi fail to cooperate</vt:lpstr>
      <vt:lpstr>Prisoner’s Dilemma: How markets can deliver bad outcomes</vt:lpstr>
      <vt:lpstr>The Prisoner’s Dilemma</vt:lpstr>
      <vt:lpstr>The Prisoner’s Dilemma</vt:lpstr>
      <vt:lpstr>You Try! More examples of the prisoner’s dilemma</vt:lpstr>
      <vt:lpstr>You Try! More examples of the prisoner’s dilemma</vt:lpstr>
      <vt:lpstr>Concept Check: Nash Equilibrium</vt:lpstr>
      <vt:lpstr>Key take-aways:  The prisoner’s dilemma and the challenge of cooperation</vt:lpstr>
      <vt:lpstr>Chapter 18</vt:lpstr>
      <vt:lpstr>Understanding the difficulty of coordination</vt:lpstr>
      <vt:lpstr>Another coordination game: Business hours</vt:lpstr>
      <vt:lpstr>Another coordination game: Friendship or romance?</vt:lpstr>
      <vt:lpstr>A different type of coordination games: Anti-coordination games</vt:lpstr>
      <vt:lpstr>Another anti-coordination game: Traffic Jams</vt:lpstr>
      <vt:lpstr>Good and bad equilibria</vt:lpstr>
      <vt:lpstr>Coordination games: Good and bad equilibria</vt:lpstr>
      <vt:lpstr>Good and Bad equilibria: Booms and Busts</vt:lpstr>
      <vt:lpstr>Solving coordination problems</vt:lpstr>
      <vt:lpstr>Can you and your classmate coordinate successfully? </vt:lpstr>
      <vt:lpstr>Key take-aways:  Multiple equilibria and the problem of coordination</vt:lpstr>
      <vt:lpstr>Chapter 18</vt:lpstr>
      <vt:lpstr>Introducing advanced strategy</vt:lpstr>
      <vt:lpstr>Airline scheduling as a simultaneous game</vt:lpstr>
      <vt:lpstr>Airline scheduling as a simultaneous game</vt:lpstr>
      <vt:lpstr>Airline scheduling as a sequential game</vt:lpstr>
      <vt:lpstr>First-mover advantage</vt:lpstr>
      <vt:lpstr>Using game tree logic</vt:lpstr>
      <vt:lpstr>Game Tree: Look forward and reason backward</vt:lpstr>
      <vt:lpstr>Using game tree logic</vt:lpstr>
      <vt:lpstr>You Try! Keep pruning the tree</vt:lpstr>
      <vt:lpstr>You Try! Keep pruning the tree</vt:lpstr>
      <vt:lpstr>First-mover versus second-mover advantage</vt:lpstr>
      <vt:lpstr>Key take-aways:  First and second mover advantages</vt:lpstr>
      <vt:lpstr>Chapter 18</vt:lpstr>
      <vt:lpstr>Repeated games</vt:lpstr>
      <vt:lpstr>Collusion and the prisoner’s dilemma</vt:lpstr>
      <vt:lpstr>Finitely repeated game</vt:lpstr>
      <vt:lpstr>Collusion and the prisoner’s dilemma: Indefinitely repeated game</vt:lpstr>
      <vt:lpstr>Collusion and the prisoner’s dilemma: Indefinitely repeated game</vt:lpstr>
      <vt:lpstr>Collusion and the prisoner’s dilemma: Indefinitely repeated game</vt:lpstr>
      <vt:lpstr>Concept Check: Indefinitely repeated games</vt:lpstr>
      <vt:lpstr>Key take-aways:  Repeated games and punishments</vt:lpstr>
      <vt:lpstr>Chapter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Taylor</dc:creator>
  <cp:lastModifiedBy>Morgan Taylor</cp:lastModifiedBy>
  <cp:revision>2557</cp:revision>
  <cp:lastPrinted>2022-03-31T13:48:37Z</cp:lastPrinted>
  <dcterms:created xsi:type="dcterms:W3CDTF">2022-03-23T00:57:03Z</dcterms:created>
  <dcterms:modified xsi:type="dcterms:W3CDTF">2022-11-03T16:31:32Z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E74588DA-6F8D-4EA8-A888-817DF4485B0D</vt:lpwstr>
  </property>
  <property fmtid="{D5CDD505-2E9C-101B-9397-08002B2CF9AE}" pid="3" name="ArticulatePath">
    <vt:lpwstr>SW2-SampleMaster</vt:lpwstr>
  </property>
</Properties>
</file>