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6858000" cx="12188825"/>
  <p:notesSz cx="6858000" cy="9144000"/>
  <p:embeddedFontLst>
    <p:embeddedFont>
      <p:font typeface="Grandstander"/>
      <p:regular r:id="rId42"/>
      <p:bold r:id="rId43"/>
      <p:italic r:id="rId44"/>
      <p:boldItalic r:id="rId45"/>
    </p:embeddedFont>
    <p:embeddedFont>
      <p:font typeface="Grandstander Medium"/>
      <p:regular r:id="rId46"/>
      <p:bold r:id="rId47"/>
      <p:italic r:id="rId48"/>
      <p:boldItalic r:id="rId49"/>
    </p:embeddedFont>
    <p:embeddedFont>
      <p:font typeface="Grandstander SemiBold"/>
      <p:regular r:id="rId50"/>
      <p:bold r:id="rId51"/>
      <p:italic r:id="rId52"/>
      <p:boldItalic r:id="rId53"/>
    </p:embeddedFont>
    <p:embeddedFont>
      <p:font typeface="Lato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  <p15:guide id="3" orient="horz" pos="3936">
          <p15:clr>
            <a:srgbClr val="A4A3A4"/>
          </p15:clr>
        </p15:guide>
        <p15:guide id="4" pos="7221">
          <p15:clr>
            <a:srgbClr val="A4A3A4"/>
          </p15:clr>
        </p15:guide>
        <p15:guide id="5" pos="456">
          <p15:clr>
            <a:srgbClr val="A4A3A4"/>
          </p15:clr>
        </p15:guide>
        <p15:guide id="6" pos="507">
          <p15:clr>
            <a:srgbClr val="A4A3A4"/>
          </p15:clr>
        </p15:guide>
      </p15:sldGuideLst>
    </p:ext>
    <p:ext uri="{2D200454-40CA-4A62-9FC3-DE9A4176ACB9}">
      <p15:notesGuideLst>
        <p15:guide id="1" orient="horz" pos="2400">
          <p15:clr>
            <a:srgbClr val="A4A3A4"/>
          </p15:clr>
        </p15:guide>
        <p15:guide id="2" pos="1620">
          <p15:clr>
            <a:srgbClr val="A4A3A4"/>
          </p15:clr>
        </p15:guide>
      </p15:notesGuideLst>
    </p:ext>
    <p:ext uri="GoogleSlidesCustomDataVersion2">
      <go:slidesCustomData xmlns:go="http://customooxmlschemas.google.com/" r:id="rId58" roundtripDataSignature="AMtx7mglrGRZyTCcIukmEtEkhPgrY289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3C70B3A-A2D3-4072-BF82-1BC0E9208609}">
  <a:tblStyle styleId="{63C70B3A-A2D3-4072-BF82-1BC0E920860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DFD"/>
          </a:solidFill>
        </a:fill>
      </a:tcStyle>
    </a:wholeTbl>
    <a:band1H>
      <a:tcTxStyle/>
      <a:tcStyle>
        <a:fill>
          <a:solidFill>
            <a:srgbClr val="CDD8FB"/>
          </a:solidFill>
        </a:fill>
      </a:tcStyle>
    </a:band1H>
    <a:band2H>
      <a:tcTxStyle/>
    </a:band2H>
    <a:band1V>
      <a:tcTxStyle/>
      <a:tcStyle>
        <a:fill>
          <a:solidFill>
            <a:srgbClr val="CDD8FB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39"/>
        <p:guide pos="3936" orient="horz"/>
        <p:guide pos="7221"/>
        <p:guide pos="456"/>
        <p:guide pos="507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400" orient="horz"/>
        <p:guide pos="162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Grandstander-regular.fntdata"/><Relationship Id="rId41" Type="http://schemas.openxmlformats.org/officeDocument/2006/relationships/slide" Target="slides/slide35.xml"/><Relationship Id="rId44" Type="http://schemas.openxmlformats.org/officeDocument/2006/relationships/font" Target="fonts/Grandstander-italic.fntdata"/><Relationship Id="rId43" Type="http://schemas.openxmlformats.org/officeDocument/2006/relationships/font" Target="fonts/Grandstander-bold.fntdata"/><Relationship Id="rId46" Type="http://schemas.openxmlformats.org/officeDocument/2006/relationships/font" Target="fonts/GrandstanderMedium-regular.fntdata"/><Relationship Id="rId45" Type="http://schemas.openxmlformats.org/officeDocument/2006/relationships/font" Target="fonts/Grandstander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GrandstanderMedium-italic.fntdata"/><Relationship Id="rId47" Type="http://schemas.openxmlformats.org/officeDocument/2006/relationships/font" Target="fonts/GrandstanderMedium-bold.fntdata"/><Relationship Id="rId49" Type="http://schemas.openxmlformats.org/officeDocument/2006/relationships/font" Target="fonts/GrandstanderMedium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GrandstanderSemiBold-bold.fntdata"/><Relationship Id="rId50" Type="http://schemas.openxmlformats.org/officeDocument/2006/relationships/font" Target="fonts/GrandstanderSemiBold-regular.fntdata"/><Relationship Id="rId53" Type="http://schemas.openxmlformats.org/officeDocument/2006/relationships/font" Target="fonts/GrandstanderSemiBold-boldItalic.fntdata"/><Relationship Id="rId52" Type="http://schemas.openxmlformats.org/officeDocument/2006/relationships/font" Target="fonts/GrandstanderSemiBold-italic.fntdata"/><Relationship Id="rId11" Type="http://schemas.openxmlformats.org/officeDocument/2006/relationships/slide" Target="slides/slide5.xml"/><Relationship Id="rId55" Type="http://schemas.openxmlformats.org/officeDocument/2006/relationships/font" Target="fonts/Lato-bold.fntdata"/><Relationship Id="rId10" Type="http://schemas.openxmlformats.org/officeDocument/2006/relationships/slide" Target="slides/slide4.xml"/><Relationship Id="rId54" Type="http://schemas.openxmlformats.org/officeDocument/2006/relationships/font" Target="fonts/Lato-regular.fntdata"/><Relationship Id="rId13" Type="http://schemas.openxmlformats.org/officeDocument/2006/relationships/slide" Target="slides/slide7.xml"/><Relationship Id="rId57" Type="http://schemas.openxmlformats.org/officeDocument/2006/relationships/font" Target="fonts/Lato-boldItalic.fntdata"/><Relationship Id="rId12" Type="http://schemas.openxmlformats.org/officeDocument/2006/relationships/slide" Target="slides/slide6.xml"/><Relationship Id="rId56" Type="http://schemas.openxmlformats.org/officeDocument/2006/relationships/font" Target="fonts/Lato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gettyimages.com.br/detail/ilustra%C3%A7%C3%A3o/little-kid-ride-bike-and-wear-helmet-ilustra%C3%A7%C3%A3o-royalty-free/1406111869" TargetMode="External"/><Relationship Id="rId11" Type="http://schemas.openxmlformats.org/officeDocument/2006/relationships/hyperlink" Target="https://pt.wikipedia.org/wiki/Ioi%C3%B4#/media/Ficheiro:Yo-yo_player_Antikensammlung_Berlin_F2549.jpg" TargetMode="External"/><Relationship Id="rId22" Type="http://schemas.openxmlformats.org/officeDocument/2006/relationships/hyperlink" Target="https://www.gettyimages.com.br/detail/ilustra%C3%A7%C3%A3o/little-kid-raise-hand-to-answer-the-question-ilustra%C3%A7%C3%A3o-royalty-free/1406863503" TargetMode="External"/><Relationship Id="rId10" Type="http://schemas.openxmlformats.org/officeDocument/2006/relationships/hyperlink" Target="https://www.gettyimages.com.br/detail/foto/wooden-yo-yo-imagem-royalty-free/511051818" TargetMode="External"/><Relationship Id="rId21" Type="http://schemas.openxmlformats.org/officeDocument/2006/relationships/hyperlink" Target="https://www.gettyimages.com.br/detail/ilustra%C3%A7%C3%A3o/happy-cute-little-kid-boy-and-girl-wear-chef-ilustra%C3%A7%C3%A3o-royalty-free/1286311850" TargetMode="External"/><Relationship Id="rId13" Type="http://schemas.openxmlformats.org/officeDocument/2006/relationships/hyperlink" Target="https://www.gettyimages.com.br/detail/foto/cheerful-children-playing-hopscotch-in-the-imagem-royalty-free/1502527835" TargetMode="External"/><Relationship Id="rId24" Type="http://schemas.openxmlformats.org/officeDocument/2006/relationships/hyperlink" Target="https://www.gettyimages.com.br/detail/ilustra%C3%A7%C3%A3o/hand-drawn-doodle-empty-glass-jar-on-white-ilustra%C3%A7%C3%A3o-royalty-free/2190062442?phrase=pote%2Bsem%2Bfundo" TargetMode="External"/><Relationship Id="rId12" Type="http://schemas.openxmlformats.org/officeDocument/2006/relationships/hyperlink" Target="https://www.gettyimages.com.br/detail/foto/school-children-having-fun-jumping-rope-on-the-imagem-royalty-free/2217943680" TargetMode="External"/><Relationship Id="rId23" Type="http://schemas.openxmlformats.org/officeDocument/2006/relationships/hyperlink" Target="https://www.gettyimages.com.br/detail/ilustra%C3%A7%C3%A3o/happy-cute-kid-go-to-doctor-with-mom-ilustra%C3%A7%C3%A3o-royalty-free/1189615488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ettyimages.com.br/detail/ilustra%C3%A7%C3%A3o/kid-question-03-ilustra%C3%A7%C3%A3o-royalty-free/1439155466?phrase=CRIAN%C3%87A+PENSANDO&amp;adppopup=true" TargetMode="External"/><Relationship Id="rId3" Type="http://schemas.openxmlformats.org/officeDocument/2006/relationships/hyperlink" Target="https://www.gettyimages.com.br/detail/ilustra%C3%A7%C3%A3o/red-book-flat-vector-illustration-on-white-ilustra%C3%A7%C3%A3o-royalty-free/1255797501" TargetMode="External"/><Relationship Id="rId4" Type="http://schemas.openxmlformats.org/officeDocument/2006/relationships/hyperlink" Target="https://www.gettyimages.com.br/detail/ilustra%C3%A7%C3%A3o/red-covered-opened-book-with-pages-fluttering-ilustra%C3%A7%C3%A3o-royalty-free/1255797541" TargetMode="External"/><Relationship Id="rId9" Type="http://schemas.openxmlformats.org/officeDocument/2006/relationships/hyperlink" Target="https://www.gettyimages.com.br/detail/foto/making-the-perfect-sand-castle-imagem-royalty-free/1420117356" TargetMode="External"/><Relationship Id="rId15" Type="http://schemas.openxmlformats.org/officeDocument/2006/relationships/hyperlink" Target="https://www.gettyimages.com.br/detail/ilustra%C3%A7%C3%A3o/the-newborn-baby-wrapped-in-a-blanket-is-ilustra%C3%A7%C3%A3o-royalty-free/1310870924" TargetMode="External"/><Relationship Id="rId14" Type="http://schemas.openxmlformats.org/officeDocument/2006/relationships/hyperlink" Target="https://www.gettyimages.com.br/detail/ilustra%C3%A7%C3%A3o/caucasian-girl-lies-and-uses-pen-to-write-her-ilustra%C3%A7%C3%A3o-royalty-free/1496401920" TargetMode="External"/><Relationship Id="rId17" Type="http://schemas.openxmlformats.org/officeDocument/2006/relationships/hyperlink" Target="https://www.gettyimages.com.br/detail/ilustra%C3%A7%C3%A3o/cute-little-girl-say-hello-with-young-sister-ilustra%C3%A7%C3%A3o-royalty-free/1326046111" TargetMode="External"/><Relationship Id="rId16" Type="http://schemas.openxmlformats.org/officeDocument/2006/relationships/hyperlink" Target="https://www.gettyimages.com.br/detail/ilustra%C3%A7%C3%A3o/cute-little-baby-boy-eat-porridge-in-bowl-with-ilustra%C3%A7%C3%A3o-royalty-free/1326000519" TargetMode="External"/><Relationship Id="rId5" Type="http://schemas.openxmlformats.org/officeDocument/2006/relationships/hyperlink" Target="https://www.gettyimages.com.br/detail/ilustra%C3%A7%C3%A3o/baby-boy-colorful-icon-ilustra%C3%A7%C3%A3o-royalty-free/537868514" TargetMode="External"/><Relationship Id="rId19" Type="http://schemas.openxmlformats.org/officeDocument/2006/relationships/hyperlink" Target="https://www.gettyimages.com.br/detail/ilustra%C3%A7%C3%A3o/little-kid-read-book-in-the-library-ilustra%C3%A7%C3%A3o-royalty-free/2151696451" TargetMode="External"/><Relationship Id="rId6" Type="http://schemas.openxmlformats.org/officeDocument/2006/relationships/hyperlink" Target="https://www.gettyimages.com.br/detail/foto/baby-boy-and-girl-playing-with-toys-in-playroom-imagem-royalty-free/844057778" TargetMode="External"/><Relationship Id="rId18" Type="http://schemas.openxmlformats.org/officeDocument/2006/relationships/hyperlink" Target="https://www.gettyimages.com.br/detail/ilustra%C3%A7%C3%A3o/little-kid-playing-volley-ball-with-friend-and-ilustra%C3%A7%C3%A3o-royalty-free/1478907497" TargetMode="External"/><Relationship Id="rId7" Type="http://schemas.openxmlformats.org/officeDocument/2006/relationships/hyperlink" Target="https://www.gettyimages.com.br/detail/foto/father-teaching-baby-to-walk-rear-view-imagem-royalty-free/1096484558" TargetMode="External"/><Relationship Id="rId8" Type="http://schemas.openxmlformats.org/officeDocument/2006/relationships/hyperlink" Target="https://www.gettyimages.com.br/detail/foto/group-of-multi-cultural-elementary-school-pupils-imagem-royalty-free/1470158757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ettyimages.com.br/detail/ilustra%C3%A7%C3%A3o/red-book-flat-vector-illustration-on-white-ilustra%C3%A7%C3%A3o-royalty-free/1255797501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100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 3: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https://www.gettyimages.com.br/detail/ilustra%C3%A7%C3%A3o/kid-question-03-ilustra%C3%A7%C3%A3o-royalty-free/1439155466?phrase=CRIAN%C3%87A+PENSANDO&amp;adppopup=true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 4: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https://www.gettyimages.com.br/detail/ilustra%C3%A7%C3%A3o/red-book-flat-vector-illustration-on-white-ilustra%C3%A7%C3%A3o-royalty-free/1255797501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https://www.gettyimages.com.br/detail/ilustra%C3%A7%C3%A3o/red-covered-opened-book-with-pages-fluttering-ilustra%C3%A7%C3%A3o-royalty-free/1255797541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 5: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https://www.gettyimages.com.br/detail/ilustra%C3%A7%C3%A3o/baby-boy-colorful-icon-ilustra%C3%A7%C3%A3o-royalty-free/537868514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 6: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https://www.gettyimages.com.br/detail/foto/baby-boy-and-girl-playing-with-toys-in-playroom-imagem-royalty-free/844057778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https://www.gettyimages.com.br/detail/foto/father-teaching-baby-to-walk-rear-view-imagem-royalty-free/1096484558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 7: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https://www.gettyimages.com.br/detail/foto/group-of-multi-cultural-elementary-school-pupils-imagem-royalty-free/1470158757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 8: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https://www.gettyimages.com.br/detail/foto/making-the-perfect-sand-castle-imagem-royalty-free/1420117356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 9: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https://www.gettyimages.com.br/detail/foto/wooden-yo-yo-imagem-royalty-free/511051818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10: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https://pt.wikipedia.org/wiki/Ioi%C3%B4#/media/Ficheiro:Yo-yo_player_Antikensammlung_Berlin_F2549.jpg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Slide11: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https://www.gettyimages.com.br/detail/foto/school-children-having-fun-jumping-rope-on-the-imagem-royalty-free/2217943680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https://www.gettyimages.com.br/detail/foto/cheerful-children-playing-hopscotch-in-the-imagem-royalty-free/1502527835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 12: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https://www.gettyimages.com.br/detail/ilustra%C3%A7%C3%A3o/caucasian-girl-lies-and-uses-pen-to-write-her-ilustra%C3%A7%C3%A3o-royalty-free/1496401920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 13 e 14: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https://www.gettyimages.com.br/detail/ilustra%C3%A7%C3%A3o/the-newborn-baby-wrapped-in-a-blanket-is-ilustra%C3%A7%C3%A3o-royalty-free/1310870924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Slides 15 e 16: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Https://www.gettyimages.com.br/detail/ilustra%C3%A7%C3%A3o/cute-little-baby-boy-eat-porridge-in-bowl-with-ilustra%C3%A7%C3%A3o-royalty-free/1326000519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https://www.gettyimages.com.br/detail/ilustra%C3%A7%C3%A3o/cute-little-girl-say-hello-with-young-sister-ilustra%C3%A7%C3%A3o-royalty-free/1326046111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Slides 17 e 18: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https://www.gettyimages.com.br/detail/ilustra%C3%A7%C3%A3o/little-kid-playing-volley-ball-with-friend-and-ilustra%C3%A7%C3%A3o-royalty-free/1478907497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https://www.gettyimages.com.br/detail/ilustra%C3%A7%C3%A3o/little-kid-read-book-in-the-library-ilustra%C3%A7%C3%A3o-royalty-free/2151696451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https://www.gettyimages.com.br/detail/ilustra%C3%A7%C3%A3o/little-kid-ride-bike-and-wear-helmet-ilustra%C3%A7%C3%A3o-royalty-free/1406111869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https://www.gettyimages.com.br/detail/ilustra%C3%A7%C3%A3o/happy-cute-little-kid-boy-and-girl-wear-chef-ilustra%C3%A7%C3%A3o-royalty-free/1286311850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https://www.gettyimages.com.br/detail/ilustra%C3%A7%C3%A3o/little-kid-raise-hand-to-answer-the-question-ilustra%C3%A7%C3%A3o-royalty-free/1406863503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https://www.gettyimages.com.br/detail/ilustra%C3%A7%C3%A3o/happy-cute-kid-go-to-doctor-with-mom-ilustra%C3%A7%C3%A3o-royalty-free/1189615488</a:t>
            </a:r>
            <a:r>
              <a:rPr lang="pt-BR">
                <a:latin typeface="Arial"/>
                <a:ea typeface="Arial"/>
                <a:cs typeface="Arial"/>
                <a:sym typeface="Arial"/>
              </a:rPr>
              <a:t>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158750" rtl="0" algn="l">
              <a:lnSpc>
                <a:spcPct val="106000"/>
              </a:lnSpc>
              <a:spcBef>
                <a:spcPts val="800"/>
              </a:spcBef>
              <a:spcAft>
                <a:spcPts val="800"/>
              </a:spcAft>
              <a:buSzPts val="1100"/>
              <a:buNone/>
            </a:pPr>
            <a:r>
              <a:rPr b="1" lang="pt-BR">
                <a:latin typeface="Arial"/>
                <a:ea typeface="Arial"/>
                <a:cs typeface="Arial"/>
                <a:sym typeface="Arial"/>
              </a:rPr>
              <a:t>Slides 22 e 23: </a:t>
            </a:r>
            <a:r>
              <a:rPr lang="pt-BR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https://www.gettyimages.com.br/detail/ilustra%C3%A7%C3%A3o/hand-drawn-doodle-empty-glass-jar-on-white-ilustra%C3%A7%C3%A3o-royalty-free/2190062442?phrase=pote%2Bsem%2Bfundo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7" name="Google Shape;357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5" name="Google Shape;365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7" name="Google Shape;377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7" name="Google Shape;387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9" name="Google Shape;399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9" name="Google Shape;409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9" name="Google Shape;419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9" name="Google Shape;429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u="sng">
              <a:solidFill>
                <a:srgbClr val="2200CC"/>
              </a:solidFill>
              <a:hlinkClick r:id="rId2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jp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Capa - Ciências Humanas">
  <p:cSld name="1. Capa - Ciências Humana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9549" y="340602"/>
            <a:ext cx="1382373" cy="1358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0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2" name="Google Shape;1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085" y="340599"/>
            <a:ext cx="1453288" cy="1157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29405" y="536801"/>
            <a:ext cx="1453288" cy="545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57179" y="809984"/>
            <a:ext cx="1382373" cy="133895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40"/>
          <p:cNvSpPr txBox="1"/>
          <p:nvPr/>
        </p:nvSpPr>
        <p:spPr>
          <a:xfrm rot="-5400000">
            <a:off x="11493154" y="1496793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6" name="Google Shape;16;p40"/>
          <p:cNvSpPr/>
          <p:nvPr/>
        </p:nvSpPr>
        <p:spPr>
          <a:xfrm flipH="1" rot="-48255">
            <a:off x="10673069" y="1045338"/>
            <a:ext cx="1082625" cy="565675"/>
          </a:xfrm>
          <a:prstGeom prst="roundRect">
            <a:avLst>
              <a:gd fmla="val 7293" name="adj"/>
            </a:avLst>
          </a:prstGeom>
          <a:noFill/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2400" u="none" cap="none" strike="noStrike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ANO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orma&#10;&#10;O conteúdo gerado por IA pode estar incorreto." id="17" name="Google Shape;1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56585" y="5943072"/>
            <a:ext cx="3340824" cy="833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ra capa">
  <p:cSld name="1_10. Contra cap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drão do plano de fundo&#10;&#10;O conteúdo gerado por IA pode estar incorreto." id="76" name="Google Shape;7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218882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826" y="662248"/>
            <a:ext cx="4047706" cy="140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3259" y="1099786"/>
            <a:ext cx="7879987" cy="481591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9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FFFFFF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pic>
        <p:nvPicPr>
          <p:cNvPr descr="Forma&#10;&#10;O conteúdo gerado por IA pode estar incorreto." id="80" name="Google Shape;8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56585" y="5943072"/>
            <a:ext cx="3340824" cy="83354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9"/>
          <p:cNvSpPr/>
          <p:nvPr/>
        </p:nvSpPr>
        <p:spPr>
          <a:xfrm flipH="1" rot="-48255">
            <a:off x="799839" y="1071805"/>
            <a:ext cx="4155961" cy="565675"/>
          </a:xfrm>
          <a:prstGeom prst="roundRect">
            <a:avLst>
              <a:gd fmla="val 7293" name="adj"/>
            </a:avLst>
          </a:prstGeom>
          <a:noFill/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3359" u="none" cap="none" strike="noStrike">
                <a:solidFill>
                  <a:srgbClr val="FFFFFF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PARA PROFESSORES</a:t>
            </a:r>
            <a:endParaRPr b="0" i="0" sz="3359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Sistematizando">
  <p:cSld name="1_6. Sistematizan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0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84" name="Google Shape;84;p50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50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86" name="Google Shape;86;p50"/>
          <p:cNvSpPr/>
          <p:nvPr/>
        </p:nvSpPr>
        <p:spPr>
          <a:xfrm rot="-120000">
            <a:off x="181497" y="174340"/>
            <a:ext cx="2393068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340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87" name="Google Shape;87;p50"/>
          <p:cNvSpPr/>
          <p:nvPr/>
        </p:nvSpPr>
        <p:spPr>
          <a:xfrm>
            <a:off x="9771375" y="492692"/>
            <a:ext cx="1909583" cy="3895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t" bIns="0" lIns="64800" spcFirstLastPara="1" rIns="9720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chemeClr val="lt1"/>
                </a:solidFill>
                <a:latin typeface="Grandstander"/>
                <a:ea typeface="Grandstander"/>
                <a:cs typeface="Grandstander"/>
                <a:sym typeface="Grandstander"/>
              </a:rPr>
              <a:t>PRINT DO SLIDE</a:t>
            </a:r>
            <a:endParaRPr/>
          </a:p>
        </p:txBody>
      </p:sp>
      <p:sp>
        <p:nvSpPr>
          <p:cNvPr id="88" name="Google Shape;88;p50"/>
          <p:cNvSpPr/>
          <p:nvPr>
            <p:ph idx="2" type="pic"/>
          </p:nvPr>
        </p:nvSpPr>
        <p:spPr>
          <a:xfrm>
            <a:off x="5789692" y="928402"/>
            <a:ext cx="5912535" cy="332580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9" name="Google Shape;89;p50"/>
          <p:cNvSpPr txBox="1"/>
          <p:nvPr>
            <p:ph idx="1" type="subTitle"/>
          </p:nvPr>
        </p:nvSpPr>
        <p:spPr>
          <a:xfrm rot="-120000">
            <a:off x="176229" y="159566"/>
            <a:ext cx="2406929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600">
                <a:solidFill>
                  <a:schemeClr val="lt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ra capa">
  <p:cSld name="10. Contra cap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51"/>
          <p:cNvGrpSpPr/>
          <p:nvPr/>
        </p:nvGrpSpPr>
        <p:grpSpPr>
          <a:xfrm>
            <a:off x="4282919" y="1616690"/>
            <a:ext cx="4029284" cy="3987200"/>
            <a:chOff x="3060625" y="1076550"/>
            <a:chExt cx="3022750" cy="2990400"/>
          </a:xfrm>
        </p:grpSpPr>
        <p:pic>
          <p:nvPicPr>
            <p:cNvPr id="92" name="Google Shape;92;p5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60625" y="1076550"/>
              <a:ext cx="3022750" cy="299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45350" y="2438712"/>
              <a:ext cx="2053300" cy="266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4" name="Google Shape;94;p51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Sistematizando">
  <p:cSld name="1_6. Sistematizand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2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97" name="Google Shape;97;p52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52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99" name="Google Shape;99;p52"/>
          <p:cNvSpPr/>
          <p:nvPr/>
        </p:nvSpPr>
        <p:spPr>
          <a:xfrm rot="-120000">
            <a:off x="181661" y="183773"/>
            <a:ext cx="1852460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340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100" name="Google Shape;100;p52"/>
          <p:cNvSpPr txBox="1"/>
          <p:nvPr>
            <p:ph idx="1" type="subTitle"/>
          </p:nvPr>
        </p:nvSpPr>
        <p:spPr>
          <a:xfrm rot="-120000">
            <a:off x="176397" y="169317"/>
            <a:ext cx="1848169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600">
                <a:solidFill>
                  <a:schemeClr val="lt1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. Aprofundando">
  <p:cSld name="8. Aprofundan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3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03" name="Google Shape;103;p53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53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05" name="Google Shape;105;p53"/>
          <p:cNvSpPr/>
          <p:nvPr/>
        </p:nvSpPr>
        <p:spPr>
          <a:xfrm rot="-120000">
            <a:off x="165488" y="150380"/>
            <a:ext cx="4929721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2160" u="none" cap="none" strike="noStrike">
              <a:solidFill>
                <a:schemeClr val="lt1"/>
              </a:solidFill>
              <a:latin typeface="Grandstander SemiBold"/>
              <a:ea typeface="Grandstander SemiBold"/>
              <a:cs typeface="Grandstander SemiBold"/>
              <a:sym typeface="Grandstander SemiBold"/>
            </a:endParaRPr>
          </a:p>
        </p:txBody>
      </p:sp>
      <p:sp>
        <p:nvSpPr>
          <p:cNvPr id="106" name="Google Shape;106;p53"/>
          <p:cNvSpPr txBox="1"/>
          <p:nvPr>
            <p:ph idx="1" type="body"/>
          </p:nvPr>
        </p:nvSpPr>
        <p:spPr>
          <a:xfrm>
            <a:off x="608442" y="1652834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3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7" name="Google Shape;107;p53"/>
          <p:cNvSpPr txBox="1"/>
          <p:nvPr>
            <p:ph type="title"/>
          </p:nvPr>
        </p:nvSpPr>
        <p:spPr>
          <a:xfrm>
            <a:off x="608441" y="898167"/>
            <a:ext cx="11102988" cy="6139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279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8" name="Google Shape;108;p53"/>
          <p:cNvSpPr txBox="1"/>
          <p:nvPr>
            <p:ph idx="2" type="body"/>
          </p:nvPr>
        </p:nvSpPr>
        <p:spPr>
          <a:xfrm rot="-120000">
            <a:off x="308890" y="128954"/>
            <a:ext cx="4761496" cy="450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b="0" i="0" sz="2600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. Agora é com você mesmo!">
  <p:cSld name="8. Agora é com você mesmo!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4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11" name="Google Shape;111;p54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4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113" name="Google Shape;113;p54"/>
          <p:cNvSpPr txBox="1"/>
          <p:nvPr>
            <p:ph idx="1" type="body"/>
          </p:nvPr>
        </p:nvSpPr>
        <p:spPr>
          <a:xfrm>
            <a:off x="608442" y="1652834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3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14" name="Google Shape;114;p54"/>
          <p:cNvSpPr txBox="1"/>
          <p:nvPr>
            <p:ph type="title"/>
          </p:nvPr>
        </p:nvSpPr>
        <p:spPr>
          <a:xfrm>
            <a:off x="608441" y="898167"/>
            <a:ext cx="11102988" cy="6139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279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Conteúdo/Objetivo de aprendizagem">
  <p:cSld name="2. Conteúdo/Objetivo de aprendizage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1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0" name="Google Shape;20;p41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1"/>
          <p:cNvSpPr/>
          <p:nvPr/>
        </p:nvSpPr>
        <p:spPr>
          <a:xfrm>
            <a:off x="6066053" y="300434"/>
            <a:ext cx="5880068" cy="6268000"/>
          </a:xfrm>
          <a:prstGeom prst="roundRect">
            <a:avLst>
              <a:gd fmla="val 3153" name="adj"/>
            </a:avLst>
          </a:prstGeom>
          <a:solidFill>
            <a:srgbClr val="F6EDE1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1"/>
          <p:cNvSpPr txBox="1"/>
          <p:nvPr>
            <p:ph idx="1" type="body"/>
          </p:nvPr>
        </p:nvSpPr>
        <p:spPr>
          <a:xfrm>
            <a:off x="6423493" y="987086"/>
            <a:ext cx="5183050" cy="4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●"/>
              <a:defRPr sz="23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3" name="Google Shape;23;p41"/>
          <p:cNvSpPr txBox="1"/>
          <p:nvPr>
            <p:ph idx="2" type="body"/>
          </p:nvPr>
        </p:nvSpPr>
        <p:spPr>
          <a:xfrm>
            <a:off x="579016" y="987086"/>
            <a:ext cx="5183050" cy="4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●"/>
              <a:defRPr sz="23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4" name="Google Shape;24;p41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25" name="Google Shape;25;p41"/>
          <p:cNvSpPr/>
          <p:nvPr/>
        </p:nvSpPr>
        <p:spPr>
          <a:xfrm rot="-120000">
            <a:off x="181577" y="209340"/>
            <a:ext cx="2133844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600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CONTEÚDO</a:t>
            </a:r>
            <a:endParaRPr/>
          </a:p>
        </p:txBody>
      </p:sp>
      <p:sp>
        <p:nvSpPr>
          <p:cNvPr id="26" name="Google Shape;26;p41"/>
          <p:cNvSpPr/>
          <p:nvPr/>
        </p:nvSpPr>
        <p:spPr>
          <a:xfrm rot="-60000">
            <a:off x="6030532" y="194358"/>
            <a:ext cx="5075421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600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OBJETIVOS DE APRENDIZAGEM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551">
          <p15:clr>
            <a:srgbClr val="FBAE40"/>
          </p15:clr>
        </p15:guide>
        <p15:guide id="2" pos="511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Para começar">
  <p:cSld name="3. Para começa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9" name="Google Shape;29;p42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2"/>
          <p:cNvSpPr txBox="1"/>
          <p:nvPr>
            <p:ph idx="1" type="body"/>
          </p:nvPr>
        </p:nvSpPr>
        <p:spPr>
          <a:xfrm>
            <a:off x="608442" y="1652834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3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" name="Google Shape;31;p42"/>
          <p:cNvSpPr txBox="1"/>
          <p:nvPr>
            <p:ph type="title"/>
          </p:nvPr>
        </p:nvSpPr>
        <p:spPr>
          <a:xfrm>
            <a:off x="608441" y="898167"/>
            <a:ext cx="11102988" cy="6139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279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" name="Google Shape;32;p42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33" name="Google Shape;33;p42"/>
          <p:cNvSpPr/>
          <p:nvPr/>
        </p:nvSpPr>
        <p:spPr>
          <a:xfrm rot="-120000">
            <a:off x="181355" y="166229"/>
            <a:ext cx="2857552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600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PARA COMEÇAR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O que é?">
  <p:cSld name="4. O que é?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3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6" name="Google Shape;36;p43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3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38" name="Google Shape;38;p43"/>
          <p:cNvSpPr/>
          <p:nvPr/>
        </p:nvSpPr>
        <p:spPr>
          <a:xfrm rot="-120000">
            <a:off x="181593" y="179813"/>
            <a:ext cx="2079296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600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O QUE É?</a:t>
            </a:r>
            <a:endParaRPr/>
          </a:p>
        </p:txBody>
      </p:sp>
      <p:sp>
        <p:nvSpPr>
          <p:cNvPr id="39" name="Google Shape;39;p43"/>
          <p:cNvSpPr txBox="1"/>
          <p:nvPr>
            <p:ph idx="1" type="body"/>
          </p:nvPr>
        </p:nvSpPr>
        <p:spPr>
          <a:xfrm>
            <a:off x="608442" y="1652834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3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" name="Google Shape;40;p43"/>
          <p:cNvSpPr txBox="1"/>
          <p:nvPr>
            <p:ph type="title"/>
          </p:nvPr>
        </p:nvSpPr>
        <p:spPr>
          <a:xfrm>
            <a:off x="608441" y="898167"/>
            <a:ext cx="11102988" cy="6139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279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raticando">
  <p:cSld name="5. Pratican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4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3" name="Google Shape;43;p44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44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45" name="Google Shape;45;p44"/>
          <p:cNvSpPr/>
          <p:nvPr/>
        </p:nvSpPr>
        <p:spPr>
          <a:xfrm rot="-120000">
            <a:off x="181483" y="173513"/>
            <a:ext cx="2440226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600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PRATICANDO</a:t>
            </a:r>
            <a:endParaRPr/>
          </a:p>
        </p:txBody>
      </p:sp>
      <p:sp>
        <p:nvSpPr>
          <p:cNvPr id="46" name="Google Shape;46;p44"/>
          <p:cNvSpPr txBox="1"/>
          <p:nvPr>
            <p:ph idx="1" type="body"/>
          </p:nvPr>
        </p:nvSpPr>
        <p:spPr>
          <a:xfrm>
            <a:off x="608442" y="1652834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3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7" name="Google Shape;47;p44"/>
          <p:cNvSpPr txBox="1"/>
          <p:nvPr>
            <p:ph type="title"/>
          </p:nvPr>
        </p:nvSpPr>
        <p:spPr>
          <a:xfrm>
            <a:off x="608441" y="898167"/>
            <a:ext cx="11102988" cy="6139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279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Sistematizando">
  <p:cSld name="6. Sistematizan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5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0" name="Google Shape;50;p45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45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52" name="Google Shape;52;p45"/>
          <p:cNvSpPr/>
          <p:nvPr/>
        </p:nvSpPr>
        <p:spPr>
          <a:xfrm rot="-120000">
            <a:off x="181311" y="163722"/>
            <a:ext cx="3001272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600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SISTEMATIZANDO</a:t>
            </a:r>
            <a:endParaRPr/>
          </a:p>
        </p:txBody>
      </p:sp>
      <p:sp>
        <p:nvSpPr>
          <p:cNvPr id="53" name="Google Shape;53;p45"/>
          <p:cNvSpPr txBox="1"/>
          <p:nvPr>
            <p:ph idx="1" type="body"/>
          </p:nvPr>
        </p:nvSpPr>
        <p:spPr>
          <a:xfrm>
            <a:off x="608442" y="1652834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3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" name="Google Shape;54;p45"/>
          <p:cNvSpPr txBox="1"/>
          <p:nvPr>
            <p:ph type="title"/>
          </p:nvPr>
        </p:nvSpPr>
        <p:spPr>
          <a:xfrm>
            <a:off x="608441" y="898167"/>
            <a:ext cx="11102988" cy="6139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279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O que aprendemos hoje?">
  <p:cSld name="7. O que aprendemos hoje?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6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7" name="Google Shape;57;p46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46"/>
          <p:cNvPicPr preferRelativeResize="0"/>
          <p:nvPr/>
        </p:nvPicPr>
        <p:blipFill rotWithShape="1">
          <a:blip r:embed="rId3">
            <a:alphaModFix/>
          </a:blip>
          <a:srcRect b="0" l="15588" r="14095" t="0"/>
          <a:stretch/>
        </p:blipFill>
        <p:spPr>
          <a:xfrm>
            <a:off x="480743" y="673067"/>
            <a:ext cx="4000325" cy="569066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46"/>
          <p:cNvSpPr txBox="1"/>
          <p:nvPr>
            <p:ph idx="1" type="body"/>
          </p:nvPr>
        </p:nvSpPr>
        <p:spPr>
          <a:xfrm>
            <a:off x="4694295" y="987101"/>
            <a:ext cx="6912199" cy="4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●"/>
              <a:defRPr sz="23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0" name="Google Shape;60;p46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61" name="Google Shape;61;p46"/>
          <p:cNvSpPr/>
          <p:nvPr/>
        </p:nvSpPr>
        <p:spPr>
          <a:xfrm rot="-120000">
            <a:off x="174829" y="165727"/>
            <a:ext cx="4647075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340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O QUE APRENDEMOS HOJE?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. Agora é com você!">
  <p:cSld name="8. Agora é com você!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7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64" name="Google Shape;64;p47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7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66" name="Google Shape;66;p47"/>
          <p:cNvSpPr/>
          <p:nvPr/>
        </p:nvSpPr>
        <p:spPr>
          <a:xfrm rot="-120000">
            <a:off x="181121" y="152842"/>
            <a:ext cx="3624531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600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AGORA É COM VOCÊ!</a:t>
            </a:r>
            <a:endParaRPr/>
          </a:p>
        </p:txBody>
      </p:sp>
      <p:sp>
        <p:nvSpPr>
          <p:cNvPr id="67" name="Google Shape;67;p47"/>
          <p:cNvSpPr txBox="1"/>
          <p:nvPr>
            <p:ph idx="1" type="body"/>
          </p:nvPr>
        </p:nvSpPr>
        <p:spPr>
          <a:xfrm>
            <a:off x="608442" y="1652834"/>
            <a:ext cx="11097909" cy="4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None/>
              <a:defRPr sz="234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20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8" name="Google Shape;68;p47"/>
          <p:cNvSpPr txBox="1"/>
          <p:nvPr>
            <p:ph type="title"/>
          </p:nvPr>
        </p:nvSpPr>
        <p:spPr>
          <a:xfrm>
            <a:off x="608441" y="898167"/>
            <a:ext cx="11102988" cy="6139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1" i="0" sz="279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88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Referências ">
  <p:cSld name="9. Referências 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8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71" name="Google Shape;71;p48"/>
          <p:cNvSpPr/>
          <p:nvPr/>
        </p:nvSpPr>
        <p:spPr>
          <a:xfrm>
            <a:off x="273062" y="300434"/>
            <a:ext cx="11672959" cy="6268000"/>
          </a:xfrm>
          <a:prstGeom prst="roundRect">
            <a:avLst>
              <a:gd fmla="val 3153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679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8"/>
          <p:cNvSpPr txBox="1"/>
          <p:nvPr>
            <p:ph idx="1" type="body"/>
          </p:nvPr>
        </p:nvSpPr>
        <p:spPr>
          <a:xfrm>
            <a:off x="495431" y="1063567"/>
            <a:ext cx="11236313" cy="5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3" name="Google Shape;73;p48"/>
          <p:cNvSpPr txBox="1"/>
          <p:nvPr/>
        </p:nvSpPr>
        <p:spPr>
          <a:xfrm rot="-5400000">
            <a:off x="11493154" y="502326"/>
            <a:ext cx="1178800" cy="350829"/>
          </a:xfrm>
          <a:prstGeom prst="rect">
            <a:avLst/>
          </a:prstGeom>
          <a:noFill/>
          <a:ln>
            <a:noFill/>
          </a:ln>
        </p:spPr>
        <p:txBody>
          <a:bodyPr anchorCtr="0" anchor="t" bIns="109700" lIns="109700" spcFirstLastPara="1" rIns="109700" wrap="square" tIns="109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pt-BR" sz="839" u="none" cap="none" strike="noStrike">
                <a:solidFill>
                  <a:srgbClr val="333333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2026_AI_V1</a:t>
            </a:r>
            <a:endParaRPr b="0" i="0" sz="839" u="none" cap="none" strike="noStrike">
              <a:solidFill>
                <a:srgbClr val="000000"/>
              </a:solidFill>
              <a:latin typeface="Grandstander Medium"/>
              <a:ea typeface="Grandstander Medium"/>
              <a:cs typeface="Grandstander Medium"/>
              <a:sym typeface="Grandstander Medium"/>
            </a:endParaRPr>
          </a:p>
        </p:txBody>
      </p:sp>
      <p:sp>
        <p:nvSpPr>
          <p:cNvPr id="74" name="Google Shape;74;p48"/>
          <p:cNvSpPr/>
          <p:nvPr/>
        </p:nvSpPr>
        <p:spPr>
          <a:xfrm rot="-120000">
            <a:off x="181472" y="172921"/>
            <a:ext cx="2474064" cy="489413"/>
          </a:xfrm>
          <a:prstGeom prst="roundRect">
            <a:avLst>
              <a:gd fmla="val 50000" name="adj"/>
            </a:avLst>
          </a:prstGeom>
          <a:solidFill>
            <a:srgbClr val="74489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2600" u="none" cap="none" strike="noStrike">
                <a:solidFill>
                  <a:schemeClr val="lt1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REFERÊNCIAS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/>
          <p:nvPr>
            <p:ph type="title"/>
          </p:nvPr>
        </p:nvSpPr>
        <p:spPr>
          <a:xfrm>
            <a:off x="415492" y="593368"/>
            <a:ext cx="11357841" cy="5847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  <a:defRPr b="0" i="0" sz="2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" name="Google Shape;7;p39"/>
          <p:cNvSpPr txBox="1"/>
          <p:nvPr>
            <p:ph idx="12" type="sldNum"/>
          </p:nvPr>
        </p:nvSpPr>
        <p:spPr>
          <a:xfrm>
            <a:off x="11293669" y="6258772"/>
            <a:ext cx="731409" cy="369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8" name="Google Shape;8;p39"/>
          <p:cNvSpPr txBox="1"/>
          <p:nvPr>
            <p:ph idx="1" type="body"/>
          </p:nvPr>
        </p:nvSpPr>
        <p:spPr>
          <a:xfrm>
            <a:off x="415492" y="1536634"/>
            <a:ext cx="11357841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●"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600"/>
              <a:buFont typeface="Lato"/>
              <a:buChar char="○"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489D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28.jpg"/><Relationship Id="rId5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png"/><Relationship Id="rId4" Type="http://schemas.openxmlformats.org/officeDocument/2006/relationships/image" Target="../media/image64.png"/><Relationship Id="rId5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Relationship Id="rId4" Type="http://schemas.openxmlformats.org/officeDocument/2006/relationships/image" Target="../media/image64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33.png"/><Relationship Id="rId5" Type="http://schemas.openxmlformats.org/officeDocument/2006/relationships/image" Target="../media/image65.png"/><Relationship Id="rId6" Type="http://schemas.openxmlformats.org/officeDocument/2006/relationships/image" Target="../media/image61.png"/><Relationship Id="rId7" Type="http://schemas.openxmlformats.org/officeDocument/2006/relationships/image" Target="../media/image34.png"/><Relationship Id="rId8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68.png"/><Relationship Id="rId9" Type="http://schemas.openxmlformats.org/officeDocument/2006/relationships/image" Target="../media/image42.png"/><Relationship Id="rId5" Type="http://schemas.openxmlformats.org/officeDocument/2006/relationships/image" Target="../media/image62.png"/><Relationship Id="rId6" Type="http://schemas.openxmlformats.org/officeDocument/2006/relationships/image" Target="../media/image65.png"/><Relationship Id="rId7" Type="http://schemas.openxmlformats.org/officeDocument/2006/relationships/image" Target="../media/image61.png"/><Relationship Id="rId8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efape.educacao.sp.gov.br/curriculopaulista/wp-content/uploads/2023/02/Curriculo_Paulista-etapas-Educa%C3%A7%C3%A3o-Infantil-e-Ensino-Fundamental-ISBN.pdf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pt.wikipedia.org/wiki/Ioi%C3%B4#/media/Ficheiro:Yo-yo_player_Antikensammlung_Berlin_F2549.jpg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5.png"/><Relationship Id="rId4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5" Type="http://schemas.openxmlformats.org/officeDocument/2006/relationships/image" Target="../media/image43.png"/><Relationship Id="rId6" Type="http://schemas.openxmlformats.org/officeDocument/2006/relationships/image" Target="../media/image4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gettyimages.com.br/detail/ilustra%C3%A7%C3%A3o/red-book-flat-vector-illustration-on-white-ilustra%C3%A7%C3%A3o-royalty-free/1255797501" TargetMode="External"/><Relationship Id="rId4" Type="http://schemas.openxmlformats.org/officeDocument/2006/relationships/hyperlink" Target="https://www.todamateria.com.br/atividades-historia-1-ano-ef/" TargetMode="External"/><Relationship Id="rId5" Type="http://schemas.openxmlformats.org/officeDocument/2006/relationships/image" Target="../media/image52.png"/><Relationship Id="rId6" Type="http://schemas.openxmlformats.org/officeDocument/2006/relationships/image" Target="../media/image44.png"/><Relationship Id="rId7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3.png"/><Relationship Id="rId4" Type="http://schemas.openxmlformats.org/officeDocument/2006/relationships/image" Target="../media/image26.png"/><Relationship Id="rId5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5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5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5" Type="http://schemas.openxmlformats.org/officeDocument/2006/relationships/image" Target="../media/image6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6.png"/><Relationship Id="rId4" Type="http://schemas.openxmlformats.org/officeDocument/2006/relationships/image" Target="../media/image44.png"/><Relationship Id="rId5" Type="http://schemas.openxmlformats.org/officeDocument/2006/relationships/image" Target="../media/image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Relationship Id="rId4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6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32.jp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 txBox="1"/>
          <p:nvPr/>
        </p:nvSpPr>
        <p:spPr>
          <a:xfrm>
            <a:off x="1722246" y="3071730"/>
            <a:ext cx="9270000" cy="924480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47625">
              <a:srgbClr val="000000">
                <a:alpha val="23921"/>
              </a:srgbClr>
            </a:outerShdw>
          </a:effectLst>
        </p:spPr>
        <p:txBody>
          <a:bodyPr anchorCtr="0" anchor="b" bIns="113750" lIns="113750" spcFirstLastPara="1" rIns="113750" wrap="square" tIns="1137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440" u="none" cap="none" strike="noStrike">
                <a:solidFill>
                  <a:schemeClr val="dk1"/>
                </a:solidFill>
                <a:latin typeface="Grandstander"/>
                <a:ea typeface="Grandstander"/>
                <a:cs typeface="Grandstander"/>
                <a:sym typeface="Grandstander"/>
              </a:rPr>
              <a:t>DE ONDE VEM NOSSA HISTÓRIA?</a:t>
            </a:r>
            <a:endParaRPr b="1" i="0" sz="4440" u="none" cap="none" strike="noStrike">
              <a:solidFill>
                <a:schemeClr val="dk1"/>
              </a:solidFill>
              <a:latin typeface="Grandstander"/>
              <a:ea typeface="Grandstander"/>
              <a:cs typeface="Grandstander"/>
              <a:sym typeface="Grandstander"/>
            </a:endParaRPr>
          </a:p>
        </p:txBody>
      </p:sp>
      <p:sp>
        <p:nvSpPr>
          <p:cNvPr id="120" name="Google Shape;120;p1"/>
          <p:cNvSpPr/>
          <p:nvPr/>
        </p:nvSpPr>
        <p:spPr>
          <a:xfrm flipH="1" rot="-48481">
            <a:off x="10633026" y="397525"/>
            <a:ext cx="1072187" cy="823434"/>
          </a:xfrm>
          <a:prstGeom prst="roundRect">
            <a:avLst>
              <a:gd fmla="val 7293" name="adj"/>
            </a:avLst>
          </a:prstGeom>
          <a:noFill/>
          <a:ln>
            <a:noFill/>
          </a:ln>
        </p:spPr>
        <p:txBody>
          <a:bodyPr anchorCtr="0" anchor="ctr" bIns="109700" lIns="109700" spcFirstLastPara="1" rIns="109700" wrap="square" tIns="109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5040" u="none" cap="none" strike="noStrike">
                <a:solidFill>
                  <a:schemeClr val="lt1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1</a:t>
            </a:r>
            <a:r>
              <a:rPr b="0" baseline="30000" i="0" lang="pt-BR" sz="5040" u="sng" cap="none" strike="noStrike">
                <a:solidFill>
                  <a:schemeClr val="lt1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o</a:t>
            </a:r>
            <a:endParaRPr b="0" baseline="30000" i="0" sz="2640" u="sng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"/>
          <p:cNvSpPr/>
          <p:nvPr/>
        </p:nvSpPr>
        <p:spPr>
          <a:xfrm flipH="1">
            <a:off x="315420" y="5453843"/>
            <a:ext cx="1915161" cy="440047"/>
          </a:xfrm>
          <a:prstGeom prst="roundRect">
            <a:avLst>
              <a:gd fmla="val 43258" name="adj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133" u="none" cap="none" strike="noStrik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1</a:t>
            </a:r>
            <a:r>
              <a:rPr b="0" baseline="30000" i="0" lang="pt-BR" sz="2133" u="sng" cap="none" strike="noStrik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o</a:t>
            </a:r>
            <a:r>
              <a:rPr b="0" i="0" lang="pt-BR" sz="2133" u="none" cap="none" strike="noStrik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 BIMESTRE</a:t>
            </a:r>
            <a:endParaRPr b="0" i="0" sz="21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"/>
          <p:cNvSpPr/>
          <p:nvPr/>
        </p:nvSpPr>
        <p:spPr>
          <a:xfrm>
            <a:off x="280432" y="6070178"/>
            <a:ext cx="4922504" cy="440047"/>
          </a:xfrm>
          <a:prstGeom prst="roundRect">
            <a:avLst>
              <a:gd fmla="val 49047" name="adj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133" u="none" cap="none" strike="noStrike">
                <a:solidFill>
                  <a:srgbClr val="000000"/>
                </a:solidFill>
                <a:latin typeface="Grandstander Medium"/>
                <a:ea typeface="Grandstander Medium"/>
                <a:cs typeface="Grandstander Medium"/>
                <a:sym typeface="Grandstander Medium"/>
              </a:rPr>
              <a:t>ENSINO FUNDAMENTAL: ANOS INICIAIS</a:t>
            </a:r>
            <a:endParaRPr b="0" i="0" sz="2133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"/>
          <p:cNvSpPr/>
          <p:nvPr/>
        </p:nvSpPr>
        <p:spPr>
          <a:xfrm rot="-120000">
            <a:off x="5340441" y="2271653"/>
            <a:ext cx="1504060" cy="478564"/>
          </a:xfrm>
          <a:prstGeom prst="roundRect">
            <a:avLst>
              <a:gd fmla="val 47917" name="adj"/>
            </a:avLst>
          </a:prstGeom>
          <a:solidFill>
            <a:srgbClr val="4B5E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rgbClr val="FFFFFF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AULA 01</a:t>
            </a:r>
            <a:endParaRPr/>
          </a:p>
        </p:txBody>
      </p:sp>
      <p:sp>
        <p:nvSpPr>
          <p:cNvPr id="124" name="Google Shape;124;p1"/>
          <p:cNvSpPr/>
          <p:nvPr/>
        </p:nvSpPr>
        <p:spPr>
          <a:xfrm rot="-60000">
            <a:off x="4286167" y="4638200"/>
            <a:ext cx="3633824" cy="828901"/>
          </a:xfrm>
          <a:prstGeom prst="roundRect">
            <a:avLst>
              <a:gd fmla="val 30970" name="adj"/>
            </a:avLst>
          </a:prstGeom>
          <a:solidFill>
            <a:srgbClr val="4B5EA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rgbClr val="FFFFFF"/>
                </a:solidFill>
                <a:latin typeface="Grandstander SemiBold"/>
                <a:ea typeface="Grandstander SemiBold"/>
                <a:cs typeface="Grandstander SemiBold"/>
                <a:sym typeface="Grandstander SemiBold"/>
              </a:rPr>
              <a:t>HISTÓRIA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ma imagem contendo tigela, copo, bicicleta, lado&#10;&#10;Descrição gerada automaticamente" id="202" name="Google Shape;20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3576" y="2578982"/>
            <a:ext cx="3315324" cy="328689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3"/>
          <p:cNvSpPr txBox="1"/>
          <p:nvPr/>
        </p:nvSpPr>
        <p:spPr>
          <a:xfrm>
            <a:off x="789922" y="1909812"/>
            <a:ext cx="7113161" cy="4170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ORIGEM DO IOIÔ É INCERTA, MAS SABEMOS QUE É UM BRINQUEDO MUITO ANTIGO, O SEGUNDO MAIS ANTIGO DO MUNDO, DEPOIS DA BONECA.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 UM VASO GREGO DE MAIS DE 1 600 ANOS, HÁ UMA PINTURA QUE MOSTRA UM MENINO BRINCANDO COM UM IOIÔ. NAQUELA ÉPOCA, O IOIÔ ERA FEITO DE MADEIRA, METAL OU TERRACOTA (ARGILA COZIDA).</a:t>
            </a:r>
            <a:endParaRPr/>
          </a:p>
        </p:txBody>
      </p:sp>
      <p:sp>
        <p:nvSpPr>
          <p:cNvPr id="204" name="Google Shape;204;p13"/>
          <p:cNvSpPr txBox="1"/>
          <p:nvPr/>
        </p:nvSpPr>
        <p:spPr>
          <a:xfrm>
            <a:off x="789923" y="777816"/>
            <a:ext cx="10608977" cy="99104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109725" spcFirstLastPara="1" rIns="109725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VOCÊ SABIA QUE...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IOIÔ É UM DOS BRINQUEDOS MAIS ANTIGOS DO MUNDO?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 txBox="1"/>
          <p:nvPr/>
        </p:nvSpPr>
        <p:spPr>
          <a:xfrm>
            <a:off x="1180712" y="865902"/>
            <a:ext cx="9827400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VOCÊ ACHA QUE AS ATIVIDADES QUE REALIZAMOS HOJE, COMO IR À ESCOLA, BRINCAR E PASSAR TEMPO COM A FAMÍLIA, PODEM INFLUENCIAR A NOSSA HISTÓRIA NO FUTURO? DE QUE MANEIRA ESSES MOMENTOS PODEM SE TORNAR LEMBRANÇAS IMPORTANTES?</a:t>
            </a:r>
            <a:endParaRPr/>
          </a:p>
        </p:txBody>
      </p:sp>
      <p:pic>
        <p:nvPicPr>
          <p:cNvPr descr="Pessoas em quadra de grama&#10;&#10;O conteúdo gerado por IA pode estar incorreto." id="210" name="Google Shape;21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603" y="3096069"/>
            <a:ext cx="4252357" cy="2832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pessoa, no interior, criança, verde&#10;&#10;O conteúdo gerado por IA pode estar incorreto." id="211" name="Google Shape;21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7876" y="3162099"/>
            <a:ext cx="4046110" cy="27000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14"/>
          <p:cNvGrpSpPr/>
          <p:nvPr/>
        </p:nvGrpSpPr>
        <p:grpSpPr>
          <a:xfrm>
            <a:off x="10195560" y="6400848"/>
            <a:ext cx="1879398" cy="472392"/>
            <a:chOff x="10195560" y="6400848"/>
            <a:chExt cx="1879398" cy="472392"/>
          </a:xfrm>
        </p:grpSpPr>
        <p:pic>
          <p:nvPicPr>
            <p:cNvPr id="213" name="Google Shape;213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195560" y="6400848"/>
              <a:ext cx="1879398" cy="457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14"/>
            <p:cNvSpPr txBox="1"/>
            <p:nvPr/>
          </p:nvSpPr>
          <p:spPr>
            <a:xfrm>
              <a:off x="10347960" y="6493584"/>
              <a:ext cx="1275080" cy="3796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Grandstander"/>
                  <a:ea typeface="Grandstander"/>
                  <a:cs typeface="Grandstander"/>
                  <a:sym typeface="Grandstander"/>
                </a:rPr>
                <a:t>CONTINUA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/>
          <p:nvPr/>
        </p:nvSpPr>
        <p:spPr>
          <a:xfrm>
            <a:off x="617538" y="1764545"/>
            <a:ext cx="6338941" cy="3293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ESTUDAR E ENTENDER A NOSSA HISTÓRIA NOS AJUDA A APRENDER COM OS ERROS E ACERTOS DO PASSADO, A COMPREENDER POR QUE VIVEMOS DA FORMA COMO VIVEMOS NO PRESENTE E A VALORIZAR AS CONQUISTAS QUE ALCANÇAMOS AO LONGO DO TEMPO.</a:t>
            </a:r>
            <a:endParaRPr/>
          </a:p>
        </p:txBody>
      </p:sp>
      <p:pic>
        <p:nvPicPr>
          <p:cNvPr descr="A cartoon of a child writing in a book&#10;&#10;Description automatically generated" id="220" name="Google Shape;2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3355" y="1764545"/>
            <a:ext cx="3777168" cy="361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"/>
          <p:cNvSpPr txBox="1"/>
          <p:nvPr>
            <p:ph idx="1" type="body"/>
          </p:nvPr>
        </p:nvSpPr>
        <p:spPr>
          <a:xfrm>
            <a:off x="1158012" y="1268575"/>
            <a:ext cx="9872800" cy="25233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pt-BR" sz="2600">
                <a:solidFill>
                  <a:srgbClr val="7030A0"/>
                </a:solidFill>
              </a:rPr>
              <a:t>1</a:t>
            </a:r>
            <a:r>
              <a:rPr b="1" lang="pt-BR" sz="2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VOCÊ JÁ OUVIU ALGUMA HISTÓRIA DOS ADULTOS DE SUA FAMÍLIA SOBRE O DIA EM QUE VOCÊ NASCEU? </a:t>
            </a:r>
            <a:r>
              <a:rPr lang="pt-BR" sz="2800"/>
              <a:t>CONTE PARA A TURMA ALGO QUE TENHA OUVIDO DE ALGUÉM QUE ESTEVE POR PERTO NO MOMENTO DA SUA CHEGADA.</a:t>
            </a:r>
            <a:endParaRPr/>
          </a:p>
          <a:p>
            <a:pPr indent="0" lvl="0" marL="11430" rtl="0" algn="l">
              <a:lnSpc>
                <a:spcPct val="100000"/>
              </a:lnSpc>
              <a:spcBef>
                <a:spcPts val="540"/>
              </a:spcBef>
              <a:spcAft>
                <a:spcPts val="540"/>
              </a:spcAft>
              <a:buSzPts val="2000"/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SEGUIDA, FAÇA UM DESENHO ILUSTRANDO O MOMENTO.</a:t>
            </a:r>
            <a:endParaRPr sz="2800"/>
          </a:p>
        </p:txBody>
      </p:sp>
      <p:sp>
        <p:nvSpPr>
          <p:cNvPr id="226" name="Google Shape;226;p21"/>
          <p:cNvSpPr txBox="1"/>
          <p:nvPr/>
        </p:nvSpPr>
        <p:spPr>
          <a:xfrm>
            <a:off x="1370516" y="5218185"/>
            <a:ext cx="8504426" cy="53431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aby wrapped in a blanket&#10;&#10;Description automatically generated" id="227" name="Google Shape;22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4942" y="4267342"/>
            <a:ext cx="1360601" cy="1608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4270" y="569221"/>
            <a:ext cx="627932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/>
          <p:nvPr>
            <p:ph idx="1" type="body"/>
          </p:nvPr>
        </p:nvSpPr>
        <p:spPr>
          <a:xfrm>
            <a:off x="1204555" y="1689006"/>
            <a:ext cx="9872800" cy="25233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pt-BR" sz="2600">
                <a:solidFill>
                  <a:srgbClr val="7030A0"/>
                </a:solidFill>
              </a:rPr>
              <a:t>1</a:t>
            </a:r>
            <a:r>
              <a:rPr b="1" lang="pt-BR" sz="26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VOCÊ JÁ OUVIU ALGUMA HISTÓRIA DOS ADULTOS DE SUA FAMÍLIA SOBRE O DIA EM QUE VOCÊ NASCEU? </a:t>
            </a:r>
            <a:r>
              <a:rPr lang="pt-BR" sz="2800"/>
              <a:t>CONTE PARA A TURMA ALGO QUE TENHA OUVIDO DE ALGUÉM QUE ESTEVE POR PERTO NO MOMENTO DA SUA CHEGADA.</a:t>
            </a:r>
            <a:endParaRPr/>
          </a:p>
          <a:p>
            <a:pPr indent="0" lvl="0" marL="11430" rtl="0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SzPts val="2000"/>
              <a:buNone/>
            </a:pPr>
            <a:r>
              <a:rPr lang="pt-B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 SEGUIDA, FAÇA UM DESENHO ILUSTRANDO O MOMENTO.</a:t>
            </a:r>
            <a:endParaRPr sz="2800"/>
          </a:p>
          <a:p>
            <a:pPr indent="0" lvl="0" marL="11430" rtl="0" algn="l">
              <a:lnSpc>
                <a:spcPct val="100000"/>
              </a:lnSpc>
              <a:spcBef>
                <a:spcPts val="540"/>
              </a:spcBef>
              <a:spcAft>
                <a:spcPts val="540"/>
              </a:spcAft>
              <a:buSzPts val="2000"/>
              <a:buNone/>
            </a:pPr>
            <a:r>
              <a:t/>
            </a:r>
            <a:endParaRPr sz="2600"/>
          </a:p>
        </p:txBody>
      </p:sp>
      <p:sp>
        <p:nvSpPr>
          <p:cNvPr id="234" name="Google Shape;234;p22"/>
          <p:cNvSpPr txBox="1"/>
          <p:nvPr/>
        </p:nvSpPr>
        <p:spPr>
          <a:xfrm>
            <a:off x="1370516" y="5218185"/>
            <a:ext cx="8504426" cy="53431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aby wrapped in a blanket&#10;&#10;Description automatically generated" id="235" name="Google Shape;2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4942" y="4267342"/>
            <a:ext cx="1360601" cy="160820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/>
          <p:nvPr/>
        </p:nvSpPr>
        <p:spPr>
          <a:xfrm>
            <a:off x="3418837" y="5266831"/>
            <a:ext cx="4407784" cy="486263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00" spcFirstLastPara="1" rIns="85300" wrap="square" tIns="426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RESPOSTA PESSOAL.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74451" y="492813"/>
            <a:ext cx="382909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2"/>
          <p:cNvSpPr txBox="1"/>
          <p:nvPr/>
        </p:nvSpPr>
        <p:spPr>
          <a:xfrm>
            <a:off x="9357360" y="422253"/>
            <a:ext cx="239183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CORREÇÃO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/>
          <p:nvPr/>
        </p:nvSpPr>
        <p:spPr>
          <a:xfrm>
            <a:off x="8175627" y="2888459"/>
            <a:ext cx="1970771" cy="1072872"/>
          </a:xfrm>
          <a:prstGeom prst="wedgeEllipseCallout">
            <a:avLst>
              <a:gd fmla="val -35166" name="adj1"/>
              <a:gd fmla="val 55412" name="adj2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3"/>
          <p:cNvSpPr txBox="1"/>
          <p:nvPr/>
        </p:nvSpPr>
        <p:spPr>
          <a:xfrm>
            <a:off x="8371134" y="3177790"/>
            <a:ext cx="1579756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109725" spcFirstLastPara="1" rIns="109725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TCHAU!!</a:t>
            </a:r>
            <a:endParaRPr/>
          </a:p>
        </p:txBody>
      </p:sp>
      <p:sp>
        <p:nvSpPr>
          <p:cNvPr id="245" name="Google Shape;245;p23"/>
          <p:cNvSpPr txBox="1"/>
          <p:nvPr/>
        </p:nvSpPr>
        <p:spPr>
          <a:xfrm>
            <a:off x="2167821" y="5621302"/>
            <a:ext cx="2118751" cy="584775"/>
          </a:xfrm>
          <a:prstGeom prst="rect">
            <a:avLst/>
          </a:prstGeom>
          <a:noFill/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APRENDER A COMER SOZINHO</a:t>
            </a:r>
            <a:endParaRPr/>
          </a:p>
        </p:txBody>
      </p:sp>
      <p:sp>
        <p:nvSpPr>
          <p:cNvPr id="246" name="Google Shape;246;p23"/>
          <p:cNvSpPr txBox="1"/>
          <p:nvPr/>
        </p:nvSpPr>
        <p:spPr>
          <a:xfrm>
            <a:off x="6686165" y="5883191"/>
            <a:ext cx="2118751" cy="584775"/>
          </a:xfrm>
          <a:prstGeom prst="rect">
            <a:avLst/>
          </a:prstGeom>
          <a:noFill/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APRENDER A SE COMUNICAR</a:t>
            </a:r>
            <a:endParaRPr/>
          </a:p>
        </p:txBody>
      </p:sp>
      <p:pic>
        <p:nvPicPr>
          <p:cNvPr descr="A cartoon of a baby eating&#10;&#10;Description automatically generated" id="247" name="Google Shape;24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2127" y="3148149"/>
            <a:ext cx="1689083" cy="247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baby&#10;&#10;Description automatically generated" id="248" name="Google Shape;24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2285" y="3548593"/>
            <a:ext cx="1934699" cy="233675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3"/>
          <p:cNvSpPr txBox="1"/>
          <p:nvPr>
            <p:ph type="title"/>
          </p:nvPr>
        </p:nvSpPr>
        <p:spPr>
          <a:xfrm>
            <a:off x="959978" y="972648"/>
            <a:ext cx="10051200" cy="17850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</a:pPr>
            <a:r>
              <a:rPr lang="pt-BR" sz="2600">
                <a:solidFill>
                  <a:srgbClr val="7030A0"/>
                </a:solidFill>
              </a:rPr>
              <a:t>2</a:t>
            </a:r>
            <a:r>
              <a:rPr b="0" lang="pt-BR" sz="2600">
                <a:solidFill>
                  <a:srgbClr val="7030A0"/>
                </a:solidFill>
              </a:rPr>
              <a:t>. </a:t>
            </a:r>
            <a:r>
              <a:rPr b="0" lang="pt-BR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ALÉM DOS ACONTECIMENTOS DESCRITOS ABAIXO, QUAIS OUTROS VOCÊ ACREDITA SER IMPORTANTES PARA SUA HISTÓRIA? CONVERSE COM UM COLEGA E COMPARTILHE AS SUAS RESPOSTAS.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senho de um cachorro&#10;&#10;Descrição gerada automaticamente" id="250" name="Google Shape;25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87601" y="379021"/>
            <a:ext cx="551473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/>
          <p:nvPr/>
        </p:nvSpPr>
        <p:spPr>
          <a:xfrm>
            <a:off x="8175627" y="2888459"/>
            <a:ext cx="1970771" cy="1072872"/>
          </a:xfrm>
          <a:prstGeom prst="wedgeEllipseCallout">
            <a:avLst>
              <a:gd fmla="val -35166" name="adj1"/>
              <a:gd fmla="val 55412" name="adj2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4"/>
          <p:cNvSpPr txBox="1"/>
          <p:nvPr/>
        </p:nvSpPr>
        <p:spPr>
          <a:xfrm>
            <a:off x="8454241" y="3167402"/>
            <a:ext cx="1579756" cy="4431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28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TCHAU!!</a:t>
            </a:r>
            <a:endParaRPr/>
          </a:p>
        </p:txBody>
      </p:sp>
      <p:sp>
        <p:nvSpPr>
          <p:cNvPr id="257" name="Google Shape;257;p24"/>
          <p:cNvSpPr txBox="1"/>
          <p:nvPr/>
        </p:nvSpPr>
        <p:spPr>
          <a:xfrm>
            <a:off x="4047099" y="3062330"/>
            <a:ext cx="3876958" cy="486263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00" spcFirstLastPara="1" rIns="85300" wrap="square" tIns="426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RESPOSTA PESSOAL.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artoon of a baby eating&#10;&#10;Description automatically generated" id="258" name="Google Shape;25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2127" y="3148149"/>
            <a:ext cx="1689083" cy="2473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baby&#10;&#10;Description automatically generated" id="259" name="Google Shape;25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2285" y="3548593"/>
            <a:ext cx="1934699" cy="233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74451" y="429580"/>
            <a:ext cx="382909" cy="4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4"/>
          <p:cNvSpPr txBox="1"/>
          <p:nvPr/>
        </p:nvSpPr>
        <p:spPr>
          <a:xfrm>
            <a:off x="2167821" y="5621302"/>
            <a:ext cx="2118751" cy="584775"/>
          </a:xfrm>
          <a:prstGeom prst="rect">
            <a:avLst/>
          </a:prstGeom>
          <a:noFill/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APRENDER A COMER SOZINHO</a:t>
            </a:r>
            <a:endParaRPr/>
          </a:p>
        </p:txBody>
      </p:sp>
      <p:sp>
        <p:nvSpPr>
          <p:cNvPr id="262" name="Google Shape;262;p24"/>
          <p:cNvSpPr txBox="1"/>
          <p:nvPr/>
        </p:nvSpPr>
        <p:spPr>
          <a:xfrm>
            <a:off x="6686165" y="5883191"/>
            <a:ext cx="2118751" cy="584775"/>
          </a:xfrm>
          <a:prstGeom prst="rect">
            <a:avLst/>
          </a:prstGeom>
          <a:noFill/>
          <a:ln cap="flat" cmpd="sng" w="9525">
            <a:solidFill>
              <a:srgbClr val="0C0C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APRENDER A SE COMUNICAR</a:t>
            </a:r>
            <a:endParaRPr/>
          </a:p>
        </p:txBody>
      </p:sp>
      <p:sp>
        <p:nvSpPr>
          <p:cNvPr id="263" name="Google Shape;263;p24"/>
          <p:cNvSpPr txBox="1"/>
          <p:nvPr/>
        </p:nvSpPr>
        <p:spPr>
          <a:xfrm>
            <a:off x="9357360" y="422253"/>
            <a:ext cx="239183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CORREÇÃO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esenho de um cachorro&#10;&#10;Descrição gerada automaticamente" id="264" name="Google Shape;26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38696" y="461849"/>
            <a:ext cx="551473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4"/>
          <p:cNvSpPr txBox="1"/>
          <p:nvPr>
            <p:ph type="title"/>
          </p:nvPr>
        </p:nvSpPr>
        <p:spPr>
          <a:xfrm>
            <a:off x="959978" y="972648"/>
            <a:ext cx="10051200" cy="17850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Lato"/>
              <a:buNone/>
            </a:pPr>
            <a:r>
              <a:rPr lang="pt-BR" sz="2600">
                <a:solidFill>
                  <a:srgbClr val="7030A0"/>
                </a:solidFill>
              </a:rPr>
              <a:t>2</a:t>
            </a:r>
            <a:r>
              <a:rPr b="0" lang="pt-BR" sz="2600">
                <a:solidFill>
                  <a:srgbClr val="7030A0"/>
                </a:solidFill>
              </a:rPr>
              <a:t>. </a:t>
            </a:r>
            <a:r>
              <a:rPr b="0" lang="pt-BR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ALÉM DOS ACONTECIMENTOS DESCRITOS ABAIXO, QUAIS OUTROS VOCÊ ACREDITA SER IMPORTANTES PARA SUA HISTÓRIA? CONVERSE COM UM COLEGA E COMPARTILHE AS SUAS RESPOSTAS.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/>
          <p:nvPr/>
        </p:nvSpPr>
        <p:spPr>
          <a:xfrm>
            <a:off x="3278586" y="3792597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5"/>
          <p:cNvSpPr/>
          <p:nvPr/>
        </p:nvSpPr>
        <p:spPr>
          <a:xfrm>
            <a:off x="10252440" y="3792597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5"/>
          <p:cNvSpPr/>
          <p:nvPr/>
        </p:nvSpPr>
        <p:spPr>
          <a:xfrm>
            <a:off x="6832443" y="6093759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5"/>
          <p:cNvSpPr/>
          <p:nvPr/>
        </p:nvSpPr>
        <p:spPr>
          <a:xfrm>
            <a:off x="9555385" y="6093759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5"/>
          <p:cNvSpPr/>
          <p:nvPr/>
        </p:nvSpPr>
        <p:spPr>
          <a:xfrm>
            <a:off x="6903223" y="3792597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5"/>
          <p:cNvSpPr/>
          <p:nvPr/>
        </p:nvSpPr>
        <p:spPr>
          <a:xfrm>
            <a:off x="3700206" y="6093759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artoon of a child raising her hand&#10;&#10;Description automatically generated" id="276" name="Google Shape;27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9702" y="4430516"/>
            <a:ext cx="2093978" cy="2107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reading a book&#10;&#10;Description automatically generated" id="277" name="Google Shape;27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3932" y="2013495"/>
            <a:ext cx="2206418" cy="2256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kids playing with a ball&#10;&#10;Description automatically generated" id="278" name="Google Shape;27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9656" y="1892659"/>
            <a:ext cx="2371008" cy="2100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riding a bicycle&#10;&#10;Description automatically generated" id="279" name="Google Shape;279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47230" y="2052118"/>
            <a:ext cx="2340360" cy="234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mixing chocolate&#10;&#10;Description automatically generated" id="280" name="Google Shape;280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08905" y="4529218"/>
            <a:ext cx="2598665" cy="1896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being examined by a doctor&#10;&#10;Description automatically generated" id="281" name="Google Shape;281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99963" y="4179050"/>
            <a:ext cx="2134040" cy="266482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5"/>
          <p:cNvSpPr txBox="1"/>
          <p:nvPr/>
        </p:nvSpPr>
        <p:spPr>
          <a:xfrm>
            <a:off x="920441" y="1000107"/>
            <a:ext cx="9820102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MARQUE COM UM </a:t>
            </a:r>
            <a:r>
              <a:rPr b="1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QUAIS DESTAS ATIVIDADES JÁ FIZERAM PARTE DA SUA HISTÓRIA.</a:t>
            </a:r>
            <a:endParaRPr/>
          </a:p>
        </p:txBody>
      </p:sp>
      <p:pic>
        <p:nvPicPr>
          <p:cNvPr id="283" name="Google Shape;283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226355" y="423207"/>
            <a:ext cx="524765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6132" y="433915"/>
            <a:ext cx="553414" cy="4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6"/>
          <p:cNvSpPr txBox="1"/>
          <p:nvPr/>
        </p:nvSpPr>
        <p:spPr>
          <a:xfrm>
            <a:off x="920441" y="1000107"/>
            <a:ext cx="9820102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MARQUE COM UM </a:t>
            </a:r>
            <a:r>
              <a:rPr b="1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QUAIS DESTAS ATIVIDADES JÁ FIZERAM PARTE DA SUA HISTÓRIA.</a:t>
            </a:r>
            <a:endParaRPr/>
          </a:p>
        </p:txBody>
      </p:sp>
      <p:sp>
        <p:nvSpPr>
          <p:cNvPr id="290" name="Google Shape;290;p26"/>
          <p:cNvSpPr txBox="1"/>
          <p:nvPr/>
        </p:nvSpPr>
        <p:spPr>
          <a:xfrm>
            <a:off x="9357360" y="422253"/>
            <a:ext cx="239183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CORREÇÃO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6"/>
          <p:cNvSpPr/>
          <p:nvPr/>
        </p:nvSpPr>
        <p:spPr>
          <a:xfrm>
            <a:off x="3278586" y="3792597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6"/>
          <p:cNvSpPr/>
          <p:nvPr/>
        </p:nvSpPr>
        <p:spPr>
          <a:xfrm>
            <a:off x="10252440" y="3792597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6"/>
          <p:cNvSpPr/>
          <p:nvPr/>
        </p:nvSpPr>
        <p:spPr>
          <a:xfrm>
            <a:off x="6832443" y="6093759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6"/>
          <p:cNvSpPr/>
          <p:nvPr/>
        </p:nvSpPr>
        <p:spPr>
          <a:xfrm>
            <a:off x="9555385" y="6093759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6"/>
          <p:cNvSpPr/>
          <p:nvPr/>
        </p:nvSpPr>
        <p:spPr>
          <a:xfrm>
            <a:off x="6903223" y="3792597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6"/>
          <p:cNvSpPr/>
          <p:nvPr/>
        </p:nvSpPr>
        <p:spPr>
          <a:xfrm>
            <a:off x="3700206" y="6093759"/>
            <a:ext cx="630331" cy="34242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72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artoon of a child raising her hand&#10;&#10;Description automatically generated" id="297" name="Google Shape;29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9702" y="4430516"/>
            <a:ext cx="2093978" cy="2107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reading a book&#10;&#10;Description automatically generated" id="298" name="Google Shape;298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3932" y="2013495"/>
            <a:ext cx="2206418" cy="22569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kids playing with a ball&#10;&#10;Description automatically generated" id="299" name="Google Shape;299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89656" y="1892659"/>
            <a:ext cx="2371008" cy="21006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riding a bicycle&#10;&#10;Description automatically generated" id="300" name="Google Shape;300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47230" y="2052118"/>
            <a:ext cx="2340360" cy="23403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mixing chocolate&#10;&#10;Description automatically generated" id="301" name="Google Shape;301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08905" y="4529218"/>
            <a:ext cx="2598665" cy="18966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f a child being examined by a doctor&#10;&#10;Description automatically generated" id="302" name="Google Shape;302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99963" y="4179050"/>
            <a:ext cx="2134040" cy="266482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6"/>
          <p:cNvSpPr txBox="1"/>
          <p:nvPr/>
        </p:nvSpPr>
        <p:spPr>
          <a:xfrm>
            <a:off x="4047099" y="4243334"/>
            <a:ext cx="3876958" cy="486263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00" spcFirstLastPara="1" rIns="85300" wrap="square" tIns="426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RESPOSTA PESSOAL.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62406" y="449863"/>
            <a:ext cx="414819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 txBox="1"/>
          <p:nvPr/>
        </p:nvSpPr>
        <p:spPr>
          <a:xfrm>
            <a:off x="772056" y="838295"/>
            <a:ext cx="10986556" cy="131112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109725" spcFirstLastPara="1" rIns="109725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SERÁ QUE VOCÊ MUDOU MUITO DESDE QUE NASCEU? VAMOS REGISTRAR ESSAS MUDANÇAS E COMO VOCÊ SE VÊ NO FUTURO? APROVEITE O ESPAÇO ABAIXO E FAÇA SEU REGISTRO.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0" name="Google Shape;310;p15"/>
          <p:cNvGraphicFramePr/>
          <p:nvPr/>
        </p:nvGraphicFramePr>
        <p:xfrm>
          <a:off x="1788086" y="2366546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{63C70B3A-A2D3-4072-BF82-1BC0E9208609}</a:tableStyleId>
              </a:tblPr>
              <a:tblGrid>
                <a:gridCol w="2870250"/>
                <a:gridCol w="2871200"/>
                <a:gridCol w="2871200"/>
              </a:tblGrid>
              <a:tr h="112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EU ERA ASSIM...</a:t>
                      </a:r>
                      <a:endParaRPr sz="2000" u="none" cap="none" strike="noStrike"/>
                    </a:p>
                  </a:txBody>
                  <a:tcPr marT="0" marB="0" marR="82300" marL="82300" anchor="ctr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51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EU ESTOU ASSIM...</a:t>
                      </a:r>
                      <a:endParaRPr sz="2000" u="none" cap="none" strike="noStrike"/>
                    </a:p>
                  </a:txBody>
                  <a:tcPr marT="0" marB="0" marR="82300" marL="82300" anchor="ctr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51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EU QUERO SER ASSIM QUANDO CRESCER...</a:t>
                      </a:r>
                      <a:endParaRPr sz="2000" u="none" cap="none" strike="noStrike"/>
                    </a:p>
                  </a:txBody>
                  <a:tcPr marT="0" marB="0" marR="82300" marL="82300" anchor="ctr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51CB"/>
                    </a:solidFill>
                  </a:tcPr>
                </a:tc>
              </a:tr>
              <a:tr h="2684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pt-BR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   </a:t>
                      </a:r>
                      <a:endParaRPr sz="2000" u="none" cap="none" strike="noStrike"/>
                    </a:p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pt-BR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000" u="none" cap="none" strike="noStrike"/>
                    </a:p>
                  </a:txBody>
                  <a:tcPr marT="0" marB="0" marR="82300" marL="82300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pt-BR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000" u="none" cap="none" strike="noStrike"/>
                    </a:p>
                  </a:txBody>
                  <a:tcPr marT="0" marB="0" marR="82300" marL="82300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pt-BR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000" u="none" cap="none" strike="noStrike"/>
                    </a:p>
                  </a:txBody>
                  <a:tcPr marT="0" marB="0" marR="82300" marL="82300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11" name="Google Shape;31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70509" y="430036"/>
            <a:ext cx="406824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"/>
          <p:cNvSpPr txBox="1"/>
          <p:nvPr/>
        </p:nvSpPr>
        <p:spPr>
          <a:xfrm>
            <a:off x="6273800" y="845406"/>
            <a:ext cx="5427663" cy="5635340"/>
          </a:xfrm>
          <a:prstGeom prst="rect">
            <a:avLst/>
          </a:prstGeom>
          <a:noFill/>
          <a:ln>
            <a:noFill/>
          </a:ln>
        </p:spPr>
        <p:txBody>
          <a:bodyPr anchorCtr="0" anchor="t" bIns="85300" lIns="85300" spcFirstLastPara="1" rIns="85300" wrap="square" tIns="85300">
            <a:spAutoFit/>
          </a:bodyPr>
          <a:lstStyle/>
          <a:p>
            <a:pPr indent="-342000" lvl="0" marL="34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500"/>
              <a:buFont typeface="Dosis"/>
              <a:buChar char="●"/>
            </a:pPr>
            <a:r>
              <a:rPr b="0" i="0" lang="pt-BR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IDENTIFICAR MARCOS NAS DIFERENTES FASES DA VIDA (NASCIMENTO, FALAR, ANDAR, ENTRE OUTROS);</a:t>
            </a:r>
            <a:endParaRPr/>
          </a:p>
          <a:p>
            <a:pPr indent="-342000" lvl="0" marL="342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030A0"/>
              </a:buClr>
              <a:buSzPts val="2500"/>
              <a:buFont typeface="Dosis"/>
              <a:buChar char="●"/>
            </a:pPr>
            <a:r>
              <a:rPr b="0" i="0" lang="pt-BR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RECONHECER AS FASES E TRANSFORMAÇÕES PESSOAIS A PARTIR DAS LEMBRANÇAS, COM APOIO SE NECESSÁRIO;</a:t>
            </a:r>
            <a:endParaRPr/>
          </a:p>
          <a:p>
            <a:pPr indent="-342000" lvl="0" marL="34200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7030A0"/>
              </a:buClr>
              <a:buSzPts val="2500"/>
              <a:buFont typeface="Dosis"/>
              <a:buChar char="●"/>
            </a:pPr>
            <a:r>
              <a:rPr b="0" i="0" lang="pt-BR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LEMBRAR-SE DE ACONTECIMENTOS E/OU OBJETOS QUE FORAM IMPORTANTES NA TRAJETÓRIA DE VIDA.</a:t>
            </a:r>
            <a:endParaRPr/>
          </a:p>
        </p:txBody>
      </p:sp>
      <p:sp>
        <p:nvSpPr>
          <p:cNvPr id="130" name="Google Shape;130;p2"/>
          <p:cNvSpPr txBox="1"/>
          <p:nvPr/>
        </p:nvSpPr>
        <p:spPr>
          <a:xfrm>
            <a:off x="694581" y="845406"/>
            <a:ext cx="481990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000" lvl="0" marL="34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500"/>
              <a:buFont typeface="Dosis"/>
              <a:buChar char="●"/>
            </a:pPr>
            <a:r>
              <a:rPr b="0" i="0" lang="pt-BR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FASES DA VIDA;</a:t>
            </a:r>
            <a:endParaRPr/>
          </a:p>
          <a:p>
            <a:pPr indent="-342000" lvl="0" marL="342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030A0"/>
              </a:buClr>
              <a:buSzPts val="2500"/>
              <a:buFont typeface="Dosis"/>
              <a:buChar char="●"/>
            </a:pPr>
            <a:r>
              <a:rPr b="0" i="0" lang="pt-BR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IDEIA DE TEMPORALIDADE.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6" name="Google Shape;316;p27"/>
          <p:cNvGraphicFramePr/>
          <p:nvPr/>
        </p:nvGraphicFramePr>
        <p:xfrm>
          <a:off x="1788086" y="2366546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{63C70B3A-A2D3-4072-BF82-1BC0E9208609}</a:tableStyleId>
              </a:tblPr>
              <a:tblGrid>
                <a:gridCol w="2870250"/>
                <a:gridCol w="2871200"/>
                <a:gridCol w="2871200"/>
              </a:tblGrid>
              <a:tr h="112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EU ERA ASSIM...</a:t>
                      </a:r>
                      <a:endParaRPr sz="2000" u="none" cap="none" strike="noStrike"/>
                    </a:p>
                  </a:txBody>
                  <a:tcPr marT="0" marB="0" marR="82300" marL="82300" anchor="ctr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51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EU ESTOU ASSIM...</a:t>
                      </a:r>
                      <a:endParaRPr sz="2000" u="none" cap="none" strike="noStrike"/>
                    </a:p>
                  </a:txBody>
                  <a:tcPr marT="0" marB="0" marR="82300" marL="82300" anchor="ctr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51C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pt-BR" sz="2000" u="none" cap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EU QUERO SER ASSIM QUANDO CRESCER...</a:t>
                      </a:r>
                      <a:endParaRPr sz="2000" u="none" cap="none" strike="noStrike"/>
                    </a:p>
                  </a:txBody>
                  <a:tcPr marT="0" marB="0" marR="82300" marL="82300" anchor="ctr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51CB"/>
                    </a:solidFill>
                  </a:tcPr>
                </a:tc>
              </a:tr>
              <a:tr h="2684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pt-BR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   </a:t>
                      </a:r>
                      <a:endParaRPr sz="2000" u="none" cap="none" strike="noStrike"/>
                    </a:p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pt-BR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000" u="none" cap="none" strike="noStrike"/>
                    </a:p>
                  </a:txBody>
                  <a:tcPr marT="0" marB="0" marR="82300" marL="82300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pt-BR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000" u="none" cap="none" strike="noStrike"/>
                    </a:p>
                  </a:txBody>
                  <a:tcPr marT="0" marB="0" marR="82300" marL="82300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pt-BR" sz="20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2000" u="none" cap="none" strike="noStrike"/>
                    </a:p>
                  </a:txBody>
                  <a:tcPr marT="0" marB="0" marR="82300" marL="82300">
                    <a:lnL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7030A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17" name="Google Shape;317;p27"/>
          <p:cNvSpPr txBox="1"/>
          <p:nvPr/>
        </p:nvSpPr>
        <p:spPr>
          <a:xfrm>
            <a:off x="4768539" y="4366557"/>
            <a:ext cx="2651744" cy="8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00" spcFirstLastPara="1" rIns="85300" wrap="square" tIns="426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RESPOSTA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PESSOAL.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0536" y="430036"/>
            <a:ext cx="406824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9814" y="410281"/>
            <a:ext cx="414819" cy="4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7"/>
          <p:cNvSpPr txBox="1"/>
          <p:nvPr/>
        </p:nvSpPr>
        <p:spPr>
          <a:xfrm>
            <a:off x="9357360" y="422253"/>
            <a:ext cx="239183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CORREÇÃO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27"/>
          <p:cNvSpPr txBox="1"/>
          <p:nvPr/>
        </p:nvSpPr>
        <p:spPr>
          <a:xfrm>
            <a:off x="772056" y="838295"/>
            <a:ext cx="10986556" cy="131112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109725" spcFirstLastPara="1" rIns="109725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SERÁ QUE VOCÊ MUDOU MUITO DESDE QUE NASCEU? VAMOS REGISTRAR ESSAS MUDANÇAS E COMO VOCÊ SE VÊ NO FUTURO? APROVEITE O ESPAÇO ABAIXO E FAÇA SEU REGISTRO.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6"/>
          <p:cNvSpPr txBox="1"/>
          <p:nvPr/>
        </p:nvSpPr>
        <p:spPr>
          <a:xfrm>
            <a:off x="4641707" y="1132070"/>
            <a:ext cx="7002605" cy="4852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11480" lvl="0" marL="4114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rgbClr val="002617"/>
                </a:solidFill>
                <a:latin typeface="Arial"/>
                <a:ea typeface="Arial"/>
                <a:cs typeface="Arial"/>
                <a:sym typeface="Arial"/>
              </a:rPr>
              <a:t>IDENTIFICAMOS ACONTECIMENTOS IMPORTANTES NAS DIFERENTES FASES DA NOSSA VIDA (NASCIMENTO, FALA, ANDAR, ENTRE OUTROS); </a:t>
            </a:r>
            <a:endParaRPr/>
          </a:p>
          <a:p>
            <a:pPr indent="-411480" lvl="0" marL="41148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7030A0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rgbClr val="002617"/>
                </a:solidFill>
                <a:latin typeface="Arial"/>
                <a:ea typeface="Arial"/>
                <a:cs typeface="Arial"/>
                <a:sym typeface="Arial"/>
              </a:rPr>
              <a:t>RECONHECEMOS AS NOSSAS FASES E TRANSFORMAÇÕES A PARTIR DAS NOSSAS LEMBRANÇAS; </a:t>
            </a:r>
            <a:endParaRPr/>
          </a:p>
          <a:p>
            <a:pPr indent="-411480" lvl="0" marL="41148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7030A0"/>
              </a:buClr>
              <a:buSzPts val="2600"/>
              <a:buFont typeface="Dosis"/>
              <a:buChar char="●"/>
            </a:pPr>
            <a:r>
              <a:rPr b="0" i="0" lang="pt-BR" sz="2600" u="none" cap="none" strike="noStrike">
                <a:solidFill>
                  <a:srgbClr val="002617"/>
                </a:solidFill>
                <a:latin typeface="Arial"/>
                <a:ea typeface="Arial"/>
                <a:cs typeface="Arial"/>
                <a:sym typeface="Arial"/>
              </a:rPr>
              <a:t>RELEMBRAMOS ACONTECIMENTOS E OBJETOS AFETIVOS QUE FORAM IMPORTANTES NA NOSSA TRAJETÓRIA DE VIDA.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7"/>
          <p:cNvSpPr txBox="1"/>
          <p:nvPr/>
        </p:nvSpPr>
        <p:spPr>
          <a:xfrm>
            <a:off x="825153" y="1312895"/>
            <a:ext cx="5269259" cy="3711785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109725" spcFirstLastPara="1" rIns="109725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2617"/>
                </a:solidFill>
                <a:latin typeface="Arial"/>
                <a:ea typeface="Arial"/>
                <a:cs typeface="Arial"/>
                <a:sym typeface="Arial"/>
              </a:rPr>
              <a:t>PENSE E CONVERSE COM SEUS FAMILIARES SOBRE AS MEMÓRIAS, BRINQUEDOS E OBJETOS QUE SÃO TÃO IMPORTANTES PARA VOCÊ QUE VALERIA GUARDAR EM UM POTINHO PARA O FUTURO. AGORA FAÇA UM DESENHO DESSAS LEMBRANÇAS!</a:t>
            </a:r>
            <a:endParaRPr/>
          </a:p>
        </p:txBody>
      </p:sp>
      <p:pic>
        <p:nvPicPr>
          <p:cNvPr id="332" name="Google Shape;3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6016" y="716821"/>
            <a:ext cx="3597104" cy="5424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6016" y="955972"/>
            <a:ext cx="3597104" cy="5424357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8"/>
          <p:cNvSpPr txBox="1"/>
          <p:nvPr/>
        </p:nvSpPr>
        <p:spPr>
          <a:xfrm>
            <a:off x="7477057" y="3663839"/>
            <a:ext cx="3541188" cy="886372"/>
          </a:xfrm>
          <a:prstGeom prst="rect">
            <a:avLst/>
          </a:prstGeom>
          <a:noFill/>
          <a:ln>
            <a:noFill/>
          </a:ln>
        </p:spPr>
        <p:txBody>
          <a:bodyPr anchorCtr="0" anchor="t" bIns="42650" lIns="85300" spcFirstLastPara="1" rIns="85300" wrap="square" tIns="426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RESPOSTA PESSOAL.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8"/>
          <p:cNvSpPr txBox="1"/>
          <p:nvPr/>
        </p:nvSpPr>
        <p:spPr>
          <a:xfrm>
            <a:off x="825153" y="1312895"/>
            <a:ext cx="5269259" cy="3711785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109725" spcFirstLastPara="1" rIns="109725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2617"/>
                </a:solidFill>
                <a:latin typeface="Arial"/>
                <a:ea typeface="Arial"/>
                <a:cs typeface="Arial"/>
                <a:sym typeface="Arial"/>
              </a:rPr>
              <a:t>PENSE E CONVERSE COM SEUS FAMILIARES SOBRE AS MEMÓRIAS, BRINQUEDOS E OBJETOS QUE SÃO TÃO IMPORTANTES PARA VOCÊ QUE VALERIA GUARDAR EM UM POTINHO PARA O FUTURO. AGORA FAÇA UM DESENHO DESSAS LEMBRANÇAS!</a:t>
            </a:r>
            <a:endParaRPr/>
          </a:p>
        </p:txBody>
      </p:sp>
      <p:sp>
        <p:nvSpPr>
          <p:cNvPr id="340" name="Google Shape;340;p28"/>
          <p:cNvSpPr txBox="1"/>
          <p:nvPr/>
        </p:nvSpPr>
        <p:spPr>
          <a:xfrm>
            <a:off x="9497060" y="307953"/>
            <a:ext cx="239183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CORREÇÃO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8"/>
          <p:cNvSpPr txBox="1"/>
          <p:nvPr/>
        </p:nvSpPr>
        <p:spPr>
          <a:xfrm>
            <a:off x="702924" y="1157161"/>
            <a:ext cx="10798514" cy="3153619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LEMOV, Doug. </a:t>
            </a:r>
            <a:r>
              <a:rPr b="1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Aula nota 10 2.0</a:t>
            </a: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62 técnicas para melhorar a gestão da sala de aula. Tradução Marcelo de Abreu Almeida e Sandra Maria Mallmann da Rosa. Porto Alegre: Penso, 2018.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SÃO PAULO (Estado). Secretaria da Educação. </a:t>
            </a:r>
            <a:r>
              <a:rPr b="1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Currículo Paulista</a:t>
            </a: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Ensino Fundamental – Anos Iniciais – Matriz de Habilidades. São Paulo, 2019. Disponível em: </a:t>
            </a:r>
            <a:r>
              <a:rPr b="0" i="0" lang="pt-BR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https://efape.educacao.sp.gov.br/curriculopaulista/wp-content/uploads/2023/02/Curriculo_Paulista-etapas-Educa%C3%A7%C3%A3o-Infantil-e-Ensino-Fundamental-ISBN.pdf</a:t>
            </a: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Acesso em: ​30 jul.2025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 txBox="1"/>
          <p:nvPr>
            <p:ph idx="1" type="body"/>
          </p:nvPr>
        </p:nvSpPr>
        <p:spPr>
          <a:xfrm>
            <a:off x="968535" y="1079488"/>
            <a:ext cx="10504327" cy="51541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pt-BR" sz="2000">
                <a:latin typeface="Arial"/>
                <a:ea typeface="Arial"/>
                <a:cs typeface="Arial"/>
                <a:sym typeface="Arial"/>
              </a:rPr>
              <a:t>Lista de imagens e vídeos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b="1" lang="pt-BR" sz="2000">
                <a:latin typeface="Arial"/>
                <a:ea typeface="Arial"/>
                <a:cs typeface="Arial"/>
                <a:sym typeface="Arial"/>
              </a:rPr>
              <a:t>Slide 1 – </a:t>
            </a:r>
            <a:r>
              <a:rPr lang="pt-BR" sz="2000">
                <a:latin typeface="Arial"/>
                <a:ea typeface="Arial"/>
                <a:cs typeface="Arial"/>
                <a:sym typeface="Arial"/>
              </a:rPr>
              <a:t>Imagem de capa: SEDUC-SP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b="1" lang="pt-BR" sz="2000">
                <a:latin typeface="Arial"/>
                <a:ea typeface="Arial"/>
                <a:cs typeface="Arial"/>
                <a:sym typeface="Arial"/>
              </a:rPr>
              <a:t>Slides 3 a 18 – </a:t>
            </a:r>
            <a:r>
              <a:rPr lang="pt-BR" sz="2000">
                <a:latin typeface="Arial"/>
                <a:ea typeface="Arial"/>
                <a:cs typeface="Arial"/>
                <a:sym typeface="Arial"/>
              </a:rPr>
              <a:t>© Getty Images.</a:t>
            </a:r>
            <a:endParaRPr sz="2000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b="1" lang="pt-BR" sz="2000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Slide 10 – </a:t>
            </a:r>
            <a:r>
              <a:rPr lang="pt-BR" sz="2000">
                <a:latin typeface="Arial"/>
                <a:ea typeface="Arial"/>
                <a:cs typeface="Arial"/>
                <a:sym typeface="Arial"/>
              </a:rPr>
              <a:t>Wikipedia. Disponível em:</a:t>
            </a:r>
            <a:r>
              <a:rPr b="1" lang="pt-BR" sz="2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https://pt.wikipedia.org/wiki/Ioi%C3%B4#/media/Ficheiro:Yo-yo_player_Antikensammlung_Berlin_F2549.jpg</a:t>
            </a:r>
            <a:r>
              <a:rPr lang="pt-BR" sz="2000">
                <a:latin typeface="Arial"/>
                <a:ea typeface="Arial"/>
                <a:cs typeface="Arial"/>
                <a:sym typeface="Arial"/>
              </a:rPr>
              <a:t>. Acesso em: 15 jul. 2025.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SzPts val="16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1"/>
          <p:cNvSpPr txBox="1"/>
          <p:nvPr/>
        </p:nvSpPr>
        <p:spPr>
          <a:xfrm>
            <a:off x="1691050" y="1821796"/>
            <a:ext cx="3037361" cy="486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Habilidade: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(EF01HI01) Reconhecer as transformações pessoais a partir do registro das lembranças particulares, da família ou da comunidade.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9769" y="1948719"/>
            <a:ext cx="692128" cy="71981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1"/>
          <p:cNvSpPr txBox="1"/>
          <p:nvPr>
            <p:ph idx="1" type="subTitle"/>
          </p:nvPr>
        </p:nvSpPr>
        <p:spPr>
          <a:xfrm rot="-120000">
            <a:off x="176229" y="159566"/>
            <a:ext cx="2406929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/>
              <a:t>SLIDE 2</a:t>
            </a:r>
            <a:endParaRPr/>
          </a:p>
        </p:txBody>
      </p:sp>
      <p:pic>
        <p:nvPicPr>
          <p:cNvPr id="362" name="Google Shape;362;p3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584" r="584" t="0"/>
          <a:stretch/>
        </p:blipFill>
        <p:spPr>
          <a:xfrm>
            <a:off x="4728411" y="1108876"/>
            <a:ext cx="6948076" cy="3908293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"/>
          <p:cNvSpPr txBox="1"/>
          <p:nvPr/>
        </p:nvSpPr>
        <p:spPr>
          <a:xfrm>
            <a:off x="1379693" y="1206367"/>
            <a:ext cx="4435527" cy="1160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 professor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neste momento, explore os conhecimentos já adquiridos pelos estudantes, possibilitando o diálogo coletivo. É importante garantir que todos possam manifestar as suas opiniões. Questione os estudantes: “O que vocês acham que é história?”. Dê tempo para pensarem e, se necessário, incentive-os com exemplos, como: “Será que história é sobre coisas que aconteceram há muito tempo? Pode ser sobre a nossa vida também?”.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1314778" y="4408809"/>
            <a:ext cx="10348062" cy="1160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Expectativas de respostas: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esperado que os estudantes, por meio das perguntas orientadoras, reflitam sobre as suas vidas e o fato de seus familiares terem as próprias histórias. É possível que, inicialmente, os estudantes associem o termo “História” à história contada e a tempos remotos. Diferencie as ideias para que consigam refletir mais densamente sobre o tópico.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2"/>
          <p:cNvSpPr txBox="1"/>
          <p:nvPr/>
        </p:nvSpPr>
        <p:spPr>
          <a:xfrm>
            <a:off x="1354165" y="5929598"/>
            <a:ext cx="10348062" cy="2485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Conceito-base: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que é História. Como a História permeia o cotidiano.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598" y="1529700"/>
            <a:ext cx="692128" cy="71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985" y="4300993"/>
            <a:ext cx="692128" cy="71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985" y="5569691"/>
            <a:ext cx="692128" cy="71981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2"/>
          <p:cNvSpPr txBox="1"/>
          <p:nvPr>
            <p:ph idx="1" type="subTitle"/>
          </p:nvPr>
        </p:nvSpPr>
        <p:spPr>
          <a:xfrm rot="-120000">
            <a:off x="176229" y="159566"/>
            <a:ext cx="2406929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/>
              <a:t>SLIDE 3</a:t>
            </a:r>
            <a:endParaRPr/>
          </a:p>
        </p:txBody>
      </p:sp>
      <p:pic>
        <p:nvPicPr>
          <p:cNvPr descr="Interface gráfica do usuário, Aplicativo&#10;&#10;Descrição gerada automaticamente" id="374" name="Google Shape;374;p32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6" r="6" t="0"/>
          <a:stretch/>
        </p:blipFill>
        <p:spPr>
          <a:xfrm>
            <a:off x="5789692" y="928402"/>
            <a:ext cx="5912535" cy="332580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"/>
          <p:cNvSpPr txBox="1"/>
          <p:nvPr/>
        </p:nvSpPr>
        <p:spPr>
          <a:xfrm>
            <a:off x="1322264" y="999554"/>
            <a:ext cx="4363277" cy="176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 professor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apresente o conceito de história de uma maneira ampla. Explique que a história é uma ciência que estuda os eventos do passado, como a de um povo, país ou de um período específico.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 o estudo do passado humano, abrangendo toda a sua experiência ao longo do tempo. Nesta aula os estudantes farão o resgate e o registro de fatos de suas histórias pessoais e a análise de objetos modernos e antigos, possibilitando a construção das noções de documento histórico. Também será trabalhada a percepção de tempo, de permanência e de mudança.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600" u="sng" cap="none" strike="noStrike">
              <a:solidFill>
                <a:srgbClr val="2200CC"/>
              </a:solidFill>
              <a:latin typeface="Arial"/>
              <a:ea typeface="Arial"/>
              <a:cs typeface="Arial"/>
              <a:sym typeface="Arial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 txBox="1"/>
          <p:nvPr/>
        </p:nvSpPr>
        <p:spPr>
          <a:xfrm>
            <a:off x="1322264" y="5209785"/>
            <a:ext cx="9544296" cy="719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Aprofundamento: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mais sugestões de atividades, consulte: </a:t>
            </a:r>
            <a:r>
              <a:rPr b="0" i="0" lang="pt-BR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https://www.todamateria.com.br/atividades-historia-1-ano-ef/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381" name="Google Shape;38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4772" y="5209785"/>
            <a:ext cx="692128" cy="71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985" y="999554"/>
            <a:ext cx="692128" cy="71981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3"/>
          <p:cNvSpPr txBox="1"/>
          <p:nvPr>
            <p:ph idx="1" type="subTitle"/>
          </p:nvPr>
        </p:nvSpPr>
        <p:spPr>
          <a:xfrm rot="-120000">
            <a:off x="176229" y="159566"/>
            <a:ext cx="2406929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/>
              <a:t>SLIDE 4</a:t>
            </a:r>
            <a:endParaRPr/>
          </a:p>
        </p:txBody>
      </p:sp>
      <p:pic>
        <p:nvPicPr>
          <p:cNvPr descr="Interface gráfica do usuário&#10;&#10;Descrição gerada automaticamente com confiança média" id="384" name="Google Shape;384;p33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0" l="6" r="6" t="0"/>
          <a:stretch/>
        </p:blipFill>
        <p:spPr>
          <a:xfrm>
            <a:off x="5789692" y="928402"/>
            <a:ext cx="5912535" cy="332580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"/>
          <p:cNvSpPr txBox="1"/>
          <p:nvPr/>
        </p:nvSpPr>
        <p:spPr>
          <a:xfrm>
            <a:off x="622300" y="2407489"/>
            <a:ext cx="5949950" cy="2272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JUNTO COM SEUS COLEGAS E PROFESSOR, CONVERSEM SOBRE AS PERGUNTAS A SEGUIR.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QUE VOCÊS ACHAM QUE É HISTÓRIA?</a:t>
            </a:r>
            <a:endParaRPr/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4486" y="1681508"/>
            <a:ext cx="5338730" cy="3644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3"/>
          <p:cNvGrpSpPr/>
          <p:nvPr/>
        </p:nvGrpSpPr>
        <p:grpSpPr>
          <a:xfrm>
            <a:off x="8915379" y="551857"/>
            <a:ext cx="2659795" cy="415517"/>
            <a:chOff x="289560" y="3851596"/>
            <a:chExt cx="2659795" cy="415517"/>
          </a:xfrm>
        </p:grpSpPr>
        <p:sp>
          <p:nvSpPr>
            <p:cNvPr id="138" name="Google Shape;138;p3"/>
            <p:cNvSpPr/>
            <p:nvPr/>
          </p:nvSpPr>
          <p:spPr>
            <a:xfrm>
              <a:off x="532705" y="3910261"/>
              <a:ext cx="2416650" cy="302955"/>
            </a:xfrm>
            <a:prstGeom prst="roundRect">
              <a:avLst>
                <a:gd fmla="val 50000" name="adj"/>
              </a:avLst>
            </a:prstGeom>
            <a:solidFill>
              <a:srgbClr val="BD68C1"/>
            </a:solidFill>
            <a:ln cap="flat" cmpd="sng" w="19050">
              <a:solidFill>
                <a:srgbClr val="A839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72000" spcFirstLastPara="1" rIns="10800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400" u="none" cap="none" strike="noStrike">
                  <a:solidFill>
                    <a:schemeClr val="lt1"/>
                  </a:solidFill>
                  <a:latin typeface="Grandstander"/>
                  <a:ea typeface="Grandstander"/>
                  <a:cs typeface="Grandstander"/>
                  <a:sym typeface="Grandstander"/>
                </a:rPr>
                <a:t>HÁBITOS DE DISCUSSÃO</a:t>
              </a:r>
              <a:endParaRPr/>
            </a:p>
          </p:txBody>
        </p:sp>
        <p:pic>
          <p:nvPicPr>
            <p:cNvPr id="139" name="Google Shape;139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89560" y="3851596"/>
              <a:ext cx="558800" cy="4155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0" name="Google Shape;140;p3"/>
          <p:cNvGrpSpPr/>
          <p:nvPr/>
        </p:nvGrpSpPr>
        <p:grpSpPr>
          <a:xfrm>
            <a:off x="10195560" y="6400848"/>
            <a:ext cx="1879398" cy="472392"/>
            <a:chOff x="10195560" y="6400848"/>
            <a:chExt cx="1879398" cy="472392"/>
          </a:xfrm>
        </p:grpSpPr>
        <p:pic>
          <p:nvPicPr>
            <p:cNvPr id="141" name="Google Shape;141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195560" y="6400848"/>
              <a:ext cx="1879398" cy="457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" name="Google Shape;142;p3"/>
            <p:cNvSpPr txBox="1"/>
            <p:nvPr/>
          </p:nvSpPr>
          <p:spPr>
            <a:xfrm>
              <a:off x="10347960" y="6493584"/>
              <a:ext cx="1275080" cy="3796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Grandstander"/>
                  <a:ea typeface="Grandstander"/>
                  <a:cs typeface="Grandstander"/>
                  <a:sym typeface="Grandstander"/>
                </a:rPr>
                <a:t>CONTINUA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"/>
          <p:cNvSpPr txBox="1"/>
          <p:nvPr/>
        </p:nvSpPr>
        <p:spPr>
          <a:xfrm>
            <a:off x="1322264" y="898628"/>
            <a:ext cx="4467428" cy="1668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 professor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 slides 5-8 retratam as transformações vividas pelos seres humanos no processo de crescimento e desenvolvimento. Ao trabalhar as fases, desenhe uma linha do tempo no quadro e vá preenchendo, com a ajuda dos estudantes, essas etapas em ordem cronológica para que possam visualizar a ideia de processo e passagem do tempo. Para consolidar a noção de eventos no tempo, peça que os estudantes relatem acontecimentos importantes em suas vidas.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Organize a fala dos estudantes para que todos possam participar. Aproveite para reforçar a importância de aguardar a fala do outro.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34"/>
          <p:cNvSpPr txBox="1"/>
          <p:nvPr/>
        </p:nvSpPr>
        <p:spPr>
          <a:xfrm>
            <a:off x="1322264" y="4889290"/>
            <a:ext cx="9544296" cy="314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Expectativas de respostas: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 esperado que os estudantes se lembrem de acontecimentos recentes em suas vidas. Auxilie-os a refletirem sobre momentos passados ou objetos que os remetam ao período da primeira infância, por exemplo.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4"/>
          <p:cNvSpPr txBox="1"/>
          <p:nvPr/>
        </p:nvSpPr>
        <p:spPr>
          <a:xfrm>
            <a:off x="1322264" y="5863058"/>
            <a:ext cx="9544296" cy="3146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Conceito-base: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Desenvolvimento do ser humano e processo de crescimento.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457" y="4906859"/>
            <a:ext cx="692128" cy="71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207" y="5789817"/>
            <a:ext cx="692128" cy="71981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4"/>
          <p:cNvSpPr txBox="1"/>
          <p:nvPr>
            <p:ph idx="1" type="subTitle"/>
          </p:nvPr>
        </p:nvSpPr>
        <p:spPr>
          <a:xfrm rot="-120000">
            <a:off x="176229" y="159566"/>
            <a:ext cx="2406929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/>
              <a:t>SLIDES 5 a 8</a:t>
            </a:r>
            <a:endParaRPr/>
          </a:p>
        </p:txBody>
      </p:sp>
      <p:pic>
        <p:nvPicPr>
          <p:cNvPr id="395" name="Google Shape;39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985" y="999554"/>
            <a:ext cx="692128" cy="719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Texto, Aplicativo&#10;&#10;Descrição gerada automaticamente" id="396" name="Google Shape;396;p34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6" r="6" t="0"/>
          <a:stretch/>
        </p:blipFill>
        <p:spPr>
          <a:xfrm>
            <a:off x="5789692" y="928402"/>
            <a:ext cx="5912535" cy="332580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5"/>
          <p:cNvSpPr txBox="1"/>
          <p:nvPr/>
        </p:nvSpPr>
        <p:spPr>
          <a:xfrm>
            <a:off x="1322264" y="995018"/>
            <a:ext cx="4278436" cy="1176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 professor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partir da história do ioiô, converse com os estudantes sobre as permanências e mudanças ao longo do tempo. Eles poderão identificar que a brincadeira em si é algo que atravessa os diferentes tempos históricos, mas que os tipos de brinquedos se transformam.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5"/>
          <p:cNvSpPr txBox="1"/>
          <p:nvPr/>
        </p:nvSpPr>
        <p:spPr>
          <a:xfrm>
            <a:off x="1322264" y="3505058"/>
            <a:ext cx="3992686" cy="719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Conceito-base: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Permanências e transformações no tempo.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207" y="3431817"/>
            <a:ext cx="692128" cy="719813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5"/>
          <p:cNvSpPr txBox="1"/>
          <p:nvPr>
            <p:ph idx="1" type="subTitle"/>
          </p:nvPr>
        </p:nvSpPr>
        <p:spPr>
          <a:xfrm rot="-120000">
            <a:off x="176229" y="159566"/>
            <a:ext cx="2406929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/>
              <a:t>SLIDES 9 e 10</a:t>
            </a:r>
            <a:endParaRPr/>
          </a:p>
        </p:txBody>
      </p:sp>
      <p:pic>
        <p:nvPicPr>
          <p:cNvPr id="405" name="Google Shape;40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985" y="999554"/>
            <a:ext cx="692128" cy="719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Descrição gerada automaticamente" id="406" name="Google Shape;406;p35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6" r="6" t="0"/>
          <a:stretch/>
        </p:blipFill>
        <p:spPr>
          <a:xfrm>
            <a:off x="5789692" y="928402"/>
            <a:ext cx="5912535" cy="332580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6"/>
          <p:cNvSpPr txBox="1"/>
          <p:nvPr/>
        </p:nvSpPr>
        <p:spPr>
          <a:xfrm>
            <a:off x="1209849" y="857253"/>
            <a:ext cx="4475692" cy="4015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 professor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para os estudantes que relatarem que nunca ouviram sobre como foi o dia do seu nascimento ou para aqueles que não sabem, peça que conversem em casa com um dos familiares e faça um desenho posteriormente.</a:t>
            </a:r>
            <a:endParaRPr/>
          </a:p>
          <a:p>
            <a:pPr indent="0" lvl="0" marL="158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Neste momento, também faça relatos pessoais, do seu próprio nascimento, ou de pessoas que você conhece, podem ajudar no engajamento dos estudantes e despertar o interesse dos estudantes para o desenvolvimento da atividade. Peça informações mais específicas, como o local de nascimento, horário, quem estava presente etc.</a:t>
            </a:r>
            <a:endParaRPr/>
          </a:p>
        </p:txBody>
      </p:sp>
      <p:sp>
        <p:nvSpPr>
          <p:cNvPr id="412" name="Google Shape;412;p36"/>
          <p:cNvSpPr txBox="1"/>
          <p:nvPr/>
        </p:nvSpPr>
        <p:spPr>
          <a:xfrm>
            <a:off x="1322264" y="5152075"/>
            <a:ext cx="9544296" cy="1176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Expectativas de respostas: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 esperado que os estudantes saibam alguns fatos sobre o seu nascimento. Questioná-los de maneira mais específica pode ajudá-los a associarem informações que já tenham na memória, histórias que já tenham ouvido ou objetos que os remetam a essas informações (placas de nome no quarto, um berço que passou para o irmão etc.).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985" y="5218404"/>
            <a:ext cx="692128" cy="719813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6"/>
          <p:cNvSpPr txBox="1"/>
          <p:nvPr>
            <p:ph idx="1" type="subTitle"/>
          </p:nvPr>
        </p:nvSpPr>
        <p:spPr>
          <a:xfrm rot="-120000">
            <a:off x="176229" y="159566"/>
            <a:ext cx="2406929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/>
              <a:t>SLIDE 13</a:t>
            </a:r>
            <a:endParaRPr/>
          </a:p>
        </p:txBody>
      </p:sp>
      <p:pic>
        <p:nvPicPr>
          <p:cNvPr id="415" name="Google Shape;41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985" y="999554"/>
            <a:ext cx="692128" cy="719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Texto, Aplicativo, chat ou mensagem de texto&#10;&#10;Descrição gerada automaticamente" id="416" name="Google Shape;416;p36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6" r="6" t="0"/>
          <a:stretch/>
        </p:blipFill>
        <p:spPr>
          <a:xfrm>
            <a:off x="5789692" y="928402"/>
            <a:ext cx="5912535" cy="332580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/>
          <p:nvPr/>
        </p:nvSpPr>
        <p:spPr>
          <a:xfrm>
            <a:off x="1354165" y="995508"/>
            <a:ext cx="4175098" cy="1082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 professor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promova o diálogo coletivo entre os estudantes, para que eles possam perceber a relação entre sua história, observando os fatos que já ocorrem em sua vida.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Este movimento será contínuo no desenvolvimento das atividades a seguir.</a:t>
            </a:r>
            <a:endParaRPr/>
          </a:p>
        </p:txBody>
      </p:sp>
      <p:sp>
        <p:nvSpPr>
          <p:cNvPr id="422" name="Google Shape;422;p37"/>
          <p:cNvSpPr txBox="1"/>
          <p:nvPr/>
        </p:nvSpPr>
        <p:spPr>
          <a:xfrm>
            <a:off x="1322264" y="3429000"/>
            <a:ext cx="4175098" cy="1057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Expectativas de respostas: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 esperado que, ao conversarem, os estudantes descubram conjuntamente aprendizados e etapas da vida pelas quais passaram de maneira semelhante. Algumas respostas podem incluir: andar de bicicleta, escrever o próprio nome, tomar banho ou lavar o cabelo sozinhos.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222" y="3429000"/>
            <a:ext cx="692128" cy="719813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7"/>
          <p:cNvSpPr txBox="1"/>
          <p:nvPr>
            <p:ph idx="1" type="subTitle"/>
          </p:nvPr>
        </p:nvSpPr>
        <p:spPr>
          <a:xfrm rot="-120000">
            <a:off x="176229" y="159566"/>
            <a:ext cx="2406929" cy="545516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/>
              <a:t>SLIDE 15</a:t>
            </a:r>
            <a:endParaRPr/>
          </a:p>
        </p:txBody>
      </p:sp>
      <p:pic>
        <p:nvPicPr>
          <p:cNvPr id="425" name="Google Shape;42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985" y="999554"/>
            <a:ext cx="692128" cy="719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Texto, Aplicativo&#10;&#10;Descrição gerada automaticamente" id="426" name="Google Shape;426;p37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6" r="6" t="0"/>
          <a:stretch/>
        </p:blipFill>
        <p:spPr>
          <a:xfrm>
            <a:off x="5789692" y="928402"/>
            <a:ext cx="5912535" cy="332580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8"/>
          <p:cNvSpPr txBox="1"/>
          <p:nvPr/>
        </p:nvSpPr>
        <p:spPr>
          <a:xfrm>
            <a:off x="1354165" y="999554"/>
            <a:ext cx="4435527" cy="1591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Dinâmica de condução: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caro professor</a:t>
            </a:r>
            <a:r>
              <a:rPr b="0" i="0" lang="pt-BR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apoie os estudantes na atividade, auxiliando na interpretação das imagens e nas possíveis atividades que já realizaram. Relembrando que as respostas são pessoais e cada estudante teve sua experiência, como a história de cada um, que é única.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 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8"/>
          <p:cNvSpPr txBox="1"/>
          <p:nvPr>
            <p:ph idx="1" type="subTitle"/>
          </p:nvPr>
        </p:nvSpPr>
        <p:spPr>
          <a:xfrm rot="-120000">
            <a:off x="74573" y="-43726"/>
            <a:ext cx="2592430" cy="945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72000" lIns="216000" spcFirstLastPara="1" rIns="216000" wrap="square" tIns="720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pt-BR"/>
              <a:t>SLIDES 17 e 18</a:t>
            </a:r>
            <a:endParaRPr/>
          </a:p>
        </p:txBody>
      </p:sp>
      <p:pic>
        <p:nvPicPr>
          <p:cNvPr id="433" name="Google Shape;43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985" y="999554"/>
            <a:ext cx="692128" cy="719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ce gráfica do usuário, Aplicativo&#10;&#10;Descrição gerada automaticamente" id="434" name="Google Shape;434;p3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6" r="6" t="0"/>
          <a:stretch/>
        </p:blipFill>
        <p:spPr>
          <a:xfrm>
            <a:off x="5789692" y="928402"/>
            <a:ext cx="5912535" cy="332580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9"/>
          <p:cNvSpPr txBox="1"/>
          <p:nvPr/>
        </p:nvSpPr>
        <p:spPr>
          <a:xfrm>
            <a:off x="1170843" y="1489372"/>
            <a:ext cx="9469800" cy="432874"/>
          </a:xfrm>
          <a:prstGeom prst="rect">
            <a:avLst/>
          </a:prstGeom>
          <a:noFill/>
          <a:ln>
            <a:noFill/>
          </a:ln>
        </p:spPr>
        <p:txBody>
          <a:bodyPr anchorCtr="0" anchor="t" bIns="113750" lIns="113750" spcFirstLastPara="1" rIns="113750" wrap="square" tIns="113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/>
        </p:nvSpPr>
        <p:spPr>
          <a:xfrm>
            <a:off x="771526" y="1735835"/>
            <a:ext cx="5786168" cy="26725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SERÁ QUE TODA A HISTÓRIA QUE CONHECEMOS SÓ ESTÁ NOS LIVROS?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VOCÊ SABIA QUE NÓS TAMBÉM TEMOS A NOSSA HISTÓRIA? MAS COMO É ISSO? </a:t>
            </a:r>
            <a:endParaRPr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0507" y="1058091"/>
            <a:ext cx="3781403" cy="2274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6883" y="3106435"/>
            <a:ext cx="4004216" cy="2079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/>
          <p:nvPr/>
        </p:nvSpPr>
        <p:spPr>
          <a:xfrm>
            <a:off x="714339" y="962689"/>
            <a:ext cx="6915789" cy="5119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NOSSA PRÓPRIA HISTÓRIA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TODOS NÓS TEMOS UMA HISTÓRIA ÚNICA, MARCADA POR MUITAS MUDANÇAS QUE ACONTECEM COM O PASSAR DO TEMPO.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DESDE O NASCIMENTO, MUITAS TRANSFORMAÇÕES OCORREM NO NOSSO CORPO: NOSSO CABELO SE MODIFICA, NOSSA ALTURA AUMENTA E ROUPAS QUE USÁVAMOS NO PASSADO PASSAM A NÃO SERVIR MAIS.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aby in a blue blanket&#10;&#10;Description automatically generated" id="155" name="Google Shape;15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2055" y="1692028"/>
            <a:ext cx="3405919" cy="33323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5"/>
          <p:cNvGrpSpPr/>
          <p:nvPr/>
        </p:nvGrpSpPr>
        <p:grpSpPr>
          <a:xfrm>
            <a:off x="10195560" y="6400848"/>
            <a:ext cx="1879398" cy="472392"/>
            <a:chOff x="10195560" y="6400848"/>
            <a:chExt cx="1879398" cy="472392"/>
          </a:xfrm>
        </p:grpSpPr>
        <p:pic>
          <p:nvPicPr>
            <p:cNvPr id="157" name="Google Shape;157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195560" y="6400848"/>
              <a:ext cx="1879398" cy="457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5"/>
            <p:cNvSpPr txBox="1"/>
            <p:nvPr/>
          </p:nvSpPr>
          <p:spPr>
            <a:xfrm>
              <a:off x="10347960" y="6493584"/>
              <a:ext cx="1275080" cy="3796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Grandstander"/>
                  <a:ea typeface="Grandstander"/>
                  <a:cs typeface="Grandstander"/>
                  <a:sym typeface="Grandstander"/>
                </a:rPr>
                <a:t>CONTINUA</a:t>
              </a:r>
              <a:endParaRPr/>
            </a:p>
          </p:txBody>
        </p:sp>
      </p:grpSp>
      <p:grpSp>
        <p:nvGrpSpPr>
          <p:cNvPr id="159" name="Google Shape;159;p5"/>
          <p:cNvGrpSpPr/>
          <p:nvPr/>
        </p:nvGrpSpPr>
        <p:grpSpPr>
          <a:xfrm>
            <a:off x="9068480" y="422064"/>
            <a:ext cx="1917020" cy="447532"/>
            <a:chOff x="305605" y="2234344"/>
            <a:chExt cx="1917020" cy="447532"/>
          </a:xfrm>
        </p:grpSpPr>
        <p:sp>
          <p:nvSpPr>
            <p:cNvPr id="160" name="Google Shape;160;p5"/>
            <p:cNvSpPr/>
            <p:nvPr/>
          </p:nvSpPr>
          <p:spPr>
            <a:xfrm>
              <a:off x="428150" y="2362131"/>
              <a:ext cx="1794475" cy="302955"/>
            </a:xfrm>
            <a:prstGeom prst="roundRect">
              <a:avLst>
                <a:gd fmla="val 50000" name="adj"/>
              </a:avLst>
            </a:prstGeom>
            <a:solidFill>
              <a:srgbClr val="BD68C1"/>
            </a:solidFill>
            <a:ln cap="flat" cmpd="sng" w="19050">
              <a:solidFill>
                <a:srgbClr val="A839A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72000" spcFirstLastPara="1" rIns="108000" wrap="square" tIns="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400" u="none" cap="none" strike="noStrike">
                  <a:solidFill>
                    <a:schemeClr val="lt1"/>
                  </a:solidFill>
                  <a:latin typeface="Grandstander"/>
                  <a:ea typeface="Grandstander"/>
                  <a:cs typeface="Grandstander"/>
                  <a:sym typeface="Grandstander"/>
                </a:rPr>
                <a:t>TODOS JUNTOS</a:t>
              </a:r>
              <a:endParaRPr/>
            </a:p>
          </p:txBody>
        </p:sp>
        <p:pic>
          <p:nvPicPr>
            <p:cNvPr id="161" name="Google Shape;161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5605" y="2234344"/>
              <a:ext cx="463516" cy="4475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2" name="Google Shape;16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34523" y="445982"/>
            <a:ext cx="457630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iança com as mãos na cintura&#10;&#10;O conteúdo gerado por IA pode estar incorreto." id="167" name="Google Shape;16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5118" y="3074893"/>
            <a:ext cx="2059750" cy="3092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menino, criança, pessoa, pequeno&#10;&#10;O conteúdo gerado por IA pode estar incorreto." id="168" name="Google Shape;16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0045" y="886108"/>
            <a:ext cx="3067810" cy="20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 txBox="1"/>
          <p:nvPr/>
        </p:nvSpPr>
        <p:spPr>
          <a:xfrm>
            <a:off x="5000626" y="886109"/>
            <a:ext cx="6800850" cy="50475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 O PASSAR DO TEMPO, NOSSOS INTERESSES TAMBÉM MUDARAM. VOCÊ DEVE SE LEMBRAR DE ALGUM BRINQUEDO QUE USAVA QUANDO ERA UMA CRIANÇA MENOR E QUE HOJE NÃO UTILIZA MAIS.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NOSSA HISTÓRIA É CHEIA DE TRANSFORMAÇÕES E DE ACONTECIMENTOS IMPORTANTES. DESDE QUE NASCEMOS, MUITOS FATOS ACONTECERAM NAS NOSSAS VIDAS. VAMOS PENSAR SOBRE ESSES FATOS.</a:t>
            </a:r>
            <a:endParaRPr/>
          </a:p>
        </p:txBody>
      </p:sp>
      <p:grpSp>
        <p:nvGrpSpPr>
          <p:cNvPr id="170" name="Google Shape;170;p7"/>
          <p:cNvGrpSpPr/>
          <p:nvPr/>
        </p:nvGrpSpPr>
        <p:grpSpPr>
          <a:xfrm>
            <a:off x="10195560" y="6400848"/>
            <a:ext cx="1879398" cy="472392"/>
            <a:chOff x="10195560" y="6400848"/>
            <a:chExt cx="1879398" cy="472392"/>
          </a:xfrm>
        </p:grpSpPr>
        <p:pic>
          <p:nvPicPr>
            <p:cNvPr id="171" name="Google Shape;171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195560" y="6400848"/>
              <a:ext cx="1879398" cy="457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7"/>
            <p:cNvSpPr txBox="1"/>
            <p:nvPr/>
          </p:nvSpPr>
          <p:spPr>
            <a:xfrm>
              <a:off x="10347960" y="6493584"/>
              <a:ext cx="1275080" cy="3796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Grandstander"/>
                  <a:ea typeface="Grandstander"/>
                  <a:cs typeface="Grandstander"/>
                  <a:sym typeface="Grandstander"/>
                </a:rPr>
                <a:t>CONTINUA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/>
          <p:nvPr/>
        </p:nvSpPr>
        <p:spPr>
          <a:xfrm>
            <a:off x="565149" y="974624"/>
            <a:ext cx="11058525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NOSSA IDA À ESCOLA PELA PRIMEIRA VEZ É UM ACONTECIMENTO MUITO IMPORTANTE. NA ESCOLA, CONHECEMOS MUITAS PESSOAS E APRENDEMOS COISAS NOVAS.</a:t>
            </a:r>
            <a:endParaRPr/>
          </a:p>
        </p:txBody>
      </p:sp>
      <p:pic>
        <p:nvPicPr>
          <p:cNvPr descr="Uma criança andando ao lado de menino&#10;&#10;O conteúdo gerado por IA pode estar incorreto." id="178" name="Google Shape;17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5845" y="2584011"/>
            <a:ext cx="5512094" cy="36032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p8"/>
          <p:cNvGrpSpPr/>
          <p:nvPr/>
        </p:nvGrpSpPr>
        <p:grpSpPr>
          <a:xfrm>
            <a:off x="10195560" y="6400848"/>
            <a:ext cx="1879398" cy="472392"/>
            <a:chOff x="10195560" y="6400848"/>
            <a:chExt cx="1879398" cy="472392"/>
          </a:xfrm>
        </p:grpSpPr>
        <p:pic>
          <p:nvPicPr>
            <p:cNvPr id="180" name="Google Shape;180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195560" y="6400848"/>
              <a:ext cx="1879398" cy="457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8"/>
            <p:cNvSpPr txBox="1"/>
            <p:nvPr/>
          </p:nvSpPr>
          <p:spPr>
            <a:xfrm>
              <a:off x="10347960" y="6493584"/>
              <a:ext cx="1275080" cy="3796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Grandstander"/>
                  <a:ea typeface="Grandstander"/>
                  <a:cs typeface="Grandstander"/>
                  <a:sym typeface="Grandstander"/>
                </a:rPr>
                <a:t>CONTINUA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 txBox="1"/>
          <p:nvPr/>
        </p:nvSpPr>
        <p:spPr>
          <a:xfrm>
            <a:off x="6095117" y="1896272"/>
            <a:ext cx="5091995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AO CONHECERMOS UM LUGAR PELA PRIMEIRA VEZ, DESCOBRIMOS NOVAS PAISAGENS,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EXPERIMENTAMOS OUTROS ALIMENTOS E APRENDEMOS OUTRAS CULTURAS.</a:t>
            </a:r>
            <a:endParaRPr/>
          </a:p>
        </p:txBody>
      </p:sp>
      <p:pic>
        <p:nvPicPr>
          <p:cNvPr descr="Mulher com criança na areia&#10;&#10;O conteúdo gerado por IA pode estar incorreto." id="187" name="Google Shape;18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9487" y="1896650"/>
            <a:ext cx="4602703" cy="3065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11"/>
          <p:cNvGrpSpPr/>
          <p:nvPr/>
        </p:nvGrpSpPr>
        <p:grpSpPr>
          <a:xfrm>
            <a:off x="10195560" y="6400848"/>
            <a:ext cx="1879398" cy="472392"/>
            <a:chOff x="10195560" y="6400848"/>
            <a:chExt cx="1879398" cy="472392"/>
          </a:xfrm>
        </p:grpSpPr>
        <p:pic>
          <p:nvPicPr>
            <p:cNvPr id="189" name="Google Shape;189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195560" y="6400848"/>
              <a:ext cx="1879398" cy="4571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p11"/>
            <p:cNvSpPr txBox="1"/>
            <p:nvPr/>
          </p:nvSpPr>
          <p:spPr>
            <a:xfrm>
              <a:off x="10347960" y="6493584"/>
              <a:ext cx="1275080" cy="3796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1800" u="none" cap="none" strike="noStrike">
                  <a:solidFill>
                    <a:schemeClr val="lt1"/>
                  </a:solidFill>
                  <a:latin typeface="Grandstander"/>
                  <a:ea typeface="Grandstander"/>
                  <a:cs typeface="Grandstander"/>
                  <a:sym typeface="Grandstander"/>
                </a:rPr>
                <a:t>CONTINUA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"/>
          <p:cNvSpPr txBox="1"/>
          <p:nvPr/>
        </p:nvSpPr>
        <p:spPr>
          <a:xfrm>
            <a:off x="942975" y="859141"/>
            <a:ext cx="5873331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 IMPORTANTE SABER QUE NÃO SÃO APENAS AS PESSOAS QUE POSSUEM HISTÓRIA, MAS TUDO O QUE ESTÁ AO NOSSO REDOR, COMO FOTOGRAFIAS, LIVROS, ROUPAS, INSTRUMENTOS MUSICAIS E BRINQUEDOS. ESSES OBJETOS AJUDAM A CONTAR A HISTÓRIA DAS PESSOAS QUE OS CRIARAM E OS UTILIZARAM.</a:t>
            </a:r>
            <a:endParaRPr/>
          </a:p>
        </p:txBody>
      </p:sp>
      <p:sp>
        <p:nvSpPr>
          <p:cNvPr id="196" name="Google Shape;196;p12"/>
          <p:cNvSpPr txBox="1"/>
          <p:nvPr/>
        </p:nvSpPr>
        <p:spPr>
          <a:xfrm>
            <a:off x="902784" y="5081216"/>
            <a:ext cx="6722044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IOIÔ É UM BRINQUEDO MUITO ANTIGO E SUA HISTÓRIA É FASCINANTE. </a:t>
            </a:r>
            <a:r>
              <a:rPr b="1" i="0" lang="pt-BR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VAMOS CONHECÊ-LA?</a:t>
            </a:r>
            <a:endParaRPr b="1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wooden yo-yo with a string&#10;&#10;Description automatically generated" id="197" name="Google Shape;197;p12"/>
          <p:cNvPicPr preferRelativeResize="0"/>
          <p:nvPr/>
        </p:nvPicPr>
        <p:blipFill rotWithShape="1">
          <a:blip r:embed="rId3">
            <a:alphaModFix/>
          </a:blip>
          <a:srcRect b="0" l="18948" r="0" t="0"/>
          <a:stretch/>
        </p:blipFill>
        <p:spPr>
          <a:xfrm rot="10800000">
            <a:off x="6673236" y="1296282"/>
            <a:ext cx="4612805" cy="4265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ist Geo 2026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Eduardo Neto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0x0101007F21DD28DD41C34BB26B27A198B61028</vt:lpwstr>
  </property>
  <property fmtid="{D5CDD505-2E9C-101B-9397-08002B2CF9AE}" pid="3" name="MediaServiceImageTags">
    <vt:lpwstr/>
  </property>
</Properties>
</file>