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1"/>
    <p:sldMasterId id="2147483743" r:id="rId2"/>
    <p:sldMasterId id="2147483697" r:id="rId3"/>
    <p:sldMasterId id="2147483711" r:id="rId4"/>
    <p:sldMasterId id="2147483720" r:id="rId5"/>
    <p:sldMasterId id="2147483756" r:id="rId6"/>
  </p:sldMasterIdLst>
  <p:notesMasterIdLst>
    <p:notesMasterId r:id="rId57"/>
  </p:notesMasterIdLst>
  <p:sldIdLst>
    <p:sldId id="813" r:id="rId7"/>
    <p:sldId id="1029" r:id="rId8"/>
    <p:sldId id="705" r:id="rId9"/>
    <p:sldId id="1032" r:id="rId10"/>
    <p:sldId id="798" r:id="rId11"/>
    <p:sldId id="799" r:id="rId12"/>
    <p:sldId id="862" r:id="rId13"/>
    <p:sldId id="1033" r:id="rId14"/>
    <p:sldId id="1035" r:id="rId15"/>
    <p:sldId id="651" r:id="rId16"/>
    <p:sldId id="780" r:id="rId17"/>
    <p:sldId id="784" r:id="rId18"/>
    <p:sldId id="965" r:id="rId19"/>
    <p:sldId id="785" r:id="rId20"/>
    <p:sldId id="863" r:id="rId21"/>
    <p:sldId id="800" r:id="rId22"/>
    <p:sldId id="864" r:id="rId23"/>
    <p:sldId id="865" r:id="rId24"/>
    <p:sldId id="846" r:id="rId25"/>
    <p:sldId id="680" r:id="rId26"/>
    <p:sldId id="852" r:id="rId27"/>
    <p:sldId id="849" r:id="rId28"/>
    <p:sldId id="851" r:id="rId29"/>
    <p:sldId id="848" r:id="rId30"/>
    <p:sldId id="831" r:id="rId31"/>
    <p:sldId id="832" r:id="rId32"/>
    <p:sldId id="805" r:id="rId33"/>
    <p:sldId id="653" r:id="rId34"/>
    <p:sldId id="834" r:id="rId35"/>
    <p:sldId id="853" r:id="rId36"/>
    <p:sldId id="835" r:id="rId37"/>
    <p:sldId id="869" r:id="rId38"/>
    <p:sldId id="874" r:id="rId39"/>
    <p:sldId id="881" r:id="rId40"/>
    <p:sldId id="857" r:id="rId41"/>
    <p:sldId id="870" r:id="rId42"/>
    <p:sldId id="871" r:id="rId43"/>
    <p:sldId id="872" r:id="rId44"/>
    <p:sldId id="875" r:id="rId45"/>
    <p:sldId id="882" r:id="rId46"/>
    <p:sldId id="876" r:id="rId47"/>
    <p:sldId id="877" r:id="rId48"/>
    <p:sldId id="878" r:id="rId49"/>
    <p:sldId id="879" r:id="rId50"/>
    <p:sldId id="880" r:id="rId51"/>
    <p:sldId id="883" r:id="rId52"/>
    <p:sldId id="817" r:id="rId53"/>
    <p:sldId id="821" r:id="rId54"/>
    <p:sldId id="843" r:id="rId55"/>
    <p:sldId id="679" r:id="rId56"/>
  </p:sldIdLst>
  <p:sldSz cx="9144000" cy="6858000" type="screen4x3"/>
  <p:notesSz cx="6735763" cy="9866313"/>
  <p:embeddedFontLst>
    <p:embeddedFont>
      <p:font typeface="Dosis" pitchFamily="2" charset="0"/>
      <p:regular r:id="rId58"/>
      <p:bold r:id="rId59"/>
    </p:embeddedFont>
    <p:embeddedFont>
      <p:font typeface="Dosis ExtraBold" pitchFamily="2" charset="0"/>
      <p:bold r:id="rId60"/>
    </p:embeddedFont>
    <p:embeddedFont>
      <p:font typeface="Dosis Medium" pitchFamily="2" charset="0"/>
      <p:regular r:id="rId61"/>
    </p:embeddedFont>
    <p:embeddedFont>
      <p:font typeface="Dosis SemiBold" pitchFamily="2" charset="0"/>
      <p:bold r:id="rId62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00ACA4"/>
    <a:srgbClr val="55B7DE"/>
    <a:srgbClr val="565F88"/>
    <a:srgbClr val="F26553"/>
    <a:srgbClr val="E84234"/>
    <a:srgbClr val="2AB6D7"/>
    <a:srgbClr val="A1A6BC"/>
    <a:srgbClr val="4B537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2A3A7-3923-4890-81BF-3FA873125067}" v="344" dt="2025-09-30T22:20:17.105"/>
    <p1510:client id="{9AD0156E-A47D-4A42-AD0E-E15C130DBE87}" v="209" dt="2025-09-30T16:54:49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87607" autoAdjust="0"/>
  </p:normalViewPr>
  <p:slideViewPr>
    <p:cSldViewPr snapToGrid="0">
      <p:cViewPr varScale="1">
        <p:scale>
          <a:sx n="96" d="100"/>
          <a:sy n="96" d="100"/>
        </p:scale>
        <p:origin x="1090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presProps" Target="presProps.xml"/><Relationship Id="rId68" Type="http://schemas.microsoft.com/office/2018/10/relationships/authors" Target="author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font" Target="fonts/font1.fntdata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4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2.fntdata"/><Relationship Id="rId67" Type="http://schemas.microsoft.com/office/2015/10/relationships/revisionInfo" Target="revisionInfo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3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05/11/2025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DB576-157C-2C7F-65B5-D779BBD3E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7DFB261-8975-966A-E6BC-01DAC84B74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0C9F576-C5A9-D384-AACF-4D88779C5D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33904D4-67EF-CB1E-4B5F-7C947EDE0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26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A2811F0-D07B-CB25-78C1-14BBBD015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1557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8022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3143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439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2400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9682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582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813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65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4522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638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413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41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133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3531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39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8.jp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71" r:id="rId15"/>
    <p:sldLayoutId id="2147483772" r:id="rId1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70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22985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34.png"/><Relationship Id="rId5" Type="http://schemas.openxmlformats.org/officeDocument/2006/relationships/image" Target="../media/image31.gif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7.pn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1.png"/><Relationship Id="rId5" Type="http://schemas.openxmlformats.org/officeDocument/2006/relationships/image" Target="../media/image31.gif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7" Type="http://schemas.openxmlformats.org/officeDocument/2006/relationships/image" Target="../media/image2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4.png"/><Relationship Id="rId5" Type="http://schemas.openxmlformats.org/officeDocument/2006/relationships/customXml" Target="../ink/ink4.xml"/><Relationship Id="rId4" Type="http://schemas.openxmlformats.org/officeDocument/2006/relationships/image" Target="../media/image4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7" Type="http://schemas.openxmlformats.org/officeDocument/2006/relationships/image" Target="../media/image32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6.xml"/><Relationship Id="rId4" Type="http://schemas.openxmlformats.org/officeDocument/2006/relationships/image" Target="../media/image4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8.xml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45.png"/><Relationship Id="rId9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7" Type="http://schemas.openxmlformats.org/officeDocument/2006/relationships/image" Target="../media/image45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10.xml"/><Relationship Id="rId4" Type="http://schemas.openxmlformats.org/officeDocument/2006/relationships/image" Target="../media/image41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12.xml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45.png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6.png"/><Relationship Id="rId4" Type="http://schemas.openxmlformats.org/officeDocument/2006/relationships/customXml" Target="../ink/ink1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7" Type="http://schemas.openxmlformats.org/officeDocument/2006/relationships/image" Target="../media/image27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16.xml"/><Relationship Id="rId4" Type="http://schemas.openxmlformats.org/officeDocument/2006/relationships/image" Target="../media/image4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7" Type="http://schemas.openxmlformats.org/officeDocument/2006/relationships/image" Target="../media/image32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18.xml"/><Relationship Id="rId4" Type="http://schemas.openxmlformats.org/officeDocument/2006/relationships/image" Target="../media/image41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20.xml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45.png"/><Relationship Id="rId9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7" Type="http://schemas.openxmlformats.org/officeDocument/2006/relationships/image" Target="../media/image45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22.xml"/><Relationship Id="rId4" Type="http://schemas.openxmlformats.org/officeDocument/2006/relationships/image" Target="../media/image41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24.xml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45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6.png"/><Relationship Id="rId4" Type="http://schemas.openxmlformats.org/officeDocument/2006/relationships/customXml" Target="../ink/ink2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7" Type="http://schemas.openxmlformats.org/officeDocument/2006/relationships/image" Target="../media/image27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28.xml"/><Relationship Id="rId4" Type="http://schemas.openxmlformats.org/officeDocument/2006/relationships/image" Target="../media/image41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7" Type="http://schemas.openxmlformats.org/officeDocument/2006/relationships/image" Target="../media/image32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30.xml"/><Relationship Id="rId4" Type="http://schemas.openxmlformats.org/officeDocument/2006/relationships/image" Target="../media/image41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32.xml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45.png"/><Relationship Id="rId9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7" Type="http://schemas.openxmlformats.org/officeDocument/2006/relationships/image" Target="../media/image45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34.xml"/><Relationship Id="rId4" Type="http://schemas.openxmlformats.org/officeDocument/2006/relationships/image" Target="../media/image41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36.xml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45.png"/><Relationship Id="rId9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6.png"/><Relationship Id="rId4" Type="http://schemas.openxmlformats.org/officeDocument/2006/relationships/customXml" Target="../ink/ink3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0.png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1.png"/><Relationship Id="rId4" Type="http://schemas.openxmlformats.org/officeDocument/2006/relationships/customXml" Target="../ink/ink4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7" Type="http://schemas.openxmlformats.org/officeDocument/2006/relationships/image" Target="../media/image52.png"/><Relationship Id="rId2" Type="http://schemas.openxmlformats.org/officeDocument/2006/relationships/customXml" Target="../ink/ink4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4.png"/><Relationship Id="rId4" Type="http://schemas.openxmlformats.org/officeDocument/2006/relationships/customXml" Target="../ink/ink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4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8E44B2F-92FE-D919-B95E-B171104F2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697DFF48-5E06-8151-398A-A4FC15EB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75250"/>
            <a:ext cx="72366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décrire l’image ?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A69C2-8F8E-4105-E5A0-9DBA037C2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4F8D989-2C96-0304-2332-EEF760B2C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467" y="2165684"/>
            <a:ext cx="5253066" cy="391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Maintenant, on passe à l’activité de l’oral. Nous allons apprendre à répondre à une question avec </a:t>
            </a:r>
            <a:r>
              <a:rPr lang="fr-FR" dirty="0" err="1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Majd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et Nada.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278C93-2CB8-47C7-E956-1F021240D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27B78A7-940B-EF03-A3BA-CB3C0669E09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5DE75DBD-54CE-FC7F-919C-A28944F254EF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Lecture de la vidéo.</a:t>
            </a:r>
          </a:p>
        </p:txBody>
      </p:sp>
      <p:pic>
        <p:nvPicPr>
          <p:cNvPr id="5" name="Image 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991D3FE-DA7D-6E4D-2707-6555E60677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WhatsApp Video 2025-11-04 at 16.51.01">
            <a:hlinkClick r:id="" action="ppaction://media"/>
            <a:extLst>
              <a:ext uri="{FF2B5EF4-FFF2-40B4-BE49-F238E27FC236}">
                <a16:creationId xmlns:a16="http://schemas.microsoft.com/office/drawing/2014/main" id="{CAB7B8AA-7051-4099-B402-B0AE1CA2BDB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7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787" y="1888635"/>
            <a:ext cx="7426425" cy="417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47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6C0B5-049E-C830-646D-482864E1A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61E06F52-3310-094E-AEF0-4FD17BD62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les réponses de Nada et de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Majd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8B9433C-8D9B-A4A1-9A5D-B033EDE2E06E}"/>
              </a:ext>
            </a:extLst>
          </p:cNvPr>
          <p:cNvSpPr/>
          <p:nvPr/>
        </p:nvSpPr>
        <p:spPr>
          <a:xfrm>
            <a:off x="1310446" y="2625704"/>
            <a:ext cx="6463273" cy="2491203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D30ED-E6E4-4B38-C49A-23D0C2679B73}"/>
              </a:ext>
            </a:extLst>
          </p:cNvPr>
          <p:cNvSpPr txBox="1"/>
          <p:nvPr/>
        </p:nvSpPr>
        <p:spPr>
          <a:xfrm>
            <a:off x="1036701" y="2990887"/>
            <a:ext cx="7030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00ACA4"/>
                </a:solidFill>
                <a:latin typeface="Dosis" pitchFamily="2" charset="0"/>
              </a:rPr>
              <a:t>J’habite</a:t>
            </a:r>
            <a:r>
              <a:rPr lang="fr-FR" sz="4000" b="1" dirty="0">
                <a:solidFill>
                  <a:srgbClr val="445C80"/>
                </a:solidFill>
                <a:latin typeface="Dosis" pitchFamily="2" charset="0"/>
              </a:rPr>
              <a:t> à la campagne.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1B55D7F-5A31-E7AC-3BFA-575C10FC9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DA51E21-6DFF-E657-C839-9624B4350884}"/>
              </a:ext>
            </a:extLst>
          </p:cNvPr>
          <p:cNvSpPr txBox="1"/>
          <p:nvPr/>
        </p:nvSpPr>
        <p:spPr>
          <a:xfrm>
            <a:off x="882455" y="3965958"/>
            <a:ext cx="7030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00ACA4"/>
                </a:solidFill>
                <a:latin typeface="Dosis" pitchFamily="2" charset="0"/>
              </a:rPr>
              <a:t>J’habite </a:t>
            </a:r>
            <a:r>
              <a:rPr lang="fr-FR" sz="4000" b="1" dirty="0">
                <a:solidFill>
                  <a:srgbClr val="424D7B"/>
                </a:solidFill>
                <a:latin typeface="Dosis" pitchFamily="2" charset="0"/>
              </a:rPr>
              <a:t>en ville</a:t>
            </a:r>
            <a:r>
              <a:rPr lang="fr-FR" sz="4000" b="1" dirty="0">
                <a:solidFill>
                  <a:srgbClr val="445C80"/>
                </a:solidFill>
                <a:latin typeface="Dosi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10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763169E-8964-047D-F8A4-2B3F912D3A2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79961" y="2843448"/>
            <a:ext cx="4887827" cy="3258552"/>
          </a:xfrm>
          <a:prstGeom prst="rect">
            <a:avLst/>
          </a:prstGeom>
        </p:spPr>
      </p:pic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2ABE8D50-DF07-7F7E-9E3B-04F6BD9D41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4ED7739-7555-9AC1-7484-7283D87A4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972" y="2237364"/>
            <a:ext cx="1066949" cy="9716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30A88D8-D63D-3C87-30AD-C4CDE5CCD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310" y="2096636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7A4E8BB-2264-64BE-9297-E6769E70454F}"/>
              </a:ext>
            </a:extLst>
          </p:cNvPr>
          <p:cNvSpPr txBox="1"/>
          <p:nvPr/>
        </p:nvSpPr>
        <p:spPr>
          <a:xfrm>
            <a:off x="932006" y="3966987"/>
            <a:ext cx="2177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Tu habites où 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81460D-46BB-74EE-31FC-9E0632B6A264}"/>
              </a:ext>
            </a:extLst>
          </p:cNvPr>
          <p:cNvSpPr txBox="1"/>
          <p:nvPr/>
        </p:nvSpPr>
        <p:spPr>
          <a:xfrm>
            <a:off x="5788690" y="4041837"/>
            <a:ext cx="32198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J’habite  _________ .</a:t>
            </a:r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B5A6B5AF-14B6-779D-4C59-9EBD3878017D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Qui veut passer au tableau pour jouer la scène en français ?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1D6D71B-B7AF-2127-85B9-09385160BF8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0481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0773A-9D79-DDCA-972F-4211D3520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376971-BDC7-9B21-AAC7-17D969FAD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joue le dialogue en français avec son voisin.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145075-181A-39CB-DE30-3BAF272E5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207841-32DE-B1FC-8F2C-DF8985A16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51" y="2244906"/>
            <a:ext cx="1218404" cy="11027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CB63CC-5357-4DA9-3C5D-5BB0751D2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264A14-DB24-7E41-756F-E063717B9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337509"/>
            <a:ext cx="1066949" cy="9716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37329CA-465B-FB97-4F10-485AB07E56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B59CA6-1A36-602A-6FB2-552C2165EDB7}"/>
              </a:ext>
            </a:extLst>
          </p:cNvPr>
          <p:cNvSpPr txBox="1"/>
          <p:nvPr/>
        </p:nvSpPr>
        <p:spPr>
          <a:xfrm>
            <a:off x="932006" y="3966987"/>
            <a:ext cx="2177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Tu habites où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917A9E-B284-42E3-788D-9F3CE85E3B5E}"/>
              </a:ext>
            </a:extLst>
          </p:cNvPr>
          <p:cNvSpPr txBox="1"/>
          <p:nvPr/>
        </p:nvSpPr>
        <p:spPr>
          <a:xfrm>
            <a:off x="5788690" y="4041837"/>
            <a:ext cx="32198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J’habite  _________ .</a:t>
            </a:r>
          </a:p>
        </p:txBody>
      </p:sp>
    </p:spTree>
    <p:extLst>
      <p:ext uri="{BB962C8B-B14F-4D97-AF65-F5344CB8AC3E}">
        <p14:creationId xmlns:p14="http://schemas.microsoft.com/office/powerpoint/2010/main" val="10270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A711986-FA4F-0BB6-DE28-273A64CB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508072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sz="1400" dirty="0"/>
              <a:t>Acte de parole 2 : Répondre à la question :  « Tu habites où ? J’habite en ville. ».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 syllabes.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 mots et de syllabes.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C492CF4-81B4-C802-566E-6E85C0A6F13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6817B6-EE4A-BBCF-A489-311A1DD2244B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2BA5D3-0ED9-A296-05FB-B0A196341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AB0DAC63-6225-DAAB-91FD-22A669B2FDD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A753EF-D76E-4894-CBD8-2ACB1D823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4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75DDC-A69B-2301-C54E-3DA263C28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98E0-0036-D1C6-7F74-CBA5CEF8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à lire des syllabes et des mots avec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oi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C933CD-C491-45CE-A4C4-916A75BEB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C2725A6-34E6-4E61-A5C8-8AA2F76090F6}"/>
              </a:ext>
            </a:extLst>
          </p:cNvPr>
          <p:cNvSpPr txBox="1"/>
          <p:nvPr/>
        </p:nvSpPr>
        <p:spPr>
          <a:xfrm>
            <a:off x="3282215" y="2705725"/>
            <a:ext cx="25795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b="1" dirty="0" err="1">
                <a:solidFill>
                  <a:schemeClr val="tx2"/>
                </a:solidFill>
                <a:latin typeface="Dosis" pitchFamily="2" charset="0"/>
              </a:rPr>
              <a:t>oi</a:t>
            </a:r>
            <a:endParaRPr lang="fr-MA" sz="8800" b="1" dirty="0">
              <a:solidFill>
                <a:schemeClr val="tx2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50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E2A7A-BCBA-40C8-081B-4E7F451E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7541A3-5920-B113-CC98-65A5BD3A2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F5E427-E48A-EF9A-0FB1-CBC12EC2BA0D}"/>
              </a:ext>
            </a:extLst>
          </p:cNvPr>
          <p:cNvSpPr txBox="1"/>
          <p:nvPr/>
        </p:nvSpPr>
        <p:spPr>
          <a:xfrm>
            <a:off x="3282215" y="2705725"/>
            <a:ext cx="25795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b="1" dirty="0" err="1">
                <a:solidFill>
                  <a:schemeClr val="tx2"/>
                </a:solidFill>
                <a:latin typeface="Dosis" pitchFamily="2" charset="0"/>
              </a:rPr>
              <a:t>oi</a:t>
            </a:r>
            <a:endParaRPr lang="fr-MA" sz="8800" b="1" dirty="0">
              <a:solidFill>
                <a:schemeClr val="tx2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4" name="Combinatoire moi-boi-voi">
            <a:hlinkClick r:id="" action="ppaction://media"/>
            <a:extLst>
              <a:ext uri="{FF2B5EF4-FFF2-40B4-BE49-F238E27FC236}">
                <a16:creationId xmlns:a16="http://schemas.microsoft.com/office/drawing/2014/main" id="{A06E516F-5658-CF5A-8E4E-8C50BB7455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10692" y="1460102"/>
            <a:ext cx="5922616" cy="441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2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127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4082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319C8-0D77-DCAF-B435-76DB08AE8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92850D-70C6-EE59-6313-A75A448C3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E3F01D-42F8-4758-9FFB-825ED2620748}"/>
              </a:ext>
            </a:extLst>
          </p:cNvPr>
          <p:cNvSpPr txBox="1"/>
          <p:nvPr/>
        </p:nvSpPr>
        <p:spPr>
          <a:xfrm>
            <a:off x="938246" y="2837492"/>
            <a:ext cx="7267508" cy="118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5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s     </a:t>
            </a:r>
            <a:r>
              <a:rPr lang="fr-FR" sz="5400" b="1" dirty="0" err="1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5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&gt;    s</a:t>
            </a:r>
            <a:r>
              <a:rPr lang="fr-FR" sz="5400" b="1" dirty="0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5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 &gt;   s</a:t>
            </a:r>
            <a:r>
              <a:rPr lang="fr-FR" sz="5400" b="1" dirty="0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5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f</a:t>
            </a:r>
            <a:endParaRPr lang="fr-FR" sz="5400" b="1" dirty="0">
              <a:solidFill>
                <a:srgbClr val="00ACA4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46E86E-2F76-816A-E3FF-BED09FE05A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2968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402BE-8DE4-06D5-DA6C-EBB8BE8AA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D9B73D-83C3-F42E-E548-402A9498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A6E01A-5552-5351-CE4A-E3FA4A39DD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CFB479E-F8AF-F6B4-73AB-73447AD23BD1}"/>
              </a:ext>
            </a:extLst>
          </p:cNvPr>
          <p:cNvSpPr txBox="1"/>
          <p:nvPr/>
        </p:nvSpPr>
        <p:spPr>
          <a:xfrm>
            <a:off x="469123" y="2857690"/>
            <a:ext cx="8205754" cy="1142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v     </a:t>
            </a:r>
            <a:r>
              <a:rPr lang="fr-FR" sz="5200" b="1" dirty="0" err="1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&gt;    </a:t>
            </a:r>
            <a:r>
              <a:rPr lang="fr-FR" sz="5200" b="1" dirty="0" err="1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v</a:t>
            </a:r>
            <a:r>
              <a:rPr lang="fr-FR" sz="5200" b="1" dirty="0" err="1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 &gt;   v</a:t>
            </a:r>
            <a:r>
              <a:rPr lang="fr-FR" sz="5200" b="1" dirty="0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ture</a:t>
            </a:r>
            <a:endParaRPr lang="fr-FR" sz="5200" b="1" dirty="0">
              <a:solidFill>
                <a:schemeClr val="tx1">
                  <a:lumMod val="50000"/>
                  <a:lumOff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1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02CFA-D062-CA19-AF11-8C3B25DEB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06BD46-11AF-C6ED-3FA6-82555E07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53C52D-506B-B45B-2352-185DA86109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30B83C4-F0B9-E125-ADA5-F384415DD019}"/>
              </a:ext>
            </a:extLst>
          </p:cNvPr>
          <p:cNvSpPr txBox="1"/>
          <p:nvPr/>
        </p:nvSpPr>
        <p:spPr>
          <a:xfrm>
            <a:off x="469123" y="2857690"/>
            <a:ext cx="8205754" cy="1142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r    </a:t>
            </a:r>
            <a:r>
              <a:rPr lang="fr-FR" sz="5200" b="1" dirty="0" err="1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&gt;    r</a:t>
            </a:r>
            <a:r>
              <a:rPr lang="fr-FR" sz="5200" b="1" dirty="0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 &gt;   mir</a:t>
            </a:r>
            <a:r>
              <a:rPr lang="fr-FR" sz="5200" b="1" dirty="0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r</a:t>
            </a:r>
            <a:endParaRPr lang="fr-FR" sz="5200" b="1" dirty="0">
              <a:solidFill>
                <a:schemeClr val="tx1">
                  <a:lumMod val="50000"/>
                  <a:lumOff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4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469123" y="2898085"/>
            <a:ext cx="820575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t      </a:t>
            </a:r>
            <a:r>
              <a:rPr lang="fr-FR" sz="4800" b="1" dirty="0" err="1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&gt;     t</a:t>
            </a: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 &gt;    ét</a:t>
            </a: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le</a:t>
            </a:r>
            <a:endParaRPr lang="fr-FR" sz="4800" b="1" dirty="0">
              <a:solidFill>
                <a:schemeClr val="tx1">
                  <a:lumMod val="50000"/>
                  <a:lumOff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15.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B106A96-A244-FC41-0088-2CB697118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4A1330A-3DF7-19D6-8DD3-A49A3D7C85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28"/>
          <a:stretch>
            <a:fillRect/>
          </a:stretch>
        </p:blipFill>
        <p:spPr>
          <a:xfrm>
            <a:off x="2999745" y="1617745"/>
            <a:ext cx="2943856" cy="448425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A487592-801D-7EFA-3B6D-C04B08217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vous allez lire à votre voisin. À tour de rôle.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76ABD7-CFC2-FB40-1418-A91869A40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9BB55B-1F56-CDB6-B9FB-94B3A99222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629770" y="2733865"/>
            <a:ext cx="2794359" cy="21429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6CE24-A7B0-E83A-16F2-9BE238AB07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28" b="48185"/>
          <a:stretch>
            <a:fillRect/>
          </a:stretch>
        </p:blipFill>
        <p:spPr>
          <a:xfrm>
            <a:off x="927829" y="1855032"/>
            <a:ext cx="4477408" cy="3492985"/>
          </a:xfrm>
          <a:prstGeom prst="round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25150A3-7DE2-061D-3361-8FE0ED885630}"/>
              </a:ext>
            </a:extLst>
          </p:cNvPr>
          <p:cNvSpPr/>
          <p:nvPr/>
        </p:nvSpPr>
        <p:spPr>
          <a:xfrm>
            <a:off x="927829" y="3466038"/>
            <a:ext cx="4477408" cy="20034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305AD58-7D41-E499-8F2F-54C4365C3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5021181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sz="1400" dirty="0"/>
              <a:t>Acte de parole 2 : Dialogue comprenant les actes de parole : </a:t>
            </a:r>
          </a:p>
          <a:p>
            <a:pPr marL="0" indent="0">
              <a:buNone/>
            </a:pPr>
            <a:r>
              <a:rPr lang="fr-FR" sz="1400" dirty="0"/>
              <a:t>       « Tu habites où ? J’habite en ville. »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201410" y="5133855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Ecriture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Ecriture  de mots.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2F781E9-43D9-1FA6-4757-2E58F88BDAE0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ADBCE8-4058-6CD9-931E-02EC1F5CB22D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9BDE9A-02B3-0AD2-6B79-D6856938F56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FEDF8C72-8483-4E6E-BC55-9AA20292B5A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oi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 Soyez attentifs.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146F13D6-395A-F0DF-FF1A-A9C20A051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36428D-0139-E54F-A490-FA138C5D63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étoile.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é-t-o-i-l-e.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2D05FB3-3E70-114F-7AF3-B0EDCCB8D63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2D05FB3-3E70-114F-7AF3-B0EDCCB8D63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88E5EFBF-8D89-0C75-6302-9B6AAF7B83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A78112A-3D1F-4EB8-57E6-B02B0C37AC8A}"/>
              </a:ext>
            </a:extLst>
          </p:cNvPr>
          <p:cNvSpPr txBox="1"/>
          <p:nvPr/>
        </p:nvSpPr>
        <p:spPr>
          <a:xfrm>
            <a:off x="4914869" y="3228680"/>
            <a:ext cx="22926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ét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le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" pitchFamily="2" charset="0"/>
            </a:endParaRPr>
          </a:p>
        </p:txBody>
      </p:sp>
      <p:pic>
        <p:nvPicPr>
          <p:cNvPr id="6" name="Image 5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B02284C7-15C8-349B-4423-FDB869D89A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0" t="10604" r="9373" b="27389"/>
          <a:stretch>
            <a:fillRect/>
          </a:stretch>
        </p:blipFill>
        <p:spPr>
          <a:xfrm>
            <a:off x="2209436" y="2993139"/>
            <a:ext cx="1778803" cy="167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2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0934F-5B41-F688-1B7A-5E9545D76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62EE46-7037-20E2-EDDC-CDFB25933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étoile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2AACEBC9-B858-089B-8690-C165C3D237D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31DEDB3-D9F0-F9F1-F173-516F586D6E45}"/>
              </a:ext>
            </a:extLst>
          </p:cNvPr>
          <p:cNvSpPr txBox="1"/>
          <p:nvPr/>
        </p:nvSpPr>
        <p:spPr>
          <a:xfrm>
            <a:off x="4914869" y="3228680"/>
            <a:ext cx="22926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ét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le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" pitchFamily="2" charset="0"/>
            </a:endParaRPr>
          </a:p>
        </p:txBody>
      </p:sp>
      <p:pic>
        <p:nvPicPr>
          <p:cNvPr id="3" name="Image 2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E991C50B-CEF8-0419-DE54-ACA9480FC5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0" t="10604" r="9373" b="27389"/>
          <a:stretch>
            <a:fillRect/>
          </a:stretch>
        </p:blipFill>
        <p:spPr>
          <a:xfrm>
            <a:off x="2209436" y="2993139"/>
            <a:ext cx="1778803" cy="167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2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6ECA65EF-0E0E-0743-9CBF-7F497BB699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861381E-84E3-DF72-52B5-13F71CF1EA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9FB3B-9B77-0968-D456-7B22302FD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87A9C4-9BD5-EC3D-7F41-765D0DBF8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BB1575C-21AE-C80C-1763-55A0AA511D2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E51DD611-7100-CF98-E09B-00BE490E22F0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BE4F068-46DC-98EC-0C4A-9950883C42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4" name="Image 3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83F62EBD-E0E9-4E0D-AA5C-AE941DC529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0" t="10604" r="9373" b="27389"/>
          <a:stretch>
            <a:fillRect/>
          </a:stretch>
        </p:blipFill>
        <p:spPr>
          <a:xfrm>
            <a:off x="3682598" y="2593295"/>
            <a:ext cx="1778803" cy="167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6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792F9-3D52-02B0-4DE9-984649644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969C4-C2B0-1170-7B8F-27A07BBB1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A92FAFA-0B13-3C72-C1D1-7AE994869FD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32DD8DE0-2327-43A9-B884-EC49CEAEA87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F285CCE7-DEBE-F5F6-EC6A-1A465EA02C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53E3764-7558-4567-55AD-476D8E95C9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179" y="1617744"/>
            <a:ext cx="4267642" cy="426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3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6E150-CDC9-2CDD-5459-74EB50B94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6BA44E-DFD7-EB40-6213-006C24294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76F68BD-8F9A-7A52-9429-95871C1B279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76F68BD-8F9A-7A52-9429-95871C1B279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1A9319C9-2AC5-22CA-A799-1CD8F276D3C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1A9319C9-2AC5-22CA-A799-1CD8F276D3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5FCE362C-8441-32D1-9411-60025A5976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7C8FEFC-1452-41F6-9AE5-900414424BDE}"/>
              </a:ext>
            </a:extLst>
          </p:cNvPr>
          <p:cNvSpPr txBox="1"/>
          <p:nvPr/>
        </p:nvSpPr>
        <p:spPr>
          <a:xfrm>
            <a:off x="2635234" y="2828835"/>
            <a:ext cx="3873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ét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le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64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0F92-3C67-28EB-843F-09C8FFBD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E39626A1-7512-54FF-C740-62216E1FA5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B69BF49-A5BC-BAD0-6EC6-4D23B58E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voiture.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v-o-i-t-u-r-e.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6948904-D0A5-48F9-78E5-43A97930C4F0}"/>
              </a:ext>
            </a:extLst>
          </p:cNvPr>
          <p:cNvSpPr txBox="1"/>
          <p:nvPr/>
        </p:nvSpPr>
        <p:spPr>
          <a:xfrm>
            <a:off x="4847136" y="2856146"/>
            <a:ext cx="4957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v</a:t>
            </a:r>
            <a:r>
              <a:rPr kumimoji="0" lang="fr-FR" sz="7200" b="1" i="0" u="none" strike="noStrike" kern="1200" cap="none" spc="0" normalizeH="0" baseline="0" noProof="0" dirty="0" err="1">
                <a:ln w="0"/>
                <a:solidFill>
                  <a:srgbClr val="00ACA4"/>
                </a:solidFill>
                <a:uLnTx/>
                <a:uFillTx/>
                <a:latin typeface="Dosis" pitchFamily="2" charset="0"/>
              </a:rPr>
              <a:t>oi</a:t>
            </a:r>
            <a:r>
              <a:rPr kumimoji="0" lang="fr-FR" sz="7200" b="1" i="0" u="none" strike="noStrike" kern="1200" cap="none" spc="0" normalizeH="0" baseline="0" noProof="0" dirty="0" err="1">
                <a:ln w="0"/>
                <a:solidFill>
                  <a:srgbClr val="424D7B"/>
                </a:solidFill>
                <a:uLnTx/>
                <a:uFillTx/>
                <a:latin typeface="Dosis" pitchFamily="2" charset="0"/>
              </a:rPr>
              <a:t>ture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" pitchFamily="2" charset="0"/>
            </a:endParaRPr>
          </a:p>
        </p:txBody>
      </p:sp>
      <p:pic>
        <p:nvPicPr>
          <p:cNvPr id="2" name="Image 1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88D07279-40A1-0DC5-8EA4-17BC8804AE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2" t="9669" r="6533" b="39367"/>
          <a:stretch>
            <a:fillRect/>
          </a:stretch>
        </p:blipFill>
        <p:spPr>
          <a:xfrm>
            <a:off x="1758082" y="2703833"/>
            <a:ext cx="2308977" cy="174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8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CC6B3-8282-41DC-587F-F0E94914A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668EB-F277-6FA0-58DC-E9E907B73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1F8A3A4-25D7-1B5E-8D17-FD436FEB48E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A17D9F4-F9B9-BB68-550B-317C4539C0B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5F544905-CB0F-4E24-D741-C0C0828F8C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14B5DA-A843-C99E-25F9-8CD9E7109C70}"/>
              </a:ext>
            </a:extLst>
          </p:cNvPr>
          <p:cNvSpPr txBox="1"/>
          <p:nvPr/>
        </p:nvSpPr>
        <p:spPr>
          <a:xfrm>
            <a:off x="4847136" y="2856146"/>
            <a:ext cx="5600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v</a:t>
            </a:r>
            <a:r>
              <a:rPr kumimoji="0" lang="fr-FR" sz="7200" b="1" i="0" u="none" strike="noStrike" kern="1200" cap="none" spc="0" normalizeH="0" baseline="0" noProof="0" dirty="0" err="1">
                <a:ln w="0"/>
                <a:solidFill>
                  <a:srgbClr val="00ACA4"/>
                </a:solidFill>
                <a:uLnTx/>
                <a:uFillTx/>
                <a:latin typeface="Dosis" pitchFamily="2" charset="0"/>
              </a:rPr>
              <a:t>oi</a:t>
            </a:r>
            <a:r>
              <a:rPr kumimoji="0" lang="fr-FR" sz="7200" b="1" i="0" u="none" strike="noStrike" kern="1200" cap="none" spc="0" normalizeH="0" baseline="0" noProof="0" dirty="0" err="1">
                <a:ln w="0"/>
                <a:solidFill>
                  <a:srgbClr val="424D7B"/>
                </a:solidFill>
                <a:uLnTx/>
                <a:uFillTx/>
                <a:latin typeface="Dosis" pitchFamily="2" charset="0"/>
              </a:rPr>
              <a:t>ture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" pitchFamily="2" charset="0"/>
            </a:endParaRPr>
          </a:p>
        </p:txBody>
      </p:sp>
      <p:pic>
        <p:nvPicPr>
          <p:cNvPr id="4" name="Image 3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25FF5B86-8047-8544-94BA-BE469903AE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2" t="9669" r="6533" b="39367"/>
          <a:stretch>
            <a:fillRect/>
          </a:stretch>
        </p:blipFill>
        <p:spPr>
          <a:xfrm>
            <a:off x="1758082" y="2703833"/>
            <a:ext cx="2308977" cy="174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9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80582-4823-DE04-94A7-30942876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5F5053-7656-262E-DB73-477FB7A0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668349E-926C-FDA6-3AA5-9FD33836E54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9E30FEF-F286-103B-B502-5AD4FDD7EA92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70ABCAE-FA40-A0F3-4CB7-9270C62CFD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4725A8E-57DA-CAC5-C9A1-FA84F9E299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D1D4-D483-890C-EE45-078F1FE4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AEB6F-8A7A-FD9B-E40F-59E144D8F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17E2F90-6F86-9E47-B9FA-B0D327BDC037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43B3E60-5F50-0298-15A1-6A80BEE24B8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3E1F887-2EA7-42E8-09A7-566F8FD128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5" name="Image 4" descr="Une image contenant roue, véhicule, Véhicule terrestre, voiture&#10;&#10;Le contenu généré par l’IA peut être incorrect.">
            <a:extLst>
              <a:ext uri="{FF2B5EF4-FFF2-40B4-BE49-F238E27FC236}">
                <a16:creationId xmlns:a16="http://schemas.microsoft.com/office/drawing/2014/main" id="{57320614-2A33-BAF8-29E0-0C1C7DA456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2" t="9669" r="6533" b="39367"/>
          <a:stretch>
            <a:fillRect/>
          </a:stretch>
        </p:blipFill>
        <p:spPr>
          <a:xfrm>
            <a:off x="3468348" y="2703833"/>
            <a:ext cx="2308977" cy="174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0087-7165-AE14-3CFC-781A0CC01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B9F9D-6156-EBC0-CB13-CE939BA9A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FF40B12-1E3B-ADC7-F4A3-CFF1BFC4939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C50C907-5F42-A99F-DEC0-7C32DBB3406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6544E301-5A96-29D2-B970-9ABFF09267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E2BAB2C-8673-43C1-418F-44CFBD7AF8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6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F206F-8BE3-68AE-17BE-D3F678940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6BFAD3-5784-D70A-21E6-9F04CC1A7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39EAD8E-E34A-6292-0ED4-AFC5C55583B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8AEB8CC-AC04-CF29-E7F4-2ADAB0EE1C8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B39290-185C-4420-10C6-6E82DB00ED3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B36C95A1-A9E7-1D31-E12C-21E3A1BA8C0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3F91130-D18F-E1CE-60C1-5A782F2BE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04" y="2763774"/>
            <a:ext cx="1748467" cy="25601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F5FD65E-AE66-6213-F8B4-644F583AD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414" y="2777814"/>
            <a:ext cx="1607408" cy="25601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8D068E8-83E5-4932-002E-8582CA8BE1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6813" y="2777068"/>
            <a:ext cx="1661063" cy="25616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D5903D-6DB7-99F3-F029-C52AC6DC51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8820" y="2777067"/>
            <a:ext cx="1610444" cy="256169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5418E4-1124-0AA9-47C5-739545B689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8013" y="2762184"/>
            <a:ext cx="1624383" cy="256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8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F9A9-0DAD-37E9-E195-8A3ABCB73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4FF3C-F617-4E9B-3A37-E2D0A75E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39B813D-F75E-75D4-66EE-309672C36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2B56F85-D755-4962-183B-62C4C89D0866}"/>
              </a:ext>
            </a:extLst>
          </p:cNvPr>
          <p:cNvSpPr txBox="1"/>
          <p:nvPr/>
        </p:nvSpPr>
        <p:spPr>
          <a:xfrm>
            <a:off x="2214366" y="2957746"/>
            <a:ext cx="5795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v</a:t>
            </a:r>
            <a:r>
              <a:rPr kumimoji="0" lang="fr-FR" sz="7200" b="1" i="0" u="none" strike="noStrike" kern="1200" cap="none" spc="0" normalizeH="0" baseline="0" noProof="0" dirty="0" err="1">
                <a:ln w="0"/>
                <a:solidFill>
                  <a:srgbClr val="00ACA4"/>
                </a:solidFill>
                <a:uLnTx/>
                <a:uFillTx/>
                <a:latin typeface="Dosis" pitchFamily="2" charset="0"/>
              </a:rPr>
              <a:t>oi</a:t>
            </a:r>
            <a:r>
              <a:rPr kumimoji="0" lang="fr-FR" sz="7200" b="1" i="0" u="none" strike="noStrike" kern="1200" cap="none" spc="0" normalizeH="0" baseline="0" noProof="0" dirty="0" err="1">
                <a:ln w="0"/>
                <a:solidFill>
                  <a:srgbClr val="424D7B"/>
                </a:solidFill>
                <a:uLnTx/>
                <a:uFillTx/>
                <a:latin typeface="Dosis" pitchFamily="2" charset="0"/>
              </a:rPr>
              <a:t>ture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0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B4B6-DE5C-9CC1-BFEF-46265218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250AC1E-B533-DD05-D1DA-59BF47AC04D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BB52D6F-8ED9-2212-7322-25229BB06A4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7CD2DD9C-8172-5E51-DCFA-F74AF180CD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4457121-A23C-E5D6-4870-3BD2ADC1C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boîte.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b-o-i-t-e.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9B9ADD-BB3D-BDE1-5B72-B6F5699B8C8E}"/>
              </a:ext>
            </a:extLst>
          </p:cNvPr>
          <p:cNvSpPr txBox="1"/>
          <p:nvPr/>
        </p:nvSpPr>
        <p:spPr>
          <a:xfrm>
            <a:off x="3509406" y="3211747"/>
            <a:ext cx="4466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b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te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" pitchFamily="2" charset="0"/>
            </a:endParaRPr>
          </a:p>
        </p:txBody>
      </p:sp>
      <p:pic>
        <p:nvPicPr>
          <p:cNvPr id="2" name="Image 1" descr="Une image contenant Produit en papier, Papier couché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4964C3D1-64BD-A5DC-33B7-8FA5D0C9F0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7" t="11436" r="11001" b="28591"/>
          <a:stretch>
            <a:fillRect/>
          </a:stretch>
        </p:blipFill>
        <p:spPr>
          <a:xfrm>
            <a:off x="1692000" y="2793204"/>
            <a:ext cx="2097049" cy="20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95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30023-5DFE-FA80-CED7-E18413E97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57BC7B-4287-20FE-2732-380F649E4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7A47655-5DF4-7E37-EBEB-B182139C188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2922B3D-A2EF-FA43-D459-F0B423FB1B0C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0C64B9FE-A120-6B03-CB35-E1C17565CF5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D22F35-57F3-1FAA-A194-FF412DBB4C79}"/>
              </a:ext>
            </a:extLst>
          </p:cNvPr>
          <p:cNvSpPr txBox="1"/>
          <p:nvPr/>
        </p:nvSpPr>
        <p:spPr>
          <a:xfrm>
            <a:off x="3509406" y="3211747"/>
            <a:ext cx="4466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b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te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" pitchFamily="2" charset="0"/>
            </a:endParaRPr>
          </a:p>
        </p:txBody>
      </p:sp>
      <p:pic>
        <p:nvPicPr>
          <p:cNvPr id="5" name="Image 4" descr="Une image contenant Produit en papier, Papier couché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C40CC5E9-E695-63F3-6B5A-3166993CA4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7" t="11436" r="11001" b="28591"/>
          <a:stretch>
            <a:fillRect/>
          </a:stretch>
        </p:blipFill>
        <p:spPr>
          <a:xfrm>
            <a:off x="1692000" y="2793204"/>
            <a:ext cx="2097049" cy="20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9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D5D13-8A8B-5F51-A905-FDD383927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3236C0-89AF-8129-18B9-6B6435B0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4386F24-E326-E1BC-5787-B3B30353532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286CE4C-F753-1F16-E871-71D4DAC2F960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066181B0-C24F-9521-C713-4D8DD8E449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4C7C655-30CB-6E9F-71EB-4056CE8587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3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AC55D-0DB9-8F5F-8B14-CE56B218B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513AA1-116B-FD58-9B05-D9787DEE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C2D1077-69FF-2DE3-DF1B-9562790AC13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1E782882-5E6A-A865-EB79-9AD2BF162D9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9F1155A-9C91-E714-D37D-032825B0D2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5" name="Image 4" descr="Une image contenant Produit en papier, Papier couché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D3E72C93-B0A0-8272-299A-77F7536392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7" t="11436" r="11001" b="28591"/>
          <a:stretch>
            <a:fillRect/>
          </a:stretch>
        </p:blipFill>
        <p:spPr>
          <a:xfrm>
            <a:off x="3523475" y="2410293"/>
            <a:ext cx="2097049" cy="20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3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45268-608B-A3B4-C2D9-199DB115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75B4D8-4160-08F2-7CB6-A8F79F170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06134D1-4914-C47C-91E0-583D9D65A6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763B30E-8172-E517-399C-C635E09D329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1FDE2C80-3B26-5942-989C-8A7ADCB14A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0D7A669F-96F0-473E-B0B4-D11DB18C0A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FF825-4865-CFDF-B6BE-07C9190E3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4074AE-6645-B928-9915-F06062E3B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5C9D7C6F-56A2-7887-F0F6-8746D5B96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B03E2F-1AEF-62F4-665D-2DEB9E77A927}"/>
              </a:ext>
            </a:extLst>
          </p:cNvPr>
          <p:cNvSpPr txBox="1"/>
          <p:nvPr/>
        </p:nvSpPr>
        <p:spPr>
          <a:xfrm>
            <a:off x="2338901" y="3008547"/>
            <a:ext cx="4466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b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oi</a:t>
            </a:r>
            <a:r>
              <a:rPr lang="fr-FR" sz="7200" b="1" dirty="0">
                <a:ln w="0"/>
                <a:solidFill>
                  <a:srgbClr val="424D7B"/>
                </a:solidFill>
                <a:latin typeface="Dosis" pitchFamily="2" charset="0"/>
              </a:rPr>
              <a:t>te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08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17.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0074B-99F2-3D7F-E6DF-E795DEF920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4B23215-92CA-3B8C-0E18-6A5DE449C42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418"/>
          <a:stretch>
            <a:fillRect/>
          </a:stretch>
        </p:blipFill>
        <p:spPr>
          <a:xfrm>
            <a:off x="3061822" y="1617744"/>
            <a:ext cx="3135778" cy="482563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ED84E-C7BE-A7A4-D0BD-A483E4B6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82E54B-F50A-A5BD-EBD8-B5B5CF3F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faire l’activité 2.  Je vais vous expliquer la consigne. Ensuite, je vais circuler entre les rangs pour vous aider.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DFC37-12AB-685F-63A4-964C9A6A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97D32B-3230-D996-CA9A-964B465E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64" y="2327048"/>
            <a:ext cx="2203904" cy="22039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3661463-F1A3-2BDA-C0B2-3C6BB4F2D3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759"/>
          <a:stretch>
            <a:fillRect/>
          </a:stretch>
        </p:blipFill>
        <p:spPr>
          <a:xfrm>
            <a:off x="725359" y="2089986"/>
            <a:ext cx="5380907" cy="3300680"/>
          </a:xfrm>
          <a:prstGeom prst="round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991E25F-5E73-6BAF-4574-7FED4C87F067}"/>
              </a:ext>
            </a:extLst>
          </p:cNvPr>
          <p:cNvSpPr/>
          <p:nvPr/>
        </p:nvSpPr>
        <p:spPr>
          <a:xfrm>
            <a:off x="1161492" y="4293889"/>
            <a:ext cx="4355024" cy="11031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060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A61D73-647B-5157-6FC6-20C82EE08E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4FEFACA-7A07-05CB-FDDE-749884707B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691" y="2581582"/>
            <a:ext cx="7870618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FBA0A8-15D0-98F4-C85D-CA70EDEB2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20" y="5045195"/>
            <a:ext cx="3828620" cy="1359526"/>
          </a:xfrm>
          <a:prstGeom prst="rect">
            <a:avLst/>
          </a:prstGeom>
        </p:spPr>
      </p:pic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7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792675" y="5050390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Lecture – Graphème –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oi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Ecriture - Graphème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oi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Présentation du vocabulaire 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Exploitation du vocabulaire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Ecriture – Point de langue</a:t>
            </a:r>
          </a:p>
          <a:p>
            <a:r>
              <a:rPr lang="fr-FR" dirty="0"/>
              <a:t>Lecture – Lecture et compréhension des mots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743A305-4C41-0928-5604-7DAFD63D75ED}"/>
              </a:ext>
            </a:extLst>
          </p:cNvPr>
          <p:cNvSpPr txBox="1">
            <a:spLocks/>
          </p:cNvSpPr>
          <p:nvPr/>
        </p:nvSpPr>
        <p:spPr>
          <a:xfrm>
            <a:off x="772650" y="5511555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rgbClr val="565F88"/>
                </a:solidFill>
              </a:rPr>
              <a:t>Oral – Acte de parole</a:t>
            </a:r>
          </a:p>
          <a:p>
            <a:r>
              <a:rPr lang="fr-FR" dirty="0">
                <a:solidFill>
                  <a:srgbClr val="565F88"/>
                </a:solidFill>
              </a:rPr>
              <a:t>Lecture – Syllabes et mots</a:t>
            </a:r>
          </a:p>
          <a:p>
            <a:r>
              <a:rPr lang="fr-FR" dirty="0">
                <a:solidFill>
                  <a:srgbClr val="565F88"/>
                </a:solidFill>
              </a:rPr>
              <a:t>Ecriture – 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Prise de parole</a:t>
            </a:r>
          </a:p>
          <a:p>
            <a:r>
              <a:rPr lang="fr-FR" dirty="0"/>
              <a:t>Lecture – Lecture et compréhension des phrases</a:t>
            </a:r>
          </a:p>
          <a:p>
            <a:r>
              <a:rPr lang="fr-FR" dirty="0"/>
              <a:t>Ecriture – Phrases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F69F95-354F-0FBA-FAB7-AB30F966B17A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D32F0A-9620-9559-D241-3C8DD8C484C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D1F098-D5D3-EFCC-E44D-CA96376858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itre 53">
              <a:extLst>
                <a:ext uri="{FF2B5EF4-FFF2-40B4-BE49-F238E27FC236}">
                  <a16:creationId xmlns:a16="http://schemas.microsoft.com/office/drawing/2014/main" id="{0499FAA8-4EA6-8E53-9EE0-85DF22BB136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1E2AC85A-7C25-A88E-9BB8-02171A9D88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28"/>
          <a:stretch>
            <a:fillRect/>
          </a:stretch>
        </p:blipFill>
        <p:spPr>
          <a:xfrm>
            <a:off x="4588933" y="1905610"/>
            <a:ext cx="2943856" cy="4484256"/>
          </a:xfrm>
          <a:prstGeom prst="round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61791385-75A6-112C-C291-38A29534CDDF}"/>
              </a:ext>
            </a:extLst>
          </p:cNvPr>
          <p:cNvPicPr>
            <a:picLocks noGrp="1" noChangeAspect="1"/>
          </p:cNvPicPr>
          <p:nvPr>
            <p:ph type="pic" sz="quarter" idx="1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9" r="9"/>
          <a:stretch/>
        </p:blipFill>
        <p:spPr>
          <a:xfrm>
            <a:off x="1796591" y="2514599"/>
            <a:ext cx="1888008" cy="3357033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106A3C-0156-5479-0993-FFB74E94D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6180667" y="3134784"/>
            <a:ext cx="965200" cy="1109133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>
            <a:off x="6553200" y="2743485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Ecriture de mots.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B45291-4257-B030-0224-7F2201D64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01410" y="207895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192796" y="245997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Acte de parole 2 : Répondre à la question :   « Tu habites où ? »</a:t>
            </a:r>
          </a:p>
        </p:txBody>
      </p: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DBD89A4C-0AE8-8CD2-5E3F-62146C8FC8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836168"/>
            <a:ext cx="540000" cy="540000"/>
          </a:xfrm>
          <a:prstGeom prst="rect">
            <a:avLst/>
          </a:prstGeom>
          <a:noFill/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E2348B3-90E7-691E-629C-71721E586682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7B3E9F-C263-B932-8FA3-43C3AAC31C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63A77C-3185-FC68-E59E-D6E2D639EB4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5EABAA8E-F5B1-6E91-A181-1AF4EAD798B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466"/>
          <a:stretch>
            <a:fillRect/>
          </a:stretch>
        </p:blipFill>
        <p:spPr>
          <a:xfrm>
            <a:off x="2575387" y="2362200"/>
            <a:ext cx="1996613" cy="3497484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3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Avant de commencer la leçon, on va revoir la scène avec les mots du vocabulaire.  Soyez attentifs.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97DCD2-2B3E-3253-ECA6-775BC2E18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467" y="2165684"/>
            <a:ext cx="5253066" cy="391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7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7443D-EF13-649A-C37B-6353072C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9B193F3-D095-0EA4-ACD5-F78052F052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C1E1A9EF-C00A-065E-A8CA-94E8FD071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Scène Voc 2AP_Sem2 2">
            <a:hlinkClick r:id="" action="ppaction://media"/>
            <a:extLst>
              <a:ext uri="{FF2B5EF4-FFF2-40B4-BE49-F238E27FC236}">
                <a16:creationId xmlns:a16="http://schemas.microsoft.com/office/drawing/2014/main" id="{47110E58-BC94-1B41-CBD4-408811019AE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4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8828" y="2125486"/>
            <a:ext cx="5126344" cy="3822509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6813BE0-19AE-8133-FDAF-2974CD3FD3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3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57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7405</TotalTime>
  <Words>725</Words>
  <PresentationFormat>Affichage à l'écran (4:3)</PresentationFormat>
  <Paragraphs>116</Paragraphs>
  <Slides>50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50</vt:i4>
      </vt:variant>
    </vt:vector>
  </HeadingPairs>
  <TitlesOfParts>
    <vt:vector size="63" baseType="lpstr">
      <vt:lpstr>Arial</vt:lpstr>
      <vt:lpstr>Dosis</vt:lpstr>
      <vt:lpstr>Calibri</vt:lpstr>
      <vt:lpstr>Dosis Medium</vt:lpstr>
      <vt:lpstr>Dosis SemiBold</vt:lpstr>
      <vt:lpstr>Dosis ExtraBold</vt:lpstr>
      <vt:lpstr>Wingdings</vt:lpstr>
      <vt:lpstr>2_Conception personnalisée</vt:lpstr>
      <vt:lpstr>00_Env-Enseignant</vt:lpstr>
      <vt:lpstr>Oral</vt:lpstr>
      <vt:lpstr>Lecture</vt:lpstr>
      <vt:lpstr>Ecriture</vt:lpstr>
      <vt:lpstr>acte de parole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3</vt:lpstr>
      <vt:lpstr>Bonjour les enfants !  La leçon de français commence maintenant. Soyez attentifs.</vt:lpstr>
      <vt:lpstr>Avant de commencer la leçon, on va revoir la scène avec les mots du vocabulaire.  Soyez attentifs. </vt:lpstr>
      <vt:lpstr>Lecture de la vidéo.</vt:lpstr>
      <vt:lpstr>Qui veut passer au tableau pour décrire l’image ?  </vt:lpstr>
      <vt:lpstr>Maintenant, on passe à l’activité de l’oral. Nous allons apprendre à répondre à une question avec Majd et Nada. </vt:lpstr>
      <vt:lpstr>Présentation PowerPoint</vt:lpstr>
      <vt:lpstr>Répétons ensemble les réponses de Nada et de Majd. </vt:lpstr>
      <vt:lpstr>Présentation PowerPoint</vt:lpstr>
      <vt:lpstr>Chacun joue le dialogue en français avec son voisin. </vt:lpstr>
      <vt:lpstr>Plan de la séance 3</vt:lpstr>
      <vt:lpstr>Maintenant, on va faire de la lecture. </vt:lpstr>
      <vt:lpstr>Aujourd’hui, nous allons apprendre à lire des syllabes et des mots avec le son « oi ». </vt:lpstr>
      <vt:lpstr>Qui veut lire ? </vt:lpstr>
      <vt:lpstr>Lecture de la vidéo.</vt:lpstr>
      <vt:lpstr>Qui veut lire ? </vt:lpstr>
      <vt:lpstr>Qui veut lire ? </vt:lpstr>
      <vt:lpstr>Qui veut lire ? </vt:lpstr>
      <vt:lpstr>Qui veut lire ? </vt:lpstr>
      <vt:lpstr>Ouvrez le manuel à la page 15. </vt:lpstr>
      <vt:lpstr>Maintenant, vous allez lire à votre voisin. À tour de rôle.  </vt:lpstr>
      <vt:lpstr>Plan de la séance 3 </vt:lpstr>
      <vt:lpstr>Maintenant, nous allons écrire des mots avec le son « oi ».  Soyez attentifs.</vt:lpstr>
      <vt:lpstr>C’est le mot étoile. Nous allons l’épeler en lisant chaque lettre. Écoutez bien :  é-t-o-i-l-e. </vt:lpstr>
      <vt:lpstr>Qui veut épeler le mot étoile en lisant chaque lettre ? </vt:lpstr>
      <vt:lpstr>Prenez vos ardoises.</vt:lpstr>
      <vt:lpstr>Écrivez le mot qui correspond à cette image.  </vt:lpstr>
      <vt:lpstr>Levez vos ardoises. </vt:lpstr>
      <vt:lpstr>Corrigez.</vt:lpstr>
      <vt:lpstr>C’est le mot voiture. Nous allons l’épeler en lisant chaque lettre. Écoutez bien :  v-o-i-t-u-r-e. </vt:lpstr>
      <vt:lpstr>Qui veut épeler le mot en lisant chaque lettre ? </vt:lpstr>
      <vt:lpstr>Prenez vos ardoises</vt:lpstr>
      <vt:lpstr>Écrivez le mot qui correspond à cette image.  </vt:lpstr>
      <vt:lpstr>Levez vos ardoises. </vt:lpstr>
      <vt:lpstr>Corrigez. </vt:lpstr>
      <vt:lpstr>C’est le mot boîte. Nous allons l’épeler en lisant chaque lettre. Écoutez bien :  b-o-i-t-e.</vt:lpstr>
      <vt:lpstr>Qui veut épeler le mot en lisant chaque lettre ? </vt:lpstr>
      <vt:lpstr>Prenez vos ardoises.</vt:lpstr>
      <vt:lpstr>Écrivez le mot qui correspond à cette image.  </vt:lpstr>
      <vt:lpstr>Levez vos ardoises. </vt:lpstr>
      <vt:lpstr>Corrigez.</vt:lpstr>
      <vt:lpstr>Prenez vos livrets à la page 17.</vt:lpstr>
      <vt:lpstr>On va faire l’activité 2.  Je vais vous expliquer la consigne. Ensuite, je vais circuler entre les rangs pour vous aider. </vt:lpstr>
      <vt:lpstr>Présentation PowerPoint</vt:lpstr>
      <vt:lpstr>La séance d’aujourd’hui est terminée. À la maison, lisez ces mots et recopiez-les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2025-11-05T09:04:40Z</dcterms:modified>
</cp:coreProperties>
</file>