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33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DD7731-1BDA-67BC-9B43-E54AF85939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Digital Transformation Impact Dashboard — Key Metrics Overview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52003-331E-7CE0-CE95-D2CED3D955F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CCCCC7-0539-2EBB-8AAE-3AF63521F7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49F2E-8413-FA24-BE53-E759AD675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AC43C78-E2C4-D2C3-2B3E-8FC04130D2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Digital Transformation Impact Dashboard — Key Metrics Overview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97085-A961-0316-F6C4-4E404814FD9D}"/>
              </a:ext>
            </a:extLst>
          </p:cNvPr>
          <p:cNvSpPr/>
          <p:nvPr/>
        </p:nvSpPr>
        <p:spPr>
          <a:xfrm>
            <a:off x="609598" y="1600200"/>
            <a:ext cx="3429000" cy="928496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56611C-1CB0-7546-0F27-30980D88E8BF}"/>
              </a:ext>
            </a:extLst>
          </p:cNvPr>
          <p:cNvSpPr/>
          <p:nvPr/>
        </p:nvSpPr>
        <p:spPr>
          <a:xfrm>
            <a:off x="609599" y="2696130"/>
            <a:ext cx="3429000" cy="928496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4D67FC-31C9-9126-471C-CDE0D29F0BC4}"/>
              </a:ext>
            </a:extLst>
          </p:cNvPr>
          <p:cNvSpPr/>
          <p:nvPr/>
        </p:nvSpPr>
        <p:spPr>
          <a:xfrm>
            <a:off x="609599" y="3792059"/>
            <a:ext cx="3429000" cy="928496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DF600-51D8-697F-5171-A02C77461BCE}"/>
              </a:ext>
            </a:extLst>
          </p:cNvPr>
          <p:cNvSpPr/>
          <p:nvPr/>
        </p:nvSpPr>
        <p:spPr>
          <a:xfrm>
            <a:off x="609599" y="4894633"/>
            <a:ext cx="3429000" cy="928496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13E348-51C8-54CB-6AE3-68760C9AA630}"/>
              </a:ext>
            </a:extLst>
          </p:cNvPr>
          <p:cNvSpPr txBox="1">
            <a:spLocks/>
          </p:cNvSpPr>
          <p:nvPr/>
        </p:nvSpPr>
        <p:spPr>
          <a:xfrm>
            <a:off x="609600" y="2758864"/>
            <a:ext cx="3302000" cy="291593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>
              <a:defRPr sz="1200">
                <a:latin typeface="Montserrat SemiBold" pitchFamily="2" charset="0"/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Employee Digital Training Completion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BE393B-0A4B-7359-47AE-57E5523DC9B8}"/>
              </a:ext>
            </a:extLst>
          </p:cNvPr>
          <p:cNvSpPr txBox="1"/>
          <p:nvPr/>
        </p:nvSpPr>
        <p:spPr>
          <a:xfrm>
            <a:off x="609599" y="1659724"/>
            <a:ext cx="3149601" cy="29159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>
                <a:latin typeface="Montserrat SemiBold" pitchFamily="2" charset="0"/>
              </a:rPr>
              <a:t>Customer Self-Service Usage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25FCB0-CFAA-FEE7-3D98-79CA2F9CAED5}"/>
              </a:ext>
            </a:extLst>
          </p:cNvPr>
          <p:cNvSpPr txBox="1"/>
          <p:nvPr/>
        </p:nvSpPr>
        <p:spPr>
          <a:xfrm>
            <a:off x="721360" y="2058167"/>
            <a:ext cx="990600" cy="32399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000" dirty="0">
                <a:solidFill>
                  <a:schemeClr val="accent4"/>
                </a:solidFill>
                <a:latin typeface="+mj-lt"/>
              </a:rPr>
              <a:t>62%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20193A-7220-98F2-CF4B-43749C4BDCA6}"/>
              </a:ext>
            </a:extLst>
          </p:cNvPr>
          <p:cNvSpPr txBox="1"/>
          <p:nvPr/>
        </p:nvSpPr>
        <p:spPr>
          <a:xfrm>
            <a:off x="2260600" y="2197778"/>
            <a:ext cx="1767840" cy="372591"/>
          </a:xfrm>
          <a:prstGeom prst="rect">
            <a:avLst/>
          </a:prstGeom>
          <a:noFill/>
        </p:spPr>
        <p:txBody>
          <a:bodyPr wrap="square" lIns="91440" tIns="91440" rIns="91440" bIns="9144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050" dirty="0">
                <a:latin typeface="Montserrat ExtraBold" pitchFamily="2" charset="0"/>
              </a:rPr>
              <a:t>+12% </a:t>
            </a:r>
            <a:r>
              <a:rPr lang="en-US" sz="1050" dirty="0"/>
              <a:t>vs. last quarter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9E1A48-92B6-6DE5-C45D-83916DF166A1}"/>
              </a:ext>
            </a:extLst>
          </p:cNvPr>
          <p:cNvSpPr txBox="1">
            <a:spLocks/>
          </p:cNvSpPr>
          <p:nvPr/>
        </p:nvSpPr>
        <p:spPr>
          <a:xfrm>
            <a:off x="721360" y="3039835"/>
            <a:ext cx="990600" cy="32399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>
              <a:defRPr sz="2800">
                <a:latin typeface="+mj-lt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000" dirty="0">
                <a:solidFill>
                  <a:schemeClr val="accent4"/>
                </a:solidFill>
              </a:rPr>
              <a:t>1,200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E59BB9-E1BD-75C3-2CC5-5275AD02272E}"/>
              </a:ext>
            </a:extLst>
          </p:cNvPr>
          <p:cNvSpPr txBox="1"/>
          <p:nvPr/>
        </p:nvSpPr>
        <p:spPr>
          <a:xfrm>
            <a:off x="721359" y="3388613"/>
            <a:ext cx="1304289" cy="14579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900" dirty="0"/>
              <a:t>Employees trained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21BCB2-139A-DBBD-1873-D62762788103}"/>
              </a:ext>
            </a:extLst>
          </p:cNvPr>
          <p:cNvSpPr txBox="1">
            <a:spLocks/>
          </p:cNvSpPr>
          <p:nvPr/>
        </p:nvSpPr>
        <p:spPr>
          <a:xfrm>
            <a:off x="2260601" y="3279265"/>
            <a:ext cx="1767840" cy="364492"/>
          </a:xfrm>
          <a:prstGeom prst="rect">
            <a:avLst/>
          </a:prstGeom>
          <a:noFill/>
        </p:spPr>
        <p:txBody>
          <a:bodyPr wrap="square" lIns="91440" tIns="91440" rIns="91440" bIns="9144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050" dirty="0"/>
              <a:t>Ahead of schedule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54AF20-989F-2C07-0B5E-A888B98C7537}"/>
              </a:ext>
            </a:extLst>
          </p:cNvPr>
          <p:cNvSpPr txBox="1">
            <a:spLocks/>
          </p:cNvSpPr>
          <p:nvPr/>
        </p:nvSpPr>
        <p:spPr>
          <a:xfrm>
            <a:off x="609600" y="3830732"/>
            <a:ext cx="3302000" cy="291593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>
              <a:defRPr sz="1200">
                <a:latin typeface="Montserrat SemiBold" pitchFamily="2" charset="0"/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Average Response Time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8D9D3A4-D2C3-0F61-6910-7DA9785CCAF6}"/>
              </a:ext>
            </a:extLst>
          </p:cNvPr>
          <p:cNvSpPr/>
          <p:nvPr/>
        </p:nvSpPr>
        <p:spPr>
          <a:xfrm>
            <a:off x="3197859" y="3923468"/>
            <a:ext cx="640080" cy="640080"/>
          </a:xfrm>
          <a:prstGeom prst="ellipse">
            <a:avLst/>
          </a:prstGeom>
          <a:noFill/>
          <a:ln>
            <a:gradFill flip="none" rotWithShape="1">
              <a:gsLst>
                <a:gs pos="28000">
                  <a:schemeClr val="accent4"/>
                </a:gs>
                <a:gs pos="46000">
                  <a:schemeClr val="accent1">
                    <a:lumMod val="5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1600" dirty="0">
                <a:solidFill>
                  <a:schemeClr val="accent4"/>
                </a:solidFill>
                <a:latin typeface="Montserrat ExtraBold" pitchFamily="2" charset="0"/>
              </a:rPr>
              <a:t>25</a:t>
            </a:r>
            <a:r>
              <a:rPr lang="en-US" sz="1000" dirty="0">
                <a:solidFill>
                  <a:schemeClr val="accent4"/>
                </a:solidFill>
                <a:latin typeface="Montserrat ExtraBold" pitchFamily="2" charset="0"/>
              </a:rPr>
              <a:t>%</a:t>
            </a:r>
            <a:endParaRPr lang="en-US" sz="1600" dirty="0">
              <a:solidFill>
                <a:schemeClr val="accent4"/>
              </a:solidFill>
              <a:latin typeface="Montserrat ExtraBold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0D02DB-F197-E0F5-219C-9171448FF4ED}"/>
              </a:ext>
            </a:extLst>
          </p:cNvPr>
          <p:cNvSpPr txBox="1"/>
          <p:nvPr/>
        </p:nvSpPr>
        <p:spPr>
          <a:xfrm>
            <a:off x="3329228" y="4289758"/>
            <a:ext cx="369621" cy="1457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900" dirty="0"/>
              <a:t>Faster</a:t>
            </a:r>
          </a:p>
        </p:txBody>
      </p:sp>
      <p:sp>
        <p:nvSpPr>
          <p:cNvPr id="32" name="Rectangle 1">
            <a:extLst>
              <a:ext uri="{FF2B5EF4-FFF2-40B4-BE49-F238E27FC236}">
                <a16:creationId xmlns:a16="http://schemas.microsoft.com/office/drawing/2014/main" id="{D040B5D3-1DBE-855E-D69B-491912FD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606" y="4119700"/>
            <a:ext cx="2497873" cy="48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Current: </a:t>
            </a: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 SemiBold" pitchFamily="2" charset="0"/>
              </a:rPr>
              <a:t>4.5 hours</a:t>
            </a: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Previous: </a:t>
            </a: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 SemiBold" pitchFamily="2" charset="0"/>
              </a:rPr>
              <a:t>6 hours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F4E8CD-3917-4035-24A1-484254D6D1F5}"/>
              </a:ext>
            </a:extLst>
          </p:cNvPr>
          <p:cNvSpPr txBox="1">
            <a:spLocks/>
          </p:cNvSpPr>
          <p:nvPr/>
        </p:nvSpPr>
        <p:spPr>
          <a:xfrm>
            <a:off x="609600" y="4937340"/>
            <a:ext cx="3302000" cy="291593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>
              <a:defRPr sz="1200">
                <a:latin typeface="Montserrat SemiBold" pitchFamily="2" charset="0"/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Cloud Migration Progress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CC736DC-6E55-83BE-4A0D-5D588611A0A2}"/>
              </a:ext>
            </a:extLst>
          </p:cNvPr>
          <p:cNvGrpSpPr/>
          <p:nvPr/>
        </p:nvGrpSpPr>
        <p:grpSpPr>
          <a:xfrm>
            <a:off x="715728" y="5427641"/>
            <a:ext cx="2231149" cy="103124"/>
            <a:chOff x="1708391" y="3328998"/>
            <a:chExt cx="2381908" cy="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C0BB3B3-6538-FFCA-AA9F-B41F8B297D3F}"/>
                </a:ext>
              </a:extLst>
            </p:cNvPr>
            <p:cNvCxnSpPr>
              <a:cxnSpLocks/>
            </p:cNvCxnSpPr>
            <p:nvPr/>
          </p:nvCxnSpPr>
          <p:spPr>
            <a:xfrm>
              <a:off x="1708391" y="3328998"/>
              <a:ext cx="2381908" cy="0"/>
            </a:xfrm>
            <a:prstGeom prst="line">
              <a:avLst/>
            </a:prstGeom>
            <a:ln w="38100" cap="rnd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392B42D-13C9-6CDA-69B4-74FC9968D5C4}"/>
                </a:ext>
              </a:extLst>
            </p:cNvPr>
            <p:cNvCxnSpPr>
              <a:cxnSpLocks/>
            </p:cNvCxnSpPr>
            <p:nvPr/>
          </p:nvCxnSpPr>
          <p:spPr>
            <a:xfrm>
              <a:off x="1708391" y="3328998"/>
              <a:ext cx="1859870" cy="0"/>
            </a:xfrm>
            <a:prstGeom prst="line">
              <a:avLst/>
            </a:prstGeom>
            <a:ln w="38100" cap="rnd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CF71A66-7FD8-F6B8-C0B6-FCEC2AF03A8F}"/>
              </a:ext>
            </a:extLst>
          </p:cNvPr>
          <p:cNvSpPr txBox="1"/>
          <p:nvPr/>
        </p:nvSpPr>
        <p:spPr>
          <a:xfrm>
            <a:off x="715727" y="5212314"/>
            <a:ext cx="1884680" cy="17009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050" dirty="0">
                <a:solidFill>
                  <a:schemeClr val="accent4"/>
                </a:solidFill>
                <a:latin typeface="Montserrat ExtraBold" pitchFamily="2" charset="0"/>
              </a:rPr>
              <a:t>80%Systems Migrated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82EE2CE-7F64-C857-9E7D-0DDE7C2CEDB5}"/>
              </a:ext>
            </a:extLst>
          </p:cNvPr>
          <p:cNvSpPr txBox="1">
            <a:spLocks/>
          </p:cNvSpPr>
          <p:nvPr/>
        </p:nvSpPr>
        <p:spPr>
          <a:xfrm>
            <a:off x="1257300" y="5468857"/>
            <a:ext cx="2771141" cy="364492"/>
          </a:xfrm>
          <a:prstGeom prst="rect">
            <a:avLst/>
          </a:prstGeom>
          <a:noFill/>
        </p:spPr>
        <p:txBody>
          <a:bodyPr wrap="square" lIns="91440" tIns="91440" rIns="91440" bIns="9144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050" dirty="0"/>
              <a:t>On track for full migration Q3 2025</a:t>
            </a: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7BF7FF15-5303-4197-BCAF-9378EDB0F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24848" y="5207605"/>
            <a:ext cx="228600" cy="240644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F932E88D-1520-1586-BC14-36E9D842C2C3}"/>
              </a:ext>
            </a:extLst>
          </p:cNvPr>
          <p:cNvSpPr/>
          <p:nvPr/>
        </p:nvSpPr>
        <p:spPr>
          <a:xfrm>
            <a:off x="4247356" y="3814634"/>
            <a:ext cx="2663862" cy="2004093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68" b="-46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AC36D38-8734-3048-8F0B-54ED6C46328A}"/>
              </a:ext>
            </a:extLst>
          </p:cNvPr>
          <p:cNvSpPr/>
          <p:nvPr/>
        </p:nvSpPr>
        <p:spPr>
          <a:xfrm>
            <a:off x="4247356" y="1616129"/>
            <a:ext cx="2663862" cy="2027627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538" r="-175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C2B15C3-66B8-4F76-29D3-1E352B01305E}"/>
              </a:ext>
            </a:extLst>
          </p:cNvPr>
          <p:cNvSpPr/>
          <p:nvPr/>
        </p:nvSpPr>
        <p:spPr>
          <a:xfrm>
            <a:off x="4237196" y="1600199"/>
            <a:ext cx="2674021" cy="2043556"/>
          </a:xfrm>
          <a:prstGeom prst="rect">
            <a:avLst/>
          </a:prstGeom>
          <a:solidFill>
            <a:schemeClr val="accent1">
              <a:lumMod val="5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B7B1C5D-69A5-C0B9-2B2D-DCC8DC658A9E}"/>
              </a:ext>
            </a:extLst>
          </p:cNvPr>
          <p:cNvSpPr/>
          <p:nvPr/>
        </p:nvSpPr>
        <p:spPr>
          <a:xfrm>
            <a:off x="4237196" y="3814633"/>
            <a:ext cx="2674021" cy="2043556"/>
          </a:xfrm>
          <a:prstGeom prst="rect">
            <a:avLst/>
          </a:prstGeom>
          <a:solidFill>
            <a:schemeClr val="accent1">
              <a:lumMod val="5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8677A30-62AA-0099-F132-3C5738C18B2C}"/>
              </a:ext>
            </a:extLst>
          </p:cNvPr>
          <p:cNvSpPr txBox="1"/>
          <p:nvPr/>
        </p:nvSpPr>
        <p:spPr>
          <a:xfrm>
            <a:off x="4257514" y="1659724"/>
            <a:ext cx="2028986" cy="55078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latin typeface="Montserrat ExtraBold" pitchFamily="2" charset="0"/>
              </a:rPr>
              <a:t>New Digital Revenue Streams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DA6231F-DFD1-1923-6474-C2FD9C5D8F77}"/>
              </a:ext>
            </a:extLst>
          </p:cNvPr>
          <p:cNvSpPr txBox="1"/>
          <p:nvPr/>
        </p:nvSpPr>
        <p:spPr>
          <a:xfrm>
            <a:off x="4257514" y="3861497"/>
            <a:ext cx="1724186" cy="55078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latin typeface="Montserrat ExtraBold" pitchFamily="2" charset="0"/>
              </a:rPr>
              <a:t>Customer Retention Rate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16439F4-BF27-506F-74CD-0470E346614B}"/>
              </a:ext>
            </a:extLst>
          </p:cNvPr>
          <p:cNvSpPr txBox="1"/>
          <p:nvPr/>
        </p:nvSpPr>
        <p:spPr>
          <a:xfrm>
            <a:off x="4378960" y="4482435"/>
            <a:ext cx="990600" cy="32399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000" dirty="0">
                <a:latin typeface="+mj-lt"/>
              </a:rPr>
              <a:t>89%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5AED25C-6AAA-C9AB-3074-3C7E2D55B456}"/>
              </a:ext>
            </a:extLst>
          </p:cNvPr>
          <p:cNvSpPr txBox="1"/>
          <p:nvPr/>
        </p:nvSpPr>
        <p:spPr>
          <a:xfrm>
            <a:off x="5097780" y="5382228"/>
            <a:ext cx="1767840" cy="372591"/>
          </a:xfrm>
          <a:prstGeom prst="rect">
            <a:avLst/>
          </a:prstGeom>
          <a:noFill/>
        </p:spPr>
        <p:txBody>
          <a:bodyPr wrap="square" lIns="91440" tIns="91440" rIns="91440" bIns="9144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050" dirty="0">
                <a:latin typeface="Montserrat ExtraBold" pitchFamily="2" charset="0"/>
              </a:rPr>
              <a:t>+4% </a:t>
            </a:r>
            <a:r>
              <a:rPr lang="en-US" sz="1050" dirty="0"/>
              <a:t>vs. last quarter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1EC1C27-4AEF-CFC0-825C-4EC154C08ED8}"/>
              </a:ext>
            </a:extLst>
          </p:cNvPr>
          <p:cNvSpPr txBox="1"/>
          <p:nvPr/>
        </p:nvSpPr>
        <p:spPr>
          <a:xfrm>
            <a:off x="5097780" y="3152776"/>
            <a:ext cx="1767840" cy="372591"/>
          </a:xfrm>
          <a:prstGeom prst="rect">
            <a:avLst/>
          </a:prstGeom>
          <a:noFill/>
        </p:spPr>
        <p:txBody>
          <a:bodyPr wrap="square" lIns="91440" tIns="91440" rIns="91440" bIns="9144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050" dirty="0">
                <a:latin typeface="Montserrat ExtraBold" pitchFamily="2" charset="0"/>
              </a:rPr>
              <a:t>80% </a:t>
            </a:r>
            <a:r>
              <a:rPr lang="en-US" sz="1050" dirty="0"/>
              <a:t>of goal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103DEDB-FD86-74A8-B7B6-73F1AD49FB87}"/>
              </a:ext>
            </a:extLst>
          </p:cNvPr>
          <p:cNvSpPr txBox="1"/>
          <p:nvPr/>
        </p:nvSpPr>
        <p:spPr>
          <a:xfrm>
            <a:off x="4378960" y="2266678"/>
            <a:ext cx="990600" cy="32399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000" dirty="0">
                <a:latin typeface="+mj-lt"/>
              </a:rPr>
              <a:t>$3.2M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46B2AC8-A603-6DD2-7A6D-EA40C68EA347}"/>
              </a:ext>
            </a:extLst>
          </p:cNvPr>
          <p:cNvSpPr/>
          <p:nvPr/>
        </p:nvSpPr>
        <p:spPr>
          <a:xfrm>
            <a:off x="7105552" y="1600200"/>
            <a:ext cx="4476847" cy="4257989"/>
          </a:xfrm>
          <a:prstGeom prst="rect">
            <a:avLst/>
          </a:prstGeom>
          <a:solidFill>
            <a:srgbClr val="082A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0" rtlCol="0" anchor="t"/>
          <a:lstStyle/>
          <a:p>
            <a:pPr>
              <a:lnSpc>
                <a:spcPct val="114000"/>
              </a:lnSpc>
            </a:pPr>
            <a:r>
              <a:rPr lang="en-US" sz="1400" dirty="0"/>
              <a:t>This comprehensive dashboard offers a real-time snapshot of operational, customer, and financial metrics. </a:t>
            </a:r>
            <a:br>
              <a:rPr lang="en-US" sz="1400" dirty="0"/>
            </a:br>
            <a:br>
              <a:rPr lang="en-US" sz="1400" dirty="0"/>
            </a:br>
            <a:r>
              <a:rPr lang="en-US" sz="1400" dirty="0"/>
              <a:t>The strong digital adoption rate, rising automation, enhanced employee readiness, and increased customer self-service show meaningful progress — while cloud migration and new revenue channels fuel continued growth.</a:t>
            </a:r>
            <a:br>
              <a:rPr lang="en-US" sz="1400" dirty="0"/>
            </a:br>
            <a:endParaRPr lang="en-US" sz="1400" dirty="0"/>
          </a:p>
          <a:p>
            <a:pPr>
              <a:lnSpc>
                <a:spcPct val="114000"/>
              </a:lnSpc>
            </a:pPr>
            <a:r>
              <a:rPr lang="en-US" sz="1400" dirty="0"/>
              <a:t>These metrics not only reflect operational efficiency but also highlight growing customer satisfaction and improved service reliability.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5AADCAD-F092-62C9-C580-65D06EF16007}"/>
              </a:ext>
            </a:extLst>
          </p:cNvPr>
          <p:cNvSpPr txBox="1"/>
          <p:nvPr/>
        </p:nvSpPr>
        <p:spPr>
          <a:xfrm>
            <a:off x="7105552" y="1659724"/>
            <a:ext cx="3335817" cy="323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Montserrat ExtraBold" pitchFamily="2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675874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8745</TotalTime>
  <Words>161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63</cp:revision>
  <dcterms:created xsi:type="dcterms:W3CDTF">2025-04-10T11:11:23Z</dcterms:created>
  <dcterms:modified xsi:type="dcterms:W3CDTF">2025-10-16T08:29:29Z</dcterms:modified>
  <cp:category/>
</cp:coreProperties>
</file>