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</p:sldMasterIdLst>
  <p:notesMasterIdLst>
    <p:notesMasterId r:id="rId35"/>
  </p:notesMasterIdLst>
  <p:sldIdLst>
    <p:sldId id="256" r:id="rId18"/>
    <p:sldId id="798" r:id="rId19"/>
    <p:sldId id="1255" r:id="rId20"/>
    <p:sldId id="1264" r:id="rId21"/>
    <p:sldId id="1273" r:id="rId22"/>
    <p:sldId id="1274" r:id="rId23"/>
    <p:sldId id="1277" r:id="rId24"/>
    <p:sldId id="1275" r:id="rId25"/>
    <p:sldId id="1276" r:id="rId26"/>
    <p:sldId id="1261" r:id="rId27"/>
    <p:sldId id="1233" r:id="rId28"/>
    <p:sldId id="1278" r:id="rId29"/>
    <p:sldId id="1279" r:id="rId30"/>
    <p:sldId id="1259" r:id="rId31"/>
    <p:sldId id="1280" r:id="rId32"/>
    <p:sldId id="1269" r:id="rId33"/>
    <p:sldId id="689" r:id="rId34"/>
  </p:sldIdLst>
  <p:sldSz cx="9144000" cy="6858000" type="screen4x3"/>
  <p:notesSz cx="6735763" cy="9866313"/>
  <p:embeddedFontLst>
    <p:embeddedFont>
      <p:font typeface="Dosis" pitchFamily="2" charset="0"/>
      <p:regular r:id="rId36"/>
      <p:bold r:id="rId37"/>
    </p:embeddedFont>
    <p:embeddedFont>
      <p:font typeface="Dosis ExtraBold" pitchFamily="2" charset="0"/>
      <p:bold r:id="rId38"/>
    </p:embeddedFont>
    <p:embeddedFont>
      <p:font typeface="Dosis Medium" pitchFamily="2" charset="0"/>
      <p:regular r:id="rId39"/>
      <p:bold r:id="rId40"/>
    </p:embeddedFont>
    <p:embeddedFont>
      <p:font typeface="Dosis SemiBold" pitchFamily="2" charset="0"/>
      <p:regular r:id="rId41"/>
      <p:bold r:id="rId42"/>
    </p:embeddedFont>
    <p:embeddedFont>
      <p:font typeface="Mistral" panose="03090702030407020403" pitchFamily="66" charset="0"/>
      <p:regular r:id="rId4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565F88"/>
    <a:srgbClr val="4B5377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96" d="100"/>
          <a:sy n="96" d="100"/>
        </p:scale>
        <p:origin x="778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font" Target="fonts/font4.fntdata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font" Target="fonts/font1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microsoft.com/office/2018/10/relationships/authors" Target="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3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21/01/2026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21/01/2026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6523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8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83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99.xml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microsoft.com/office/2007/relationships/hdphoto" Target="../media/hdphoto5.wdp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3B54504-656D-49F9-A263-E01148BA9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1BD861DA-3453-F97C-1ED3-A2D80C8C197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589655" y="3772478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collective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CCF67B-8F09-9495-A3C5-A593FA58D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75" y="3042745"/>
            <a:ext cx="2634492" cy="1756328"/>
          </a:xfrm>
          <a:prstGeom prst="round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FDF138E-359A-6184-3278-4F30891B295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34007" y="1644610"/>
            <a:ext cx="9412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PE1. </a:t>
            </a:r>
            <a:r>
              <a:rPr lang="fr-FR" sz="2800" b="1" kern="0" dirty="0">
                <a:solidFill>
                  <a:srgbClr val="106585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crire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correctement des mots.</a:t>
            </a:r>
            <a:endParaRPr kumimoji="0" lang="fr-MA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7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la copie de l’épreuve à la page 4. Vous allez répondre à l’exercice 1. , complétez chaque phrase par le mot qui convient 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E2DD9AD-4455-7FB3-BDE5-0D9A336EB76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94490" y="2044088"/>
            <a:ext cx="8199009" cy="1331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•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Complète chaque phrase par le mot qui convient.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AA3D2111-152A-9C94-ED8D-C63BAC64E66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7" y="4520670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1 page </a:t>
            </a:r>
            <a:r>
              <a:rPr lang="fr-FR" sz="240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8C463-5369-C771-CB47-959BDD3FD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11B3FD3-ED64-30E6-891F-5E40268497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70FFF95-79E4-D901-3683-88083A2DBBB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1316BFA-5BFB-F1F4-F04B-EDDE66ADFC8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5EA39E1B-2448-C51F-7837-68B7826AA987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2515CAFA-BE91-1E03-A71A-2002749AED8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589655" y="3772478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collective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5351865-F40F-CB92-8D15-AA544FAA1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75" y="3042745"/>
            <a:ext cx="2634492" cy="1756328"/>
          </a:xfrm>
          <a:prstGeom prst="round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F8420A-0BDC-67CC-A72C-0823C8B13A3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34007" y="1480532"/>
            <a:ext cx="94120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PE2. 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l'écrit, des phrases pour partager des informations, décrire ou raconter.</a:t>
            </a:r>
          </a:p>
        </p:txBody>
      </p:sp>
    </p:spTree>
    <p:extLst>
      <p:ext uri="{BB962C8B-B14F-4D97-AF65-F5344CB8AC3E}">
        <p14:creationId xmlns:p14="http://schemas.microsoft.com/office/powerpoint/2010/main" val="122843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5EF43-C2A6-DD09-37DA-8E0F12E7A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54D103F-2F17-1461-CA64-FA55926D6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7EA29FF8-8692-D5AA-D439-1AB9E02BA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répondre à l’exercice 2. Écrivez des phrases en mettant en ordre les mots suivants.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430935E-18D3-706C-91FD-317D47428C8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38629" y="2027078"/>
            <a:ext cx="819900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Écris des phrases en mettant en ordre les mots suivants.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4CCA9BDD-1160-65B2-252E-C95471E5943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7" y="5814259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2 page </a:t>
            </a:r>
            <a:r>
              <a:rPr lang="fr-FR" sz="240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, Dessin animé, Visage humain, clipart&#10;&#10;Le contenu généré par l’IA peut être incorrect.">
            <a:extLst>
              <a:ext uri="{FF2B5EF4-FFF2-40B4-BE49-F238E27FC236}">
                <a16:creationId xmlns:a16="http://schemas.microsoft.com/office/drawing/2014/main" id="{63D0A35D-FCB1-626F-86BC-231CA32C8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7582" y="2738966"/>
            <a:ext cx="2261679" cy="347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2F636-8E8D-D487-A4D9-137F52F3A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E4F698E-7334-4D79-0B0C-4CBEB991A11B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8B03C75-B45E-0084-A075-1AF8A83C53E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443809E-25CE-0DAB-0D35-19C769479DA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93413121-EC4B-A27B-2357-C258389B455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3041FC79-D349-FEED-0D2B-6671C17BE3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95305" y="1543418"/>
            <a:ext cx="9412014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OL1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Utiliser les outils de langue pour produire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des énoncés oraux ou écrits.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B22195-273E-499C-D257-F46A5D29B3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9655" y="3981212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collective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E2F299A-3D9A-0D9B-DBD8-FAE83414E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75" y="3251479"/>
            <a:ext cx="2634492" cy="17563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AB822-DDBC-F339-E53E-4D1B9434B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92BE2EA-4658-A41B-627C-815147D33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F1C9758B-41D5-0852-8510-ED94443DE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la copie de l’épreuve à la page 3. Vous allez répondre à l’exercice 1. Reliez.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B7230C4-C5C4-4319-FCAA-D408C1B98C4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2493" y="2644087"/>
            <a:ext cx="819900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1 : </a:t>
            </a:r>
            <a:r>
              <a:rPr lang="fr-FR" sz="320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J’entoure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: (4pts)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A4B8E2-F6BD-F8F5-4232-22A53AA5F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000" y="3771900"/>
            <a:ext cx="2553589" cy="18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1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EA9A3-691F-C7F5-CD42-5B28FDF89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98752BD-69C0-990E-926F-D5E2839F4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9E81EAB8-C420-47EF-2AA5-FC7EE09ED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la copie de l’épreuve à la page 3. Vous allez répondre à l’exercice 1. Reliez.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C5ED3B2-2799-D89B-E33A-8E0F2D59370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2493" y="2644087"/>
            <a:ext cx="819900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2 : Relie: (4pts)</a:t>
            </a:r>
          </a:p>
        </p:txBody>
      </p:sp>
    </p:spTree>
    <p:extLst>
      <p:ext uri="{BB962C8B-B14F-4D97-AF65-F5344CB8AC3E}">
        <p14:creationId xmlns:p14="http://schemas.microsoft.com/office/powerpoint/2010/main" val="11983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L’évaluation est terminée.</a:t>
            </a:r>
          </a:p>
        </p:txBody>
      </p:sp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C87F580-D43E-40E9-A22C-ABDFFF4D5BD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EA581AE-457B-4AC9-B0BE-89245AD1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20DF47B-8E67-41A7-BF3C-95670922E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la période 2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" name="Titre 30">
            <a:extLst>
              <a:ext uri="{FF2B5EF4-FFF2-40B4-BE49-F238E27FC236}">
                <a16:creationId xmlns:a16="http://schemas.microsoft.com/office/drawing/2014/main" id="{73AC36DD-68CA-E678-C9A1-EE4508CFA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1330239-55A0-7815-AEDD-962ABB9563AA}"/>
              </a:ext>
            </a:extLst>
          </p:cNvPr>
          <p:cNvSpPr/>
          <p:nvPr/>
        </p:nvSpPr>
        <p:spPr>
          <a:xfrm>
            <a:off x="681640" y="195556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070AC10B-163D-39E2-D104-0E98D2554A58}"/>
              </a:ext>
            </a:extLst>
          </p:cNvPr>
          <p:cNvSpPr/>
          <p:nvPr/>
        </p:nvSpPr>
        <p:spPr>
          <a:xfrm>
            <a:off x="897640" y="170356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C907498-9C6C-82FB-6F4D-6B20F853D384}"/>
              </a:ext>
            </a:extLst>
          </p:cNvPr>
          <p:cNvSpPr/>
          <p:nvPr/>
        </p:nvSpPr>
        <p:spPr>
          <a:xfrm>
            <a:off x="834251" y="213346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3BF3089E-720D-9DB4-2E72-0A3E58B1B4CB}"/>
              </a:ext>
            </a:extLst>
          </p:cNvPr>
          <p:cNvSpPr txBox="1">
            <a:spLocks/>
          </p:cNvSpPr>
          <p:nvPr/>
        </p:nvSpPr>
        <p:spPr>
          <a:xfrm>
            <a:off x="897640" y="215484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/>
              <a:t>LC1 – OL1 -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PE1 – PE2</a:t>
            </a:r>
            <a:r>
              <a:rPr lang="fr-FR" dirty="0"/>
              <a:t>  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F7CE4DBE-032B-2C0D-14DA-A94355DA273C}"/>
              </a:ext>
            </a:extLst>
          </p:cNvPr>
          <p:cNvSpPr/>
          <p:nvPr/>
        </p:nvSpPr>
        <p:spPr>
          <a:xfrm>
            <a:off x="4776140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378F28A1-F721-2BF1-FA4B-4E1F0AA0C098}"/>
              </a:ext>
            </a:extLst>
          </p:cNvPr>
          <p:cNvSpPr/>
          <p:nvPr/>
        </p:nvSpPr>
        <p:spPr>
          <a:xfrm>
            <a:off x="4992140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3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AF75F0-19E1-5A13-0057-C11EEA8D2D72}"/>
              </a:ext>
            </a:extLst>
          </p:cNvPr>
          <p:cNvSpPr/>
          <p:nvPr/>
        </p:nvSpPr>
        <p:spPr>
          <a:xfrm>
            <a:off x="6816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rganigramme : Terminateur 25">
            <a:extLst>
              <a:ext uri="{FF2B5EF4-FFF2-40B4-BE49-F238E27FC236}">
                <a16:creationId xmlns:a16="http://schemas.microsoft.com/office/drawing/2014/main" id="{4275CC2C-5A43-EF18-9239-D4595D4BB793}"/>
              </a:ext>
            </a:extLst>
          </p:cNvPr>
          <p:cNvSpPr/>
          <p:nvPr/>
        </p:nvSpPr>
        <p:spPr>
          <a:xfrm>
            <a:off x="8976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2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7BF8EE8D-AF84-639E-B1EC-2F002E06EA78}"/>
              </a:ext>
            </a:extLst>
          </p:cNvPr>
          <p:cNvSpPr/>
          <p:nvPr/>
        </p:nvSpPr>
        <p:spPr>
          <a:xfrm>
            <a:off x="47761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rganigramme : Terminateur 30">
            <a:extLst>
              <a:ext uri="{FF2B5EF4-FFF2-40B4-BE49-F238E27FC236}">
                <a16:creationId xmlns:a16="http://schemas.microsoft.com/office/drawing/2014/main" id="{73F35B70-7249-F439-7D1B-0C9F94375C90}"/>
              </a:ext>
            </a:extLst>
          </p:cNvPr>
          <p:cNvSpPr/>
          <p:nvPr/>
        </p:nvSpPr>
        <p:spPr>
          <a:xfrm>
            <a:off x="49921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39D34F5C-5C1E-2195-0677-2ECDB49F76A4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553D5F13-5A8B-F7AB-563E-83A31E8E79DE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Espace réservé du texte 5">
            <a:extLst>
              <a:ext uri="{FF2B5EF4-FFF2-40B4-BE49-F238E27FC236}">
                <a16:creationId xmlns:a16="http://schemas.microsoft.com/office/drawing/2014/main" id="{6C946138-A68A-DF03-1C16-BB5C039053C5}"/>
              </a:ext>
            </a:extLst>
          </p:cNvPr>
          <p:cNvSpPr txBox="1">
            <a:spLocks/>
          </p:cNvSpPr>
          <p:nvPr/>
        </p:nvSpPr>
        <p:spPr>
          <a:xfrm>
            <a:off x="4956140" y="215484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 la compétence orales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39" name="Espace réservé du texte 5">
            <a:extLst>
              <a:ext uri="{FF2B5EF4-FFF2-40B4-BE49-F238E27FC236}">
                <a16:creationId xmlns:a16="http://schemas.microsoft.com/office/drawing/2014/main" id="{200CBEAA-4C41-5DB4-B291-885F13D33BDF}"/>
              </a:ext>
            </a:extLst>
          </p:cNvPr>
          <p:cNvSpPr txBox="1">
            <a:spLocks/>
          </p:cNvSpPr>
          <p:nvPr/>
        </p:nvSpPr>
        <p:spPr>
          <a:xfrm>
            <a:off x="897640" y="3692869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Correction </a:t>
            </a:r>
          </a:p>
        </p:txBody>
      </p:sp>
      <p:sp>
        <p:nvSpPr>
          <p:cNvPr id="40" name="Espace réservé du texte 5">
            <a:extLst>
              <a:ext uri="{FF2B5EF4-FFF2-40B4-BE49-F238E27FC236}">
                <a16:creationId xmlns:a16="http://schemas.microsoft.com/office/drawing/2014/main" id="{DC95E930-5881-5170-1DFE-80183DBC6900}"/>
              </a:ext>
            </a:extLst>
          </p:cNvPr>
          <p:cNvSpPr txBox="1">
            <a:spLocks/>
          </p:cNvSpPr>
          <p:nvPr/>
        </p:nvSpPr>
        <p:spPr>
          <a:xfrm>
            <a:off x="5046199" y="364592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Évaluation de la compétence orales</a:t>
            </a:r>
          </a:p>
        </p:txBody>
      </p:sp>
      <p:sp>
        <p:nvSpPr>
          <p:cNvPr id="41" name="Espace réservé du texte 5">
            <a:extLst>
              <a:ext uri="{FF2B5EF4-FFF2-40B4-BE49-F238E27FC236}">
                <a16:creationId xmlns:a16="http://schemas.microsoft.com/office/drawing/2014/main" id="{B6E21096-5610-D7A3-1210-AF60016D46C4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</p:spTree>
    <p:extLst>
      <p:ext uri="{BB962C8B-B14F-4D97-AF65-F5344CB8AC3E}">
        <p14:creationId xmlns:p14="http://schemas.microsoft.com/office/powerpoint/2010/main" val="15393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31946-526A-E96E-0776-8D8C9D7B8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8855B72D-45D4-3A0E-7C68-8A5FD3AAC5B8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3A0160-0539-B4BF-743A-FB76F8533CDD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B01453-83B0-E647-C5E3-08DAE5708AA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009771C-F12D-19C6-F3C8-DD86A205929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8550024-8C4F-D0C7-4C1E-AEA6A78B96C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330341" y="2105721"/>
            <a:ext cx="51816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séance 1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est consacrée à l’évaluation des compétences suivantes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LC1</a:t>
            </a:r>
            <a:r>
              <a:rPr lang="fr-FR" b="1" u="sng" dirty="0">
                <a:solidFill>
                  <a:srgbClr val="4B5377"/>
                </a:solidFill>
                <a:latin typeface="Dosis" pitchFamily="2" charset="0"/>
                <a:cs typeface="Arial" panose="020B0604020202020204" pitchFamily="34" charset="0"/>
              </a:rPr>
              <a:t> et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PE1</a:t>
            </a:r>
            <a:r>
              <a:rPr kumimoji="0" lang="ar-MA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fr-FR" b="1" u="sng" dirty="0">
                <a:solidFill>
                  <a:srgbClr val="4B5377"/>
                </a:solidFill>
                <a:latin typeface="Dosis" pitchFamily="2" charset="0"/>
                <a:cs typeface="Arial" panose="020B0604020202020204" pitchFamily="34" charset="0"/>
              </a:rPr>
              <a:t>– PE2 – OL1</a:t>
            </a:r>
            <a:endParaRPr kumimoji="0" lang="fr-FR" sz="1800" b="1" i="0" u="sng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passation se fait de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manière collective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sur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les copies des épreuves.</a:t>
            </a: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explique chaque consigne et demande aux élèves d’effectuer l’exercice.</a:t>
            </a: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circule entre les rangs pour s’assurer que tous les élèves ont compris la consigne.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00C695A-01E1-F60C-05FC-0F658D255AA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65484" y="1051899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73FB621A-2504-E870-B298-72A5FB1CD17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608F8E90-EB79-2A6F-F89A-6F05433A4428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rtl="0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Séance  1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F9BD2CDC-4204-1872-F508-54174A855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62" y="2875584"/>
            <a:ext cx="1991324" cy="132754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5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1638232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Aft>
                <a:spcPts val="1800"/>
              </a:spcAft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LC1</a:t>
            </a: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FR" sz="2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et comprendre des phrases simples contenant les graphèmes étudiés.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BD861DA-3453-F97C-1ED3-A2D80C8C197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21286" y="4249532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collective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CCF67B-8F09-9495-A3C5-A593FA58D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245" y="3556034"/>
            <a:ext cx="2634492" cy="17563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3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la copie de l’épreuve à la page 1. Vous allez répondre à l’exercice 1. Regardez les images, lisez les phrases et reliez chaque phrase à l’image qui correspond.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E2DD9AD-4455-7FB3-BDE5-0D9A336EB76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2493" y="2320308"/>
            <a:ext cx="819900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1371600">
              <a:spcAft>
                <a:spcPts val="2700"/>
              </a:spcAft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1 : </a:t>
            </a:r>
            <a:r>
              <a:rPr lang="fr-FR" sz="320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Relie chaque phrase à l’image qui correspond </a:t>
            </a:r>
            <a:endParaRPr kumimoji="0" lang="fr-FR" sz="3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AA3D2111-152A-9C94-ED8D-C63BAC64E66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879492" y="6102001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1 page 1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621C787-365B-47B2-AF95-58D23AEE360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B827BE6-9061-4BCF-AB86-0FCA7D85E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A645CB6-E3E6-45FE-955D-CFFCFA3B2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 descr="Une image contenant dessin humoristique, habits, personne, garçon&#10;&#10;Le contenu généré par l’IA peut être incorrect.">
            <a:extLst>
              <a:ext uri="{FF2B5EF4-FFF2-40B4-BE49-F238E27FC236}">
                <a16:creationId xmlns:a16="http://schemas.microsoft.com/office/drawing/2014/main" id="{4789ACD7-5A47-8AC3-BA0D-4B45A0496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697" y="3159831"/>
            <a:ext cx="7594600" cy="188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1638232"/>
            <a:ext cx="77881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</a:t>
            </a: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FR" sz="2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Écrire correctement des mots.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BD861DA-3453-F97C-1ED3-A2D80C8C197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9655" y="3772478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collective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CCF67B-8F09-9495-A3C5-A593FA58D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75" y="3042745"/>
            <a:ext cx="2634492" cy="17563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5EF43-C2A6-DD09-37DA-8E0F12E7A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7EA29FF8-8692-D5AA-D439-1AB9E02BA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la copie de l’épreuve à la page 1. Vous allez répondre à l’exercice 2. Regardez les images et complétez chaque mot par le bon graphème.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430935E-18D3-706C-91FD-317D47428C8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25827" y="2215977"/>
            <a:ext cx="819900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1371600">
              <a:spcAft>
                <a:spcPts val="2700"/>
              </a:spcAft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1 : </a:t>
            </a:r>
            <a:r>
              <a:rPr lang="fr-FR" sz="320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Complète chaque mot par le bon graphème.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4CCA9BDD-1160-65B2-252E-C95471E5943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7" y="5732669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2 page 1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0D53389-09D0-438B-9BCF-B865D10FA55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94CEAA8-7355-4622-9F15-C1AB99710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9CD57D0-18A0-400A-9104-748E1081E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0DA6170D-F6F1-0BBB-B3F8-6CEED13AB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80" y="3183691"/>
            <a:ext cx="7490501" cy="12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0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599E3-7DE6-74D4-2B42-D210D93EF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C3E99B9A-9C55-DDD9-D43A-B049E21B1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la copie de l’épreuve à la page 1. Vous allez répondre à l’exercice 3. Pour chaque phrase, regardez l’image, lisez la phrase et écrivez le bon mot.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373586C-AF9F-10E8-4215-C8D7F961177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2493" y="2059703"/>
            <a:ext cx="819900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1371600">
              <a:spcAft>
                <a:spcPts val="2700"/>
              </a:spcAft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2 :</a:t>
            </a:r>
            <a:r>
              <a:rPr lang="fr-FR" sz="320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Complète chaque phrase avec le bon mot.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8AEB447-6D40-AAD9-E02E-BE19C7E77EE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8059" y="4019179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3 page 1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D6CE90A-0C3E-43DF-BAC5-1028A7F155F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A5C7F01-32C5-4C1A-8059-DCC893209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76EE7F9-EE30-4482-8F5D-19350898B7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 descr="Une image contenant dessin, fruit, conception, illustration&#10;&#10;Le contenu généré par l’IA peut être incorrect.">
            <a:extLst>
              <a:ext uri="{FF2B5EF4-FFF2-40B4-BE49-F238E27FC236}">
                <a16:creationId xmlns:a16="http://schemas.microsoft.com/office/drawing/2014/main" id="{97F0D4E4-A96E-5AA1-37CE-D362EDFCE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747" y="2552146"/>
            <a:ext cx="2063151" cy="377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80F8CA-9E32-43B4-9801-C91788857021}">
  <ds:schemaRefs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0534ec5-868f-4ce6-85c7-99f0612daa5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8113</TotalTime>
  <Words>506</Words>
  <PresentationFormat>Affichage à l'écran (4:3)</PresentationFormat>
  <Paragraphs>62</Paragraphs>
  <Slides>17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17</vt:i4>
      </vt:variant>
    </vt:vector>
  </HeadingPairs>
  <TitlesOfParts>
    <vt:vector size="39" baseType="lpstr">
      <vt:lpstr>Dosis Medium</vt:lpstr>
      <vt:lpstr>Dosis SemiBold</vt:lpstr>
      <vt:lpstr>Dosis</vt:lpstr>
      <vt:lpstr>Calibri</vt:lpstr>
      <vt:lpstr>Dosis ExtraBold</vt:lpstr>
      <vt:lpstr>Mistral</vt:lpstr>
      <vt:lpstr>Arial</vt:lpstr>
      <vt:lpstr>Wingdings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Prenez la copie de l’épreuve à la page 1. Vous allez répondre à l’exercice 1. Regardez les images, lisez les phrases et reliez chaque phrase à l’image qui correspond.</vt:lpstr>
      <vt:lpstr>Présentation PowerPoint</vt:lpstr>
      <vt:lpstr>Prenez la copie de l’épreuve à la page 1. Vous allez répondre à l’exercice 2. Regardez les images et complétez chaque mot par le bon graphème.</vt:lpstr>
      <vt:lpstr>Prenez la copie de l’épreuve à la page 1. Vous allez répondre à l’exercice 3. Pour chaque phrase, regardez l’image, lisez la phrase et écrivez le bon mot.</vt:lpstr>
      <vt:lpstr>Présentation PowerPoint</vt:lpstr>
      <vt:lpstr>Prenez la copie de l’épreuve à la page 4. Vous allez répondre à l’exercice 1. , complétez chaque phrase par le mot qui convient . </vt:lpstr>
      <vt:lpstr>Présentation PowerPoint</vt:lpstr>
      <vt:lpstr>Maintenant, vous allez répondre à l’exercice 2. Écrivez des phrases en mettant en ordre les mots suivants.</vt:lpstr>
      <vt:lpstr>Présentation PowerPoint</vt:lpstr>
      <vt:lpstr>Prenez la copie de l’épreuve à la page 3. Vous allez répondre à l’exercice 1. Reliez.</vt:lpstr>
      <vt:lpstr>Prenez la copie de l’épreuve à la page 3. Vous allez répondre à l’exercice 1. Reliez.</vt:lpstr>
      <vt:lpstr>L’évaluation est terminée.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2026-01-21T13:11:07Z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