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6" r:id="rId14"/>
  </p:sldMasterIdLst>
  <p:notesMasterIdLst>
    <p:notesMasterId r:id="rId90"/>
  </p:notesMasterIdLst>
  <p:sldIdLst>
    <p:sldId id="256" r:id="rId15"/>
    <p:sldId id="1029" r:id="rId16"/>
    <p:sldId id="705" r:id="rId17"/>
    <p:sldId id="1163" r:id="rId18"/>
    <p:sldId id="1075" r:id="rId19"/>
    <p:sldId id="1098" r:id="rId20"/>
    <p:sldId id="1041" r:id="rId21"/>
    <p:sldId id="1040" r:id="rId22"/>
    <p:sldId id="866" r:id="rId23"/>
    <p:sldId id="878" r:id="rId24"/>
    <p:sldId id="1092" r:id="rId25"/>
    <p:sldId id="1149" r:id="rId26"/>
    <p:sldId id="1150" r:id="rId27"/>
    <p:sldId id="1151" r:id="rId28"/>
    <p:sldId id="1124" r:id="rId29"/>
    <p:sldId id="1153" r:id="rId30"/>
    <p:sldId id="1154" r:id="rId31"/>
    <p:sldId id="1155" r:id="rId32"/>
    <p:sldId id="645" r:id="rId33"/>
    <p:sldId id="1115" r:id="rId34"/>
    <p:sldId id="1061" r:id="rId35"/>
    <p:sldId id="1060" r:id="rId36"/>
    <p:sldId id="1093" r:id="rId37"/>
    <p:sldId id="1062" r:id="rId38"/>
    <p:sldId id="1111" r:id="rId39"/>
    <p:sldId id="1046" r:id="rId40"/>
    <p:sldId id="1078" r:id="rId41"/>
    <p:sldId id="1067" r:id="rId42"/>
    <p:sldId id="1112" r:id="rId43"/>
    <p:sldId id="1068" r:id="rId44"/>
    <p:sldId id="1079" r:id="rId45"/>
    <p:sldId id="1070" r:id="rId46"/>
    <p:sldId id="1113" r:id="rId47"/>
    <p:sldId id="1071" r:id="rId48"/>
    <p:sldId id="1080" r:id="rId49"/>
    <p:sldId id="1073" r:id="rId50"/>
    <p:sldId id="779" r:id="rId51"/>
    <p:sldId id="1082" r:id="rId52"/>
    <p:sldId id="1096" r:id="rId53"/>
    <p:sldId id="1084" r:id="rId54"/>
    <p:sldId id="1099" r:id="rId55"/>
    <p:sldId id="1100" r:id="rId56"/>
    <p:sldId id="1101" r:id="rId57"/>
    <p:sldId id="1035" r:id="rId58"/>
    <p:sldId id="715" r:id="rId59"/>
    <p:sldId id="1044" r:id="rId60"/>
    <p:sldId id="1133" r:id="rId61"/>
    <p:sldId id="1134" r:id="rId62"/>
    <p:sldId id="1139" r:id="rId63"/>
    <p:sldId id="1048" r:id="rId64"/>
    <p:sldId id="1140" r:id="rId65"/>
    <p:sldId id="1166" r:id="rId66"/>
    <p:sldId id="1103" r:id="rId67"/>
    <p:sldId id="716" r:id="rId68"/>
    <p:sldId id="1156" r:id="rId69"/>
    <p:sldId id="1032" r:id="rId70"/>
    <p:sldId id="1105" r:id="rId71"/>
    <p:sldId id="1106" r:id="rId72"/>
    <p:sldId id="1169" r:id="rId73"/>
    <p:sldId id="1141" r:id="rId74"/>
    <p:sldId id="1090" r:id="rId75"/>
    <p:sldId id="1050" r:id="rId76"/>
    <p:sldId id="1051" r:id="rId77"/>
    <p:sldId id="1052" r:id="rId78"/>
    <p:sldId id="1091" r:id="rId79"/>
    <p:sldId id="1039" r:id="rId80"/>
    <p:sldId id="1161" r:id="rId81"/>
    <p:sldId id="1162" r:id="rId82"/>
    <p:sldId id="1143" r:id="rId83"/>
    <p:sldId id="1144" r:id="rId84"/>
    <p:sldId id="1159" r:id="rId85"/>
    <p:sldId id="1160" r:id="rId86"/>
    <p:sldId id="1056" r:id="rId87"/>
    <p:sldId id="1057" r:id="rId88"/>
    <p:sldId id="689" r:id="rId89"/>
  </p:sldIdLst>
  <p:sldSz cx="9144000" cy="6858000" type="screen4x3"/>
  <p:notesSz cx="6735763" cy="9866313"/>
  <p:embeddedFontLst>
    <p:embeddedFont>
      <p:font typeface="Dosis" pitchFamily="2" charset="0"/>
      <p:regular r:id="rId91"/>
      <p:bold r:id="rId92"/>
    </p:embeddedFont>
    <p:embeddedFont>
      <p:font typeface="Dosis ExtraBold" pitchFamily="2" charset="0"/>
      <p:bold r:id="rId93"/>
    </p:embeddedFont>
    <p:embeddedFont>
      <p:font typeface="Dosis Medium" pitchFamily="2" charset="0"/>
      <p:regular r:id="rId94"/>
      <p:bold r:id="rId95"/>
    </p:embeddedFont>
    <p:embeddedFont>
      <p:font typeface="Dosis SemiBold" pitchFamily="2" charset="0"/>
      <p:regular r:id="rId96"/>
      <p:bold r:id="rId97"/>
    </p:embeddedFont>
    <p:embeddedFont>
      <p:font typeface="Mistral" panose="03090702030407020403" pitchFamily="66" charset="0"/>
      <p:regular r:id="rId9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196B1"/>
    <a:srgbClr val="424D7B"/>
    <a:srgbClr val="2AB6D7"/>
    <a:srgbClr val="565F88"/>
    <a:srgbClr val="E420A3"/>
    <a:srgbClr val="EAF8FE"/>
    <a:srgbClr val="A1A6BC"/>
    <a:srgbClr val="55B7DE"/>
    <a:srgbClr val="4B5377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5363" autoAdjust="0"/>
  </p:normalViewPr>
  <p:slideViewPr>
    <p:cSldViewPr snapToGrid="0">
      <p:cViewPr varScale="1">
        <p:scale>
          <a:sx n="82" d="100"/>
          <a:sy n="82" d="100"/>
        </p:scale>
        <p:origin x="1493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84" Type="http://schemas.openxmlformats.org/officeDocument/2006/relationships/slide" Target="slides/slide70.xml"/><Relationship Id="rId89" Type="http://schemas.openxmlformats.org/officeDocument/2006/relationships/slide" Target="slides/slide75.xml"/><Relationship Id="rId16" Type="http://schemas.openxmlformats.org/officeDocument/2006/relationships/slide" Target="slides/slide2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90" Type="http://schemas.openxmlformats.org/officeDocument/2006/relationships/notesMaster" Target="notesMasters/notesMaster1.xml"/><Relationship Id="rId95" Type="http://schemas.openxmlformats.org/officeDocument/2006/relationships/font" Target="fonts/font5.fntdata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103" Type="http://schemas.microsoft.com/office/2018/10/relationships/authors" Target="authors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83" Type="http://schemas.openxmlformats.org/officeDocument/2006/relationships/slide" Target="slides/slide69.xml"/><Relationship Id="rId88" Type="http://schemas.openxmlformats.org/officeDocument/2006/relationships/slide" Target="slides/slide74.xml"/><Relationship Id="rId91" Type="http://schemas.openxmlformats.org/officeDocument/2006/relationships/font" Target="fonts/font1.fntdata"/><Relationship Id="rId96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81" Type="http://schemas.openxmlformats.org/officeDocument/2006/relationships/slide" Target="slides/slide67.xml"/><Relationship Id="rId86" Type="http://schemas.openxmlformats.org/officeDocument/2006/relationships/slide" Target="slides/slide72.xml"/><Relationship Id="rId94" Type="http://schemas.openxmlformats.org/officeDocument/2006/relationships/font" Target="fonts/font4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slide" Target="slides/slide62.xml"/><Relationship Id="rId97" Type="http://schemas.openxmlformats.org/officeDocument/2006/relationships/font" Target="fonts/font7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7.xml"/><Relationship Id="rId92" Type="http://schemas.openxmlformats.org/officeDocument/2006/relationships/font" Target="fonts/font2.fntdata"/><Relationship Id="rId2" Type="http://schemas.openxmlformats.org/officeDocument/2006/relationships/customXml" Target="../customXml/item2.xml"/><Relationship Id="rId29" Type="http://schemas.openxmlformats.org/officeDocument/2006/relationships/slide" Target="slides/slide15.xml"/><Relationship Id="rId24" Type="http://schemas.openxmlformats.org/officeDocument/2006/relationships/slide" Target="slides/slide10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66" Type="http://schemas.openxmlformats.org/officeDocument/2006/relationships/slide" Target="slides/slide52.xml"/><Relationship Id="rId87" Type="http://schemas.openxmlformats.org/officeDocument/2006/relationships/slide" Target="slides/slide73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1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56" Type="http://schemas.openxmlformats.org/officeDocument/2006/relationships/slide" Target="slides/slide42.xml"/><Relationship Id="rId77" Type="http://schemas.openxmlformats.org/officeDocument/2006/relationships/slide" Target="slides/slide63.xml"/><Relationship Id="rId100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93" Type="http://schemas.openxmlformats.org/officeDocument/2006/relationships/font" Target="fonts/font3.fntdata"/><Relationship Id="rId98" Type="http://schemas.openxmlformats.org/officeDocument/2006/relationships/font" Target="fonts/font8.fntdata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A086-6D0A-AEAB-CF5C-5AD4C18A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F9CB3E-50ED-D8E3-7D35-17FAEEF11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B39BD7-C157-258A-D8B8-A83471DA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DD39D0-444F-D497-73C3-831B64DF6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307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C8A66-E74E-24AC-F9D3-E37C6A959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4FBD7DE-137D-44C5-A915-26DE65FAF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2D1FD39-30AA-6B21-A2A0-7EB2D1D24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D40165-4F85-9BAB-33C8-F47EF0259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56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76010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48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466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601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79849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05580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8502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68543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99762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81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20618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15794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21576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8023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24/12/2025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715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2.png"/><Relationship Id="rId7" Type="http://schemas.openxmlformats.org/officeDocument/2006/relationships/image" Target="../media/image4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2.png"/><Relationship Id="rId7" Type="http://schemas.openxmlformats.org/officeDocument/2006/relationships/image" Target="../media/image4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2.png"/><Relationship Id="rId7" Type="http://schemas.openxmlformats.org/officeDocument/2006/relationships/image" Target="../media/image4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6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7.jpg"/><Relationship Id="rId4" Type="http://schemas.openxmlformats.org/officeDocument/2006/relationships/image" Target="../media/image3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6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9.gif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1.png"/><Relationship Id="rId4" Type="http://schemas.openxmlformats.org/officeDocument/2006/relationships/image" Target="../media/image3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6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9.gif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6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9.gif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0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1.png"/><Relationship Id="rId5" Type="http://schemas.openxmlformats.org/officeDocument/2006/relationships/slideLayout" Target="../slideLayouts/slideLayout27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9C55403-96D6-4331-8106-9C8C13B5F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Un bras – Le drapeau – Une prune – Drôle – Gris – Des frites.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9125257-7A7E-757A-FC9D-E4F977A531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8091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MA" dirty="0"/>
              <a:t> bras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F7445B-E0AE-AB57-13DE-096D3ADD11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95216" y="350804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"/>
              </a:rPr>
              <a:t>Le</a:t>
            </a:r>
            <a:r>
              <a:rPr lang="fr-MA" dirty="0">
                <a:solidFill>
                  <a:srgbClr val="DB03A2"/>
                </a:solidFill>
                <a:latin typeface="Dosis "/>
              </a:rPr>
              <a:t> </a:t>
            </a:r>
            <a:r>
              <a:rPr lang="fr-MA" dirty="0"/>
              <a:t>drapeau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9FF76B79-BFFB-FB5A-73E5-89E5F41A766A}"/>
              </a:ext>
            </a:extLst>
          </p:cNvPr>
          <p:cNvSpPr txBox="1">
            <a:spLocks/>
          </p:cNvSpPr>
          <p:nvPr/>
        </p:nvSpPr>
        <p:spPr>
          <a:xfrm>
            <a:off x="5948069" y="3508042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MA" dirty="0"/>
              <a:t> prune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3097DC5-3BAF-9AB1-7C40-F67BA21DD1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63684" y="6008085"/>
            <a:ext cx="1800000" cy="360000"/>
          </a:xfrm>
        </p:spPr>
        <p:txBody>
          <a:bodyPr/>
          <a:lstStyle/>
          <a:p>
            <a:r>
              <a:rPr lang="fr-FR" dirty="0"/>
              <a:t>Gris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01660101-1143-DEB3-44D2-F444E2D07F3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89402" y="6008085"/>
            <a:ext cx="1800000" cy="360000"/>
          </a:xfrm>
        </p:spPr>
        <p:txBody>
          <a:bodyPr/>
          <a:lstStyle/>
          <a:p>
            <a:r>
              <a:rPr lang="fr-MA" dirty="0"/>
              <a:t>Des frites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69592405-0326-D08D-1188-0AF4B64FF745}"/>
              </a:ext>
            </a:extLst>
          </p:cNvPr>
          <p:cNvSpPr txBox="1">
            <a:spLocks/>
          </p:cNvSpPr>
          <p:nvPr/>
        </p:nvSpPr>
        <p:spPr>
          <a:xfrm>
            <a:off x="1356559" y="5993066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Drôle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CBF623-E758-49DF-B9D1-739E5DDB9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4091216"/>
            <a:ext cx="1711313" cy="187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DEFDB7B-4AFE-4F63-B4EC-E4707CE3A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60" y="4091216"/>
            <a:ext cx="1711313" cy="187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CE711F3-6E7D-4E07-AF98-7752F312F5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08" y="1608119"/>
            <a:ext cx="1713152" cy="1872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9C28D95-7AE4-482B-B3D6-B41AFE939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019" y="1608119"/>
            <a:ext cx="1713152" cy="18720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BED2FE88-EF9C-41B5-A51F-250C9821C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1608119"/>
            <a:ext cx="1711313" cy="187200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26F7589-9ABC-492C-95C1-327E79B51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523" y="4091216"/>
            <a:ext cx="1711313" cy="187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7562CB64-F21B-4EB6-B15D-A3F9300965F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D5D17552-C247-4D29-BE47-4F3F434E3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387C2BB-F4C5-404D-959F-4E8D1C0F21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700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22161C4A-FE73-45FA-A277-BAC7E2EA3B3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8FDD8E2-0AA5-4D3D-8002-4D4EAC5A4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FFB6222-BED5-496B-90DB-EA85A8A6E8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deux images. Qui veut expliquer la consigne dans sa langue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DEF7D99-6411-4C70-A0C1-0883FB9FF1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4446"/>
            <a:ext cx="1711300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D4C2F7D-CF81-45A0-8604-DA2BACDF94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91" y="1923273"/>
            <a:ext cx="1711300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4CE6517-8F61-4EAF-96E4-E4F642F465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567" y="1923273"/>
            <a:ext cx="1711300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7334A11-F351-49DA-A517-A54332DE0D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3273"/>
            <a:ext cx="171130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397ED21-9161-405B-B60B-EB22962B7E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54" y="4314446"/>
            <a:ext cx="1713322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9821AF2-BBFD-4532-9830-7A0E9EF4BC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39603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2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manquent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306294E7-3E1D-4D92-AA24-44023F337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91" y="1923273"/>
            <a:ext cx="171130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115961A-9433-448C-ABB4-847DAFE248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3273"/>
            <a:ext cx="1711300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EB1082B-2624-4BE6-A36E-B1A634F052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54" y="4314446"/>
            <a:ext cx="1713322" cy="187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6A8208F-4092-497D-9476-55351F99B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39603"/>
            <a:ext cx="1711300" cy="18720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765BB8E-B328-45E2-99FD-D73D142A3121}"/>
              </a:ext>
            </a:extLst>
          </p:cNvPr>
          <p:cNvSpPr txBox="1"/>
          <p:nvPr/>
        </p:nvSpPr>
        <p:spPr>
          <a:xfrm>
            <a:off x="3815022" y="1857025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C5B5D45-B9CD-4606-A10F-DFCAF9C92BEE}"/>
              </a:ext>
            </a:extLst>
          </p:cNvPr>
          <p:cNvSpPr txBox="1"/>
          <p:nvPr/>
        </p:nvSpPr>
        <p:spPr>
          <a:xfrm>
            <a:off x="6249491" y="4239953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4900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manquent sont : Lire et tricot.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004E349-6609-47DB-9F62-DF93AA561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4446"/>
            <a:ext cx="1711300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EEE607D-ABFE-41E5-B141-08748E30D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91" y="1923273"/>
            <a:ext cx="1711300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7BC4BAD-6424-43C6-A7C1-6D89ABA41F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567" y="1923273"/>
            <a:ext cx="1711300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104E93D-E93A-4875-A907-4017AC54A2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3273"/>
            <a:ext cx="171130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54B1FA7-2C1F-4620-94CE-F0988DE2F6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54" y="4314446"/>
            <a:ext cx="1713322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457B407-B81D-4BDE-992D-E594CAB41C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39603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D6BE7B2-1994-2ADC-5405-25291DC2B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faire bouger deux images. Qui veut expliquer la consigne dans sa langue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19A0278-EF53-4961-9BD5-BF76653E832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2DE175C-B2C9-48E0-BB28-DF1803B78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C024171-E69D-4E83-B299-1E62153CF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3A2A643A-ABB3-47EF-9869-778209527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97" y="4332516"/>
            <a:ext cx="1711313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D84ACDD-FB3B-4A35-9D94-6E13D56223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260" y="4332516"/>
            <a:ext cx="1711313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FF04602-62F5-45B1-846F-404E36CAEC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508" y="1849419"/>
            <a:ext cx="1713152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7BFF3B1-0BB5-4887-94B9-66C40FEBCD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519" y="1849419"/>
            <a:ext cx="1713152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F453E30-95E3-4FF1-B170-3ABD72ED58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97" y="1849419"/>
            <a:ext cx="1711313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23185EB-F6A4-4C91-B01C-741BF3960F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023" y="4332516"/>
            <a:ext cx="171131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7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ont bougé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19A0278-EF53-4961-9BD5-BF76653E832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2DE175C-B2C9-48E0-BB28-DF1803B78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C024171-E69D-4E83-B299-1E62153CF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C5A00F4-4208-4E21-8074-B022A6308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4091216"/>
            <a:ext cx="1711313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CD50443-0451-4D7C-934A-863979132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60" y="4091216"/>
            <a:ext cx="1711313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F00A5F0-6B16-46CB-A0FF-DF900FFA73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1608119"/>
            <a:ext cx="1713152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5F267DC-B177-46F5-B37D-09A11D975A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019" y="1608119"/>
            <a:ext cx="1713152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4F665FA-9E19-4C35-B30F-FEFE8004EC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59" y="1624017"/>
            <a:ext cx="1711313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DBB6CC5-1EF3-4A19-AB98-0BFDA4E097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523" y="4091216"/>
            <a:ext cx="171131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4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Un drapeau et une prune.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19A0278-EF53-4961-9BD5-BF76653E832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2DE175C-B2C9-48E0-BB28-DF1803B78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C024171-E69D-4E83-B299-1E62153CF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E0467163-3431-4F8C-994A-042334C75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4091216"/>
            <a:ext cx="1711313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679DC96-319B-4A1C-8CBF-C809496910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60" y="4091216"/>
            <a:ext cx="1711313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687DB6B-A861-43C9-A83D-063BFB3641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97" y="1608119"/>
            <a:ext cx="1713152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D01CF73-7504-4707-9CC9-741558DF6B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019" y="1608119"/>
            <a:ext cx="1713152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DE6C016-AC82-4781-8648-E7DF520C14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59" y="1624017"/>
            <a:ext cx="1711313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79A0EEC-ECE2-4E60-8B9C-67A0CDCE6F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523" y="4091216"/>
            <a:ext cx="171131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faire de la lecture. 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37022060-4912-583D-31B5-6EC9976759B1}"/>
              </a:ext>
            </a:extLst>
          </p:cNvPr>
          <p:cNvSpPr txBox="1">
            <a:spLocks/>
          </p:cNvSpPr>
          <p:nvPr/>
        </p:nvSpPr>
        <p:spPr>
          <a:xfrm>
            <a:off x="407254" y="4230773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cravate</a:t>
            </a:r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85900E00-A149-072F-AB7C-972001D6A0D1}"/>
              </a:ext>
            </a:extLst>
          </p:cNvPr>
          <p:cNvSpPr txBox="1">
            <a:spLocks/>
          </p:cNvSpPr>
          <p:nvPr/>
        </p:nvSpPr>
        <p:spPr>
          <a:xfrm>
            <a:off x="3156365" y="4230773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gris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949D014-EFE9-AA18-C193-ADBD3924FA87}"/>
              </a:ext>
            </a:extLst>
          </p:cNvPr>
          <p:cNvSpPr txBox="1">
            <a:spLocks/>
          </p:cNvSpPr>
          <p:nvPr/>
        </p:nvSpPr>
        <p:spPr>
          <a:xfrm>
            <a:off x="5698751" y="4360555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MA" sz="3600" dirty="0">
                <a:latin typeface="Dosis SemiBold" pitchFamily="2" charset="0"/>
              </a:rPr>
              <a:t>chambre</a:t>
            </a:r>
            <a:endParaRPr kumimoji="0" lang="fr-MA" sz="36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D7F12330-329C-F818-ED99-5A40C7AAEF82}"/>
              </a:ext>
            </a:extLst>
          </p:cNvPr>
          <p:cNvSpPr txBox="1">
            <a:spLocks/>
          </p:cNvSpPr>
          <p:nvPr/>
        </p:nvSpPr>
        <p:spPr>
          <a:xfrm>
            <a:off x="346320" y="2792414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drôle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DC52716D-BA7E-37E6-3884-3AF88B94B001}"/>
              </a:ext>
            </a:extLst>
          </p:cNvPr>
          <p:cNvSpPr txBox="1">
            <a:spLocks/>
          </p:cNvSpPr>
          <p:nvPr/>
        </p:nvSpPr>
        <p:spPr>
          <a:xfrm>
            <a:off x="3156365" y="2792414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trousse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63BD856A-C500-E827-90D2-C408F445997F}"/>
              </a:ext>
            </a:extLst>
          </p:cNvPr>
          <p:cNvSpPr txBox="1">
            <a:spLocks/>
          </p:cNvSpPr>
          <p:nvPr/>
        </p:nvSpPr>
        <p:spPr>
          <a:xfrm>
            <a:off x="5698751" y="2922196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>
                <a:latin typeface="Dosis SemiBold" pitchFamily="2" charset="0"/>
              </a:rPr>
              <a:t>brosse</a:t>
            </a:r>
          </a:p>
        </p:txBody>
      </p:sp>
    </p:spTree>
    <p:extLst>
      <p:ext uri="{BB962C8B-B14F-4D97-AF65-F5344CB8AC3E}">
        <p14:creationId xmlns:p14="http://schemas.microsoft.com/office/powerpoint/2010/main" val="396646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B9E3C-5554-F955-00C6-1A4AC2AA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A4E1CE4-D2C2-FD6B-1748-6BD869CE0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956B066-E277-80CF-726B-39D2E5525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5B5F9472-9011-91B7-5814-A28BB2D759A5}"/>
              </a:ext>
            </a:extLst>
          </p:cNvPr>
          <p:cNvSpPr txBox="1">
            <a:spLocks/>
          </p:cNvSpPr>
          <p:nvPr/>
        </p:nvSpPr>
        <p:spPr>
          <a:xfrm>
            <a:off x="407254" y="4230773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froid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06B2DB1-5365-A18B-3478-E577576ADB0B}"/>
              </a:ext>
            </a:extLst>
          </p:cNvPr>
          <p:cNvSpPr txBox="1">
            <a:spLocks/>
          </p:cNvSpPr>
          <p:nvPr/>
        </p:nvSpPr>
        <p:spPr>
          <a:xfrm>
            <a:off x="3156365" y="4230773"/>
            <a:ext cx="2691359" cy="341227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broderie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34AD527D-6B33-E5C7-C475-219E8D18384B}"/>
              </a:ext>
            </a:extLst>
          </p:cNvPr>
          <p:cNvSpPr txBox="1">
            <a:spLocks/>
          </p:cNvSpPr>
          <p:nvPr/>
        </p:nvSpPr>
        <p:spPr>
          <a:xfrm>
            <a:off x="5698751" y="4360555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écrire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6294EC14-9DAE-713A-0AA4-E7A1BF2C9812}"/>
              </a:ext>
            </a:extLst>
          </p:cNvPr>
          <p:cNvSpPr txBox="1">
            <a:spLocks/>
          </p:cNvSpPr>
          <p:nvPr/>
        </p:nvSpPr>
        <p:spPr>
          <a:xfrm>
            <a:off x="407254" y="2792414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lvl="0"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drapeau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0FA53242-AC0D-E97C-CC01-7F538036FF78}"/>
              </a:ext>
            </a:extLst>
          </p:cNvPr>
          <p:cNvSpPr txBox="1">
            <a:spLocks/>
          </p:cNvSpPr>
          <p:nvPr/>
        </p:nvSpPr>
        <p:spPr>
          <a:xfrm>
            <a:off x="3156365" y="2792414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</a:rPr>
              <a:t>prune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BE004D05-95D3-C696-64F3-3C3250B7FDE9}"/>
              </a:ext>
            </a:extLst>
          </p:cNvPr>
          <p:cNvSpPr txBox="1">
            <a:spLocks/>
          </p:cNvSpPr>
          <p:nvPr/>
        </p:nvSpPr>
        <p:spPr>
          <a:xfrm>
            <a:off x="5698751" y="2922196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>
                <a:latin typeface="Dosis SemiBold" pitchFamily="2" charset="0"/>
              </a:rPr>
              <a:t>trente</a:t>
            </a:r>
          </a:p>
        </p:txBody>
      </p:sp>
    </p:spTree>
    <p:extLst>
      <p:ext uri="{BB962C8B-B14F-4D97-AF65-F5344CB8AC3E}">
        <p14:creationId xmlns:p14="http://schemas.microsoft.com/office/powerpoint/2010/main" val="153430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0D362-E4D5-7836-BBE1-7109C8052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E776D9F-E293-E367-7DD6-11D17C61D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0150C0-A665-C7EE-F98F-211690BCED48}"/>
              </a:ext>
            </a:extLst>
          </p:cNvPr>
          <p:cNvSpPr txBox="1"/>
          <p:nvPr/>
        </p:nvSpPr>
        <p:spPr>
          <a:xfrm>
            <a:off x="1104900" y="2898085"/>
            <a:ext cx="69342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800" b="1" dirty="0">
                <a:solidFill>
                  <a:srgbClr val="424D7B"/>
                </a:solidFill>
                <a:latin typeface="Dosis SemiBold" pitchFamily="2" charset="0"/>
              </a:rPr>
              <a:t> Mon chat est drôle.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42361811-B04B-7D44-5958-DBBA383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2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1BC3-9439-5D5D-5288-00B9CDC1D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97727E-0D3C-138D-1AFD-563B395D9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06C01E-50F9-D8CD-2B30-CB6B176A741E}"/>
              </a:ext>
            </a:extLst>
          </p:cNvPr>
          <p:cNvSpPr txBox="1"/>
          <p:nvPr/>
        </p:nvSpPr>
        <p:spPr>
          <a:xfrm>
            <a:off x="736600" y="2938481"/>
            <a:ext cx="7542618" cy="981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400" b="1" dirty="0">
                <a:solidFill>
                  <a:srgbClr val="424D7B"/>
                </a:solidFill>
                <a:latin typeface="Dosis SemiBold" pitchFamily="2" charset="0"/>
              </a:rPr>
              <a:t> Nous prenons aussi des prunes.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45BE334-5BD4-AF3F-B303-535FA41D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9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4CBA-AB0E-4FA5-2C96-C81244E6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02EE2E-6235-E167-6348-331ED2D34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A976B7-63BD-D1C8-26BD-01D3C9667933}"/>
              </a:ext>
            </a:extLst>
          </p:cNvPr>
          <p:cNvSpPr txBox="1"/>
          <p:nvPr/>
        </p:nvSpPr>
        <p:spPr>
          <a:xfrm>
            <a:off x="1079796" y="2978877"/>
            <a:ext cx="6984409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 Il y a des broderies sur le drap.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7203516-A028-C912-6A35-F29BAA2F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5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850DB-1D10-0734-D3B0-E54A23310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2C807DB-FAC2-6444-5C7C-5737F25A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B507F84-9D39-1CEE-9E0F-D72F838B7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90A543-D15A-4794-8CCB-E72D1444C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64" y="2205000"/>
            <a:ext cx="2240272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2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28155-B2B5-2063-5063-3A0BE2AF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E31117C-EDEA-21C9-CAD1-113744093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votre ardoise.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B64329-0CD1-F014-031C-3BF1830DB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D524BB-57E3-48AC-ABA9-E7F1B0C0D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64" y="2205000"/>
            <a:ext cx="2240272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10627-D486-E543-E364-D595D5BD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B3FA3-4440-357D-6F1C-CE3C082E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AD9D844-A0BE-4EE3-6241-C4E0DBA9E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3DF7C25-9ECD-900B-FC67-E9037D3B9BC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2EC3207-E9D6-7697-FBEC-B4DAEEDCF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3A3A16-2224-34A9-4D01-BF36814C02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63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9F87-AFBB-E26A-A9B6-70C3FAF02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C69FE949-5150-0985-9EEE-517627B1CFD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9D099FA-9AD6-6BB6-E0B8-38ABB8C50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CAB9EF5-D318-ECFD-63ED-60DF1ED100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2298ADE2-10DC-5C4E-8005-196B44FA6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8128FAE-EC96-4792-A62A-DFD60659CEFC}"/>
              </a:ext>
            </a:extLst>
          </p:cNvPr>
          <p:cNvGrpSpPr/>
          <p:nvPr/>
        </p:nvGrpSpPr>
        <p:grpSpPr>
          <a:xfrm>
            <a:off x="1692000" y="2514600"/>
            <a:ext cx="5839600" cy="2710081"/>
            <a:chOff x="1692000" y="2514600"/>
            <a:chExt cx="5839600" cy="2710081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F088B131-91E0-4E50-89B0-897B954B3D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514600"/>
              <a:ext cx="5839600" cy="2710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0EA015BF-8F24-4ECF-8C35-E5E7DD709162}"/>
                </a:ext>
              </a:extLst>
            </p:cNvPr>
            <p:cNvSpPr txBox="1"/>
            <p:nvPr/>
          </p:nvSpPr>
          <p:spPr>
            <a:xfrm>
              <a:off x="2784200" y="3071794"/>
              <a:ext cx="35941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400" dirty="0">
                  <a:solidFill>
                    <a:srgbClr val="C00000"/>
                  </a:solidFill>
                  <a:latin typeface="Dosis SemiBold" panose="020B0604020202020204" charset="0"/>
                </a:rPr>
                <a:t>Un bras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90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2470D-D01D-25B2-686B-DF74EF3AF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0E73316-ED3F-1DE3-21A0-911576224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3D696A-48A2-C366-926C-E451CE7F6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3890AC-F377-45AA-AA83-198C39FCB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063" y="2205000"/>
            <a:ext cx="2237873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6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F48A3-5FEC-4961-7A8A-063EBC4CB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3A4E0C0-A4CA-E9D4-5B5D-A7B188BCD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votre ardoise.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B12600-B115-CCF3-FBC4-06B4B4FBC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478BF53-0C0B-4AAD-813A-42691EBD9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063" y="2205000"/>
            <a:ext cx="2237873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289F1-00F2-A256-1389-495B62A0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FC41F-3955-79D3-142B-A3CEF34F1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C49B362-1032-65A3-3A78-552B308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50F1299-5F10-665C-3119-44ADD0946DF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AF0091E-831B-89EF-0786-86BAFD310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6D7AFBD-3976-8F60-199D-E6DC1B3DB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9699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32DF5-AD43-2979-D16C-A454B6CF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8C36600D-DA20-296A-7673-8C518D900F5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353B786-D4F4-BB58-9CA4-8E77075F5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BA92BE-B42C-5449-C526-3F1A5D9B0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33FA9CFF-7292-0AF1-51AC-927583604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E390158-5385-40A0-9935-292151F50984}"/>
              </a:ext>
            </a:extLst>
          </p:cNvPr>
          <p:cNvGrpSpPr/>
          <p:nvPr/>
        </p:nvGrpSpPr>
        <p:grpSpPr>
          <a:xfrm>
            <a:off x="1692000" y="2451100"/>
            <a:ext cx="5839600" cy="2684681"/>
            <a:chOff x="1692000" y="2451100"/>
            <a:chExt cx="5839600" cy="2684681"/>
          </a:xfrm>
        </p:grpSpPr>
        <p:pic>
          <p:nvPicPr>
            <p:cNvPr id="12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8CFA26F6-663C-4390-ABFB-094356F32C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451100"/>
              <a:ext cx="5839600" cy="2684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8DBF346-A1DA-48B6-A315-7349AEAA6DB9}"/>
                </a:ext>
              </a:extLst>
            </p:cNvPr>
            <p:cNvSpPr txBox="1"/>
            <p:nvPr/>
          </p:nvSpPr>
          <p:spPr>
            <a:xfrm>
              <a:off x="2784200" y="3008730"/>
              <a:ext cx="35941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400" dirty="0">
                  <a:solidFill>
                    <a:srgbClr val="C00000"/>
                  </a:solidFill>
                  <a:latin typeface="Dosis SemiBold" panose="020B0604020202020204" charset="0"/>
                </a:rPr>
                <a:t>gris</a:t>
              </a:r>
              <a:endParaRPr lang="fr-FR" sz="28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57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8399B-0092-3F04-E8F1-5E2E1B25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4842415-A90E-941C-2223-CE643A619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C65F65B-B09C-B2BE-C516-6E0410522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C50343-FB4A-4105-8FA3-6527F1FB8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64" y="2205000"/>
            <a:ext cx="2240272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7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05783-7510-0764-2A4A-1E56144EC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C79BECD-8C22-0E29-EDA6-8281E9F1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8D8507C-B591-B8AB-98AA-1BDD3342C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CF6A0FC-2C14-4E22-9FE5-B5EF40B2C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64" y="2205000"/>
            <a:ext cx="2240272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1D363-8867-2F10-9D73-0F3ACF253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A2C1CB-7DF5-6629-0C3F-19B0184C6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5423507-5C5F-8F3A-9617-83B2CD07F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802C809-4F28-6459-2311-8C6B964BA25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2FC7AD7-CB45-B9C7-19E4-5282AE489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AA0980-EF55-47AC-24F9-8CD8F928B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948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95A6E-110B-9808-A07B-0D5124F81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02F39713-471D-D2C3-9E4E-945A0B80396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CC5598B-CB9C-541C-D87B-A111CA570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10EC2C-350C-CFA3-A851-879C1CF83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E4ED9C34-0AC7-BE19-BCBD-0E028A36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9D27FD-1989-43F2-8D36-C39074011C18}"/>
              </a:ext>
            </a:extLst>
          </p:cNvPr>
          <p:cNvGrpSpPr/>
          <p:nvPr/>
        </p:nvGrpSpPr>
        <p:grpSpPr>
          <a:xfrm>
            <a:off x="1692000" y="2438400"/>
            <a:ext cx="5839600" cy="2684681"/>
            <a:chOff x="1692000" y="2438400"/>
            <a:chExt cx="5839600" cy="2684681"/>
          </a:xfrm>
        </p:grpSpPr>
        <p:pic>
          <p:nvPicPr>
            <p:cNvPr id="1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67F31651-2BBF-4BB9-A916-2694D66865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438400"/>
              <a:ext cx="5839600" cy="2684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A2EB8E1-3409-4CED-AF77-F3505112BB48}"/>
                </a:ext>
              </a:extLst>
            </p:cNvPr>
            <p:cNvSpPr txBox="1"/>
            <p:nvPr/>
          </p:nvSpPr>
          <p:spPr>
            <a:xfrm>
              <a:off x="2784200" y="3040262"/>
              <a:ext cx="3594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C00000"/>
                  </a:solidFill>
                  <a:latin typeface="Dosis SemiBold" panose="020B0604020202020204" charset="0"/>
                </a:rPr>
                <a:t>Le drapeau</a:t>
              </a:r>
              <a:endParaRPr lang="fr-FR" sz="24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998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Écrivez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A2D3860-4972-C57C-A15A-A8EFA9ED05E0}"/>
              </a:ext>
            </a:extLst>
          </p:cNvPr>
          <p:cNvSpPr/>
          <p:nvPr/>
        </p:nvSpPr>
        <p:spPr>
          <a:xfrm>
            <a:off x="612000" y="3115242"/>
            <a:ext cx="1795079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507CEB-479D-9D1A-ECA2-D731F5FD5B94}"/>
              </a:ext>
            </a:extLst>
          </p:cNvPr>
          <p:cNvSpPr txBox="1"/>
          <p:nvPr/>
        </p:nvSpPr>
        <p:spPr>
          <a:xfrm>
            <a:off x="658991" y="3159632"/>
            <a:ext cx="1760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Dosis SemiBold" pitchFamily="2" charset="0"/>
              </a:rPr>
              <a:t>jouez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9A69C0-043D-C68D-AC73-773DB2A699DB}"/>
              </a:ext>
            </a:extLst>
          </p:cNvPr>
          <p:cNvSpPr/>
          <p:nvPr/>
        </p:nvSpPr>
        <p:spPr>
          <a:xfrm>
            <a:off x="2781300" y="3115242"/>
            <a:ext cx="2859947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5EF2DC-16DB-FD30-1BA1-9DA29DC83710}"/>
              </a:ext>
            </a:extLst>
          </p:cNvPr>
          <p:cNvSpPr txBox="1"/>
          <p:nvPr/>
        </p:nvSpPr>
        <p:spPr>
          <a:xfrm>
            <a:off x="2993344" y="3159632"/>
            <a:ext cx="2470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Dosis SemiBold" pitchFamily="2" charset="0"/>
              </a:rPr>
              <a:t>dans la cour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053DF62-B3F8-C739-F3F9-4567E95505EC}"/>
              </a:ext>
            </a:extLst>
          </p:cNvPr>
          <p:cNvSpPr/>
          <p:nvPr/>
        </p:nvSpPr>
        <p:spPr>
          <a:xfrm>
            <a:off x="6050205" y="3115242"/>
            <a:ext cx="2402858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11658F-3237-17BE-BE61-78D7A56E85A0}"/>
              </a:ext>
            </a:extLst>
          </p:cNvPr>
          <p:cNvSpPr txBox="1"/>
          <p:nvPr/>
        </p:nvSpPr>
        <p:spPr>
          <a:xfrm>
            <a:off x="5974342" y="3159632"/>
            <a:ext cx="2557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Dosis SemiBold" pitchFamily="2" charset="0"/>
              </a:rPr>
              <a:t>vous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926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BD9D797-964C-414B-80C0-8E88150B0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56849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92FAB3-535A-DF98-F01F-CA741DA472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58" r="49809"/>
          <a:stretch>
            <a:fillRect/>
          </a:stretch>
        </p:blipFill>
        <p:spPr>
          <a:xfrm>
            <a:off x="3124422" y="1953930"/>
            <a:ext cx="2179099" cy="3368040"/>
          </a:xfrm>
          <a:prstGeom prst="roundRect">
            <a:avLst>
              <a:gd name="adj" fmla="val 28593"/>
            </a:avLst>
          </a:prstGeom>
        </p:spPr>
      </p:pic>
    </p:spTree>
    <p:extLst>
      <p:ext uri="{BB962C8B-B14F-4D97-AF65-F5344CB8AC3E}">
        <p14:creationId xmlns:p14="http://schemas.microsoft.com/office/powerpoint/2010/main" val="37445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227250B6-6298-63D4-4984-6F19CDCB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25846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5AEE5F7-F3F1-94BC-29CA-20A0BD23BA65}"/>
              </a:ext>
            </a:extLst>
          </p:cNvPr>
          <p:cNvGrpSpPr/>
          <p:nvPr/>
        </p:nvGrpSpPr>
        <p:grpSpPr>
          <a:xfrm>
            <a:off x="3224463" y="0"/>
            <a:ext cx="2589196" cy="914877"/>
            <a:chOff x="3224463" y="0"/>
            <a:chExt cx="2589196" cy="91487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8D85DEB-E4ED-5855-5216-41A6FC9B7C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5B6940-11D8-0A82-0646-0FD05BB67C0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734F071-3AA0-9ED9-5A80-3C29B01F0B01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A02F4AB-F6C3-9929-6CD3-5FFD91D8E9E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91F9826-DAAA-B136-3E78-650BDD46CCF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7F1D366E-717D-32EB-73D4-CE08B96133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416E75E-86E3-485E-872A-74C15480A4DC}"/>
              </a:ext>
            </a:extLst>
          </p:cNvPr>
          <p:cNvGrpSpPr/>
          <p:nvPr/>
        </p:nvGrpSpPr>
        <p:grpSpPr>
          <a:xfrm>
            <a:off x="304775" y="2025000"/>
            <a:ext cx="3240000" cy="2808000"/>
            <a:chOff x="313739" y="1887258"/>
            <a:chExt cx="3856062" cy="298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8D2D024-49A8-4DB9-81C3-F9A47D776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39" y="1887258"/>
              <a:ext cx="1948043" cy="298800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A199524-3121-48C1-8B14-AD56EDBD7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1758" y="1887258"/>
              <a:ext cx="1948043" cy="298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F65E83-5654-4BBF-8034-55F48B7D84D0}"/>
              </a:ext>
            </a:extLst>
          </p:cNvPr>
          <p:cNvGrpSpPr/>
          <p:nvPr/>
        </p:nvGrpSpPr>
        <p:grpSpPr>
          <a:xfrm>
            <a:off x="3667517" y="2025000"/>
            <a:ext cx="3240000" cy="2808000"/>
            <a:chOff x="2502402" y="2357717"/>
            <a:chExt cx="3856062" cy="2988000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A8A5CE2-C448-4F43-B8D8-DB2266FA1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402" y="2357717"/>
              <a:ext cx="1948043" cy="2988000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EF4C793-0B60-48AF-BA59-62A57A98A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0421" y="2357717"/>
              <a:ext cx="1948043" cy="2988000"/>
            </a:xfrm>
            <a:prstGeom prst="rect">
              <a:avLst/>
            </a:prstGeom>
          </p:spPr>
        </p:pic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7BB63A9E-EC75-4595-82F6-68E77A13BE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96" y="2025000"/>
            <a:ext cx="1636815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BFC52-FE76-98B7-539B-BFCADD9D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995E6132-E0BD-4E26-A80B-49D8EBD0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 et le point à la fin.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FA09FE8-C6EE-0801-2BE9-6E0E6F72E4D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2C253CE-91FD-F360-98AC-35596537C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022B4FD-32A1-1471-0B48-1A4E45761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7B07294B-7152-4AAA-BDA5-276513709F4A}"/>
              </a:ext>
            </a:extLst>
          </p:cNvPr>
          <p:cNvGrpSpPr/>
          <p:nvPr/>
        </p:nvGrpSpPr>
        <p:grpSpPr>
          <a:xfrm>
            <a:off x="834901" y="2842400"/>
            <a:ext cx="7697099" cy="1790700"/>
            <a:chOff x="834901" y="3429000"/>
            <a:chExt cx="7697099" cy="1790700"/>
          </a:xfrm>
        </p:grpSpPr>
        <p:pic>
          <p:nvPicPr>
            <p:cNvPr id="205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0F6974C2-2FF4-4EE7-9663-DC2430414F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02" t="28294" b="38328"/>
            <a:stretch/>
          </p:blipFill>
          <p:spPr bwMode="auto">
            <a:xfrm>
              <a:off x="834901" y="3429000"/>
              <a:ext cx="7571033" cy="1790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F55FFF4-3B0D-4B92-AB56-FAF9272DE78A}"/>
                </a:ext>
              </a:extLst>
            </p:cNvPr>
            <p:cNvSpPr txBox="1"/>
            <p:nvPr/>
          </p:nvSpPr>
          <p:spPr>
            <a:xfrm>
              <a:off x="1692000" y="3833901"/>
              <a:ext cx="684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2196B1"/>
                  </a:solidFill>
                  <a:latin typeface="Dosis SemiBold" panose="020B0604020202020204" charset="0"/>
                </a:rPr>
                <a:t>V</a:t>
              </a:r>
              <a:r>
                <a:rPr lang="fr-FR" sz="3600" dirty="0">
                  <a:solidFill>
                    <a:srgbClr val="565F88"/>
                  </a:solidFill>
                  <a:latin typeface="Dosis SemiBold" panose="020B0604020202020204" charset="0"/>
                </a:rPr>
                <a:t>ous  jouez  dans  la  cour</a:t>
              </a:r>
              <a:r>
                <a:rPr lang="fr-FR" sz="3600" dirty="0">
                  <a:solidFill>
                    <a:srgbClr val="2196B1"/>
                  </a:solidFill>
                  <a:latin typeface="Dosis SemiBold" panose="020B060402020202020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221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CD669-5DB9-E66A-81EB-40CBC395F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D06F680-1B07-76FB-012F-F265619E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Écrivez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906D618-F1A5-D6DE-B3B1-3EF589096AA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8CD8E8E-8393-20C0-FEF3-BDCD4D83D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F7381A5-DD09-05C7-B73F-CA9CA943BA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DD04512-B187-4ACE-86A4-C523E5F86440}"/>
              </a:ext>
            </a:extLst>
          </p:cNvPr>
          <p:cNvGrpSpPr/>
          <p:nvPr/>
        </p:nvGrpSpPr>
        <p:grpSpPr>
          <a:xfrm>
            <a:off x="1040278" y="3116037"/>
            <a:ext cx="7063445" cy="833664"/>
            <a:chOff x="670158" y="3471636"/>
            <a:chExt cx="7063445" cy="9771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1AB1ABE-E943-8FF0-AA7A-6CAD656D417C}"/>
                </a:ext>
              </a:extLst>
            </p:cNvPr>
            <p:cNvSpPr/>
            <p:nvPr/>
          </p:nvSpPr>
          <p:spPr>
            <a:xfrm>
              <a:off x="6323901" y="3471636"/>
              <a:ext cx="1409702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AB5303DF-46F9-4167-AB37-390F4AB040D1}"/>
                </a:ext>
              </a:extLst>
            </p:cNvPr>
            <p:cNvGrpSpPr/>
            <p:nvPr/>
          </p:nvGrpSpPr>
          <p:grpSpPr>
            <a:xfrm>
              <a:off x="670158" y="3471636"/>
              <a:ext cx="7063445" cy="977179"/>
              <a:chOff x="670158" y="3471636"/>
              <a:chExt cx="7063445" cy="977179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E3603471-1FBE-4BFA-AB4E-8AB3CF358B9F}"/>
                  </a:ext>
                </a:extLst>
              </p:cNvPr>
              <p:cNvSpPr/>
              <p:nvPr/>
            </p:nvSpPr>
            <p:spPr>
              <a:xfrm>
                <a:off x="670158" y="3471636"/>
                <a:ext cx="2403599" cy="6120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chemeClr val="accent5">
                        <a:lumMod val="50000"/>
                      </a:schemeClr>
                    </a:solidFill>
                    <a:latin typeface="Dosis SemiBold" panose="020B0604020202020204" charset="0"/>
                  </a:rPr>
                  <a:t>un chat</a:t>
                </a:r>
                <a:endParaRPr kumimoji="0" lang="fr-FR" sz="105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Dosis SemiBold" panose="020B0604020202020204" charset="0"/>
                </a:endParaRPr>
              </a:p>
            </p:txBody>
          </p:sp>
          <p:grpSp>
            <p:nvGrpSpPr>
              <p:cNvPr id="4" name="Groupe 3">
                <a:extLst>
                  <a:ext uri="{FF2B5EF4-FFF2-40B4-BE49-F238E27FC236}">
                    <a16:creationId xmlns:a16="http://schemas.microsoft.com/office/drawing/2014/main" id="{D3D708B6-88DF-413C-A4DF-717E5780F0B3}"/>
                  </a:ext>
                </a:extLst>
              </p:cNvPr>
              <p:cNvGrpSpPr/>
              <p:nvPr/>
            </p:nvGrpSpPr>
            <p:grpSpPr>
              <a:xfrm>
                <a:off x="3680567" y="3471636"/>
                <a:ext cx="2036524" cy="977179"/>
                <a:chOff x="3520580" y="3494708"/>
                <a:chExt cx="1710506" cy="977179"/>
              </a:xfrm>
            </p:grpSpPr>
            <p:sp>
              <p:nvSpPr>
                <p:cNvPr id="2" name="Rectangle : coins arrondis 1">
                  <a:extLst>
                    <a:ext uri="{FF2B5EF4-FFF2-40B4-BE49-F238E27FC236}">
                      <a16:creationId xmlns:a16="http://schemas.microsoft.com/office/drawing/2014/main" id="{D42417F6-33E5-6DD5-D0C3-017EBEC3AE0A}"/>
                    </a:ext>
                  </a:extLst>
                </p:cNvPr>
                <p:cNvSpPr/>
                <p:nvPr/>
              </p:nvSpPr>
              <p:spPr>
                <a:xfrm>
                  <a:off x="3520580" y="3494708"/>
                  <a:ext cx="1710506" cy="612000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 w="9525" cap="flat" cmpd="sng" algn="ctr">
                  <a:solidFill>
                    <a:sysClr val="window" lastClr="FFFFFF">
                      <a:lumMod val="65000"/>
                    </a:sys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60966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0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" name="ZoneTexte 2">
                  <a:extLst>
                    <a:ext uri="{FF2B5EF4-FFF2-40B4-BE49-F238E27FC236}">
                      <a16:creationId xmlns:a16="http://schemas.microsoft.com/office/drawing/2014/main" id="{42513EE5-7F68-F87E-BBFF-3081AE88A2C1}"/>
                    </a:ext>
                  </a:extLst>
                </p:cNvPr>
                <p:cNvSpPr txBox="1"/>
                <p:nvPr/>
              </p:nvSpPr>
              <p:spPr>
                <a:xfrm>
                  <a:off x="3655655" y="3517780"/>
                  <a:ext cx="1440355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60966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chemeClr val="accent5">
                          <a:lumMod val="50000"/>
                        </a:schemeClr>
                      </a:solidFill>
                      <a:effectLst/>
                      <a:uLnTx/>
                      <a:uFillTx/>
                      <a:latin typeface="Dosis SemiBold" panose="020B0604020202020204" charset="0"/>
                    </a:rPr>
                    <a:t>dessinent</a:t>
                  </a:r>
                </a:p>
              </p:txBody>
            </p:sp>
          </p:grp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41DA38E-296A-1EF6-8B0A-775AE0005B30}"/>
                  </a:ext>
                </a:extLst>
              </p:cNvPr>
              <p:cNvSpPr txBox="1"/>
              <p:nvPr/>
            </p:nvSpPr>
            <p:spPr>
              <a:xfrm>
                <a:off x="6323901" y="3494708"/>
                <a:ext cx="140970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b="1" kern="0" dirty="0">
                    <a:solidFill>
                      <a:schemeClr val="accent5">
                        <a:lumMod val="50000"/>
                      </a:schemeClr>
                    </a:solidFill>
                    <a:latin typeface="Dosis SemiBold" panose="020B0604020202020204" charset="0"/>
                  </a:rPr>
                  <a:t>ils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924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EF526-624B-6905-38F9-A73F90FC0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FCA07C4A-EC20-9976-5C3E-2CD8BC571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965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90ABFAB-7880-FAFD-D3AC-FC5B4EC3C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568493"/>
            <a:ext cx="1250140" cy="987542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3A20FC5-CF2E-C1F2-45CA-E7481F5699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142"/>
          <a:stretch>
            <a:fillRect/>
          </a:stretch>
        </p:blipFill>
        <p:spPr>
          <a:xfrm>
            <a:off x="3349591" y="2088683"/>
            <a:ext cx="2670409" cy="336804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73301-9002-9AFF-37C5-56A0E1E9B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4FF5F2A6-B586-C302-DF84-76D9D4949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 et le point à la fin. 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2D3C38F2-FB68-B1E4-2347-8E3549ABB12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67730A0B-FC13-C0A9-F2AF-59283AE00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3FF6527-7122-26D9-9C9B-D0DB1536B7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962C5118-E5E2-4E16-9530-75A07457AD7F}"/>
              </a:ext>
            </a:extLst>
          </p:cNvPr>
          <p:cNvGrpSpPr/>
          <p:nvPr/>
        </p:nvGrpSpPr>
        <p:grpSpPr>
          <a:xfrm>
            <a:off x="834901" y="2443655"/>
            <a:ext cx="7335325" cy="1970690"/>
            <a:chOff x="1298974" y="2270235"/>
            <a:chExt cx="7279967" cy="1970690"/>
          </a:xfrm>
        </p:grpSpPr>
        <p:pic>
          <p:nvPicPr>
            <p:cNvPr id="2052" name="Picture 4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F7DCEC-FE40-455F-9F4D-FEF880FDF9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8" t="25311" r="19101" b="34575"/>
            <a:stretch>
              <a:fillRect/>
            </a:stretch>
          </p:blipFill>
          <p:spPr bwMode="auto">
            <a:xfrm>
              <a:off x="1298974" y="2270235"/>
              <a:ext cx="7011139" cy="1970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F3AC9FC-E4E0-4720-8E83-581D005193C8}"/>
                </a:ext>
              </a:extLst>
            </p:cNvPr>
            <p:cNvSpPr txBox="1"/>
            <p:nvPr/>
          </p:nvSpPr>
          <p:spPr>
            <a:xfrm>
              <a:off x="3019804" y="2766903"/>
              <a:ext cx="5559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600" dirty="0">
                  <a:solidFill>
                    <a:srgbClr val="2196B1"/>
                  </a:solidFill>
                  <a:latin typeface="Dosis SemiBold" panose="020B0604020202020204" charset="0"/>
                </a:rPr>
                <a:t>I</a:t>
              </a:r>
              <a:r>
                <a:rPr lang="fr-FR" sz="3600" dirty="0">
                  <a:solidFill>
                    <a:schemeClr val="accent5">
                      <a:lumMod val="50000"/>
                    </a:schemeClr>
                  </a:solidFill>
                  <a:latin typeface="Dosis SemiBold" panose="020B0604020202020204" charset="0"/>
                </a:rPr>
                <a:t>ls  dessinent  un  chat</a:t>
              </a:r>
              <a:r>
                <a:rPr lang="fr-FR" sz="3600" dirty="0">
                  <a:solidFill>
                    <a:srgbClr val="2196B1"/>
                  </a:solidFill>
                  <a:latin typeface="Dosis SemiBold" panose="020B060402020202020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882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rafales.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ça va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42606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505C-1C6A-3ED5-62C4-64322B563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2A0F7-DD1E-F991-13E6-1ECDB15E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5C02774-7A7E-E836-F6BF-107F943B612A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53EBDD6-C009-43C9-E728-39D88C0D7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D8B0359-38B2-BA29-F047-D8B1BD7DC9F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2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dans quelle 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dans quelle 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64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vas à 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vas à 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79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501582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32000" y="547457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932000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Ecriture – Point de langue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48208" y="3907288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Acte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Graphèmes :br - cr - fr - gr - pr - dr - tr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Ecriture – Graphèmes : br - cr - fr - gr - pr - dr - tr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sont les élèves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2369909" y="1734448"/>
            <a:ext cx="5484182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sont les élèves ?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93601" y="1552568"/>
            <a:ext cx="1814845" cy="1433628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EAF5F7-C2A8-4C2F-9684-ABF68A2C1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287" y="2998868"/>
            <a:ext cx="2141425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5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la maitresse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2042429" y="1741142"/>
            <a:ext cx="630797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la maitresse ?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93601" y="1552568"/>
            <a:ext cx="1814845" cy="1433628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8BA333F-7A2D-42B8-8885-54ABC314A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957" y="3058838"/>
            <a:ext cx="2473243" cy="270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9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48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« 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br - cr - fr - gr - pr - dr – tr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».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rafales.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de la clé dorée.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1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C8A6D36-C3AA-5240-7E56-A2A4CF07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 premier épisode de l’histoire « La clé dorée ». Qui veut nous rappeler ce qu’on a vu dans cet épisode ?  En français ou dans votre langue. </a:t>
            </a: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53A5D68-CDEA-7D3E-7B94-25530D00F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1E0801D-6E18-40E8-9B32-F0F71473DD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7" t="37647" r="23566" b="37908"/>
          <a:stretch/>
        </p:blipFill>
        <p:spPr>
          <a:xfrm>
            <a:off x="2859694" y="1937177"/>
            <a:ext cx="3424611" cy="359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BFF4-993F-1532-404F-D9DA47675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27288B00-D2AB-6FEB-742B-42C187A55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premier épisode une nouvelle fois. Après, on verra le deuxième épisode. Soyez attentifs.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342559-D3D2-ACFB-2887-8F8A9BE38C0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E974536-4566-31E8-0A31-9B789D9F7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D80BB31-CD92-7672-DD05-190B03A3B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4F4DD667-1ABE-404A-B624-9A204267E0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" t="38212" r="1738" b="37870"/>
          <a:stretch/>
        </p:blipFill>
        <p:spPr>
          <a:xfrm>
            <a:off x="1803381" y="2408200"/>
            <a:ext cx="5537237" cy="30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1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9C193-3D24-2958-FB8F-2AFC897C8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866A8E8-C454-5B81-F1FC-C12AB1F3A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B37AA5D8-D239-E7A9-C8F6-F4D7EDF379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CFE693E-B88D-217C-3F4E-3DF984E48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N2_P2_SEM1_La clé dorée_E01">
            <a:hlinkClick r:id="" action="ppaction://media"/>
            <a:extLst>
              <a:ext uri="{FF2B5EF4-FFF2-40B4-BE49-F238E27FC236}">
                <a16:creationId xmlns:a16="http://schemas.microsoft.com/office/drawing/2014/main" id="{70EFE8CC-FD16-46D3-B84A-0FFA64CCFC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2000" y="1954306"/>
            <a:ext cx="7920000" cy="401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3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12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clé dorée 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133A591-DE3A-4F81-97E1-3345B3A9DC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3305" y="2290458"/>
            <a:ext cx="5997389" cy="305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La clé dorée_EP2">
            <a:hlinkClick r:id="" action="ppaction://media"/>
            <a:extLst>
              <a:ext uri="{FF2B5EF4-FFF2-40B4-BE49-F238E27FC236}">
                <a16:creationId xmlns:a16="http://schemas.microsoft.com/office/drawing/2014/main" id="{992666CB-F01F-4B2B-9ADF-22AE0C0226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" y="1901475"/>
            <a:ext cx="74676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38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6805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2478833"/>
            <a:ext cx="6290145" cy="1373030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« br - cr - fr - gr - pr - dr - tr ».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rafales.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de l’arbre magique.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50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La clé dorée_EP2">
            <a:hlinkClick r:id="" action="ppaction://media"/>
            <a:extLst>
              <a:ext uri="{FF2B5EF4-FFF2-40B4-BE49-F238E27FC236}">
                <a16:creationId xmlns:a16="http://schemas.microsoft.com/office/drawing/2014/main" id="{6C3E0751-962F-48B6-8CEE-78386353BC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" y="1901475"/>
            <a:ext cx="74676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1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Meriem a trouvé sur la feuille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B5CC9B4-72CF-4B61-9887-6010086CF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012" y="2302933"/>
            <a:ext cx="3167976" cy="320330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1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Elle a trouvé un petit dessin du drapeau et une flèche.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Elle a trouvé un petit dessin du drapeau et une flèche.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141454A-C971-65C3-8A60-C13DDE441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764" y="3059003"/>
            <a:ext cx="2688297" cy="271827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4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987A4-69AE-62B1-C756-460DBA572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3BAC0D4B-531A-8035-93B5-86A72450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859" y="710507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les deux enfants ont trouvé quelque chose autour du drapeau ?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08F5B52-70F3-24BB-34C0-1CC41122431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C7A57E5-BEFE-3DE1-D831-9144830C2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01B4D7E-B6D1-B251-F6C1-D9972496F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B382E9EC-75FA-4A9C-B6DF-5D2C3623F1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46" b="1"/>
          <a:stretch/>
        </p:blipFill>
        <p:spPr>
          <a:xfrm>
            <a:off x="2921198" y="2065867"/>
            <a:ext cx="3301604" cy="329389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8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CA91D-1247-4078-31C4-24A2E603D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7D7A6C91-85DB-C8BC-C042-3C5CB20AC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Non, il n’y a rien autour du drapeau.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926109-DFDA-F890-AFED-31719DF3EC19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Non, il n’y a rien autour du drapeau.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1DE2C6A-42DD-5D9C-A9DE-5BCCD278878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17A8C06-D6C0-D964-8119-0061E3AC7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D21441-322A-1C1E-2A4D-FF6ABC3CB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AAB23CA-A078-D08D-D9A0-D136F6DDE7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46" b="1"/>
          <a:stretch/>
        </p:blipFill>
        <p:spPr>
          <a:xfrm>
            <a:off x="3072870" y="2742307"/>
            <a:ext cx="2998259" cy="29912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5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2D9AA-7E5C-ED83-E5CD-3A413988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CEC01871-FAA9-15F5-7377-856DB620A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trouve Meriem sous le banc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A3D2AA-2087-6864-D19D-4E09E8DD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6887480-3A88-4EF7-8732-FE6AB885A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052" y="2184399"/>
            <a:ext cx="3183895" cy="320181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4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3BF40-4736-E18F-DA35-03C1A9AE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C688EB2-CB5F-25F2-1BD7-7F7853AE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Elle trouve un deuxième message.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6A9DEE3-9979-6109-FB91-45E5FCBE1876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Elle trouve un deuxième message.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12D6DC-0700-0BF5-F10A-759179C8908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3F3D752-0AE4-FEA3-1476-49360D23E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EC554E7-946B-2E0B-97CE-87F490B9E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A90DCFF-E4E4-4C5F-8489-A3C004941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1416" y="2878168"/>
            <a:ext cx="3021168" cy="303817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8510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2D9AA-7E5C-ED83-E5CD-3A413988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CEC01871-FAA9-15F5-7377-856DB620A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dit le message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A3D2AA-2087-6864-D19D-4E09E8DD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6D92649-445E-4053-BA2E-4B0CAA948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479" y="2252132"/>
            <a:ext cx="3369846" cy="339552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3BF40-4736-E18F-DA35-03C1A9AE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C688EB2-CB5F-25F2-1BD7-7F7853AE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Le message dit : « Cherche sous l’arbre à prunes » 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6A9DEE3-9979-6109-FB91-45E5FCBE1876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« Cherche sous l’arbre à prunes ».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12D6DC-0700-0BF5-F10A-759179C8908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3F3D752-0AE4-FEA3-1476-49360D23E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EC554E7-946B-2E0B-97CE-87F490B9E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ECEAE89-1E86-0FC1-8ECA-0577E98B3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077" y="2706471"/>
            <a:ext cx="3369846" cy="339552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2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D9B20-877E-ADE2-8746-4109A95C5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D8879DE4-3180-BDF5-3F15-B79474095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découvre Adam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1AE131-8F26-7B80-73BB-908789D1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902D8F-FA09-4829-A68F-3564A70B0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138" y="2307417"/>
            <a:ext cx="3183723" cy="322109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9890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003301" y="2508402"/>
            <a:ext cx="7137400" cy="24445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87692" y="148169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184074" y="2853538"/>
            <a:ext cx="67758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Reconnaitre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le vocabulaire  étudié.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2196B1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Lire  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des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mots avec : br - cr - fr - gr - pr - dr - tr 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353658" y="534333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55C4E-5CA2-6E83-C8B7-D158E22C4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83817222-58B9-290B-1AE7-9EC2E6641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Adam découvre une petite boîte. 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EF44DFB-217A-400B-80FB-ECED3F5024FC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9230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Adam découvre une petite boîte.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A58ADE0-A6CA-431A-7E58-8B24D820099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2012361-B743-A46F-015C-15B69745D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44E213B-8385-4C02-D42F-3113A204D1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43EB413-331F-4C72-8D65-83BBBB952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487" y="2770254"/>
            <a:ext cx="3067026" cy="310303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D9B20-877E-ADE2-8746-4109A95C5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D8879DE4-3180-BDF5-3F15-B79474095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Que trouvent les enfants dans la boîte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1AE131-8F26-7B80-73BB-908789D1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101CE37-38D7-4BFE-B7E8-C2DFB368C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448" y="2404533"/>
            <a:ext cx="3063103" cy="306894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4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55C4E-5CA2-6E83-C8B7-D158E22C4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83817222-58B9-290B-1AE7-9EC2E6641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enfants trouvent un autre papier et une petite tortue.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EF44DFB-217A-400B-80FB-ECED3F5024FC}"/>
              </a:ext>
            </a:extLst>
          </p:cNvPr>
          <p:cNvSpPr txBox="1">
            <a:spLocks/>
          </p:cNvSpPr>
          <p:nvPr/>
        </p:nvSpPr>
        <p:spPr>
          <a:xfrm>
            <a:off x="2043952" y="1616724"/>
            <a:ext cx="5369859" cy="9230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Les enfants trouvent un autre papier et une petite tortue.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A58ADE0-A6CA-431A-7E58-8B24D820099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2012361-B743-A46F-015C-15B69745D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44E213B-8385-4C02-D42F-3113A204D1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99E7852-630D-DB98-09F4-3FC4B8B81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448" y="3033058"/>
            <a:ext cx="3063103" cy="306894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9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82D1671D-9CD1-1589-2B54-03E06E9EA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retrouver Meriem, Adam et la petite tortue la semaine prochaine pour un nouvel épisode.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F7BE39-5F3F-4444-B81B-9C812B3F0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975" y="2171358"/>
            <a:ext cx="6723529" cy="350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la clé dorée.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3" name="Nada-Wave">
            <a:hlinkClick r:id="" action="ppaction://media"/>
            <a:extLst>
              <a:ext uri="{FF2B5EF4-FFF2-40B4-BE49-F238E27FC236}">
                <a16:creationId xmlns:a16="http://schemas.microsoft.com/office/drawing/2014/main" id="{F6DA5A08-051A-3E58-2683-BF7223794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B727B91B-DDC5-223A-7A3C-31C354CE11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Dessiner – Lire – Écrire – Une histoire – Colorier – Un tricot.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/>
              <a:t>Dessiner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/>
              <a:t>Lire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/>
              <a:t>Écrire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/>
              <a:t>Colorier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"/>
              </a:rPr>
              <a:t>Un</a:t>
            </a:r>
            <a:r>
              <a:rPr lang="fr-FR" dirty="0"/>
              <a:t> tricot</a:t>
            </a:r>
            <a:endParaRPr lang="fr-MA" dirty="0"/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DB03A2"/>
                </a:solidFill>
                <a:latin typeface="Dosis "/>
              </a:rPr>
              <a:t>Une</a:t>
            </a:r>
            <a:r>
              <a:rPr lang="fr-FR" dirty="0"/>
              <a:t> histoire</a:t>
            </a:r>
            <a:endParaRPr lang="fr-M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4DA52D-C6E7-4DC7-ABB4-36FD444B6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879" y="4314446"/>
            <a:ext cx="1711300" cy="187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24520F-8B6F-4BC0-8E10-8DE601961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91" y="1923273"/>
            <a:ext cx="1711300" cy="187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D90D7F4-01F3-434F-A79D-5F9AD7159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567" y="1923273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7ED9A9-7AF6-4CE8-B034-643CA61A0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1923273"/>
            <a:ext cx="1711300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A458CC1-D56C-4A33-9F4D-1741678797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54" y="4314446"/>
            <a:ext cx="1713322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D7C6634-7CE5-447D-A20E-8E6FBD34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43" y="4339603"/>
            <a:ext cx="1711300" cy="1872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58500C51-2463-4DF8-958C-C612A5C3F7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5DE74F5-F767-4715-A55F-242A904A3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721244F-22E3-4440-99D5-C4EE89A593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FB3A64-5E2A-45EA-8AF0-AE627080BD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60A948-3194-42B4-8D44-B6C74BFD3C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8D756D-FE5D-4395-8FCF-F532880ECFDB}">
  <ds:schemaRefs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f0534ec5-868f-4ce6-85c7-99f0612daa52"/>
    <ds:schemaRef ds:uri="202b3bc9-e036-45c7-aea0-06aec8cd7a40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6193</TotalTime>
  <Words>1253</Words>
  <PresentationFormat>Affichage à l'écran (4:3)</PresentationFormat>
  <Paragraphs>197</Paragraphs>
  <Slides>75</Slides>
  <Notes>8</Notes>
  <HiddenSlides>0</HiddenSlides>
  <MMClips>7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75</vt:i4>
      </vt:variant>
    </vt:vector>
  </HeadingPairs>
  <TitlesOfParts>
    <vt:vector size="97" baseType="lpstr">
      <vt:lpstr>Wingdings</vt:lpstr>
      <vt:lpstr>Aptos</vt:lpstr>
      <vt:lpstr>Dosis SemiBold</vt:lpstr>
      <vt:lpstr>Dosis </vt:lpstr>
      <vt:lpstr>Dosis Medium</vt:lpstr>
      <vt:lpstr>Dosis</vt:lpstr>
      <vt:lpstr>Aptos Display</vt:lpstr>
      <vt:lpstr>Arial</vt:lpstr>
      <vt:lpstr>Mistral</vt:lpstr>
      <vt:lpstr>Calibri</vt:lpstr>
      <vt:lpstr>Dosis ExtraBold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 Dessiner – Lire – Écrire – Une histoire – Colorier – Un tricot.</vt:lpstr>
      <vt:lpstr>Répétons ensemble :  Un bras – Le drapeau – Une prune – Drôle – Gris – Des frites.</vt:lpstr>
      <vt:lpstr>Nous allons jouer au jeu des mots invisibles. </vt:lpstr>
      <vt:lpstr>Observez bien les images. Je vais masquer deux images. Qui veut expliquer la consigne dans sa langue ? </vt:lpstr>
      <vt:lpstr>Quelles sont les images qui manquent ?</vt:lpstr>
      <vt:lpstr>Les deux images qui manquent sont : Lire et tricot.</vt:lpstr>
      <vt:lpstr>Nous allons jouer au jeu des mots qui bougent. </vt:lpstr>
      <vt:lpstr>Observez bien les images. Je vais faire bouger deux images. Qui veut expliquer la consigne dans sa langue ? </vt:lpstr>
      <vt:lpstr>Quelles sont les images qui ont bougé ? </vt:lpstr>
      <vt:lpstr>Les deux images qui ont bougé sont : Un drapeau et une prune. </vt:lpstr>
      <vt:lpstr>Maintenant, nous allons faire de la lecture. Qui veut lire ces mots ?</vt:lpstr>
      <vt:lpstr>Qui veut lire ces mots ?</vt:lpstr>
      <vt:lpstr>Qui veut lire cette phrase ?</vt:lpstr>
      <vt:lpstr>Qui veut lire cette phrase ?</vt:lpstr>
      <vt:lpstr>Qui veut lire cette phrase ?</vt:lpstr>
      <vt:lpstr>Prenez vos ardoises. </vt:lpstr>
      <vt:lpstr>Qu’est-ce que c’est ? Qui veut répondre ? </vt:lpstr>
      <vt:lpstr>Écrivez le mot sur votre ardoise.</vt:lpstr>
      <vt:lpstr>Levez les ardoises. Je vais vérifier votre écriture. </vt:lpstr>
      <vt:lpstr>Corrigez.</vt:lpstr>
      <vt:lpstr>Qu’est-ce que c’est ? Qui veut répondre ? </vt:lpstr>
      <vt:lpstr>Écrivez le mot sur votre ardoise. </vt:lpstr>
      <vt:lpstr>Levez les ardoises. Je vais vérifier votre écriture. </vt:lpstr>
      <vt:lpstr>Corrigez.</vt:lpstr>
      <vt:lpstr>Qu’est-ce que c’est ? Qui veut répondre ? </vt:lpstr>
      <vt:lpstr>Écrivez le mot qui correspond à cette image.  </vt:lpstr>
      <vt:lpstr>Levez les ardoises. Je vais vérifier votre écriture. </vt:lpstr>
      <vt:lpstr>Corrigez.</vt:lpstr>
      <vt:lpstr>Prenez vos cahiers.</vt:lpstr>
      <vt:lpstr>Ces mots sont en désordre. Écrivez sur vos cahiers une phrase correcte à partir de ces mots.</vt:lpstr>
      <vt:lpstr>Qui veut lire sa phrase ?</vt:lpstr>
      <vt:lpstr>Corrigez. Je n’oublie pas la majuscule au début de la phrase et le point à la fin. </vt:lpstr>
      <vt:lpstr>Ces mots sont en désordre. Écrivez sur vos cahiers une phrase correcte à partir de ces mots.</vt:lpstr>
      <vt:lpstr>Qui veut lire sa phrase ?</vt:lpstr>
      <vt:lpstr>Corrigez. Je n’oublie pas la majuscule au début de la phrase et le point à la fin.  </vt:lpstr>
      <vt:lpstr>Maintenant, c’est l’activité des questions en rafales. Je vais désigner des élèves au hasard pour répondre. Tenez-vous prêts. </vt:lpstr>
      <vt:lpstr>Comment ça va ? </vt:lpstr>
      <vt:lpstr>Comment tu t’appelles ?</vt:lpstr>
      <vt:lpstr>Tu es en quelle classe ?</vt:lpstr>
      <vt:lpstr>Tu es dans quelle école ?</vt:lpstr>
      <vt:lpstr>Comment tu vas à école ?</vt:lpstr>
      <vt:lpstr>Où sont les élèves ? </vt:lpstr>
      <vt:lpstr>Où est la maitresse ? </vt:lpstr>
      <vt:lpstr>Qu’est-ce que tu fais à l’école ? </vt:lpstr>
      <vt:lpstr>Plan de la séance 6</vt:lpstr>
      <vt:lpstr>Nous avons déjà vu le premier épisode de l’histoire « La clé dorée ». Qui veut nous rappeler ce qu’on a vu dans cet épisode ?  En français ou dans votre langue. </vt:lpstr>
      <vt:lpstr>On va regarder le premier épisode une nouvelle fois. Après, on verra le deuxième épisode. Soyez attentifs.</vt:lpstr>
      <vt:lpstr>Lecture de la vidéo.</vt:lpstr>
      <vt:lpstr>Maintenant, nous allons découvrir un nouvel épisode de notre histoire « la clé dorée ». Est-ce que vous êtes prêts ? Écoutez bien. </vt:lpstr>
      <vt:lpstr>Lecture de la vidéo.</vt:lpstr>
      <vt:lpstr>Nous allons écouter l’histoire une deuxième fois. Soyez attentifs.</vt:lpstr>
      <vt:lpstr>Lecture de la vidéo.</vt:lpstr>
      <vt:lpstr>Qu’est-ce que Meriem a trouvé sur la feuille ?</vt:lpstr>
      <vt:lpstr>Elle a trouvé un petit dessin du drapeau et une flèche.</vt:lpstr>
      <vt:lpstr>Est-ce que les deux enfants ont trouvé quelque chose autour du drapeau ?</vt:lpstr>
      <vt:lpstr>Non, il n’y a rien autour du drapeau.</vt:lpstr>
      <vt:lpstr>Que trouve Meriem sous le banc ?</vt:lpstr>
      <vt:lpstr>Elle trouve un deuxième message.</vt:lpstr>
      <vt:lpstr>Que dit le message ?</vt:lpstr>
      <vt:lpstr>Le message dit : « Cherche sous l’arbre à prunes » .</vt:lpstr>
      <vt:lpstr>Que découvre Adam ?</vt:lpstr>
      <vt:lpstr>Adam découvre une petite boîte. </vt:lpstr>
      <vt:lpstr>Que trouvent les enfants dans la boîte ?</vt:lpstr>
      <vt:lpstr>Les enfants trouvent un autre papier et une petite tortue.</vt:lpstr>
      <vt:lpstr>On va retrouver Meriem, Adam et la petite tortue la semaine prochaine pour un nouvel épisode. </vt:lpstr>
      <vt:lpstr>À la maison, faites un dessin sur l’histoire de la clé dorée. </vt:lpstr>
      <vt:lpstr>La séance d’aujourd’hui est terminée. À bientôt.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2025-12-24T10:18:59Z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