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91" r:id="rId3"/>
    <p:sldId id="294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7" d="100"/>
          <a:sy n="87" d="100"/>
        </p:scale>
        <p:origin x="26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2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0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9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68AB-3A1F-48C2-BBAE-754BCCFB4B74}" type="datetimeFigureOut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classes: object-oriented concepts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622487"/>
            <a:ext cx="994996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An </a:t>
            </a:r>
            <a:r>
              <a:rPr lang="en-US" sz="2400" b="1" i="1" dirty="0"/>
              <a:t>object</a:t>
            </a:r>
            <a:r>
              <a:rPr lang="en-US" sz="2400" dirty="0"/>
              <a:t> has a higher level of type as defined by a </a:t>
            </a:r>
            <a:r>
              <a:rPr lang="en-US" sz="2400" b="1" i="1" dirty="0"/>
              <a:t>class</a:t>
            </a:r>
            <a:r>
              <a:rPr lang="en-US" sz="2400" dirty="0"/>
              <a:t>. 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 function </a:t>
            </a:r>
            <a:r>
              <a:rPr lang="en-US" sz="2400" b="1" i="1" dirty="0"/>
              <a:t>class()</a:t>
            </a:r>
            <a:r>
              <a:rPr lang="en-US" sz="2400" dirty="0"/>
              <a:t> can be used to determine the class of an R object.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For atomic vectors </a:t>
            </a:r>
            <a:r>
              <a:rPr lang="en-US" sz="2400" b="1" i="1" dirty="0" err="1"/>
              <a:t>typeof</a:t>
            </a:r>
            <a:r>
              <a:rPr lang="en-US" sz="2400" b="1" i="1" dirty="0"/>
              <a:t>()</a:t>
            </a:r>
            <a:r>
              <a:rPr lang="en-US" sz="2400" dirty="0"/>
              <a:t> and </a:t>
            </a:r>
            <a:r>
              <a:rPr lang="en-US" sz="2400" b="1" i="1" dirty="0"/>
              <a:t>class()</a:t>
            </a:r>
            <a:r>
              <a:rPr lang="en-US" sz="2400" dirty="0"/>
              <a:t> yield the same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Classes are a higher level of structure built on top of the atomic R internal types, so </a:t>
            </a:r>
            <a:r>
              <a:rPr lang="en-US" sz="2400" b="1" i="1" dirty="0" err="1"/>
              <a:t>typeof</a:t>
            </a:r>
            <a:r>
              <a:rPr lang="en-US" sz="2400" b="1" i="1" dirty="0"/>
              <a:t>()</a:t>
            </a:r>
            <a:r>
              <a:rPr lang="en-US" sz="2400" dirty="0"/>
              <a:t> and </a:t>
            </a:r>
            <a:r>
              <a:rPr lang="en-US" sz="2400" b="1" i="1" dirty="0"/>
              <a:t>class()</a:t>
            </a:r>
            <a:r>
              <a:rPr lang="en-US" sz="2400" dirty="0"/>
              <a:t> will give different results for objects that are not atomic vectors or lists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 class of the object inherits all the properties of its underlying type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 concept of </a:t>
            </a:r>
            <a:r>
              <a:rPr lang="en-US" sz="2400" b="1" i="1" dirty="0"/>
              <a:t>inheritance</a:t>
            </a:r>
            <a:r>
              <a:rPr lang="en-US" sz="2400" dirty="0"/>
              <a:t> is critical to understanding the object-oriented paradigm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Classes can also be layered on top of each other in an inheritance hierarchy, such that the child class inherits the properties of the parent class.</a:t>
            </a:r>
          </a:p>
        </p:txBody>
      </p:sp>
    </p:spTree>
    <p:extLst>
      <p:ext uri="{BB962C8B-B14F-4D97-AF65-F5344CB8AC3E}">
        <p14:creationId xmlns:p14="http://schemas.microsoft.com/office/powerpoint/2010/main" val="319100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classes: matrices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508187"/>
            <a:ext cx="103419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i="1" dirty="0"/>
              <a:t>matrix</a:t>
            </a:r>
            <a:r>
              <a:rPr lang="en-US" sz="2400" dirty="0"/>
              <a:t> is a two-dimensional data class based on a multidimensional perspective on an atomic vector type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 function </a:t>
            </a:r>
            <a:r>
              <a:rPr lang="en-US" sz="2400" b="1" i="1" dirty="0"/>
              <a:t>matrix()</a:t>
            </a:r>
            <a:r>
              <a:rPr lang="en-US" sz="2400" dirty="0"/>
              <a:t> can be used to construct a matrix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The attribute </a:t>
            </a:r>
            <a:r>
              <a:rPr lang="en-US" sz="2400" b="1" i="1" dirty="0"/>
              <a:t>dim</a:t>
            </a:r>
            <a:r>
              <a:rPr lang="en-US" sz="2400" dirty="0"/>
              <a:t> determines how the vector of values is organized into rows and columns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Either the </a:t>
            </a:r>
            <a:r>
              <a:rPr lang="en-US" sz="2400" b="1" i="1" dirty="0"/>
              <a:t>attributes()$dim</a:t>
            </a:r>
            <a:r>
              <a:rPr lang="en-US" sz="2400" dirty="0"/>
              <a:t> or </a:t>
            </a:r>
            <a:r>
              <a:rPr lang="en-US" sz="2400" b="1" i="1" dirty="0"/>
              <a:t>dim()</a:t>
            </a:r>
            <a:r>
              <a:rPr lang="en-US" sz="2400" dirty="0"/>
              <a:t> functions can be used to change the dimensionality of a matrix without changing the underlying atomic vector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Leaving an index blank for a matrix results in getting the whole row or column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360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classes: data frames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599228"/>
            <a:ext cx="91694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i="1" dirty="0"/>
              <a:t>data frame</a:t>
            </a:r>
            <a:r>
              <a:rPr lang="en-US" sz="2400" dirty="0"/>
              <a:t> is a two-dimensional data class based on a list of vectors, where each vector represents a column in a table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Vector objects must all be of the same length </a:t>
            </a:r>
            <a:br>
              <a:rPr lang="en-US" sz="2400" dirty="0"/>
            </a:br>
            <a:r>
              <a:rPr lang="en-US" sz="2400" dirty="0"/>
              <a:t>(number of rows in the table)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Constructor function is </a:t>
            </a:r>
            <a:r>
              <a:rPr lang="en-US" sz="2400" b="1" i="1" dirty="0" err="1"/>
              <a:t>data.frame</a:t>
            </a:r>
            <a:r>
              <a:rPr lang="en-US" sz="2400" b="1" i="1" dirty="0"/>
              <a:t>()</a:t>
            </a: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Can be indexed as a list of vectors (i.e. all the same ways as indexing a list), or as a matrix </a:t>
            </a:r>
            <a:r>
              <a:rPr lang="en-US" sz="2400" b="1" i="1" dirty="0"/>
              <a:t>[&lt;row index&gt;, &lt;column index&gt;]</a:t>
            </a: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Functions </a:t>
            </a:r>
            <a:r>
              <a:rPr lang="en-US" sz="2400" b="1" i="1" dirty="0" err="1"/>
              <a:t>rownames</a:t>
            </a:r>
            <a:r>
              <a:rPr lang="en-US" sz="2400" b="1" i="1" dirty="0"/>
              <a:t>()</a:t>
            </a:r>
            <a:r>
              <a:rPr lang="en-US" sz="2400" dirty="0"/>
              <a:t> and </a:t>
            </a:r>
            <a:r>
              <a:rPr lang="en-US" sz="2400" b="1" i="1" dirty="0" err="1"/>
              <a:t>colnames</a:t>
            </a:r>
            <a:r>
              <a:rPr lang="en-US" sz="2400" b="1" i="1" dirty="0"/>
              <a:t>()</a:t>
            </a:r>
            <a:r>
              <a:rPr lang="en-US" sz="2400" dirty="0"/>
              <a:t> for access to name attributes</a:t>
            </a:r>
          </a:p>
        </p:txBody>
      </p:sp>
    </p:spTree>
    <p:extLst>
      <p:ext uri="{BB962C8B-B14F-4D97-AF65-F5344CB8AC3E}">
        <p14:creationId xmlns:p14="http://schemas.microsoft.com/office/powerpoint/2010/main" val="285482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indexing (</a:t>
            </a:r>
            <a:r>
              <a:rPr lang="en-US" dirty="0" err="1"/>
              <a:t>mtcars</a:t>
            </a:r>
            <a:r>
              <a:rPr lang="en-US" dirty="0"/>
              <a:t> example)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199" y="1536174"/>
            <a:ext cx="95345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blank index returns all values for that dimension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Allows getting all columns in a given row,</a:t>
            </a:r>
            <a:br>
              <a:rPr lang="en-US" sz="2400" dirty="0"/>
            </a:br>
            <a:r>
              <a:rPr lang="en-US" sz="2400" dirty="0"/>
              <a:t>or all rows for a given column, etc.</a:t>
            </a:r>
          </a:p>
          <a:p>
            <a:pPr lvl="1"/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Indices designated as vectors of integer values or logical values opens up a world of possibilities for accomplishing complex tasks with a single line of code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Indices from logical comparators to filter rows by values in columns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Indices from the </a:t>
            </a:r>
            <a:r>
              <a:rPr lang="en-US" sz="2400" b="1" i="1" dirty="0"/>
              <a:t>order()</a:t>
            </a:r>
            <a:r>
              <a:rPr lang="en-US" sz="2400" dirty="0"/>
              <a:t> method to sort by value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Indices from the </a:t>
            </a:r>
            <a:r>
              <a:rPr lang="en-US" sz="2400" b="1" i="1" dirty="0"/>
              <a:t>grep()</a:t>
            </a:r>
            <a:r>
              <a:rPr lang="en-US" sz="2400" dirty="0"/>
              <a:t> or </a:t>
            </a:r>
            <a:r>
              <a:rPr lang="en-US" sz="2400" b="1" i="1" dirty="0" err="1"/>
              <a:t>grepl</a:t>
            </a:r>
            <a:r>
              <a:rPr lang="en-US" sz="2400" b="1" i="1" dirty="0"/>
              <a:t>()</a:t>
            </a:r>
            <a:r>
              <a:rPr lang="en-US" sz="2400" dirty="0"/>
              <a:t> method to search strings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50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for exploring data structure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690688"/>
            <a:ext cx="91694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/>
              <a:t>length()</a:t>
            </a:r>
            <a:r>
              <a:rPr lang="en-US" sz="2400" dirty="0"/>
              <a:t>, </a:t>
            </a:r>
            <a:r>
              <a:rPr lang="en-US" sz="2400" b="1" i="1" dirty="0" err="1"/>
              <a:t>nrow</a:t>
            </a:r>
            <a:r>
              <a:rPr lang="en-US" sz="2400" b="1" i="1" dirty="0"/>
              <a:t>()</a:t>
            </a:r>
            <a:r>
              <a:rPr lang="en-US" sz="2400" dirty="0"/>
              <a:t>, and </a:t>
            </a:r>
            <a:r>
              <a:rPr lang="en-US" sz="2400" b="1" i="1" dirty="0" err="1"/>
              <a:t>ncol</a:t>
            </a:r>
            <a:r>
              <a:rPr lang="en-US" sz="2400" b="1" i="1" dirty="0"/>
              <a:t>()</a:t>
            </a:r>
            <a:r>
              <a:rPr lang="en-US" sz="2400" dirty="0"/>
              <a:t> functions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Gives length of data structure in different dimensions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/>
              <a:t>str()</a:t>
            </a:r>
            <a:r>
              <a:rPr lang="en-US" sz="2400" dirty="0"/>
              <a:t> function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Gives summary of structure and data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/>
              <a:t>head()</a:t>
            </a:r>
            <a:r>
              <a:rPr lang="en-US" sz="2400" dirty="0"/>
              <a:t> and </a:t>
            </a:r>
            <a:r>
              <a:rPr lang="en-US" sz="2400" b="1" i="1" dirty="0"/>
              <a:t>tail()</a:t>
            </a:r>
            <a:r>
              <a:rPr lang="en-US" sz="2400" dirty="0"/>
              <a:t> functions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See first or last few rows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i="1" dirty="0"/>
              <a:t>summary()</a:t>
            </a:r>
            <a:r>
              <a:rPr lang="en-US" sz="2400" dirty="0"/>
              <a:t> function is implemented for many classes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Will often provide summary statistics for data in the object</a:t>
            </a:r>
          </a:p>
        </p:txBody>
      </p:sp>
    </p:spTree>
    <p:extLst>
      <p:ext uri="{BB962C8B-B14F-4D97-AF65-F5344CB8AC3E}">
        <p14:creationId xmlns:p14="http://schemas.microsoft.com/office/powerpoint/2010/main" val="173479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57150">
          <a:solidFill>
            <a:srgbClr val="FF0000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5287</TotalTime>
  <Words>476</Words>
  <Application>Microsoft Office PowerPoint</Application>
  <PresentationFormat>Widescreen</PresentationFormat>
  <Paragraphs>49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R classes: object-oriented concepts</vt:lpstr>
      <vt:lpstr>R classes: matrices</vt:lpstr>
      <vt:lpstr>R classes: data frames</vt:lpstr>
      <vt:lpstr>Advanced indexing (mtcars example)</vt:lpstr>
      <vt:lpstr>Tools for exploring data structure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</dc:title>
  <dc:creator>Robert Payn</dc:creator>
  <cp:lastModifiedBy>Payn, Robert</cp:lastModifiedBy>
  <cp:revision>333</cp:revision>
  <dcterms:created xsi:type="dcterms:W3CDTF">2015-01-24T19:41:01Z</dcterms:created>
  <dcterms:modified xsi:type="dcterms:W3CDTF">2026-05-23T18:18:54Z</dcterms:modified>
</cp:coreProperties>
</file>