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b56f6375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b56f6375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53d1c56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53d1c56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3a540f1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13a540f1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53d1c56c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053d1c56c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53d1c56c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53d1c56c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53d1c56c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53d1c56c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53d1c56c5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53d1c56c5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53d1c56c5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53d1c56c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6c84e21e9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6c84e21e9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6c84e21e9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6c84e21e9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69d3e9d8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69d3e9d8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2d9d0aac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2d9d0aac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53d1c56c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53d1c56c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53d1c56c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53d1c56c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53d1c56c5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53d1c56c5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53d1c56c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53d1c56c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.png"/><Relationship Id="rId11" Type="http://schemas.openxmlformats.org/officeDocument/2006/relationships/image" Target="../media/image3.png"/><Relationship Id="rId10" Type="http://schemas.openxmlformats.org/officeDocument/2006/relationships/image" Target="../media/image23.png"/><Relationship Id="rId13" Type="http://schemas.openxmlformats.org/officeDocument/2006/relationships/image" Target="../media/image7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32.png"/><Relationship Id="rId15" Type="http://schemas.openxmlformats.org/officeDocument/2006/relationships/image" Target="../media/image9.png"/><Relationship Id="rId14" Type="http://schemas.openxmlformats.org/officeDocument/2006/relationships/image" Target="../media/image6.png"/><Relationship Id="rId17" Type="http://schemas.openxmlformats.org/officeDocument/2006/relationships/image" Target="../media/image1.png"/><Relationship Id="rId16" Type="http://schemas.openxmlformats.org/officeDocument/2006/relationships/image" Target="../media/image10.png"/><Relationship Id="rId5" Type="http://schemas.openxmlformats.org/officeDocument/2006/relationships/image" Target="../media/image2.png"/><Relationship Id="rId19" Type="http://schemas.openxmlformats.org/officeDocument/2006/relationships/image" Target="../media/image8.png"/><Relationship Id="rId6" Type="http://schemas.openxmlformats.org/officeDocument/2006/relationships/image" Target="../media/image4.png"/><Relationship Id="rId18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jp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.png"/><Relationship Id="rId11" Type="http://schemas.openxmlformats.org/officeDocument/2006/relationships/image" Target="../media/image55.png"/><Relationship Id="rId22" Type="http://schemas.openxmlformats.org/officeDocument/2006/relationships/image" Target="../media/image27.png"/><Relationship Id="rId10" Type="http://schemas.openxmlformats.org/officeDocument/2006/relationships/image" Target="../media/image17.png"/><Relationship Id="rId21" Type="http://schemas.openxmlformats.org/officeDocument/2006/relationships/image" Target="../media/image37.png"/><Relationship Id="rId13" Type="http://schemas.openxmlformats.org/officeDocument/2006/relationships/image" Target="../media/image29.png"/><Relationship Id="rId12" Type="http://schemas.openxmlformats.org/officeDocument/2006/relationships/image" Target="../media/image25.png"/><Relationship Id="rId23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5" Type="http://schemas.openxmlformats.org/officeDocument/2006/relationships/image" Target="../media/image43.png"/><Relationship Id="rId14" Type="http://schemas.openxmlformats.org/officeDocument/2006/relationships/image" Target="../media/image24.png"/><Relationship Id="rId17" Type="http://schemas.openxmlformats.org/officeDocument/2006/relationships/image" Target="../media/image36.png"/><Relationship Id="rId16" Type="http://schemas.openxmlformats.org/officeDocument/2006/relationships/image" Target="../media/image28.png"/><Relationship Id="rId5" Type="http://schemas.openxmlformats.org/officeDocument/2006/relationships/image" Target="../media/image16.png"/><Relationship Id="rId19" Type="http://schemas.openxmlformats.org/officeDocument/2006/relationships/image" Target="../media/image31.png"/><Relationship Id="rId6" Type="http://schemas.openxmlformats.org/officeDocument/2006/relationships/image" Target="../media/image18.png"/><Relationship Id="rId18" Type="http://schemas.openxmlformats.org/officeDocument/2006/relationships/image" Target="../media/image38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6.png"/><Relationship Id="rId13" Type="http://schemas.openxmlformats.org/officeDocument/2006/relationships/image" Target="../media/image49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g"/><Relationship Id="rId4" Type="http://schemas.openxmlformats.org/officeDocument/2006/relationships/image" Target="../media/image40.png"/><Relationship Id="rId9" Type="http://schemas.openxmlformats.org/officeDocument/2006/relationships/image" Target="../media/image39.png"/><Relationship Id="rId15" Type="http://schemas.openxmlformats.org/officeDocument/2006/relationships/image" Target="../media/image47.png"/><Relationship Id="rId14" Type="http://schemas.openxmlformats.org/officeDocument/2006/relationships/image" Target="../media/image52.png"/><Relationship Id="rId17" Type="http://schemas.openxmlformats.org/officeDocument/2006/relationships/image" Target="../media/image45.png"/><Relationship Id="rId16" Type="http://schemas.openxmlformats.org/officeDocument/2006/relationships/image" Target="../media/image56.png"/><Relationship Id="rId5" Type="http://schemas.openxmlformats.org/officeDocument/2006/relationships/image" Target="../media/image44.png"/><Relationship Id="rId6" Type="http://schemas.openxmlformats.org/officeDocument/2006/relationships/image" Target="../media/image33.png"/><Relationship Id="rId18" Type="http://schemas.openxmlformats.org/officeDocument/2006/relationships/image" Target="../media/image50.png"/><Relationship Id="rId7" Type="http://schemas.openxmlformats.org/officeDocument/2006/relationships/image" Target="../media/image54.png"/><Relationship Id="rId8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jpg"/><Relationship Id="rId4" Type="http://schemas.openxmlformats.org/officeDocument/2006/relationships/image" Target="../media/image38.png"/><Relationship Id="rId5" Type="http://schemas.openxmlformats.org/officeDocument/2006/relationships/image" Target="../media/image2.png"/><Relationship Id="rId6" Type="http://schemas.openxmlformats.org/officeDocument/2006/relationships/image" Target="../media/image48.png"/><Relationship Id="rId7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jpg"/><Relationship Id="rId4" Type="http://schemas.openxmlformats.org/officeDocument/2006/relationships/image" Target="../media/image38.png"/><Relationship Id="rId5" Type="http://schemas.openxmlformats.org/officeDocument/2006/relationships/image" Target="../media/image8.png"/><Relationship Id="rId6" Type="http://schemas.openxmlformats.org/officeDocument/2006/relationships/image" Target="../media/image43.png"/><Relationship Id="rId7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7700" y="751674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8725" y="3725700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6250" y="751675"/>
            <a:ext cx="921601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388" y="75167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96988" y="751675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36550" y="751686"/>
            <a:ext cx="921601" cy="12995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14688" y="75167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11">
            <a:alphaModFix/>
          </a:blip>
          <a:srcRect b="3855" l="0" r="-2406" t="0"/>
          <a:stretch/>
        </p:blipFill>
        <p:spPr>
          <a:xfrm>
            <a:off x="3636550" y="3725700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43175" y="3725700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3">
            <a:alphaModFix/>
          </a:blip>
          <a:srcRect b="0" l="-10" r="0" t="0"/>
          <a:stretch/>
        </p:blipFill>
        <p:spPr>
          <a:xfrm>
            <a:off x="1203325" y="220892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96925" y="3725700"/>
            <a:ext cx="9108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97025" y="2208937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639163" y="220892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7">
            <a:alphaModFix/>
          </a:blip>
          <a:srcRect b="6594" l="1754" r="4410" t="0"/>
          <a:stretch/>
        </p:blipFill>
        <p:spPr>
          <a:xfrm>
            <a:off x="6077725" y="2208926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58425" y="220892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19">
            <a:alphaModFix/>
          </a:blip>
          <a:srcRect b="160" l="0" r="0" t="-160"/>
          <a:stretch/>
        </p:blipFill>
        <p:spPr>
          <a:xfrm>
            <a:off x="2419938" y="220892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20">
            <a:alphaModFix/>
          </a:blip>
          <a:srcRect b="0" l="0" r="8240" t="0"/>
          <a:stretch/>
        </p:blipFill>
        <p:spPr>
          <a:xfrm>
            <a:off x="6064375" y="3725700"/>
            <a:ext cx="911125" cy="12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7297000" y="3729000"/>
            <a:ext cx="1578900" cy="1293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Copy and paste the relevant image.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You can also type the text if you prefer.</a:t>
            </a:r>
            <a:endParaRPr b="1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45" name="Google Shape;245;p25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0" y="930650"/>
            <a:ext cx="28329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0" y="930650"/>
            <a:ext cx="28329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8"/>
          <p:cNvSpPr txBox="1"/>
          <p:nvPr/>
        </p:nvSpPr>
        <p:spPr>
          <a:xfrm>
            <a:off x="0" y="930650"/>
            <a:ext cx="2832900" cy="20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79" name="Google Shape;279;p28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1" name="Google Shape;281;p28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100" y="755038"/>
            <a:ext cx="922331" cy="129823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688" y="374447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8812" y="778938"/>
            <a:ext cx="92235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5300" y="2266900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8956" y="754350"/>
            <a:ext cx="92233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17117" y="3780025"/>
            <a:ext cx="922331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63138" y="2266900"/>
            <a:ext cx="92235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61069" y="754350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7789" y="779630"/>
            <a:ext cx="921600" cy="129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24225" y="2249563"/>
            <a:ext cx="92235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14">
            <a:alphaModFix/>
          </a:blip>
          <a:srcRect b="0" l="8177" r="9136" t="0"/>
          <a:stretch/>
        </p:blipFill>
        <p:spPr>
          <a:xfrm>
            <a:off x="714093" y="3744478"/>
            <a:ext cx="922343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03842" y="2267581"/>
            <a:ext cx="921600" cy="129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18816" y="2266892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67625" y="778950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288113" y="2266900"/>
            <a:ext cx="92235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19">
            <a:alphaModFix/>
          </a:blip>
          <a:srcRect b="0" l="0" r="2219" t="0"/>
          <a:stretch/>
        </p:blipFill>
        <p:spPr>
          <a:xfrm>
            <a:off x="4185301" y="3754847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865975" y="3744484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288509" y="3744471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14354" y="778955"/>
            <a:ext cx="921600" cy="1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02825" y="2265623"/>
            <a:ext cx="921600" cy="129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14"/>
          <p:cNvSpPr txBox="1"/>
          <p:nvPr/>
        </p:nvSpPr>
        <p:spPr>
          <a:xfrm>
            <a:off x="7443075" y="3725700"/>
            <a:ext cx="1578900" cy="1293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Copy and paste the relevant image.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You can also type the text if you prefer.</a:t>
            </a:r>
            <a:endParaRPr b="1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50" y="1255975"/>
            <a:ext cx="883350" cy="12488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3918" l="8581" r="7778" t="3446"/>
          <a:stretch/>
        </p:blipFill>
        <p:spPr>
          <a:xfrm>
            <a:off x="288900" y="2927700"/>
            <a:ext cx="882000" cy="124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1573" y="1255975"/>
            <a:ext cx="883350" cy="12488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5600" y="1255975"/>
            <a:ext cx="883350" cy="124885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1573" y="2927875"/>
            <a:ext cx="883350" cy="124888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5602" y="2927875"/>
            <a:ext cx="883350" cy="124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1700" y="1255962"/>
            <a:ext cx="883350" cy="124888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9625" y="1277050"/>
            <a:ext cx="883350" cy="124884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57677" y="1256452"/>
            <a:ext cx="883350" cy="124789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43650" y="1255975"/>
            <a:ext cx="883350" cy="12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29625" y="2927875"/>
            <a:ext cx="883350" cy="124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43646" y="2927875"/>
            <a:ext cx="883350" cy="124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57675" y="2927712"/>
            <a:ext cx="883350" cy="124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85725" y="1255811"/>
            <a:ext cx="882000" cy="1249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5"/>
          <p:cNvSpPr txBox="1"/>
          <p:nvPr/>
        </p:nvSpPr>
        <p:spPr>
          <a:xfrm>
            <a:off x="6024175" y="4298950"/>
            <a:ext cx="2997900" cy="738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Copy and paste the relevant image. </a:t>
            </a:r>
            <a:endParaRPr b="1"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FFFFFF"/>
                </a:solidFill>
              </a:rPr>
              <a:t>You can also type the text if you prefer.</a:t>
            </a:r>
            <a:endParaRPr b="1" sz="1200">
              <a:solidFill>
                <a:srgbClr val="FFFFFF"/>
              </a:solidFill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85725" y="2927875"/>
            <a:ext cx="883350" cy="124884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71696" y="2927710"/>
            <a:ext cx="882000" cy="1249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2812625" y="780775"/>
            <a:ext cx="62262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</a:rPr>
              <a:t>Considerations when reviewing chosen texts</a:t>
            </a:r>
            <a:r>
              <a:rPr b="1" lang="en-GB" sz="2100">
                <a:solidFill>
                  <a:srgbClr val="FFFFFF"/>
                </a:solidFill>
              </a:rPr>
              <a:t>:</a:t>
            </a:r>
            <a:endParaRPr b="1" sz="2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FFFFF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★"/>
            </a:pPr>
            <a:r>
              <a:rPr lang="en-GB" sz="2300">
                <a:solidFill>
                  <a:srgbClr val="FFFFFF"/>
                </a:solidFill>
              </a:rPr>
              <a:t>Gender balance</a:t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★"/>
            </a:pPr>
            <a:r>
              <a:rPr lang="en-GB" sz="2300">
                <a:solidFill>
                  <a:srgbClr val="FFFFFF"/>
                </a:solidFill>
              </a:rPr>
              <a:t>Positive role models</a:t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★"/>
            </a:pPr>
            <a:r>
              <a:rPr lang="en-GB" sz="2300">
                <a:solidFill>
                  <a:srgbClr val="FFFFFF"/>
                </a:solidFill>
              </a:rPr>
              <a:t>Representation of nationalities, cultures, socio-economic status </a:t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★"/>
            </a:pPr>
            <a:r>
              <a:rPr lang="en-GB" sz="2300">
                <a:solidFill>
                  <a:srgbClr val="FFFFFF"/>
                </a:solidFill>
              </a:rPr>
              <a:t>Is there a single story or multiple narratives?</a:t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★"/>
            </a:pPr>
            <a:r>
              <a:rPr lang="en-GB" sz="2300">
                <a:solidFill>
                  <a:srgbClr val="FFFFFF"/>
                </a:solidFill>
              </a:rPr>
              <a:t>Other...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4028050" y="380575"/>
            <a:ext cx="25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8273" y="1001562"/>
            <a:ext cx="903600" cy="13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88" y="2476925"/>
            <a:ext cx="903775" cy="1316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01537"/>
            <a:ext cx="903600" cy="1317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8275" y="2476925"/>
            <a:ext cx="903600" cy="13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4028050" y="44722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Example Teacher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6344675" y="780775"/>
            <a:ext cx="2646000" cy="2786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Biden Inauguration Speech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March for Our Lives, S. Rowley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Infographic: John Hopkins CSSE Covid 19 Cases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The Lottery by Shirley Jackson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My Oedipus Complex by Frank O’Connor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The Sniper by Liam O’Flaherty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The Crush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Yu Ming is Ainm Dom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4586625" y="780775"/>
            <a:ext cx="1673400" cy="4386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chemeClr val="lt1"/>
                </a:solidFill>
              </a:rPr>
              <a:t>Poetry</a:t>
            </a:r>
            <a:endParaRPr sz="13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Dulce Et Decorum Est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Base Details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Count on Me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Mid Term Break 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The Listeners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Someone you Loved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</a:rPr>
              <a:t>When You are Old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Thinking Out Loud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</a:rPr>
              <a:t>The Green Fields of France</a:t>
            </a:r>
            <a:endParaRPr sz="13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6344675" y="3626725"/>
            <a:ext cx="2646000" cy="153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9900"/>
                </a:solidFill>
              </a:rPr>
              <a:t>Predominantly male voices in the texts.</a:t>
            </a:r>
            <a:endParaRPr sz="13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9900"/>
                </a:solidFill>
              </a:rPr>
              <a:t>Some positive role models</a:t>
            </a:r>
            <a:endParaRPr sz="13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9900"/>
                </a:solidFill>
              </a:rPr>
              <a:t>Perhaps more contemporary novels are needed next year.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75" y="3332225"/>
            <a:ext cx="951400" cy="14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6750" y="3359775"/>
            <a:ext cx="951400" cy="14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7524" y="3338000"/>
            <a:ext cx="951400" cy="146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8300" y="3361600"/>
            <a:ext cx="951400" cy="14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8300" y="1764713"/>
            <a:ext cx="951400" cy="14192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★"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type="ctrTitle"/>
          </p:nvPr>
        </p:nvSpPr>
        <p:spPr>
          <a:xfrm>
            <a:off x="311708" y="736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 txBox="1"/>
          <p:nvPr/>
        </p:nvSpPr>
        <p:spPr>
          <a:xfrm>
            <a:off x="0" y="930650"/>
            <a:ext cx="2832900" cy="22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FFFFFF"/>
                </a:solidFill>
              </a:rPr>
              <a:t>Consider the following:</a:t>
            </a:r>
            <a:endParaRPr b="1" sz="1200" u="sng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Gender balance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Positive role models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Representation of nationalities, cultures, socio-economic status 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Is there a single story or multiple narratives?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★"/>
            </a:pPr>
            <a:r>
              <a:rPr lang="en-GB" sz="1200">
                <a:solidFill>
                  <a:schemeClr val="lt1"/>
                </a:solidFill>
              </a:rPr>
              <a:t>Other...</a:t>
            </a:r>
            <a:endParaRPr sz="1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4028050" y="380575"/>
            <a:ext cx="460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Teacher Initials/Nickname: 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6414950" y="930650"/>
            <a:ext cx="2646000" cy="2678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Non-Literary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Short Story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lt1"/>
                </a:solidFill>
              </a:rPr>
              <a:t>Short Film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4775600" y="930650"/>
            <a:ext cx="1493700" cy="4079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Poetry</a:t>
            </a:r>
            <a:endParaRPr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6414950" y="3758625"/>
            <a:ext cx="2646000" cy="1215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lt1"/>
                </a:solidFill>
              </a:rPr>
              <a:t>Reflection:</a:t>
            </a:r>
            <a:r>
              <a:rPr lang="en-GB" sz="900" u="sng">
                <a:solidFill>
                  <a:schemeClr val="lt1"/>
                </a:solidFill>
              </a:rPr>
              <a:t> </a:t>
            </a:r>
            <a:endParaRPr sz="9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