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69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9a4cff81e_0_0:notes"/>
          <p:cNvSpPr/>
          <p:nvPr>
            <p:ph idx="2" type="sldImg"/>
          </p:nvPr>
        </p:nvSpPr>
        <p:spPr>
          <a:xfrm>
            <a:off x="1210569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9a4cff8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10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-5748" l="-1208" r="-1218" t="-22571"/>
          <a:stretch/>
        </p:blipFill>
        <p:spPr>
          <a:xfrm>
            <a:off x="5235050" y="1486300"/>
            <a:ext cx="4349175" cy="544832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5" name="Google Shape;55;p13"/>
          <p:cNvSpPr txBox="1"/>
          <p:nvPr/>
        </p:nvSpPr>
        <p:spPr>
          <a:xfrm>
            <a:off x="3924990" y="7266592"/>
            <a:ext cx="21942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Invisible Forces</a:t>
            </a:r>
            <a:r>
              <a:rPr lang="en" sz="900"/>
              <a:t> | Anchor Phenomenon</a:t>
            </a:r>
            <a:endParaRPr sz="900"/>
          </a:p>
        </p:txBody>
      </p:sp>
      <p:sp>
        <p:nvSpPr>
          <p:cNvPr id="56" name="Google Shape;56;p13"/>
          <p:cNvSpPr txBox="1"/>
          <p:nvPr/>
        </p:nvSpPr>
        <p:spPr>
          <a:xfrm>
            <a:off x="196275" y="196525"/>
            <a:ext cx="26850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Oswald"/>
                <a:ea typeface="Oswald"/>
                <a:cs typeface="Oswald"/>
                <a:sym typeface="Oswald"/>
              </a:rPr>
              <a:t>Ice Board</a:t>
            </a:r>
            <a:endParaRPr sz="3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404278" y="284124"/>
            <a:ext cx="2401800" cy="3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Name: ______________________</a:t>
            </a:r>
            <a:endParaRPr sz="1000"/>
          </a:p>
        </p:txBody>
      </p:sp>
      <p:sp>
        <p:nvSpPr>
          <p:cNvPr id="58" name="Google Shape;58;p13"/>
          <p:cNvSpPr/>
          <p:nvPr/>
        </p:nvSpPr>
        <p:spPr>
          <a:xfrm>
            <a:off x="3448600" y="284125"/>
            <a:ext cx="3147000" cy="1077000"/>
          </a:xfrm>
          <a:prstGeom prst="roundRect">
            <a:avLst>
              <a:gd fmla="val 11564" name="adj"/>
            </a:avLst>
          </a:prstGeom>
          <a:solidFill>
            <a:schemeClr val="lt2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Oswald"/>
                <a:ea typeface="Oswald"/>
                <a:cs typeface="Oswald"/>
                <a:sym typeface="Oswald"/>
              </a:rPr>
              <a:t>Directions</a:t>
            </a:r>
            <a:r>
              <a:rPr lang="en" sz="1800">
                <a:latin typeface="Oswald"/>
                <a:ea typeface="Oswald"/>
                <a:cs typeface="Oswald"/>
                <a:sym typeface="Oswald"/>
              </a:rPr>
              <a:t>: 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Add labels to these drawings to explain how the ice board works.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079375" y="1486300"/>
            <a:ext cx="1213800" cy="3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Front View</a:t>
            </a:r>
            <a:endParaRPr sz="1800" u="sng"/>
          </a:p>
        </p:txBody>
      </p:sp>
      <p:sp>
        <p:nvSpPr>
          <p:cNvPr id="60" name="Google Shape;60;p13"/>
          <p:cNvSpPr txBox="1"/>
          <p:nvPr/>
        </p:nvSpPr>
        <p:spPr>
          <a:xfrm>
            <a:off x="6816925" y="1486300"/>
            <a:ext cx="1409100" cy="3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Side</a:t>
            </a:r>
            <a:r>
              <a:rPr lang="en" sz="1800" u="sng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View</a:t>
            </a:r>
            <a:endParaRPr sz="1800" u="sng"/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4">
            <a:alphaModFix/>
          </a:blip>
          <a:srcRect b="-5286" l="-2831" r="-2831" t="-24921"/>
          <a:stretch/>
        </p:blipFill>
        <p:spPr>
          <a:xfrm>
            <a:off x="571725" y="1486300"/>
            <a:ext cx="4421001" cy="544832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5">
            <a:alphaModFix/>
          </a:blip>
          <a:srcRect b="-34811" l="0" r="-3852" t="-11579"/>
          <a:stretch/>
        </p:blipFill>
        <p:spPr>
          <a:xfrm>
            <a:off x="4147538" y="7059800"/>
            <a:ext cx="1763323" cy="32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