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7AB41E-61BA-402D-AB07-6523E0BCEAFB}">
  <a:tblStyle styleId="{F87AB41E-61BA-402D-AB07-6523E0BCEAF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1" Type="http://schemas.openxmlformats.org/officeDocument/2006/relationships/slide" Target="slides/slide34.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 Id="rId3" Type="http://schemas.openxmlformats.org/officeDocument/2006/relationships/hyperlink" Target="http://www.recitmst.qc.ca/ecv"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f3cd369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2f3cd369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34b161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034b161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2f75be7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12f75be7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12f75be7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12f75be7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27a2178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27a2178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11a20f2d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311a20f2d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2f3cd369d4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2f3cd369d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2f3cd369d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2f3cd369d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2f3cd369d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2f3cd369d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741d4c8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741d4c8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09122a6e5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09122a6e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https://recitmst.qc.ca/ecv-zoom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rPr lang="fr-CA"/>
              <a:t>Espace créatif virtuel MST: </a:t>
            </a:r>
            <a:r>
              <a:rPr lang="fr-CA" u="sng">
                <a:solidFill>
                  <a:schemeClr val="hlink"/>
                </a:solidFill>
                <a:hlinkClick r:id="rId3"/>
              </a:rPr>
              <a:t>https://www.recitmst.qc.ca/ecv</a:t>
            </a:r>
            <a:endParaRPr/>
          </a:p>
          <a:p>
            <a:pPr indent="0" lvl="0" marL="0" rtl="0" algn="l">
              <a:spcBef>
                <a:spcPts val="0"/>
              </a:spcBef>
              <a:spcAft>
                <a:spcPts val="0"/>
              </a:spcAft>
              <a:buClr>
                <a:schemeClr val="dk1"/>
              </a:buClr>
              <a:buSzPts val="1100"/>
              <a:buFont typeface="Arial"/>
              <a:buNone/>
            </a:pPr>
            <a:r>
              <a:rPr lang="fr-CA">
                <a:solidFill>
                  <a:schemeClr val="dk1"/>
                </a:solidFill>
              </a:rPr>
              <a:t>Prochaine rencontre le 25 février (9h à 11h30).</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3a87bca7d1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23a87bca7d1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3a87bca7d1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g23a87bca7d1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3741d4c8e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3741d4c8e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3741d4c8ed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3741d4c8ed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f3cd369d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f3cd369d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c6029a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c6029a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1" name="Shape 71"/>
        <p:cNvGrpSpPr/>
        <p:nvPr/>
      </p:nvGrpSpPr>
      <p:grpSpPr>
        <a:xfrm>
          <a:off x="0" y="0"/>
          <a:ext cx="0" cy="0"/>
          <a:chOff x="0" y="0"/>
          <a:chExt cx="0" cy="0"/>
        </a:xfrm>
      </p:grpSpPr>
      <p:sp>
        <p:nvSpPr>
          <p:cNvPr id="72" name="Google Shape;72;p17"/>
          <p:cNvSpPr txBox="1"/>
          <p:nvPr>
            <p:ph idx="1" type="body"/>
          </p:nvPr>
        </p:nvSpPr>
        <p:spPr>
          <a:xfrm>
            <a:off x="678656" y="950120"/>
            <a:ext cx="8079600" cy="3714900"/>
          </a:xfrm>
          <a:prstGeom prst="rect">
            <a:avLst/>
          </a:prstGeom>
          <a:noFill/>
          <a:ln>
            <a:noFill/>
          </a:ln>
        </p:spPr>
        <p:txBody>
          <a:bodyPr anchorCtr="0" anchor="t" bIns="45700" lIns="91425" spcFirstLastPara="1" rIns="91425" wrap="square" tIns="45700">
            <a:normAutofit/>
          </a:bodyPr>
          <a:lstStyle>
            <a:lvl1pPr indent="-308610" lvl="0" marL="457200" rtl="0" algn="l">
              <a:lnSpc>
                <a:spcPct val="100000"/>
              </a:lnSpc>
              <a:spcBef>
                <a:spcPts val="1000"/>
              </a:spcBef>
              <a:spcAft>
                <a:spcPts val="0"/>
              </a:spcAft>
              <a:buSzPts val="1260"/>
              <a:buChar char="•"/>
              <a:defRPr/>
            </a:lvl1pPr>
            <a:lvl2pPr indent="-308610" lvl="1" marL="914400" rtl="0" algn="l">
              <a:lnSpc>
                <a:spcPct val="100000"/>
              </a:lnSpc>
              <a:spcBef>
                <a:spcPts val="500"/>
              </a:spcBef>
              <a:spcAft>
                <a:spcPts val="0"/>
              </a:spcAft>
              <a:buSzPts val="1260"/>
              <a:buChar char="•"/>
              <a:defRPr/>
            </a:lvl2pPr>
            <a:lvl3pPr indent="-308610" lvl="2" marL="1371600" rtl="0" algn="l">
              <a:lnSpc>
                <a:spcPct val="100000"/>
              </a:lnSpc>
              <a:spcBef>
                <a:spcPts val="500"/>
              </a:spcBef>
              <a:spcAft>
                <a:spcPts val="0"/>
              </a:spcAft>
              <a:buSzPts val="1260"/>
              <a:buChar char="•"/>
              <a:defRPr/>
            </a:lvl3pPr>
            <a:lvl4pPr indent="-308610" lvl="3" marL="1828800" rtl="0" algn="l">
              <a:lnSpc>
                <a:spcPct val="100000"/>
              </a:lnSpc>
              <a:spcBef>
                <a:spcPts val="500"/>
              </a:spcBef>
              <a:spcAft>
                <a:spcPts val="0"/>
              </a:spcAft>
              <a:buSzPts val="1260"/>
              <a:buChar char="•"/>
              <a:defRPr/>
            </a:lvl4pPr>
            <a:lvl5pPr indent="-308610" lvl="4" marL="2286000" rtl="0" algn="l">
              <a:lnSpc>
                <a:spcPct val="100000"/>
              </a:lnSpc>
              <a:spcBef>
                <a:spcPts val="500"/>
              </a:spcBef>
              <a:spcAft>
                <a:spcPts val="0"/>
              </a:spcAft>
              <a:buSzPts val="126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3" name="Google Shape;73;p17"/>
          <p:cNvSpPr txBox="1"/>
          <p:nvPr>
            <p:ph idx="11" type="ftr"/>
          </p:nvPr>
        </p:nvSpPr>
        <p:spPr>
          <a:xfrm>
            <a:off x="385762" y="4767263"/>
            <a:ext cx="7329600" cy="376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1" sz="1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200025" y="4767264"/>
            <a:ext cx="678600" cy="382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75" name="Google Shape;75;p17"/>
          <p:cNvSpPr txBox="1"/>
          <p:nvPr>
            <p:ph type="title"/>
          </p:nvPr>
        </p:nvSpPr>
        <p:spPr>
          <a:xfrm>
            <a:off x="392906" y="253375"/>
            <a:ext cx="8365200" cy="554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6"/>
              </a:buClr>
              <a:buSzPts val="3200"/>
              <a:buFont typeface="Ubuntu"/>
              <a:buNone/>
              <a:defRPr b="1" i="0" sz="3200" u="none" cap="none" strike="noStrike">
                <a:solidFill>
                  <a:schemeClr val="accent6"/>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8"/>
          <p:cNvSpPr/>
          <p:nvPr/>
        </p:nvSpPr>
        <p:spPr>
          <a:xfrm>
            <a:off x="4029075" y="1793081"/>
            <a:ext cx="4650600" cy="2914800"/>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8" name="Google Shape;78;p18"/>
          <p:cNvSpPr txBox="1"/>
          <p:nvPr>
            <p:ph type="ctrTitle"/>
          </p:nvPr>
        </p:nvSpPr>
        <p:spPr>
          <a:xfrm>
            <a:off x="4329113" y="1942045"/>
            <a:ext cx="4100400" cy="12870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lt1"/>
              </a:buClr>
              <a:buSzPts val="3600"/>
              <a:buFont typeface="Ubuntu"/>
              <a:buNone/>
              <a:defRPr b="1" i="0" sz="3600" u="none" cap="none" strike="noStrike">
                <a:solidFill>
                  <a:schemeClr val="lt1"/>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18"/>
          <p:cNvSpPr txBox="1"/>
          <p:nvPr>
            <p:ph idx="1" type="subTitle"/>
          </p:nvPr>
        </p:nvSpPr>
        <p:spPr>
          <a:xfrm>
            <a:off x="4329113" y="3405732"/>
            <a:ext cx="4100400" cy="9501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1000"/>
              </a:spcBef>
              <a:spcAft>
                <a:spcPts val="0"/>
              </a:spcAft>
              <a:buSzPts val="1680"/>
              <a:buNone/>
              <a:defRPr i="1" sz="2400"/>
            </a:lvl1pPr>
            <a:lvl2pPr lvl="1" rtl="0" algn="ctr">
              <a:lnSpc>
                <a:spcPct val="100000"/>
              </a:lnSpc>
              <a:spcBef>
                <a:spcPts val="500"/>
              </a:spcBef>
              <a:spcAft>
                <a:spcPts val="0"/>
              </a:spcAft>
              <a:buSzPts val="1400"/>
              <a:buNone/>
              <a:defRPr sz="2000"/>
            </a:lvl2pPr>
            <a:lvl3pPr lvl="2" rtl="0" algn="ctr">
              <a:lnSpc>
                <a:spcPct val="100000"/>
              </a:lnSpc>
              <a:spcBef>
                <a:spcPts val="500"/>
              </a:spcBef>
              <a:spcAft>
                <a:spcPts val="0"/>
              </a:spcAft>
              <a:buSzPts val="1260"/>
              <a:buNone/>
              <a:defRPr sz="1800"/>
            </a:lvl3pPr>
            <a:lvl4pPr lvl="3" rtl="0" algn="ctr">
              <a:lnSpc>
                <a:spcPct val="100000"/>
              </a:lnSpc>
              <a:spcBef>
                <a:spcPts val="500"/>
              </a:spcBef>
              <a:spcAft>
                <a:spcPts val="0"/>
              </a:spcAft>
              <a:buSzPts val="1120"/>
              <a:buNone/>
              <a:defRPr sz="1600"/>
            </a:lvl4pPr>
            <a:lvl5pPr lvl="4" rtl="0" algn="ctr">
              <a:lnSpc>
                <a:spcPct val="100000"/>
              </a:lnSpc>
              <a:spcBef>
                <a:spcPts val="500"/>
              </a:spcBef>
              <a:spcAft>
                <a:spcPts val="0"/>
              </a:spcAft>
              <a:buSzPts val="112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0" name="Google Shape;80;p18"/>
          <p:cNvSpPr txBox="1"/>
          <p:nvPr>
            <p:ph idx="11" type="ftr"/>
          </p:nvPr>
        </p:nvSpPr>
        <p:spPr>
          <a:xfrm>
            <a:off x="385762" y="4767263"/>
            <a:ext cx="7329600" cy="376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1" sz="1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8"/>
          <p:cNvSpPr txBox="1"/>
          <p:nvPr>
            <p:ph idx="12" type="sldNum"/>
          </p:nvPr>
        </p:nvSpPr>
        <p:spPr>
          <a:xfrm>
            <a:off x="-200025" y="4767264"/>
            <a:ext cx="678600" cy="382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2" name="Shape 82"/>
        <p:cNvGrpSpPr/>
        <p:nvPr/>
      </p:nvGrpSpPr>
      <p:grpSpPr>
        <a:xfrm>
          <a:off x="0" y="0"/>
          <a:ext cx="0" cy="0"/>
          <a:chOff x="0" y="0"/>
          <a:chExt cx="0" cy="0"/>
        </a:xfrm>
      </p:grpSpPr>
      <p:sp>
        <p:nvSpPr>
          <p:cNvPr id="83" name="Google Shape;83;p19"/>
          <p:cNvSpPr txBox="1"/>
          <p:nvPr>
            <p:ph type="title"/>
          </p:nvPr>
        </p:nvSpPr>
        <p:spPr>
          <a:xfrm>
            <a:off x="392906" y="253375"/>
            <a:ext cx="8365200" cy="554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6"/>
              </a:buClr>
              <a:buSzPts val="3200"/>
              <a:buFont typeface="Ubuntu"/>
              <a:buNone/>
              <a:defRPr b="1" i="0" sz="3200" u="none" cap="none" strike="noStrike">
                <a:solidFill>
                  <a:schemeClr val="accent6"/>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9"/>
          <p:cNvSpPr txBox="1"/>
          <p:nvPr>
            <p:ph idx="11" type="ftr"/>
          </p:nvPr>
        </p:nvSpPr>
        <p:spPr>
          <a:xfrm>
            <a:off x="385762" y="4767263"/>
            <a:ext cx="7329600" cy="376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1" sz="1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9"/>
          <p:cNvSpPr txBox="1"/>
          <p:nvPr>
            <p:ph idx="12" type="sldNum"/>
          </p:nvPr>
        </p:nvSpPr>
        <p:spPr>
          <a:xfrm>
            <a:off x="-200025" y="4767264"/>
            <a:ext cx="678600" cy="382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86" name="Shape 86"/>
        <p:cNvGrpSpPr/>
        <p:nvPr/>
      </p:nvGrpSpPr>
      <p:grpSpPr>
        <a:xfrm>
          <a:off x="0" y="0"/>
          <a:ext cx="0" cy="0"/>
          <a:chOff x="0" y="0"/>
          <a:chExt cx="0" cy="0"/>
        </a:xfrm>
      </p:grpSpPr>
      <p:sp>
        <p:nvSpPr>
          <p:cNvPr id="87" name="Google Shape;87;p2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2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0" name="Google Shape;90;p21"/>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335280" lvl="0" marL="457200" rtl="0">
              <a:spcBef>
                <a:spcPts val="1000"/>
              </a:spcBef>
              <a:spcAft>
                <a:spcPts val="0"/>
              </a:spcAft>
              <a:buSzPts val="1680"/>
              <a:buChar char="•"/>
              <a:defRPr/>
            </a:lvl1pPr>
            <a:lvl2pPr indent="-317500" lvl="1" marL="914400" rtl="0">
              <a:spcBef>
                <a:spcPts val="500"/>
              </a:spcBef>
              <a:spcAft>
                <a:spcPts val="0"/>
              </a:spcAft>
              <a:buSzPts val="1400"/>
              <a:buChar char="•"/>
              <a:defRPr/>
            </a:lvl2pPr>
            <a:lvl3pPr indent="-308610" lvl="2" marL="1371600" rtl="0">
              <a:spcBef>
                <a:spcPts val="500"/>
              </a:spcBef>
              <a:spcAft>
                <a:spcPts val="0"/>
              </a:spcAft>
              <a:buSzPts val="1260"/>
              <a:buChar char="•"/>
              <a:defRPr/>
            </a:lvl3pPr>
            <a:lvl4pPr indent="-299719" lvl="3" marL="1828800" rtl="0">
              <a:spcBef>
                <a:spcPts val="500"/>
              </a:spcBef>
              <a:spcAft>
                <a:spcPts val="0"/>
              </a:spcAft>
              <a:buSzPts val="1120"/>
              <a:buChar char="•"/>
              <a:defRPr/>
            </a:lvl4pPr>
            <a:lvl5pPr indent="-299720" lvl="4" marL="2286000" rtl="0">
              <a:spcBef>
                <a:spcPts val="500"/>
              </a:spcBef>
              <a:spcAft>
                <a:spcPts val="0"/>
              </a:spcAft>
              <a:buSzPts val="112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6"/>
          <p:cNvSpPr/>
          <p:nvPr/>
        </p:nvSpPr>
        <p:spPr>
          <a:xfrm>
            <a:off x="-35626" y="4709576"/>
            <a:ext cx="9215400" cy="463500"/>
          </a:xfrm>
          <a:prstGeom prst="rect">
            <a:avLst/>
          </a:prstGeom>
          <a:solidFill>
            <a:srgbClr val="2A71FF"/>
          </a:solidFill>
          <a:ln>
            <a:noFill/>
          </a:ln>
          <a:effectLst>
            <a:outerShdw blurRad="50800" rotWithShape="0" dir="16200000" dist="38100">
              <a:schemeClr val="accent5">
                <a:alpha val="1333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 name="Google Shape;66;p16"/>
          <p:cNvSpPr/>
          <p:nvPr/>
        </p:nvSpPr>
        <p:spPr>
          <a:xfrm>
            <a:off x="0" y="0"/>
            <a:ext cx="9144000" cy="829200"/>
          </a:xfrm>
          <a:prstGeom prst="rect">
            <a:avLst/>
          </a:prstGeom>
          <a:solidFill>
            <a:schemeClr val="dk2"/>
          </a:solidFill>
          <a:ln>
            <a:noFill/>
          </a:ln>
          <a:effectLst>
            <a:outerShdw blurRad="50800" rotWithShape="0" algn="t" dir="5400000" dist="38100">
              <a:srgbClr val="000000">
                <a:alpha val="1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p16"/>
          <p:cNvSpPr txBox="1"/>
          <p:nvPr>
            <p:ph idx="1" type="body"/>
          </p:nvPr>
        </p:nvSpPr>
        <p:spPr>
          <a:xfrm>
            <a:off x="678656" y="943856"/>
            <a:ext cx="8079600" cy="3688500"/>
          </a:xfrm>
          <a:prstGeom prst="rect">
            <a:avLst/>
          </a:prstGeom>
          <a:noFill/>
          <a:ln>
            <a:noFill/>
          </a:ln>
        </p:spPr>
        <p:txBody>
          <a:bodyPr anchorCtr="0" anchor="t" bIns="45700" lIns="91425" spcFirstLastPara="1" rIns="91425" wrap="square" tIns="45700">
            <a:normAutofit/>
          </a:bodyPr>
          <a:lstStyle>
            <a:lvl1pPr indent="-335280" lvl="0" marL="457200" marR="0" rtl="0" algn="l">
              <a:lnSpc>
                <a:spcPct val="100000"/>
              </a:lnSpc>
              <a:spcBef>
                <a:spcPts val="1000"/>
              </a:spcBef>
              <a:spcAft>
                <a:spcPts val="0"/>
              </a:spcAft>
              <a:buClr>
                <a:schemeClr val="accent2"/>
              </a:buClr>
              <a:buSzPts val="1680"/>
              <a:buFont typeface="Arial"/>
              <a:buChar char="•"/>
              <a:defRPr b="0" i="0" sz="2400" u="none" cap="none" strike="noStrike">
                <a:solidFill>
                  <a:schemeClr val="dk2"/>
                </a:solidFill>
                <a:latin typeface="Arial"/>
                <a:ea typeface="Arial"/>
                <a:cs typeface="Arial"/>
                <a:sym typeface="Arial"/>
              </a:defRPr>
            </a:lvl1pPr>
            <a:lvl2pPr indent="-317500" lvl="1" marL="914400" marR="0" rtl="0" algn="l">
              <a:lnSpc>
                <a:spcPct val="100000"/>
              </a:lnSpc>
              <a:spcBef>
                <a:spcPts val="500"/>
              </a:spcBef>
              <a:spcAft>
                <a:spcPts val="0"/>
              </a:spcAft>
              <a:buClr>
                <a:schemeClr val="accent2"/>
              </a:buClr>
              <a:buSzPts val="1400"/>
              <a:buFont typeface="Arial"/>
              <a:buChar char="•"/>
              <a:defRPr b="0" i="0" sz="2000" u="none" cap="none" strike="noStrike">
                <a:solidFill>
                  <a:schemeClr val="dk2"/>
                </a:solidFill>
                <a:latin typeface="Arial"/>
                <a:ea typeface="Arial"/>
                <a:cs typeface="Arial"/>
                <a:sym typeface="Arial"/>
              </a:defRPr>
            </a:lvl2pPr>
            <a:lvl3pPr indent="-308610" lvl="2" marL="1371600" marR="0" rtl="0" algn="l">
              <a:lnSpc>
                <a:spcPct val="100000"/>
              </a:lnSpc>
              <a:spcBef>
                <a:spcPts val="500"/>
              </a:spcBef>
              <a:spcAft>
                <a:spcPts val="0"/>
              </a:spcAft>
              <a:buClr>
                <a:schemeClr val="accent2"/>
              </a:buClr>
              <a:buSzPts val="1260"/>
              <a:buFont typeface="Arial"/>
              <a:buChar char="•"/>
              <a:defRPr b="0" i="0" sz="1800" u="none" cap="none" strike="noStrike">
                <a:solidFill>
                  <a:schemeClr val="dk2"/>
                </a:solidFill>
                <a:latin typeface="Arial"/>
                <a:ea typeface="Arial"/>
                <a:cs typeface="Arial"/>
                <a:sym typeface="Arial"/>
              </a:defRPr>
            </a:lvl3pPr>
            <a:lvl4pPr indent="-299719" lvl="3" marL="1828800" marR="0" rtl="0" algn="l">
              <a:lnSpc>
                <a:spcPct val="100000"/>
              </a:lnSpc>
              <a:spcBef>
                <a:spcPts val="500"/>
              </a:spcBef>
              <a:spcAft>
                <a:spcPts val="0"/>
              </a:spcAft>
              <a:buClr>
                <a:schemeClr val="accent2"/>
              </a:buClr>
              <a:buSzPts val="1120"/>
              <a:buFont typeface="Arial"/>
              <a:buChar char="•"/>
              <a:defRPr b="0" i="0" sz="1600" u="none" cap="none" strike="noStrike">
                <a:solidFill>
                  <a:schemeClr val="dk2"/>
                </a:solidFill>
                <a:latin typeface="Arial"/>
                <a:ea typeface="Arial"/>
                <a:cs typeface="Arial"/>
                <a:sym typeface="Arial"/>
              </a:defRPr>
            </a:lvl4pPr>
            <a:lvl5pPr indent="-299720" lvl="4" marL="2286000" marR="0" rtl="0" algn="l">
              <a:lnSpc>
                <a:spcPct val="100000"/>
              </a:lnSpc>
              <a:spcBef>
                <a:spcPts val="500"/>
              </a:spcBef>
              <a:spcAft>
                <a:spcPts val="0"/>
              </a:spcAft>
              <a:buClr>
                <a:schemeClr val="accent2"/>
              </a:buClr>
              <a:buSzPts val="112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68" name="Google Shape;68;p16"/>
          <p:cNvPicPr preferRelativeResize="0"/>
          <p:nvPr/>
        </p:nvPicPr>
        <p:blipFill rotWithShape="1">
          <a:blip r:embed="rId1">
            <a:alphaModFix/>
          </a:blip>
          <a:srcRect b="0" l="0" r="0" t="0"/>
          <a:stretch/>
        </p:blipFill>
        <p:spPr>
          <a:xfrm>
            <a:off x="7811386" y="4709576"/>
            <a:ext cx="1339702" cy="440188"/>
          </a:xfrm>
          <a:prstGeom prst="rect">
            <a:avLst/>
          </a:prstGeom>
          <a:noFill/>
          <a:ln>
            <a:noFill/>
          </a:ln>
        </p:spPr>
      </p:pic>
      <p:sp>
        <p:nvSpPr>
          <p:cNvPr id="69" name="Google Shape;69;p16"/>
          <p:cNvSpPr txBox="1"/>
          <p:nvPr>
            <p:ph idx="11" type="ftr"/>
          </p:nvPr>
        </p:nvSpPr>
        <p:spPr>
          <a:xfrm>
            <a:off x="385762" y="4767263"/>
            <a:ext cx="7329600" cy="376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0" name="Google Shape;70;p16"/>
          <p:cNvSpPr txBox="1"/>
          <p:nvPr>
            <p:ph idx="12" type="sldNum"/>
          </p:nvPr>
        </p:nvSpPr>
        <p:spPr>
          <a:xfrm>
            <a:off x="-200025" y="4767264"/>
            <a:ext cx="678600" cy="382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hyperlink" Target="mailto:equipe@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47.png"/><Relationship Id="rId7" Type="http://schemas.openxmlformats.org/officeDocument/2006/relationships/image" Target="../media/image8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5.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25.png"/><Relationship Id="rId5"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mailto:equipe@recitmst.qc.ca" TargetMode="External"/><Relationship Id="rId9" Type="http://schemas.openxmlformats.org/officeDocument/2006/relationships/image" Target="../media/image7.png"/><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1.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1" Type="http://schemas.openxmlformats.org/officeDocument/2006/relationships/hyperlink" Target="https://www.youtube.com/watch?v=rJAVN_jM3Es" TargetMode="External"/><Relationship Id="rId10" Type="http://schemas.openxmlformats.org/officeDocument/2006/relationships/hyperlink" Target="https://twitter.com/davidporas/status/1625959569246625793" TargetMode="External"/><Relationship Id="rId13" Type="http://schemas.openxmlformats.org/officeDocument/2006/relationships/hyperlink" Target="https://www.youtube.com/playlist?list=PLbBgLs7mTczAsVzDTMBwYQOgfShSw7LDA" TargetMode="External"/><Relationship Id="rId12" Type="http://schemas.openxmlformats.org/officeDocument/2006/relationships/hyperlink" Target="https://fr.mathigon.org/polypad/2kDWdCwwhhLKuA"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 Id="rId9" Type="http://schemas.openxmlformats.org/officeDocument/2006/relationships/hyperlink" Target="https://twitter.com/TimBrzezinski/status/1624163886428479492" TargetMode="External"/><Relationship Id="rId15" Type="http://schemas.openxmlformats.org/officeDocument/2006/relationships/hyperlink" Target="https://www.youtube.com/playlist?list=PLbBgLs7mTczCqh5qvQvn_z9X1Q8Z9LQjJ" TargetMode="External"/><Relationship Id="rId14" Type="http://schemas.openxmlformats.org/officeDocument/2006/relationships/hyperlink" Target="https://www.youtube.com/watch?v=mrDYhuNkBkI&amp;list=PLbBgLs7mTczAaJibhxItBMLtZCMwtnj6r" TargetMode="External"/><Relationship Id="rId17" Type="http://schemas.openxmlformats.org/officeDocument/2006/relationships/hyperlink" Target="https://fr.mathigon.org/polypad/bxbYffVE1mZGiQ" TargetMode="External"/><Relationship Id="rId16" Type="http://schemas.openxmlformats.org/officeDocument/2006/relationships/hyperlink" Target="https://twitter.com/TimBrzezinski/status/1626181056687755266" TargetMode="External"/><Relationship Id="rId5" Type="http://schemas.openxmlformats.org/officeDocument/2006/relationships/hyperlink" Target="https://fr.mathigon.org/task/completing-the-square" TargetMode="External"/><Relationship Id="rId19" Type="http://schemas.openxmlformats.org/officeDocument/2006/relationships/hyperlink" Target="https://twitter.com/TimBrzezinski/status/1621558101961744387" TargetMode="External"/><Relationship Id="rId6" Type="http://schemas.openxmlformats.org/officeDocument/2006/relationships/hyperlink" Target="https://www.youtube.com/watch?v=NUNoks1rwQ0" TargetMode="External"/><Relationship Id="rId18" Type="http://schemas.openxmlformats.org/officeDocument/2006/relationships/hyperlink" Target="https://twitter.com/TimBrzezinski/status/1641090811201744898" TargetMode="External"/><Relationship Id="rId7" Type="http://schemas.openxmlformats.org/officeDocument/2006/relationships/hyperlink" Target="https://fr.mathigon.org/polypad/XssaYsoNUl6DA" TargetMode="External"/><Relationship Id="rId8" Type="http://schemas.openxmlformats.org/officeDocument/2006/relationships/hyperlink" Target="https://twitter.com/davidporas/status/161764856643623732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9" Type="http://schemas.openxmlformats.org/officeDocument/2006/relationships/hyperlink" Target="https://fr.mathigon.org/polypad/aOl27851KR2Hmg" TargetMode="External"/><Relationship Id="rId5" Type="http://schemas.openxmlformats.org/officeDocument/2006/relationships/hyperlink" Target="https://fr.mathigon.org/tasks"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youtu.be/ponlB6ajXCU" TargetMode="External"/><Relationship Id="rId8" Type="http://schemas.openxmlformats.org/officeDocument/2006/relationships/hyperlink" Target="https://monurl.ca/polypad17fevrier"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fr.mathigon.org/polypad/9W9AseEmEbK4rw" TargetMode="External"/><Relationship Id="rId10" Type="http://schemas.openxmlformats.org/officeDocument/2006/relationships/hyperlink" Target="https://fr.mathigon.org/polypad/10DQkfrPnblSA" TargetMode="External"/><Relationship Id="rId13" Type="http://schemas.openxmlformats.org/officeDocument/2006/relationships/hyperlink" Target="https://fr.mathigon.org/polypad/EHOfw5f37dlWJQ" TargetMode="External"/><Relationship Id="rId12" Type="http://schemas.openxmlformats.org/officeDocument/2006/relationships/hyperlink" Target="https://fr.mathigon.org/polypad/ejJZAj0zVkWjOw"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fr.mathigon.org/polypad/7OKPwo2EcIqlew" TargetMode="External"/><Relationship Id="rId4" Type="http://schemas.openxmlformats.org/officeDocument/2006/relationships/hyperlink" Target="https://fr.mathigon.org/polypad/FAoa7jOEzPA4oA" TargetMode="External"/><Relationship Id="rId9" Type="http://schemas.openxmlformats.org/officeDocument/2006/relationships/hyperlink" Target="https://fr.mathigon.org/polypad/Ghe1qwApNZuwA" TargetMode="External"/><Relationship Id="rId15" Type="http://schemas.openxmlformats.org/officeDocument/2006/relationships/hyperlink" Target="https://fr.mathigon.org/polypad/KDymCqoEDqWqg" TargetMode="External"/><Relationship Id="rId14" Type="http://schemas.openxmlformats.org/officeDocument/2006/relationships/hyperlink" Target="https://fr.mathigon.org/polypad/7boCLvPPDAwLg" TargetMode="External"/><Relationship Id="rId17" Type="http://schemas.openxmlformats.org/officeDocument/2006/relationships/hyperlink" Target="https://fr.mathigon.org/polypad/QcpMrsQEPKAKw" TargetMode="External"/><Relationship Id="rId16" Type="http://schemas.openxmlformats.org/officeDocument/2006/relationships/hyperlink" Target="https://fr.mathigon.org/polypad/tugbIFlNN2pJVQ" TargetMode="External"/><Relationship Id="rId5" Type="http://schemas.openxmlformats.org/officeDocument/2006/relationships/hyperlink" Target="https://fr.mathigon.org/polypad/EYmu3m0IKf9wA" TargetMode="External"/><Relationship Id="rId19" Type="http://schemas.openxmlformats.org/officeDocument/2006/relationships/hyperlink" Target="https://monurl.ca/polypad17fevrier" TargetMode="External"/><Relationship Id="rId6" Type="http://schemas.openxmlformats.org/officeDocument/2006/relationships/hyperlink" Target="https://fr.mathigon.org/polypad/JZ3EwZOZM6osZA" TargetMode="External"/><Relationship Id="rId18" Type="http://schemas.openxmlformats.org/officeDocument/2006/relationships/hyperlink" Target="https://fr.mathigon.org/polypad/kvamI3VFvO4k4Q" TargetMode="External"/><Relationship Id="rId7" Type="http://schemas.openxmlformats.org/officeDocument/2006/relationships/hyperlink" Target="https://fr.mathigon.org/polypad/h5y8Sp5Q7ZRvQ" TargetMode="External"/><Relationship Id="rId8" Type="http://schemas.openxmlformats.org/officeDocument/2006/relationships/hyperlink" Target="https://fr.mathigon.org/polypad/BGSBa9s5WNmVQ" TargetMode="External"/></Relationships>
</file>

<file path=ppt/slides/_rels/slide24.xml.rels><?xml version="1.0" encoding="UTF-8" standalone="yes"?><Relationships xmlns="http://schemas.openxmlformats.org/package/2006/relationships"><Relationship Id="rId20" Type="http://schemas.openxmlformats.org/officeDocument/2006/relationships/hyperlink" Target="https://fr.mathigon.org/polypad/yLBZNkjc2FDiw" TargetMode="External"/><Relationship Id="rId11" Type="http://schemas.openxmlformats.org/officeDocument/2006/relationships/hyperlink" Target="https://fr.mathigon.org/polypad/U6oppjVYWmlHvg" TargetMode="External"/><Relationship Id="rId22" Type="http://schemas.openxmlformats.org/officeDocument/2006/relationships/hyperlink" Target="https://fr.mathigon.org/polypad/FD450N9T11JFg" TargetMode="External"/><Relationship Id="rId10" Type="http://schemas.openxmlformats.org/officeDocument/2006/relationships/hyperlink" Target="https://fr.mathigon.org/polypad/zSDOW8gJUESLkA" TargetMode="External"/><Relationship Id="rId21" Type="http://schemas.openxmlformats.org/officeDocument/2006/relationships/hyperlink" Target="https://fr.mathigon.org/polypad/ckX2QWTZj50YNg" TargetMode="External"/><Relationship Id="rId13" Type="http://schemas.openxmlformats.org/officeDocument/2006/relationships/hyperlink" Target="https://fr.mathigon.org/polypad/fxmahE623FC2Qw" TargetMode="External"/><Relationship Id="rId24" Type="http://schemas.openxmlformats.org/officeDocument/2006/relationships/hyperlink" Target="https://monurl.ca/polypad17fevrier" TargetMode="External"/><Relationship Id="rId12" Type="http://schemas.openxmlformats.org/officeDocument/2006/relationships/hyperlink" Target="https://fr.mathigon.org/polypad/Q4DilwFF9ReqRw" TargetMode="External"/><Relationship Id="rId23" Type="http://schemas.openxmlformats.org/officeDocument/2006/relationships/hyperlink" Target="https://fr.mathigon.org/polypad/jMNe3CVr5OVTSA"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fr.mathigon.org/polypad/nzXBSnM50rUvw" TargetMode="External"/><Relationship Id="rId4" Type="http://schemas.openxmlformats.org/officeDocument/2006/relationships/hyperlink" Target="https://fr.mathigon.org/polypad/h2WnmpvvF7K5w" TargetMode="External"/><Relationship Id="rId9" Type="http://schemas.openxmlformats.org/officeDocument/2006/relationships/hyperlink" Target="https://fr.mathigon.org/polypad/jfY8KFf4bSRCg" TargetMode="External"/><Relationship Id="rId15" Type="http://schemas.openxmlformats.org/officeDocument/2006/relationships/hyperlink" Target="https://fr.mathigon.org/polypad/jPIWEnNyCxZQ" TargetMode="External"/><Relationship Id="rId14" Type="http://schemas.openxmlformats.org/officeDocument/2006/relationships/hyperlink" Target="https://fr.mathigon.org/polypad/sBAKwAZ6IIPQg" TargetMode="External"/><Relationship Id="rId17" Type="http://schemas.openxmlformats.org/officeDocument/2006/relationships/hyperlink" Target="https://fr.mathigon.org/polypad/ZvnPxNbGpu9RZA" TargetMode="External"/><Relationship Id="rId16" Type="http://schemas.openxmlformats.org/officeDocument/2006/relationships/hyperlink" Target="https://fr.mathigon.org/polypad/dmF8VtEDaOuthw" TargetMode="External"/><Relationship Id="rId5" Type="http://schemas.openxmlformats.org/officeDocument/2006/relationships/hyperlink" Target="https://fr.mathigon.org/polypad/vJal9zDS9jGRBw" TargetMode="External"/><Relationship Id="rId19" Type="http://schemas.openxmlformats.org/officeDocument/2006/relationships/hyperlink" Target="https://fr.mathigon.org/polypad/2pLgLd5FYqUvcQ" TargetMode="External"/><Relationship Id="rId6" Type="http://schemas.openxmlformats.org/officeDocument/2006/relationships/hyperlink" Target="https://fr.mathigon.org/polypad/UaAO1wiCXbT5EA" TargetMode="External"/><Relationship Id="rId18" Type="http://schemas.openxmlformats.org/officeDocument/2006/relationships/hyperlink" Target="https://fr.mathigon.org/polypad/ULcrch4N4zFzqA" TargetMode="External"/><Relationship Id="rId7" Type="http://schemas.openxmlformats.org/officeDocument/2006/relationships/hyperlink" Target="https://fr.mathigon.org/polypad/OezC0h6WG5oXbQ" TargetMode="External"/><Relationship Id="rId8" Type="http://schemas.openxmlformats.org/officeDocument/2006/relationships/hyperlink" Target="https://fr.mathigon.org/polypad/GwgbgYCtUUPrB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44.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2.png"/><Relationship Id="rId15" Type="http://schemas.openxmlformats.org/officeDocument/2006/relationships/hyperlink" Target="https://youtu.be/z8jLBCd29r0" TargetMode="External"/><Relationship Id="rId14" Type="http://schemas.openxmlformats.org/officeDocument/2006/relationships/image" Target="../media/image88.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23.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30.png"/><Relationship Id="rId8"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51.png"/><Relationship Id="rId5" Type="http://schemas.openxmlformats.org/officeDocument/2006/relationships/image" Target="../media/image7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9.png"/><Relationship Id="rId9"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hyperlink" Target="https://monurl.ca/polypad17fevrier" TargetMode="External"/><Relationship Id="rId7" Type="http://schemas.openxmlformats.org/officeDocument/2006/relationships/image" Target="../media/image10.png"/><Relationship Id="rId8" Type="http://schemas.openxmlformats.org/officeDocument/2006/relationships/hyperlink" Target="mailto:marie-france.surprenant@recit.qc.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www.recitmst.qc.ca/ecv" TargetMode="External"/><Relationship Id="rId4" Type="http://schemas.openxmlformats.org/officeDocument/2006/relationships/hyperlink" Target="http://recitmst.qc.ca/ecv-zoom" TargetMode="External"/><Relationship Id="rId5" Type="http://schemas.openxmlformats.org/officeDocument/2006/relationships/image" Target="../media/image18.png"/><Relationship Id="rId6" Type="http://schemas.openxmlformats.org/officeDocument/2006/relationships/hyperlink" Target="http://recitmst.qc.ca/ecv-zoom" TargetMode="External"/><Relationship Id="rId7" Type="http://schemas.openxmlformats.org/officeDocument/2006/relationships/image" Target="../media/image49.png"/><Relationship Id="rId8" Type="http://schemas.openxmlformats.org/officeDocument/2006/relationships/image" Target="../media/image46.png"/></Relationships>
</file>

<file path=ppt/slides/_rels/slide31.xml.rels><?xml version="1.0" encoding="UTF-8" standalone="yes"?><Relationships xmlns="http://schemas.openxmlformats.org/package/2006/relationships"><Relationship Id="rId11" Type="http://schemas.openxmlformats.org/officeDocument/2006/relationships/hyperlink" Target="http://www.pedagomosaique.com/themes/dans-un-centre/" TargetMode="External"/><Relationship Id="rId10" Type="http://schemas.openxmlformats.org/officeDocument/2006/relationships/image" Target="../media/image54.png"/><Relationship Id="rId13" Type="http://schemas.openxmlformats.org/officeDocument/2006/relationships/hyperlink" Target="http://recitfga.ca/portfolio_page/revue-annuelle-2022-2023/" TargetMode="External"/><Relationship Id="rId12" Type="http://schemas.openxmlformats.org/officeDocument/2006/relationships/image" Target="../media/image57.jpg"/><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53.jpg"/><Relationship Id="rId4" Type="http://schemas.openxmlformats.org/officeDocument/2006/relationships/hyperlink" Target="https://recitfga.ca/" TargetMode="External"/><Relationship Id="rId9" Type="http://schemas.openxmlformats.org/officeDocument/2006/relationships/hyperlink" Target="http://recitfga.ca/balados-podga/" TargetMode="External"/><Relationship Id="rId15" Type="http://schemas.openxmlformats.org/officeDocument/2006/relationships/hyperlink" Target="https://digipad.app/p/361936/9a7da63f4bb05" TargetMode="External"/><Relationship Id="rId14" Type="http://schemas.openxmlformats.org/officeDocument/2006/relationships/image" Target="../media/image55.png"/><Relationship Id="rId17" Type="http://schemas.openxmlformats.org/officeDocument/2006/relationships/hyperlink" Target="https://digipad.app/p/361936/9a7da63f4bb05" TargetMode="External"/><Relationship Id="rId16" Type="http://schemas.openxmlformats.org/officeDocument/2006/relationships/image" Target="../media/image86.jpg"/><Relationship Id="rId5" Type="http://schemas.openxmlformats.org/officeDocument/2006/relationships/image" Target="../media/image50.png"/><Relationship Id="rId6" Type="http://schemas.openxmlformats.org/officeDocument/2006/relationships/hyperlink" Target="https://www.facebook.com/recitfga/" TargetMode="External"/><Relationship Id="rId7" Type="http://schemas.openxmlformats.org/officeDocument/2006/relationships/hyperlink" Target="https://twitter.com/RecitFGA" TargetMode="External"/><Relationship Id="rId8" Type="http://schemas.openxmlformats.org/officeDocument/2006/relationships/hyperlink" Target="mailto:info.site@recitfga.ca" TargetMode="External"/></Relationships>
</file>

<file path=ppt/slides/_rels/slide32.xml.rels><?xml version="1.0" encoding="UTF-8" standalone="yes"?><Relationships xmlns="http://schemas.openxmlformats.org/package/2006/relationships"><Relationship Id="rId20" Type="http://schemas.openxmlformats.org/officeDocument/2006/relationships/image" Target="../media/image67.png"/><Relationship Id="rId11" Type="http://schemas.openxmlformats.org/officeDocument/2006/relationships/hyperlink" Target="https://aprescours.ticfga.ca/" TargetMode="External"/><Relationship Id="rId22" Type="http://schemas.openxmlformats.org/officeDocument/2006/relationships/image" Target="../media/image63.jpg"/><Relationship Id="rId10" Type="http://schemas.openxmlformats.org/officeDocument/2006/relationships/image" Target="../media/image59.png"/><Relationship Id="rId21" Type="http://schemas.openxmlformats.org/officeDocument/2006/relationships/hyperlink" Target="https://twitter.com/RecitFGA" TargetMode="External"/><Relationship Id="rId13" Type="http://schemas.openxmlformats.org/officeDocument/2006/relationships/hyperlink" Target="https://moodle.recitfga.ca/" TargetMode="External"/><Relationship Id="rId12" Type="http://schemas.openxmlformats.org/officeDocument/2006/relationships/image" Target="../media/image61.png"/><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53.jpg"/><Relationship Id="rId4" Type="http://schemas.openxmlformats.org/officeDocument/2006/relationships/hyperlink" Target="https://recitfga.ca/" TargetMode="External"/><Relationship Id="rId9" Type="http://schemas.openxmlformats.org/officeDocument/2006/relationships/hyperlink" Target="http://recitfga.ca/infolettres/" TargetMode="External"/><Relationship Id="rId15" Type="http://schemas.openxmlformats.org/officeDocument/2006/relationships/hyperlink" Target="http://www.pedagomosaique.com/" TargetMode="External"/><Relationship Id="rId14" Type="http://schemas.openxmlformats.org/officeDocument/2006/relationships/image" Target="../media/image58.png"/><Relationship Id="rId17" Type="http://schemas.openxmlformats.org/officeDocument/2006/relationships/hyperlink" Target="http://recitfga.ca/" TargetMode="External"/><Relationship Id="rId16" Type="http://schemas.openxmlformats.org/officeDocument/2006/relationships/image" Target="../media/image60.png"/><Relationship Id="rId5" Type="http://schemas.openxmlformats.org/officeDocument/2006/relationships/image" Target="../media/image50.png"/><Relationship Id="rId19" Type="http://schemas.openxmlformats.org/officeDocument/2006/relationships/hyperlink" Target="https://www.facebook.com/recitfga" TargetMode="External"/><Relationship Id="rId6" Type="http://schemas.openxmlformats.org/officeDocument/2006/relationships/hyperlink" Target="https://www.facebook.com/recitfga/" TargetMode="External"/><Relationship Id="rId18" Type="http://schemas.openxmlformats.org/officeDocument/2006/relationships/image" Target="../media/image64.png"/><Relationship Id="rId7" Type="http://schemas.openxmlformats.org/officeDocument/2006/relationships/hyperlink" Target="https://twitter.com/RecitFGA" TargetMode="External"/><Relationship Id="rId8" Type="http://schemas.openxmlformats.org/officeDocument/2006/relationships/hyperlink" Target="mailto:info.site@recitfga.ca" TargetMode="External"/></Relationships>
</file>

<file path=ppt/slides/_rels/slide33.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76.png"/><Relationship Id="rId13" Type="http://schemas.openxmlformats.org/officeDocument/2006/relationships/image" Target="../media/image68.png"/><Relationship Id="rId12"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recitfga.ca/" TargetMode="External"/><Relationship Id="rId4" Type="http://schemas.openxmlformats.org/officeDocument/2006/relationships/image" Target="../media/image65.png"/><Relationship Id="rId9" Type="http://schemas.openxmlformats.org/officeDocument/2006/relationships/hyperlink" Target="https://moodle.recitfga.ca/" TargetMode="External"/><Relationship Id="rId15" Type="http://schemas.openxmlformats.org/officeDocument/2006/relationships/hyperlink" Target="http://www.pedagomosaique.com/" TargetMode="External"/><Relationship Id="rId14" Type="http://schemas.openxmlformats.org/officeDocument/2006/relationships/image" Target="../media/image69.png"/><Relationship Id="rId17" Type="http://schemas.openxmlformats.org/officeDocument/2006/relationships/image" Target="../media/image74.png"/><Relationship Id="rId16" Type="http://schemas.openxmlformats.org/officeDocument/2006/relationships/image" Target="../media/image72.png"/><Relationship Id="rId5" Type="http://schemas.openxmlformats.org/officeDocument/2006/relationships/hyperlink" Target="http://recitfga.ca/infolettres/" TargetMode="External"/><Relationship Id="rId6" Type="http://schemas.openxmlformats.org/officeDocument/2006/relationships/image" Target="../media/image66.png"/><Relationship Id="rId7" Type="http://schemas.openxmlformats.org/officeDocument/2006/relationships/hyperlink" Target="https://aprescours.ticfga.ca/" TargetMode="External"/><Relationship Id="rId8" Type="http://schemas.openxmlformats.org/officeDocument/2006/relationships/image" Target="../media/image82.png"/></Relationships>
</file>

<file path=ppt/slides/_rels/slide34.xml.rels><?xml version="1.0" encoding="UTF-8" standalone="yes"?><Relationships xmlns="http://schemas.openxmlformats.org/package/2006/relationships"><Relationship Id="rId11" Type="http://schemas.openxmlformats.org/officeDocument/2006/relationships/hyperlink" Target="mailto:luc.lagarde@recitmst.qc.ca" TargetMode="External"/><Relationship Id="rId10" Type="http://schemas.openxmlformats.org/officeDocument/2006/relationships/hyperlink" Target="mailto:marie-france.surprenant@recit.qc.ca" TargetMode="External"/><Relationship Id="rId13" Type="http://schemas.openxmlformats.org/officeDocument/2006/relationships/hyperlink" Target="https://recitmst.qc.ca/" TargetMode="External"/><Relationship Id="rId12" Type="http://schemas.openxmlformats.org/officeDocument/2006/relationships/hyperlink" Target="mailto:equipe@recitmst.qc.ca" TargetMode="External"/><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hyperlink" Target="http://creativecommons.org/licenses/by-nc-sa/4.0/" TargetMode="External"/><Relationship Id="rId4" Type="http://schemas.openxmlformats.org/officeDocument/2006/relationships/image" Target="../media/image1.png"/><Relationship Id="rId9" Type="http://schemas.openxmlformats.org/officeDocument/2006/relationships/image" Target="../media/image7.png"/><Relationship Id="rId15" Type="http://schemas.openxmlformats.org/officeDocument/2006/relationships/hyperlink" Target="https://www.facebook.com/RECITMST2020/" TargetMode="External"/><Relationship Id="rId14" Type="http://schemas.openxmlformats.org/officeDocument/2006/relationships/hyperlink" Target="https://recitmst.qc.ca/" TargetMode="External"/><Relationship Id="rId17" Type="http://schemas.openxmlformats.org/officeDocument/2006/relationships/hyperlink" Target="https://www.youtube.com/channel/UC7IcadI_rZFwso9N81PYqFg" TargetMode="External"/><Relationship Id="rId16" Type="http://schemas.openxmlformats.org/officeDocument/2006/relationships/hyperlink" Target="https://twitter.com/recitmst" TargetMode="External"/><Relationship Id="rId5" Type="http://schemas.openxmlformats.org/officeDocument/2006/relationships/image" Target="../media/image73.png"/><Relationship Id="rId6" Type="http://schemas.openxmlformats.org/officeDocument/2006/relationships/image" Target="../media/image84.jpg"/><Relationship Id="rId18"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fr.mathigon.org/polypad/embed/Ni5VH4US7SfY2g" TargetMode="External"/><Relationship Id="rId4" Type="http://schemas.openxmlformats.org/officeDocument/2006/relationships/hyperlink" Target="https://fr.mathigon.org/polypad/embed/Ni5VH4US7SfY2g" TargetMode="External"/><Relationship Id="rId5" Type="http://schemas.openxmlformats.org/officeDocument/2006/relationships/image" Target="../media/image26.png"/><Relationship Id="rId6" Type="http://schemas.openxmlformats.org/officeDocument/2006/relationships/hyperlink" Target="https://fr.mathigon.org/task/building-balance-scale-puzz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monurl.ca/polypad17fevrier"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3.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22.png"/><Relationship Id="rId7"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24.png"/><Relationship Id="rId5" Type="http://schemas.openxmlformats.org/officeDocument/2006/relationships/image" Target="../media/image19.jpg"/><Relationship Id="rId6" Type="http://schemas.openxmlformats.org/officeDocument/2006/relationships/image" Target="../media/image5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81.png"/><Relationship Id="rId5" Type="http://schemas.openxmlformats.org/officeDocument/2006/relationships/image" Target="../media/image87.png"/><Relationship Id="rId6" Type="http://schemas.openxmlformats.org/officeDocument/2006/relationships/image" Target="../media/image17.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2"/>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22"/>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98" name="Google Shape;98;p22"/>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99" name="Google Shape;99;p22"/>
          <p:cNvSpPr txBox="1"/>
          <p:nvPr/>
        </p:nvSpPr>
        <p:spPr>
          <a:xfrm>
            <a:off x="-132175" y="39312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28 </a:t>
            </a:r>
            <a:r>
              <a:rPr lang="fr-CA" sz="1800">
                <a:solidFill>
                  <a:srgbClr val="FFFFFF"/>
                </a:solidFill>
                <a:latin typeface="Ubuntu"/>
                <a:ea typeface="Ubuntu"/>
                <a:cs typeface="Ubuntu"/>
                <a:sym typeface="Ubuntu"/>
              </a:rPr>
              <a:t>avril 2023 </a:t>
            </a:r>
            <a:endParaRPr sz="18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AQIFGA (atelier 408U508)</a:t>
            </a:r>
            <a:endParaRPr sz="1800">
              <a:solidFill>
                <a:srgbClr val="FAA22A"/>
              </a:solidFill>
              <a:latin typeface="Ubuntu"/>
              <a:ea typeface="Ubuntu"/>
              <a:cs typeface="Ubuntu"/>
              <a:sym typeface="Ubuntu"/>
            </a:endParaRPr>
          </a:p>
        </p:txBody>
      </p:sp>
      <p:sp>
        <p:nvSpPr>
          <p:cNvPr id="100" name="Google Shape;100;p22"/>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en mathématique 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monurl.ca/408u508</a:t>
            </a:r>
            <a:endParaRPr sz="3000">
              <a:solidFill>
                <a:srgbClr val="FAA22A"/>
              </a:solidFill>
              <a:latin typeface="Viga"/>
              <a:ea typeface="Viga"/>
              <a:cs typeface="Viga"/>
              <a:sym typeface="Viga"/>
            </a:endParaRPr>
          </a:p>
        </p:txBody>
      </p:sp>
      <p:sp>
        <p:nvSpPr>
          <p:cNvPr id="101" name="Google Shape;101;p22"/>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5"/>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6"/>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102" name="Google Shape;102;p22">
            <a:hlinkClick r:id="rId7"/>
          </p:cNvPr>
          <p:cNvPicPr preferRelativeResize="0"/>
          <p:nvPr/>
        </p:nvPicPr>
        <p:blipFill>
          <a:blip r:embed="rId8">
            <a:alphaModFix/>
          </a:blip>
          <a:stretch>
            <a:fillRect/>
          </a:stretch>
        </p:blipFill>
        <p:spPr>
          <a:xfrm>
            <a:off x="4742279" y="4799623"/>
            <a:ext cx="829726" cy="290325"/>
          </a:xfrm>
          <a:prstGeom prst="rect">
            <a:avLst/>
          </a:prstGeom>
          <a:noFill/>
          <a:ln>
            <a:noFill/>
          </a:ln>
        </p:spPr>
      </p:pic>
      <p:sp>
        <p:nvSpPr>
          <p:cNvPr id="103" name="Google Shape;103;p22"/>
          <p:cNvSpPr/>
          <p:nvPr/>
        </p:nvSpPr>
        <p:spPr>
          <a:xfrm>
            <a:off x="495600" y="90825"/>
            <a:ext cx="3852000" cy="592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22"/>
          <p:cNvPicPr preferRelativeResize="0"/>
          <p:nvPr/>
        </p:nvPicPr>
        <p:blipFill rotWithShape="1">
          <a:blip r:embed="rId9">
            <a:alphaModFix/>
          </a:blip>
          <a:srcRect b="0" l="15168" r="14641" t="0"/>
          <a:stretch/>
        </p:blipFill>
        <p:spPr>
          <a:xfrm>
            <a:off x="2192825" y="162912"/>
            <a:ext cx="2107575" cy="453225"/>
          </a:xfrm>
          <a:prstGeom prst="rect">
            <a:avLst/>
          </a:prstGeom>
          <a:noFill/>
          <a:ln>
            <a:noFill/>
          </a:ln>
        </p:spPr>
      </p:pic>
      <p:pic>
        <p:nvPicPr>
          <p:cNvPr id="105" name="Google Shape;105;p22"/>
          <p:cNvPicPr preferRelativeResize="0"/>
          <p:nvPr/>
        </p:nvPicPr>
        <p:blipFill rotWithShape="1">
          <a:blip r:embed="rId10">
            <a:alphaModFix/>
          </a:blip>
          <a:srcRect b="12659" l="0" r="0" t="16733"/>
          <a:stretch/>
        </p:blipFill>
        <p:spPr>
          <a:xfrm>
            <a:off x="546525" y="118650"/>
            <a:ext cx="1411775" cy="541750"/>
          </a:xfrm>
          <a:prstGeom prst="rect">
            <a:avLst/>
          </a:prstGeom>
          <a:noFill/>
          <a:ln>
            <a:noFill/>
          </a:ln>
        </p:spPr>
      </p:pic>
      <p:pic>
        <p:nvPicPr>
          <p:cNvPr id="106" name="Google Shape;106;p22"/>
          <p:cNvPicPr preferRelativeResize="0"/>
          <p:nvPr/>
        </p:nvPicPr>
        <p:blipFill>
          <a:blip r:embed="rId11">
            <a:alphaModFix/>
          </a:blip>
          <a:stretch>
            <a:fillRect/>
          </a:stretch>
        </p:blipFill>
        <p:spPr>
          <a:xfrm>
            <a:off x="7432225" y="118650"/>
            <a:ext cx="1411775" cy="14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216" name="Google Shape;216;p32"/>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217" name="Google Shape;217;p32">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218" name="Google Shape;218;p32"/>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219" name="Google Shape;219;p32"/>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220" name="Google Shape;220;p32"/>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33"/>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228" name="Google Shape;228;p33"/>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virtuelle</a:t>
            </a:r>
            <a:endParaRPr sz="1600">
              <a:solidFill>
                <a:srgbClr val="FFFFFF"/>
              </a:solidFill>
              <a:latin typeface="Source Sans Pro"/>
              <a:ea typeface="Source Sans Pro"/>
              <a:cs typeface="Source Sans Pro"/>
              <a:sym typeface="Source Sans Pro"/>
            </a:endParaRPr>
          </a:p>
        </p:txBody>
      </p:sp>
      <p:sp>
        <p:nvSpPr>
          <p:cNvPr id="229" name="Google Shape;229;p33"/>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230" name="Google Shape;230;p33"/>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231" name="Google Shape;231;p33"/>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232" name="Google Shape;232;p33"/>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33"/>
          <p:cNvCxnSpPr>
            <a:stCxn id="228" idx="0"/>
            <a:endCxn id="232"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234" name="Google Shape;234;p33"/>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5" name="Google Shape;235;p33"/>
          <p:cNvCxnSpPr>
            <a:stCxn id="229" idx="0"/>
            <a:endCxn id="234"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236" name="Google Shape;236;p33"/>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33"/>
          <p:cNvCxnSpPr>
            <a:stCxn id="231" idx="0"/>
            <a:endCxn id="236"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238" name="Google Shape;238;p33"/>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9" name="Google Shape;239;p33"/>
          <p:cNvCxnSpPr>
            <a:stCxn id="230" idx="0"/>
            <a:endCxn id="238"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240" name="Google Shape;240;p33"/>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33"/>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242" name="Google Shape;242;p33"/>
          <p:cNvCxnSpPr>
            <a:endCxn id="240"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243" name="Google Shape;243;p33"/>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244" name="Google Shape;244;p33"/>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35"/>
          <p:cNvPicPr preferRelativeResize="0"/>
          <p:nvPr/>
        </p:nvPicPr>
        <p:blipFill>
          <a:blip r:embed="rId3">
            <a:alphaModFix/>
          </a:blip>
          <a:stretch>
            <a:fillRect/>
          </a:stretch>
        </p:blipFill>
        <p:spPr>
          <a:xfrm>
            <a:off x="1912425" y="1071308"/>
            <a:ext cx="5486561" cy="3119600"/>
          </a:xfrm>
          <a:prstGeom prst="rect">
            <a:avLst/>
          </a:prstGeom>
          <a:noFill/>
          <a:ln cap="flat" cmpd="sng" w="9525">
            <a:solidFill>
              <a:schemeClr val="dk1"/>
            </a:solidFill>
            <a:prstDash val="solid"/>
            <a:round/>
            <a:headEnd len="sm" w="sm" type="none"/>
            <a:tailEnd len="sm" w="sm" type="none"/>
          </a:ln>
        </p:spPr>
      </p:pic>
      <p:sp>
        <p:nvSpPr>
          <p:cNvPr id="256" name="Google Shape;256;p35"/>
          <p:cNvSpPr/>
          <p:nvPr/>
        </p:nvSpPr>
        <p:spPr>
          <a:xfrm>
            <a:off x="7108025" y="1080225"/>
            <a:ext cx="1829991" cy="1951208"/>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257" name="Google Shape;257;p35"/>
          <p:cNvSpPr/>
          <p:nvPr/>
        </p:nvSpPr>
        <p:spPr>
          <a:xfrm>
            <a:off x="28178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258" name="Google Shape;258;p35"/>
          <p:cNvSpPr/>
          <p:nvPr/>
        </p:nvSpPr>
        <p:spPr>
          <a:xfrm>
            <a:off x="177300" y="1101725"/>
            <a:ext cx="3355540" cy="3080382"/>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259" name="Google Shape;259;p35"/>
          <p:cNvSpPr txBox="1"/>
          <p:nvPr/>
        </p:nvSpPr>
        <p:spPr>
          <a:xfrm>
            <a:off x="177300" y="1089325"/>
            <a:ext cx="1700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a:t>
            </a:r>
            <a:endParaRPr sz="1600">
              <a:solidFill>
                <a:srgbClr val="FFFFFF"/>
              </a:solidFill>
              <a:latin typeface="Source Sans Pro"/>
              <a:ea typeface="Source Sans Pro"/>
              <a:cs typeface="Source Sans Pro"/>
              <a:sym typeface="Source Sans Pro"/>
            </a:endParaRPr>
          </a:p>
        </p:txBody>
      </p:sp>
      <p:sp>
        <p:nvSpPr>
          <p:cNvPr id="260" name="Google Shape;260;p35"/>
          <p:cNvSpPr txBox="1"/>
          <p:nvPr/>
        </p:nvSpPr>
        <p:spPr>
          <a:xfrm>
            <a:off x="28088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261" name="Google Shape;261;p35"/>
          <p:cNvSpPr txBox="1"/>
          <p:nvPr/>
        </p:nvSpPr>
        <p:spPr>
          <a:xfrm>
            <a:off x="7381713" y="1062425"/>
            <a:ext cx="15684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262" name="Google Shape;262;p35"/>
          <p:cNvSpPr txBox="1"/>
          <p:nvPr/>
        </p:nvSpPr>
        <p:spPr>
          <a:xfrm>
            <a:off x="43866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263" name="Google Shape;263;p35"/>
          <p:cNvSpPr txBox="1"/>
          <p:nvPr/>
        </p:nvSpPr>
        <p:spPr>
          <a:xfrm>
            <a:off x="73817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Grille d’arrière-plan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264" name="Google Shape;264;p35"/>
          <p:cNvSpPr txBox="1"/>
          <p:nvPr/>
        </p:nvSpPr>
        <p:spPr>
          <a:xfrm>
            <a:off x="218525" y="1540350"/>
            <a:ext cx="1659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Paramètres de l’interface de l’utilisateur</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Gestion de classe</a:t>
            </a:r>
            <a:endParaRPr sz="1100">
              <a:solidFill>
                <a:schemeClr val="dk1"/>
              </a:solidFill>
              <a:latin typeface="Source Sans Pro"/>
              <a:ea typeface="Source Sans Pro"/>
              <a:cs typeface="Source Sans Pro"/>
              <a:sym typeface="Source Sans Pro"/>
            </a:endParaRPr>
          </a:p>
        </p:txBody>
      </p:sp>
      <p:sp>
        <p:nvSpPr>
          <p:cNvPr id="265" name="Google Shape;265;p35"/>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266" name="Google Shape;266;p35">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267" name="Google Shape;267;p35"/>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274" name="Google Shape;274;p36"/>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275" name="Google Shape;275;p36"/>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276" name="Google Shape;276;p36"/>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6"/>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36"/>
          <p:cNvCxnSpPr>
            <a:stCxn id="276" idx="2"/>
            <a:endCxn id="277"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279" name="Google Shape;279;p36"/>
          <p:cNvCxnSpPr>
            <a:stCxn id="277"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280" name="Google Shape;280;p36"/>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281" name="Google Shape;281;p36"/>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282" name="Google Shape;282;p36"/>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283" name="Google Shape;283;p36"/>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284" name="Google Shape;284;p36"/>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291" name="Google Shape;291;p37"/>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292" name="Google Shape;292;p37"/>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7"/>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295" name="Google Shape;295;p37"/>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296" name="Google Shape;296;p37"/>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297" name="Google Shape;297;p37"/>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298" name="Google Shape;298;p37"/>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37"/>
          <p:cNvCxnSpPr>
            <a:stCxn id="293" idx="1"/>
            <a:endCxn id="298"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300" name="Google Shape;300;p37"/>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38"/>
          <p:cNvPicPr preferRelativeResize="0"/>
          <p:nvPr/>
        </p:nvPicPr>
        <p:blipFill>
          <a:blip r:embed="rId3">
            <a:alphaModFix/>
          </a:blip>
          <a:stretch>
            <a:fillRect/>
          </a:stretch>
        </p:blipFill>
        <p:spPr>
          <a:xfrm>
            <a:off x="113698" y="1035608"/>
            <a:ext cx="1961275" cy="3700729"/>
          </a:xfrm>
          <a:prstGeom prst="rect">
            <a:avLst/>
          </a:prstGeom>
          <a:noFill/>
          <a:ln>
            <a:noFill/>
          </a:ln>
        </p:spPr>
      </p:pic>
      <p:sp>
        <p:nvSpPr>
          <p:cNvPr id="307" name="Google Shape;307;p38"/>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308" name="Google Shape;308;p38"/>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309" name="Google Shape;309;p38"/>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8"/>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311" name="Google Shape;311;p38"/>
          <p:cNvSpPr txBox="1"/>
          <p:nvPr/>
        </p:nvSpPr>
        <p:spPr>
          <a:xfrm>
            <a:off x="2299875" y="14554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312" name="Google Shape;312;p38"/>
          <p:cNvSpPr txBox="1"/>
          <p:nvPr/>
        </p:nvSpPr>
        <p:spPr>
          <a:xfrm>
            <a:off x="2335300" y="3308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313" name="Google Shape;313;p38"/>
          <p:cNvSpPr/>
          <p:nvPr/>
        </p:nvSpPr>
        <p:spPr>
          <a:xfrm>
            <a:off x="2035000" y="1326625"/>
            <a:ext cx="224100" cy="705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8"/>
          <p:cNvSpPr/>
          <p:nvPr/>
        </p:nvSpPr>
        <p:spPr>
          <a:xfrm>
            <a:off x="2074975" y="2042425"/>
            <a:ext cx="224100" cy="798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8"/>
          <p:cNvSpPr/>
          <p:nvPr/>
        </p:nvSpPr>
        <p:spPr>
          <a:xfrm>
            <a:off x="2074975" y="2886675"/>
            <a:ext cx="224100" cy="12495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8"/>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317" name="Google Shape;317;p38"/>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318" name="Google Shape;318;p38"/>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9" name="Google Shape;319;p38"/>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
        <p:nvSpPr>
          <p:cNvPr id="320" name="Google Shape;320;p38"/>
          <p:cNvSpPr txBox="1"/>
          <p:nvPr/>
        </p:nvSpPr>
        <p:spPr>
          <a:xfrm>
            <a:off x="2335300" y="2241476"/>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Options de partage du canevas.</a:t>
            </a:r>
            <a:endParaRPr>
              <a:latin typeface="Dosis SemiBold"/>
              <a:ea typeface="Dosis SemiBold"/>
              <a:cs typeface="Dosis SemiBold"/>
              <a:sym typeface="Dosi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39"/>
          <p:cNvPicPr preferRelativeResize="0"/>
          <p:nvPr/>
        </p:nvPicPr>
        <p:blipFill>
          <a:blip r:embed="rId3">
            <a:alphaModFix/>
          </a:blip>
          <a:stretch>
            <a:fillRect/>
          </a:stretch>
        </p:blipFill>
        <p:spPr>
          <a:xfrm>
            <a:off x="200800" y="1085325"/>
            <a:ext cx="1793550" cy="3465340"/>
          </a:xfrm>
          <a:prstGeom prst="rect">
            <a:avLst/>
          </a:prstGeom>
          <a:noFill/>
          <a:ln>
            <a:noFill/>
          </a:ln>
        </p:spPr>
      </p:pic>
      <p:sp>
        <p:nvSpPr>
          <p:cNvPr id="327" name="Google Shape;327;p39"/>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sp>
        <p:nvSpPr>
          <p:cNvPr id="328" name="Google Shape;328;p39"/>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9"/>
          <p:cNvSpPr txBox="1"/>
          <p:nvPr/>
        </p:nvSpPr>
        <p:spPr>
          <a:xfrm>
            <a:off x="2550825" y="33646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330" name="Google Shape;330;p39"/>
          <p:cNvSpPr txBox="1"/>
          <p:nvPr/>
        </p:nvSpPr>
        <p:spPr>
          <a:xfrm>
            <a:off x="2531583" y="1800525"/>
            <a:ext cx="294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31" name="Google Shape;331;p39"/>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39"/>
          <p:cNvPicPr preferRelativeResize="0"/>
          <p:nvPr/>
        </p:nvPicPr>
        <p:blipFill rotWithShape="1">
          <a:blip r:embed="rId4">
            <a:alphaModFix/>
          </a:blip>
          <a:srcRect b="7679" l="21382" r="27500" t="6703"/>
          <a:stretch/>
        </p:blipFill>
        <p:spPr>
          <a:xfrm rot="-1492278">
            <a:off x="1819025" y="1098790"/>
            <a:ext cx="266321" cy="324096"/>
          </a:xfrm>
          <a:prstGeom prst="rect">
            <a:avLst/>
          </a:prstGeom>
          <a:noFill/>
          <a:ln>
            <a:noFill/>
          </a:ln>
        </p:spPr>
      </p:pic>
      <p:pic>
        <p:nvPicPr>
          <p:cNvPr id="333" name="Google Shape;333;p39"/>
          <p:cNvPicPr preferRelativeResize="0"/>
          <p:nvPr/>
        </p:nvPicPr>
        <p:blipFill rotWithShape="1">
          <a:blip r:embed="rId5">
            <a:alphaModFix/>
          </a:blip>
          <a:srcRect b="84285" l="41335" r="0" t="0"/>
          <a:stretch/>
        </p:blipFill>
        <p:spPr>
          <a:xfrm>
            <a:off x="5906300" y="1057825"/>
            <a:ext cx="1962625" cy="1195540"/>
          </a:xfrm>
          <a:prstGeom prst="rect">
            <a:avLst/>
          </a:prstGeom>
          <a:noFill/>
          <a:ln>
            <a:noFill/>
          </a:ln>
        </p:spPr>
      </p:pic>
      <p:cxnSp>
        <p:nvCxnSpPr>
          <p:cNvPr id="334" name="Google Shape;334;p39"/>
          <p:cNvCxnSpPr>
            <a:stCxn id="331" idx="3"/>
            <a:endCxn id="333" idx="1"/>
          </p:cNvCxnSpPr>
          <p:nvPr/>
        </p:nvCxnSpPr>
        <p:spPr>
          <a:xfrm>
            <a:off x="1994350" y="1488575"/>
            <a:ext cx="3912000" cy="167100"/>
          </a:xfrm>
          <a:prstGeom prst="curvedConnector3">
            <a:avLst>
              <a:gd fmla="val 49999" name="adj1"/>
            </a:avLst>
          </a:prstGeom>
          <a:noFill/>
          <a:ln cap="flat" cmpd="sng" w="28575">
            <a:solidFill>
              <a:srgbClr val="4A86E8"/>
            </a:solidFill>
            <a:prstDash val="solid"/>
            <a:round/>
            <a:headEnd len="med" w="med" type="none"/>
            <a:tailEnd len="med" w="med" type="triangle"/>
          </a:ln>
        </p:spPr>
      </p:cxnSp>
      <p:sp>
        <p:nvSpPr>
          <p:cNvPr id="335" name="Google Shape;335;p39"/>
          <p:cNvSpPr txBox="1"/>
          <p:nvPr/>
        </p:nvSpPr>
        <p:spPr>
          <a:xfrm>
            <a:off x="60112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336" name="Google Shape;336;p39"/>
          <p:cNvSpPr txBox="1"/>
          <p:nvPr/>
        </p:nvSpPr>
        <p:spPr>
          <a:xfrm>
            <a:off x="71280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337" name="Google Shape;337;p39"/>
          <p:cNvCxnSpPr>
            <a:stCxn id="335" idx="0"/>
          </p:cNvCxnSpPr>
          <p:nvPr/>
        </p:nvCxnSpPr>
        <p:spPr>
          <a:xfrm flipH="1" rot="10800000">
            <a:off x="6507725" y="1875000"/>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338" name="Google Shape;338;p39"/>
          <p:cNvCxnSpPr>
            <a:stCxn id="336" idx="0"/>
          </p:cNvCxnSpPr>
          <p:nvPr/>
        </p:nvCxnSpPr>
        <p:spPr>
          <a:xfrm rot="10800000">
            <a:off x="7452325" y="1904400"/>
            <a:ext cx="172200" cy="468600"/>
          </a:xfrm>
          <a:prstGeom prst="straightConnector1">
            <a:avLst/>
          </a:prstGeom>
          <a:noFill/>
          <a:ln cap="flat" cmpd="sng" w="28575">
            <a:solidFill>
              <a:srgbClr val="FF0000"/>
            </a:solidFill>
            <a:prstDash val="solid"/>
            <a:round/>
            <a:headEnd len="med" w="med" type="none"/>
            <a:tailEnd len="med" w="med" type="triangle"/>
          </a:ln>
        </p:spPr>
      </p:cxnSp>
      <p:sp>
        <p:nvSpPr>
          <p:cNvPr id="339" name="Google Shape;339;p39"/>
          <p:cNvSpPr/>
          <p:nvPr/>
        </p:nvSpPr>
        <p:spPr>
          <a:xfrm>
            <a:off x="269300" y="1655675"/>
            <a:ext cx="800100" cy="195000"/>
          </a:xfrm>
          <a:prstGeom prst="roundRect">
            <a:avLst>
              <a:gd fmla="val 16667" name="adj"/>
            </a:avLst>
          </a:prstGeom>
          <a:noFill/>
          <a:ln cap="flat" cmpd="sng" w="28575">
            <a:solidFill>
              <a:srgbClr val="6D3B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0" name="Google Shape;340;p39"/>
          <p:cNvCxnSpPr>
            <a:stCxn id="339" idx="3"/>
            <a:endCxn id="330" idx="1"/>
          </p:cNvCxnSpPr>
          <p:nvPr/>
        </p:nvCxnSpPr>
        <p:spPr>
          <a:xfrm>
            <a:off x="1069400" y="1753175"/>
            <a:ext cx="1462200" cy="462900"/>
          </a:xfrm>
          <a:prstGeom prst="curvedConnector3">
            <a:avLst>
              <a:gd fmla="val 49999" name="adj1"/>
            </a:avLst>
          </a:prstGeom>
          <a:noFill/>
          <a:ln cap="flat" cmpd="sng" w="28575">
            <a:solidFill>
              <a:srgbClr val="6D3BBF"/>
            </a:solidFill>
            <a:prstDash val="solid"/>
            <a:round/>
            <a:headEnd len="med" w="med" type="none"/>
            <a:tailEnd len="med" w="med" type="triangle"/>
          </a:ln>
        </p:spPr>
      </p:cxnSp>
      <p:sp>
        <p:nvSpPr>
          <p:cNvPr id="341" name="Google Shape;341;p39"/>
          <p:cNvSpPr/>
          <p:nvPr/>
        </p:nvSpPr>
        <p:spPr>
          <a:xfrm>
            <a:off x="269300" y="1904400"/>
            <a:ext cx="993000" cy="2455800"/>
          </a:xfrm>
          <a:prstGeom prst="roundRect">
            <a:avLst>
              <a:gd fmla="val 4469" name="adj"/>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2" name="Google Shape;342;p39"/>
          <p:cNvCxnSpPr>
            <a:stCxn id="341" idx="3"/>
            <a:endCxn id="329" idx="1"/>
          </p:cNvCxnSpPr>
          <p:nvPr/>
        </p:nvCxnSpPr>
        <p:spPr>
          <a:xfrm>
            <a:off x="1262300" y="3132300"/>
            <a:ext cx="1288500" cy="648000"/>
          </a:xfrm>
          <a:prstGeom prst="curvedConnector3">
            <a:avLst>
              <a:gd fmla="val 50001" name="adj1"/>
            </a:avLst>
          </a:prstGeom>
          <a:noFill/>
          <a:ln cap="flat" cmpd="sng" w="28575">
            <a:solidFill>
              <a:srgbClr val="F1C23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a:t>
            </a:r>
            <a:r>
              <a:rPr lang="fr-CA"/>
              <a:t> (Polypad)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3"/>
          <p:cNvPicPr preferRelativeResize="0"/>
          <p:nvPr/>
        </p:nvPicPr>
        <p:blipFill>
          <a:blip r:embed="rId3">
            <a:alphaModFix/>
          </a:blip>
          <a:stretch>
            <a:fillRect/>
          </a:stretch>
        </p:blipFill>
        <p:spPr>
          <a:xfrm>
            <a:off x="1298613" y="2209225"/>
            <a:ext cx="2029975" cy="2029975"/>
          </a:xfrm>
          <a:prstGeom prst="rect">
            <a:avLst/>
          </a:prstGeom>
          <a:noFill/>
          <a:ln>
            <a:noFill/>
          </a:ln>
        </p:spPr>
      </p:pic>
      <p:sp>
        <p:nvSpPr>
          <p:cNvPr id="112" name="Google Shape;112;p23"/>
          <p:cNvSpPr txBox="1"/>
          <p:nvPr>
            <p:ph type="title"/>
          </p:nvPr>
        </p:nvSpPr>
        <p:spPr>
          <a:xfrm>
            <a:off x="189300" y="484100"/>
            <a:ext cx="4248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fr-CA" sz="3080"/>
              <a:t>Manipulation virtuelle en mathématique avec Polypad</a:t>
            </a:r>
            <a:endParaRPr sz="3080"/>
          </a:p>
        </p:txBody>
      </p:sp>
      <p:sp>
        <p:nvSpPr>
          <p:cNvPr id="113" name="Google Shape;113;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est une application gratuite en ligne utilisée comme outil de manipulation virtuelle pour l’enseignant et les élèves (géométrie, opérations sur les nombres, fractions, algèbre, probabilités et statistique). Dans cet atelier de type mains sur les touches, venez découvrir son potentiel en explorant ses différents outils dynamiques afin de donner du sens aux concepts mathématiques. De plus, il vous sera possible de voir comment créer, enregistrer et partager avec d’autres utilisateurs.</a:t>
            </a:r>
            <a:endParaRPr sz="1600">
              <a:latin typeface="Source Sans Pro"/>
              <a:ea typeface="Source Sans Pro"/>
              <a:cs typeface="Source Sans Pro"/>
              <a:sym typeface="Source Sans Pro"/>
            </a:endParaRPr>
          </a:p>
        </p:txBody>
      </p:sp>
      <p:sp>
        <p:nvSpPr>
          <p:cNvPr id="114" name="Google Shape;114;p23"/>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4"/>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5"/>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115" name="Google Shape;115;p23">
            <a:hlinkClick r:id="rId6"/>
          </p:cNvPr>
          <p:cNvPicPr preferRelativeResize="0"/>
          <p:nvPr/>
        </p:nvPicPr>
        <p:blipFill>
          <a:blip r:embed="rId7">
            <a:alphaModFix/>
          </a:blip>
          <a:stretch>
            <a:fillRect/>
          </a:stretch>
        </p:blipFill>
        <p:spPr>
          <a:xfrm>
            <a:off x="582654" y="4772723"/>
            <a:ext cx="829726" cy="290325"/>
          </a:xfrm>
          <a:prstGeom prst="rect">
            <a:avLst/>
          </a:prstGeom>
          <a:noFill/>
          <a:ln>
            <a:noFill/>
          </a:ln>
        </p:spPr>
      </p:pic>
      <p:sp>
        <p:nvSpPr>
          <p:cNvPr id="116" name="Google Shape;116;p23"/>
          <p:cNvSpPr txBox="1"/>
          <p:nvPr/>
        </p:nvSpPr>
        <p:spPr>
          <a:xfrm>
            <a:off x="159875" y="4110625"/>
            <a:ext cx="42486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fr-CA" sz="2800">
                <a:solidFill>
                  <a:srgbClr val="0069BF"/>
                </a:solidFill>
              </a:rPr>
              <a:t>monurl.ca/408u508</a:t>
            </a:r>
            <a:endParaRPr sz="2400">
              <a:solidFill>
                <a:srgbClr val="0069BF"/>
              </a:solidFill>
              <a:highlight>
                <a:srgbClr val="FFFF00"/>
              </a:highlight>
              <a:latin typeface="Dosis SemiBold"/>
              <a:ea typeface="Dosis SemiBold"/>
              <a:cs typeface="Dosis SemiBold"/>
              <a:sym typeface="Dosis SemiBold"/>
            </a:endParaRPr>
          </a:p>
        </p:txBody>
      </p:sp>
      <p:pic>
        <p:nvPicPr>
          <p:cNvPr id="117" name="Google Shape;117;p23"/>
          <p:cNvPicPr preferRelativeResize="0"/>
          <p:nvPr/>
        </p:nvPicPr>
        <p:blipFill rotWithShape="1">
          <a:blip r:embed="rId8">
            <a:alphaModFix/>
          </a:blip>
          <a:srcRect b="0" l="15168" r="14641" t="0"/>
          <a:stretch/>
        </p:blipFill>
        <p:spPr>
          <a:xfrm>
            <a:off x="2192825" y="162912"/>
            <a:ext cx="2107575" cy="453225"/>
          </a:xfrm>
          <a:prstGeom prst="rect">
            <a:avLst/>
          </a:prstGeom>
          <a:noFill/>
          <a:ln>
            <a:noFill/>
          </a:ln>
        </p:spPr>
      </p:pic>
      <p:pic>
        <p:nvPicPr>
          <p:cNvPr id="118" name="Google Shape;118;p23"/>
          <p:cNvPicPr preferRelativeResize="0"/>
          <p:nvPr/>
        </p:nvPicPr>
        <p:blipFill rotWithShape="1">
          <a:blip r:embed="rId9">
            <a:alphaModFix/>
          </a:blip>
          <a:srcRect b="12659" l="0" r="0" t="16733"/>
          <a:stretch/>
        </p:blipFill>
        <p:spPr>
          <a:xfrm>
            <a:off x="546525" y="118650"/>
            <a:ext cx="1411775" cy="541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353" name="Google Shape;353;p41"/>
          <p:cNvSpPr txBox="1"/>
          <p:nvPr/>
        </p:nvSpPr>
        <p:spPr>
          <a:xfrm>
            <a:off x="459325" y="1482713"/>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54" name="Google Shape;354;p41"/>
          <p:cNvSpPr txBox="1"/>
          <p:nvPr/>
        </p:nvSpPr>
        <p:spPr>
          <a:xfrm>
            <a:off x="995475" y="1054638"/>
            <a:ext cx="3043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500">
                <a:latin typeface="Dosis"/>
                <a:ea typeface="Dosis"/>
                <a:cs typeface="Dosis"/>
                <a:sym typeface="Dosis"/>
              </a:rPr>
              <a:t>Exemples d’activité à explorer</a:t>
            </a:r>
            <a:endParaRPr b="1" sz="1500">
              <a:latin typeface="Dosis"/>
              <a:ea typeface="Dosis"/>
              <a:cs typeface="Dosis"/>
              <a:sym typeface="Dosis"/>
            </a:endParaRPr>
          </a:p>
          <a:p>
            <a:pPr indent="45720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a:latin typeface="Dosis SemiBold"/>
                <a:ea typeface="Dosis SemiBold"/>
                <a:cs typeface="Dosis SemiBold"/>
                <a:sym typeface="Dosis SemiBold"/>
              </a:rPr>
              <a:t>*</a:t>
            </a:r>
            <a:r>
              <a:rPr lang="fr-CA" sz="1500" u="sng">
                <a:solidFill>
                  <a:schemeClr val="hlink"/>
                </a:solidFill>
                <a:latin typeface="Dosis SemiBold"/>
                <a:ea typeface="Dosis SemiBold"/>
                <a:cs typeface="Dosis SemiBold"/>
                <a:sym typeface="Dosis SemiBold"/>
                <a:hlinkClick r:id="rId5"/>
              </a:rPr>
              <a:t>Compléter le carré</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p:txBody>
      </p:sp>
      <p:sp>
        <p:nvSpPr>
          <p:cNvPr id="355" name="Google Shape;355;p41"/>
          <p:cNvSpPr txBox="1"/>
          <p:nvPr/>
        </p:nvSpPr>
        <p:spPr>
          <a:xfrm>
            <a:off x="995475" y="2611375"/>
            <a:ext cx="7664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chemeClr val="hlink"/>
                </a:solidFill>
                <a:latin typeface="Dosis SemiBold"/>
                <a:ea typeface="Dosis SemiBold"/>
                <a:cs typeface="Dosis SemiBold"/>
                <a:sym typeface="Dosis SemiBold"/>
                <a:hlinkClick r:id="rId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7"/>
              </a:rPr>
              <a:t>canevas</a:t>
            </a:r>
            <a:r>
              <a:rPr lang="fr-CA">
                <a:latin typeface="Dosis SemiBold"/>
                <a:ea typeface="Dosis SemiBold"/>
                <a:cs typeface="Dosis SemiBold"/>
                <a:sym typeface="Dosis SemiBold"/>
              </a:rPr>
              <a:t>)(</a:t>
            </a:r>
            <a:r>
              <a:rPr lang="fr-CA" u="sng">
                <a:solidFill>
                  <a:schemeClr val="hlink"/>
                </a:solidFill>
                <a:latin typeface="Dosis SemiBold"/>
                <a:ea typeface="Dosis SemiBold"/>
                <a:cs typeface="Dosis SemiBold"/>
                <a:sym typeface="Dosis SemiBold"/>
                <a:hlinkClick r:id="rId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chemeClr val="hlink"/>
                </a:solidFill>
                <a:latin typeface="Dosis SemiBold"/>
                <a:ea typeface="Dosis SemiBold"/>
                <a:cs typeface="Dosis SemiBold"/>
                <a:sym typeface="Dosis SemiBold"/>
                <a:hlinkClick r:id="rId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chemeClr val="hlink"/>
                </a:solidFill>
                <a:latin typeface="Dosis SemiBold"/>
                <a:ea typeface="Dosis SemiBold"/>
                <a:cs typeface="Dosis SemiBold"/>
                <a:sym typeface="Dosis SemiBold"/>
                <a:hlinkClick r:id="rId10"/>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chemeClr val="hlink"/>
                </a:solidFill>
                <a:latin typeface="Dosis SemiBold"/>
                <a:ea typeface="Dosis SemiBold"/>
                <a:cs typeface="Dosis SemiBold"/>
                <a:sym typeface="Dosis SemiBold"/>
                <a:hlinkClick r:id="rId11"/>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2"/>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chemeClr val="hlink"/>
                </a:solidFill>
                <a:latin typeface="Dosis SemiBold"/>
                <a:ea typeface="Dosis SemiBold"/>
                <a:cs typeface="Dosis SemiBold"/>
                <a:sym typeface="Dosis SemiBold"/>
                <a:hlinkClick r:id="rId13"/>
              </a:rPr>
              <a:t>Arithmétique</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4"/>
              </a:rPr>
              <a:t>Développer</a:t>
            </a:r>
            <a:r>
              <a:rPr lang="fr-CA">
                <a:latin typeface="Dosis SemiBold"/>
                <a:ea typeface="Dosis SemiBold"/>
                <a:cs typeface="Dosis SemiBold"/>
                <a:sym typeface="Dosis SemiBold"/>
              </a:rPr>
              <a:t> et </a:t>
            </a:r>
            <a:r>
              <a:rPr lang="fr-CA" u="sng">
                <a:solidFill>
                  <a:schemeClr val="hlink"/>
                </a:solidFill>
                <a:latin typeface="Dosis SemiBold"/>
                <a:ea typeface="Dosis SemiBold"/>
                <a:cs typeface="Dosis SemiBold"/>
                <a:sym typeface="Dosis SemiBold"/>
                <a:hlinkClick r:id="rId15"/>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chemeClr val="hlink"/>
                </a:solidFill>
                <a:latin typeface="Dosis SemiBold"/>
                <a:ea typeface="Dosis SemiBold"/>
                <a:cs typeface="Dosis SemiBold"/>
                <a:sym typeface="Dosis SemiBold"/>
                <a:hlinkClick r:id="rId1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7"/>
              </a:rPr>
              <a:t>canevas</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chemeClr val="hlink"/>
                </a:solidFill>
                <a:latin typeface="Dosis SemiBold"/>
                <a:ea typeface="Dosis SemiBold"/>
                <a:cs typeface="Dosis SemiBold"/>
                <a:sym typeface="Dosis SemiBold"/>
                <a:hlinkClick r:id="rId1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3"/>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366" name="Google Shape;366;p43"/>
          <p:cNvSpPr txBox="1"/>
          <p:nvPr/>
        </p:nvSpPr>
        <p:spPr>
          <a:xfrm>
            <a:off x="434450" y="686250"/>
            <a:ext cx="71001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a:latin typeface="Dosis SemiBold"/>
                <a:ea typeface="Dosis SemiBold"/>
                <a:cs typeface="Dosis SemiBold"/>
                <a:sym typeface="Dosis SemiBold"/>
              </a:rPr>
              <a:t>Activités Desmos (exemples)</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Collection Polypad</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rPr lang="fr-CA" sz="1500">
                <a:solidFill>
                  <a:srgbClr val="0069BF"/>
                </a:solidFill>
                <a:latin typeface="Dosis SemiBold"/>
                <a:ea typeface="Dosis SemiBold"/>
                <a:cs typeface="Dosis SemiBold"/>
                <a:sym typeface="Dosis SemiBold"/>
              </a:rPr>
              <a:t>	</a:t>
            </a: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Tutoriel vidéo</a:t>
            </a:r>
            <a:r>
              <a:rPr lang="fr-CA" sz="1500">
                <a:solidFill>
                  <a:srgbClr val="0069BF"/>
                </a:solidFill>
                <a:latin typeface="Dosis SemiBold"/>
                <a:ea typeface="Dosis SemiBold"/>
                <a:cs typeface="Dosis SemiBold"/>
                <a:sym typeface="Dosis SemiBold"/>
              </a:rPr>
              <a:t> (J. Dagenais)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67" name="Google Shape;367;p4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8">
                  <a:extLst>
                    <a:ext uri="{A12FA001-AC4F-418D-AE19-62706E023703}">
                      <ahyp:hlinkClr val="tx"/>
                    </a:ext>
                  </a:extLst>
                </a:hlinkClick>
              </a:rPr>
              <a:t>monurl.ca/</a:t>
            </a:r>
            <a:r>
              <a:rPr b="1" lang="fr-CA" sz="1900">
                <a:solidFill>
                  <a:schemeClr val="lt1"/>
                </a:solidFill>
                <a:latin typeface="Dosis"/>
                <a:ea typeface="Dosis"/>
                <a:cs typeface="Dosis"/>
                <a:sym typeface="Dosis"/>
              </a:rPr>
              <a:t>408u508</a:t>
            </a:r>
            <a:endParaRPr b="1" sz="1900">
              <a:solidFill>
                <a:schemeClr val="lt1"/>
              </a:solidFill>
              <a:latin typeface="Dosis"/>
              <a:ea typeface="Dosis"/>
              <a:cs typeface="Dosis"/>
              <a:sym typeface="Dosis"/>
            </a:endParaRPr>
          </a:p>
        </p:txBody>
      </p:sp>
      <p:sp>
        <p:nvSpPr>
          <p:cNvPr id="368" name="Google Shape;368;p43"/>
          <p:cNvSpPr txBox="1"/>
          <p:nvPr/>
        </p:nvSpPr>
        <p:spPr>
          <a:xfrm>
            <a:off x="6640700" y="3839800"/>
            <a:ext cx="1988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CA" sz="2200" u="sng">
                <a:solidFill>
                  <a:srgbClr val="0069BF"/>
                </a:solidFill>
                <a:hlinkClick r:id="rId9">
                  <a:extLst>
                    <a:ext uri="{A12FA001-AC4F-418D-AE19-62706E023703}">
                      <ahyp:hlinkClr val="tx"/>
                    </a:ext>
                  </a:extLst>
                </a:hlinkClick>
              </a:rPr>
              <a:t>Étiquettes ($)</a:t>
            </a:r>
            <a:endParaRPr sz="2200">
              <a:solidFill>
                <a:srgbClr val="0069B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type="title"/>
          </p:nvPr>
        </p:nvSpPr>
        <p:spPr>
          <a:xfrm>
            <a:off x="324400" y="159500"/>
            <a:ext cx="618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canevas de base  (en construction)</a:t>
            </a:r>
            <a:endParaRPr/>
          </a:p>
        </p:txBody>
      </p:sp>
      <p:sp>
        <p:nvSpPr>
          <p:cNvPr id="374" name="Google Shape;374;p44"/>
          <p:cNvSpPr txBox="1"/>
          <p:nvPr/>
        </p:nvSpPr>
        <p:spPr>
          <a:xfrm>
            <a:off x="451425" y="28003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69BF"/>
              </a:solidFill>
              <a:latin typeface="Dosis"/>
              <a:ea typeface="Dosis"/>
              <a:cs typeface="Dosis"/>
              <a:sym typeface="Dosis"/>
            </a:endParaRPr>
          </a:p>
        </p:txBody>
      </p:sp>
      <p:sp>
        <p:nvSpPr>
          <p:cNvPr id="375" name="Google Shape;375;p44"/>
          <p:cNvSpPr txBox="1"/>
          <p:nvPr/>
        </p:nvSpPr>
        <p:spPr>
          <a:xfrm>
            <a:off x="716938" y="12429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Pièces et billets CAN</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Pièces et billets CAN (restrictions)</a:t>
            </a:r>
            <a:r>
              <a:rPr b="1" lang="fr-CA">
                <a:solidFill>
                  <a:srgbClr val="0069BF"/>
                </a:solidFill>
                <a:latin typeface="Dosis"/>
                <a:ea typeface="Dosis"/>
                <a:cs typeface="Dosis"/>
                <a:sym typeface="Dosis"/>
              </a:rPr>
              <a:t> </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Droites numériques (1 pour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6">
                  <a:extLst>
                    <a:ext uri="{A12FA001-AC4F-418D-AE19-62706E023703}">
                      <ahyp:hlinkClr val="tx"/>
                    </a:ext>
                  </a:extLst>
                </a:hlinkClick>
              </a:rPr>
              <a:t>Droites numériques &amp; Fractions (%)</a:t>
            </a:r>
            <a:endParaRPr b="1">
              <a:solidFill>
                <a:srgbClr val="0069BF"/>
              </a:solidFill>
              <a:latin typeface="Dosis"/>
              <a:ea typeface="Dosis"/>
              <a:cs typeface="Dosis"/>
              <a:sym typeface="Dosis"/>
            </a:endParaRPr>
          </a:p>
        </p:txBody>
      </p:sp>
      <p:sp>
        <p:nvSpPr>
          <p:cNvPr id="376" name="Google Shape;376;p44"/>
          <p:cNvSpPr txBox="1"/>
          <p:nvPr/>
        </p:nvSpPr>
        <p:spPr>
          <a:xfrm>
            <a:off x="716938" y="28003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7">
                  <a:extLst>
                    <a:ext uri="{A12FA001-AC4F-418D-AE19-62706E023703}">
                      <ahyp:hlinkClr val="tx"/>
                    </a:ext>
                  </a:extLst>
                </a:hlinkClick>
              </a:rPr>
              <a:t>Ordre croissant (balance et  3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8">
                  <a:extLst>
                    <a:ext uri="{A12FA001-AC4F-418D-AE19-62706E023703}">
                      <ahyp:hlinkClr val="tx"/>
                    </a:ext>
                  </a:extLst>
                </a:hlinkClick>
              </a:rPr>
              <a:t>Ordre croissant (balance et  4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9">
                  <a:extLst>
                    <a:ext uri="{A12FA001-AC4F-418D-AE19-62706E023703}">
                      <ahyp:hlinkClr val="tx"/>
                    </a:ext>
                  </a:extLst>
                </a:hlinkClick>
              </a:rPr>
              <a:t>Ordre croissant (balance et  5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0">
                  <a:extLst>
                    <a:ext uri="{A12FA001-AC4F-418D-AE19-62706E023703}">
                      <ahyp:hlinkClr val="tx"/>
                    </a:ext>
                  </a:extLst>
                </a:hlinkClick>
              </a:rPr>
              <a:t>Ordre croissant (balance et cartes)</a:t>
            </a:r>
            <a:endParaRPr b="1">
              <a:solidFill>
                <a:srgbClr val="0069BF"/>
              </a:solidFill>
              <a:latin typeface="Dosis"/>
              <a:ea typeface="Dosis"/>
              <a:cs typeface="Dosis"/>
              <a:sym typeface="Dosis"/>
            </a:endParaRPr>
          </a:p>
        </p:txBody>
      </p:sp>
      <p:sp>
        <p:nvSpPr>
          <p:cNvPr id="377" name="Google Shape;377;p44"/>
          <p:cNvSpPr txBox="1"/>
          <p:nvPr/>
        </p:nvSpPr>
        <p:spPr>
          <a:xfrm>
            <a:off x="4803138" y="2415325"/>
            <a:ext cx="3000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1">
                  <a:extLst>
                    <a:ext uri="{A12FA001-AC4F-418D-AE19-62706E023703}">
                      <ahyp:hlinkClr val="tx"/>
                    </a:ext>
                  </a:extLst>
                </a:hlinkClick>
              </a:rPr>
              <a:t>Translation</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2">
                  <a:extLst>
                    <a:ext uri="{A12FA001-AC4F-418D-AE19-62706E023703}">
                      <ahyp:hlinkClr val="tx"/>
                    </a:ext>
                  </a:extLst>
                </a:hlinkClick>
              </a:rPr>
              <a:t>Mesure d’un angle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3">
                  <a:extLst>
                    <a:ext uri="{A12FA001-AC4F-418D-AE19-62706E023703}">
                      <ahyp:hlinkClr val="tx"/>
                    </a:ext>
                  </a:extLst>
                </a:hlinkClick>
              </a:rPr>
              <a:t>Fractions (couleurs)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4">
                  <a:extLst>
                    <a:ext uri="{A12FA001-AC4F-418D-AE19-62706E023703}">
                      <ahyp:hlinkClr val="tx"/>
                    </a:ext>
                  </a:extLst>
                </a:hlinkClick>
              </a:rPr>
              <a:t>Moyenne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5">
                  <a:extLst>
                    <a:ext uri="{A12FA001-AC4F-418D-AE19-62706E023703}">
                      <ahyp:hlinkClr val="tx"/>
                    </a:ext>
                  </a:extLst>
                </a:hlinkClick>
              </a:rPr>
              <a:t>Moyenne 2</a:t>
            </a:r>
            <a:endParaRPr b="1">
              <a:solidFill>
                <a:srgbClr val="0069BF"/>
              </a:solidFill>
              <a:latin typeface="Dosis"/>
              <a:ea typeface="Dosis"/>
              <a:cs typeface="Dosis"/>
              <a:sym typeface="Dosis"/>
            </a:endParaRPr>
          </a:p>
        </p:txBody>
      </p:sp>
      <p:sp>
        <p:nvSpPr>
          <p:cNvPr id="378" name="Google Shape;378;p44"/>
          <p:cNvSpPr txBox="1"/>
          <p:nvPr/>
        </p:nvSpPr>
        <p:spPr>
          <a:xfrm>
            <a:off x="4753788" y="12429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6">
                  <a:extLst>
                    <a:ext uri="{A12FA001-AC4F-418D-AE19-62706E023703}">
                      <ahyp:hlinkClr val="tx"/>
                    </a:ext>
                  </a:extLst>
                </a:hlinkClick>
              </a:rPr>
              <a:t>Le trésor du pirate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7">
                  <a:extLst>
                    <a:ext uri="{A12FA001-AC4F-418D-AE19-62706E023703}">
                      <ahyp:hlinkClr val="tx"/>
                    </a:ext>
                  </a:extLst>
                </a:hlinkClick>
              </a:rPr>
              <a:t>Sac de papier</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8">
                  <a:extLst>
                    <a:ext uri="{A12FA001-AC4F-418D-AE19-62706E023703}">
                      <ahyp:hlinkClr val="tx"/>
                    </a:ext>
                  </a:extLst>
                </a:hlinkClick>
              </a:rPr>
              <a:t>Animaux de la ferme</a:t>
            </a:r>
            <a:endParaRPr b="1">
              <a:solidFill>
                <a:srgbClr val="0069BF"/>
              </a:solidFill>
              <a:latin typeface="Dosis"/>
              <a:ea typeface="Dosis"/>
              <a:cs typeface="Dosis"/>
              <a:sym typeface="Dosis"/>
            </a:endParaRPr>
          </a:p>
        </p:txBody>
      </p:sp>
      <p:sp>
        <p:nvSpPr>
          <p:cNvPr id="379" name="Google Shape;379;p4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19">
                  <a:extLst>
                    <a:ext uri="{A12FA001-AC4F-418D-AE19-62706E023703}">
                      <ahyp:hlinkClr val="tx"/>
                    </a:ext>
                  </a:extLst>
                </a:hlinkClick>
              </a:rPr>
              <a:t>monurl.ca/</a:t>
            </a:r>
            <a:r>
              <a:rPr b="1" lang="fr-CA" sz="1900">
                <a:solidFill>
                  <a:schemeClr val="lt1"/>
                </a:solidFill>
                <a:latin typeface="Dosis"/>
                <a:ea typeface="Dosis"/>
                <a:cs typeface="Dosis"/>
                <a:sym typeface="Dosis"/>
              </a:rPr>
              <a:t>408u508</a:t>
            </a:r>
            <a:endParaRPr b="1" sz="1900">
              <a:solidFill>
                <a:schemeClr val="lt1"/>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324400" y="159500"/>
            <a:ext cx="8167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démonstrations et exemples</a:t>
            </a:r>
            <a:endParaRPr/>
          </a:p>
          <a:p>
            <a:pPr indent="0" lvl="0" marL="0" rtl="0" algn="l">
              <a:spcBef>
                <a:spcPts val="0"/>
              </a:spcBef>
              <a:spcAft>
                <a:spcPts val="0"/>
              </a:spcAft>
              <a:buNone/>
            </a:pPr>
            <a:r>
              <a:rPr lang="fr-CA" sz="1800"/>
              <a:t>(RÉCIT régional FGA - Montérégie)</a:t>
            </a:r>
            <a:endParaRPr sz="1800"/>
          </a:p>
        </p:txBody>
      </p:sp>
      <p:sp>
        <p:nvSpPr>
          <p:cNvPr id="385" name="Google Shape;385;p45"/>
          <p:cNvSpPr txBox="1"/>
          <p:nvPr/>
        </p:nvSpPr>
        <p:spPr>
          <a:xfrm>
            <a:off x="394925" y="977375"/>
            <a:ext cx="34377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Algèbre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Simplifier une expression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Les proportions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6">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7">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8">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9">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Résoudre une équation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2">
                  <a:extLst>
                    <a:ext uri="{A12FA001-AC4F-418D-AE19-62706E023703}">
                      <ahyp:hlinkClr val="tx"/>
                    </a:ext>
                  </a:extLst>
                </a:hlinkClick>
              </a:rPr>
              <a:t>Exemple #3</a:t>
            </a:r>
            <a:endParaRPr b="1" u="sng">
              <a:solidFill>
                <a:srgbClr val="0069BF"/>
              </a:solidFill>
              <a:latin typeface="Dosis"/>
              <a:ea typeface="Dosis"/>
              <a:cs typeface="Dosis"/>
              <a:sym typeface="Dosis"/>
            </a:endParaRPr>
          </a:p>
        </p:txBody>
      </p:sp>
      <p:sp>
        <p:nvSpPr>
          <p:cNvPr id="386" name="Google Shape;386;p45"/>
          <p:cNvSpPr txBox="1"/>
          <p:nvPr/>
        </p:nvSpPr>
        <p:spPr>
          <a:xfrm>
            <a:off x="5232350" y="1016300"/>
            <a:ext cx="30000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Géométrie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Développement de solides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6">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7">
                  <a:extLst>
                    <a:ext uri="{A12FA001-AC4F-418D-AE19-62706E023703}">
                      <ahyp:hlinkClr val="tx"/>
                    </a:ext>
                  </a:extLst>
                </a:hlinkClick>
              </a:rPr>
              <a:t>Exemple #5</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8">
                  <a:extLst>
                    <a:ext uri="{A12FA001-AC4F-418D-AE19-62706E023703}">
                      <ahyp:hlinkClr val="tx"/>
                    </a:ext>
                  </a:extLst>
                </a:hlinkClick>
              </a:rPr>
              <a:t>Exemple #6</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9">
                  <a:extLst>
                    <a:ext uri="{A12FA001-AC4F-418D-AE19-62706E023703}">
                      <ahyp:hlinkClr val="tx"/>
                    </a:ext>
                  </a:extLst>
                </a:hlinkClick>
              </a:rPr>
              <a:t>Exemple #7</a:t>
            </a:r>
            <a:endParaRPr>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Calcul d’aire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2">
                  <a:extLst>
                    <a:ext uri="{A12FA001-AC4F-418D-AE19-62706E023703}">
                      <ahyp:hlinkClr val="tx"/>
                    </a:ext>
                  </a:extLst>
                </a:hlinkClick>
              </a:rPr>
              <a:t>Piscine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3">
                  <a:extLst>
                    <a:ext uri="{A12FA001-AC4F-418D-AE19-62706E023703}">
                      <ahyp:hlinkClr val="tx"/>
                    </a:ext>
                  </a:extLst>
                </a:hlinkClick>
              </a:rPr>
              <a:t>Piscine #2 </a:t>
            </a:r>
            <a:endParaRPr b="1" u="sng">
              <a:solidFill>
                <a:srgbClr val="0069BF"/>
              </a:solidFill>
              <a:latin typeface="Dosis"/>
              <a:ea typeface="Dosis"/>
              <a:cs typeface="Dosis"/>
              <a:sym typeface="Dosis"/>
            </a:endParaRPr>
          </a:p>
        </p:txBody>
      </p:sp>
      <p:sp>
        <p:nvSpPr>
          <p:cNvPr id="387" name="Google Shape;387;p4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24">
                  <a:extLst>
                    <a:ext uri="{A12FA001-AC4F-418D-AE19-62706E023703}">
                      <ahyp:hlinkClr val="tx"/>
                    </a:ext>
                  </a:extLst>
                </a:hlinkClick>
              </a:rPr>
              <a:t>monurl.ca/</a:t>
            </a:r>
            <a:r>
              <a:rPr b="1" lang="fr-CA" sz="1900">
                <a:solidFill>
                  <a:schemeClr val="lt1"/>
                </a:solidFill>
                <a:latin typeface="Dosis"/>
                <a:ea typeface="Dosis"/>
                <a:cs typeface="Dosis"/>
                <a:sym typeface="Dosis"/>
              </a:rPr>
              <a:t>408u508</a:t>
            </a:r>
            <a:endParaRPr b="1" sz="1900">
              <a:solidFill>
                <a:schemeClr val="lt1"/>
              </a:solidFill>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6"/>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7"/>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7"/>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0" name="Google Shape;400;p47"/>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401" name="Google Shape;401;p47"/>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402" name="Google Shape;402;p47"/>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403" name="Google Shape;403;p47">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404" name="Google Shape;404;p47"/>
          <p:cNvPicPr preferRelativeResize="0"/>
          <p:nvPr/>
        </p:nvPicPr>
        <p:blipFill>
          <a:blip r:embed="rId8">
            <a:alphaModFix/>
          </a:blip>
          <a:stretch>
            <a:fillRect/>
          </a:stretch>
        </p:blipFill>
        <p:spPr>
          <a:xfrm>
            <a:off x="3507301" y="1909227"/>
            <a:ext cx="2129425" cy="2752701"/>
          </a:xfrm>
          <a:prstGeom prst="rect">
            <a:avLst/>
          </a:prstGeom>
          <a:noFill/>
          <a:ln>
            <a:noFill/>
          </a:ln>
        </p:spPr>
      </p:pic>
      <p:sp>
        <p:nvSpPr>
          <p:cNvPr id="405" name="Google Shape;405;p47"/>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406" name="Google Shape;406;p47"/>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407" name="Google Shape;407;p47"/>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408" name="Google Shape;408;p47"/>
          <p:cNvPicPr preferRelativeResize="0"/>
          <p:nvPr/>
        </p:nvPicPr>
        <p:blipFill rotWithShape="1">
          <a:blip r:embed="rId11">
            <a:alphaModFix/>
          </a:blip>
          <a:srcRect b="7679" l="21382" r="27500" t="6703"/>
          <a:stretch/>
        </p:blipFill>
        <p:spPr>
          <a:xfrm>
            <a:off x="4996427" y="4171491"/>
            <a:ext cx="293650" cy="357358"/>
          </a:xfrm>
          <a:prstGeom prst="rect">
            <a:avLst/>
          </a:prstGeom>
          <a:noFill/>
          <a:ln>
            <a:noFill/>
          </a:ln>
        </p:spPr>
      </p:pic>
      <p:sp>
        <p:nvSpPr>
          <p:cNvPr id="409" name="Google Shape;409;p47"/>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7"/>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47"/>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412" name="Google Shape;412;p47"/>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413" name="Google Shape;413;p47"/>
          <p:cNvCxnSpPr>
            <a:stCxn id="411" idx="1"/>
            <a:endCxn id="410"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414" name="Google Shape;414;p47"/>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415" name="Google Shape;415;p47">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416" name="Google Shape;416;p47"/>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417" name="Google Shape;417;p47"/>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418" name="Google Shape;418;p47">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419" name="Google Shape;419;p47"/>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420" name="Google Shape;420;p47"/>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47"/>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422" name="Google Shape;422;p47"/>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3" name="Google Shape;423;p47"/>
          <p:cNvCxnSpPr>
            <a:stCxn id="420"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424" name="Google Shape;424;p47"/>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425" name="Google Shape;425;p47">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426" name="Google Shape;426;p47"/>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8"/>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Discussion et élaboration d’une tâche à faire pour les élèves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9"/>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On utilise Polypad quand et comment?</a:t>
            </a:r>
            <a:endParaRPr/>
          </a:p>
        </p:txBody>
      </p:sp>
      <p:pic>
        <p:nvPicPr>
          <p:cNvPr id="437" name="Google Shape;437;p49"/>
          <p:cNvPicPr preferRelativeResize="0"/>
          <p:nvPr/>
        </p:nvPicPr>
        <p:blipFill>
          <a:blip r:embed="rId3">
            <a:alphaModFix/>
          </a:blip>
          <a:stretch>
            <a:fillRect/>
          </a:stretch>
        </p:blipFill>
        <p:spPr>
          <a:xfrm rot="-261832">
            <a:off x="1501864" y="2105533"/>
            <a:ext cx="2310394" cy="1821233"/>
          </a:xfrm>
          <a:prstGeom prst="rect">
            <a:avLst/>
          </a:prstGeom>
          <a:noFill/>
          <a:ln>
            <a:noFill/>
          </a:ln>
        </p:spPr>
      </p:pic>
      <p:grpSp>
        <p:nvGrpSpPr>
          <p:cNvPr id="438" name="Google Shape;438;p49"/>
          <p:cNvGrpSpPr/>
          <p:nvPr/>
        </p:nvGrpSpPr>
        <p:grpSpPr>
          <a:xfrm rot="511336">
            <a:off x="4878547" y="2185239"/>
            <a:ext cx="2855110" cy="1661820"/>
            <a:chOff x="5223875" y="1637475"/>
            <a:chExt cx="2854990" cy="1661750"/>
          </a:xfrm>
        </p:grpSpPr>
        <p:pic>
          <p:nvPicPr>
            <p:cNvPr id="439" name="Google Shape;439;p49"/>
            <p:cNvPicPr preferRelativeResize="0"/>
            <p:nvPr/>
          </p:nvPicPr>
          <p:blipFill rotWithShape="1">
            <a:blip r:embed="rId4">
              <a:alphaModFix/>
            </a:blip>
            <a:srcRect b="0" l="47886" r="0" t="42791"/>
            <a:stretch/>
          </p:blipFill>
          <p:spPr>
            <a:xfrm>
              <a:off x="5223875" y="1637475"/>
              <a:ext cx="2854990" cy="1661750"/>
            </a:xfrm>
            <a:prstGeom prst="rect">
              <a:avLst/>
            </a:prstGeom>
            <a:noFill/>
            <a:ln>
              <a:noFill/>
            </a:ln>
          </p:spPr>
        </p:pic>
        <p:pic>
          <p:nvPicPr>
            <p:cNvPr id="440" name="Google Shape;440;p49"/>
            <p:cNvPicPr preferRelativeResize="0"/>
            <p:nvPr/>
          </p:nvPicPr>
          <p:blipFill>
            <a:blip r:embed="rId5">
              <a:alphaModFix/>
            </a:blip>
            <a:stretch>
              <a:fillRect/>
            </a:stretch>
          </p:blipFill>
          <p:spPr>
            <a:xfrm>
              <a:off x="5867071" y="2024979"/>
              <a:ext cx="1709273" cy="9872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0"/>
          <p:cNvSpPr/>
          <p:nvPr/>
        </p:nvSpPr>
        <p:spPr>
          <a:xfrm>
            <a:off x="311700" y="878475"/>
            <a:ext cx="85206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0"/>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Création d’une activité</a:t>
            </a:r>
            <a:endParaRPr/>
          </a:p>
        </p:txBody>
      </p:sp>
      <p:grpSp>
        <p:nvGrpSpPr>
          <p:cNvPr id="447" name="Google Shape;447;p50"/>
          <p:cNvGrpSpPr/>
          <p:nvPr/>
        </p:nvGrpSpPr>
        <p:grpSpPr>
          <a:xfrm>
            <a:off x="1009875" y="1231475"/>
            <a:ext cx="7349303" cy="853900"/>
            <a:chOff x="1162275" y="1155275"/>
            <a:chExt cx="7349303" cy="853900"/>
          </a:xfrm>
        </p:grpSpPr>
        <p:pic>
          <p:nvPicPr>
            <p:cNvPr id="448" name="Google Shape;448;p50"/>
            <p:cNvPicPr preferRelativeResize="0"/>
            <p:nvPr/>
          </p:nvPicPr>
          <p:blipFill>
            <a:blip r:embed="rId3">
              <a:alphaModFix/>
            </a:blip>
            <a:stretch>
              <a:fillRect/>
            </a:stretch>
          </p:blipFill>
          <p:spPr>
            <a:xfrm>
              <a:off x="1162275" y="1155275"/>
              <a:ext cx="853900" cy="853900"/>
            </a:xfrm>
            <a:prstGeom prst="rect">
              <a:avLst/>
            </a:prstGeom>
            <a:noFill/>
            <a:ln>
              <a:noFill/>
            </a:ln>
          </p:spPr>
        </p:pic>
        <p:sp>
          <p:nvSpPr>
            <p:cNvPr id="449" name="Google Shape;449;p50"/>
            <p:cNvSpPr txBox="1"/>
            <p:nvPr/>
          </p:nvSpPr>
          <p:spPr>
            <a:xfrm>
              <a:off x="2186978" y="1312825"/>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cible un concept…une activité…une leçon…</a:t>
              </a:r>
              <a:endParaRPr sz="2300">
                <a:latin typeface="Dosis SemiBold"/>
                <a:ea typeface="Dosis SemiBold"/>
                <a:cs typeface="Dosis SemiBold"/>
                <a:sym typeface="Dosis SemiBold"/>
              </a:endParaRPr>
            </a:p>
          </p:txBody>
        </p:sp>
      </p:grpSp>
      <p:grpSp>
        <p:nvGrpSpPr>
          <p:cNvPr id="450" name="Google Shape;450;p50"/>
          <p:cNvGrpSpPr/>
          <p:nvPr/>
        </p:nvGrpSpPr>
        <p:grpSpPr>
          <a:xfrm>
            <a:off x="1009874" y="2493388"/>
            <a:ext cx="7349304" cy="746425"/>
            <a:chOff x="1162274" y="2321750"/>
            <a:chExt cx="7349304" cy="746425"/>
          </a:xfrm>
        </p:grpSpPr>
        <p:sp>
          <p:nvSpPr>
            <p:cNvPr id="451" name="Google Shape;451;p50"/>
            <p:cNvSpPr txBox="1"/>
            <p:nvPr/>
          </p:nvSpPr>
          <p:spPr>
            <a:xfrm>
              <a:off x="2186978" y="2425562"/>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modifie…invente…expérimente…</a:t>
              </a:r>
              <a:endParaRPr sz="2300">
                <a:latin typeface="Dosis SemiBold"/>
                <a:ea typeface="Dosis SemiBold"/>
                <a:cs typeface="Dosis SemiBold"/>
                <a:sym typeface="Dosis SemiBold"/>
              </a:endParaRPr>
            </a:p>
          </p:txBody>
        </p:sp>
        <p:pic>
          <p:nvPicPr>
            <p:cNvPr id="452" name="Google Shape;452;p50"/>
            <p:cNvPicPr preferRelativeResize="0"/>
            <p:nvPr/>
          </p:nvPicPr>
          <p:blipFill>
            <a:blip r:embed="rId4">
              <a:alphaModFix/>
            </a:blip>
            <a:stretch>
              <a:fillRect/>
            </a:stretch>
          </p:blipFill>
          <p:spPr>
            <a:xfrm>
              <a:off x="1162274" y="2321750"/>
              <a:ext cx="746450" cy="746425"/>
            </a:xfrm>
            <a:prstGeom prst="rect">
              <a:avLst/>
            </a:prstGeom>
            <a:noFill/>
            <a:ln>
              <a:noFill/>
            </a:ln>
          </p:spPr>
        </p:pic>
      </p:grpSp>
      <p:grpSp>
        <p:nvGrpSpPr>
          <p:cNvPr id="453" name="Google Shape;453;p50"/>
          <p:cNvGrpSpPr/>
          <p:nvPr/>
        </p:nvGrpSpPr>
        <p:grpSpPr>
          <a:xfrm>
            <a:off x="1056537" y="3647825"/>
            <a:ext cx="7302641" cy="746424"/>
            <a:chOff x="1208937" y="3571625"/>
            <a:chExt cx="7302641" cy="746424"/>
          </a:xfrm>
        </p:grpSpPr>
        <p:pic>
          <p:nvPicPr>
            <p:cNvPr id="454" name="Google Shape;454;p50"/>
            <p:cNvPicPr preferRelativeResize="0"/>
            <p:nvPr/>
          </p:nvPicPr>
          <p:blipFill>
            <a:blip r:embed="rId5">
              <a:alphaModFix/>
            </a:blip>
            <a:stretch>
              <a:fillRect/>
            </a:stretch>
          </p:blipFill>
          <p:spPr>
            <a:xfrm>
              <a:off x="1208937" y="3571625"/>
              <a:ext cx="653130" cy="746424"/>
            </a:xfrm>
            <a:prstGeom prst="rect">
              <a:avLst/>
            </a:prstGeom>
            <a:noFill/>
            <a:ln>
              <a:noFill/>
            </a:ln>
          </p:spPr>
        </p:pic>
        <p:sp>
          <p:nvSpPr>
            <p:cNvPr id="455" name="Google Shape;455;p50"/>
            <p:cNvSpPr txBox="1"/>
            <p:nvPr/>
          </p:nvSpPr>
          <p:spPr>
            <a:xfrm>
              <a:off x="2186978" y="3675437"/>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partage…questionne…commente…</a:t>
              </a:r>
              <a:endParaRPr sz="2300">
                <a:latin typeface="Dosis SemiBold"/>
                <a:ea typeface="Dosis SemiBold"/>
                <a:cs typeface="Dosis SemiBold"/>
                <a:sym typeface="Dosis Semi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1302400" y="1593038"/>
            <a:ext cx="3164100" cy="10680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Luc Lagarde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2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300">
                <a:solidFill>
                  <a:srgbClr val="3D4965"/>
                </a:solidFill>
                <a:latin typeface="Dosis"/>
                <a:ea typeface="Dosis"/>
                <a:cs typeface="Dosis"/>
                <a:sym typeface="Dosis"/>
              </a:rPr>
              <a:t> </a:t>
            </a:r>
            <a:endParaRPr b="1" sz="13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pic>
        <p:nvPicPr>
          <p:cNvPr id="124" name="Google Shape;124;p24"/>
          <p:cNvPicPr preferRelativeResize="0"/>
          <p:nvPr/>
        </p:nvPicPr>
        <p:blipFill rotWithShape="1">
          <a:blip r:embed="rId4">
            <a:alphaModFix/>
          </a:blip>
          <a:srcRect b="0" l="15168" r="14641" t="0"/>
          <a:stretch/>
        </p:blipFill>
        <p:spPr>
          <a:xfrm>
            <a:off x="1709763" y="3131700"/>
            <a:ext cx="2349375" cy="505225"/>
          </a:xfrm>
          <a:prstGeom prst="rect">
            <a:avLst/>
          </a:prstGeom>
          <a:noFill/>
          <a:ln>
            <a:noFill/>
          </a:ln>
        </p:spPr>
      </p:pic>
      <p:sp>
        <p:nvSpPr>
          <p:cNvPr id="125" name="Google Shape;125;p2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Vos animateurs</a:t>
            </a:r>
            <a:endParaRPr/>
          </a:p>
        </p:txBody>
      </p:sp>
      <p:pic>
        <p:nvPicPr>
          <p:cNvPr id="127" name="Google Shape;127;p24"/>
          <p:cNvPicPr preferRelativeResize="0"/>
          <p:nvPr/>
        </p:nvPicPr>
        <p:blipFill rotWithShape="1">
          <a:blip r:embed="rId5">
            <a:alphaModFix/>
          </a:blip>
          <a:srcRect b="0" l="0" r="28936" t="0"/>
          <a:stretch/>
        </p:blipFill>
        <p:spPr>
          <a:xfrm>
            <a:off x="0" y="1531825"/>
            <a:ext cx="1690150" cy="2378350"/>
          </a:xfrm>
          <a:prstGeom prst="rect">
            <a:avLst/>
          </a:prstGeom>
          <a:noFill/>
          <a:ln>
            <a:noFill/>
          </a:ln>
        </p:spPr>
      </p:pic>
      <p:sp>
        <p:nvSpPr>
          <p:cNvPr id="128" name="Google Shape;128;p2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6">
                  <a:extLst>
                    <a:ext uri="{A12FA001-AC4F-418D-AE19-62706E023703}">
                      <ahyp:hlinkClr val="tx"/>
                    </a:ext>
                  </a:extLst>
                </a:hlinkClick>
              </a:rPr>
              <a:t>monurl.ca/</a:t>
            </a:r>
            <a:r>
              <a:rPr b="1" lang="fr-CA" sz="1900">
                <a:solidFill>
                  <a:schemeClr val="lt1"/>
                </a:solidFill>
                <a:latin typeface="Dosis"/>
                <a:ea typeface="Dosis"/>
                <a:cs typeface="Dosis"/>
                <a:sym typeface="Dosis"/>
              </a:rPr>
              <a:t>408u508</a:t>
            </a:r>
            <a:endParaRPr b="1" sz="1900">
              <a:solidFill>
                <a:schemeClr val="lt1"/>
              </a:solidFill>
              <a:latin typeface="Dosis"/>
              <a:ea typeface="Dosis"/>
              <a:cs typeface="Dosis"/>
              <a:sym typeface="Dosis"/>
            </a:endParaRPr>
          </a:p>
        </p:txBody>
      </p:sp>
      <p:pic>
        <p:nvPicPr>
          <p:cNvPr descr="Image" id="129" name="Google Shape;129;p24"/>
          <p:cNvPicPr preferRelativeResize="0"/>
          <p:nvPr/>
        </p:nvPicPr>
        <p:blipFill>
          <a:blip r:embed="rId7">
            <a:alphaModFix/>
          </a:blip>
          <a:stretch>
            <a:fillRect/>
          </a:stretch>
        </p:blipFill>
        <p:spPr>
          <a:xfrm>
            <a:off x="6685575" y="1511725"/>
            <a:ext cx="2422250" cy="2422250"/>
          </a:xfrm>
          <a:prstGeom prst="rect">
            <a:avLst/>
          </a:prstGeom>
          <a:noFill/>
          <a:ln>
            <a:noFill/>
          </a:ln>
        </p:spPr>
      </p:pic>
      <p:sp>
        <p:nvSpPr>
          <p:cNvPr id="130" name="Google Shape;130;p24"/>
          <p:cNvSpPr txBox="1"/>
          <p:nvPr/>
        </p:nvSpPr>
        <p:spPr>
          <a:xfrm>
            <a:off x="3821400" y="1324150"/>
            <a:ext cx="4257000" cy="1784100"/>
          </a:xfrm>
          <a:prstGeom prst="rect">
            <a:avLst/>
          </a:prstGeom>
          <a:noFill/>
          <a:ln>
            <a:noFill/>
          </a:ln>
        </p:spPr>
        <p:txBody>
          <a:bodyPr anchorCtr="0" anchor="t" bIns="91425" lIns="91425" spcFirstLastPara="1" rIns="91425" wrap="square" tIns="91425">
            <a:noAutofit/>
          </a:bodyPr>
          <a:lstStyle/>
          <a:p>
            <a:pPr indent="0" lvl="0" marL="0" rtl="0" algn="ctr">
              <a:spcBef>
                <a:spcPts val="800"/>
              </a:spcBef>
              <a:spcAft>
                <a:spcPts val="0"/>
              </a:spcAft>
              <a:buNone/>
            </a:pPr>
            <a:r>
              <a:rPr lang="fr-CA" sz="3000">
                <a:solidFill>
                  <a:srgbClr val="1C4587"/>
                </a:solidFill>
                <a:latin typeface="Source Sans Pro"/>
                <a:ea typeface="Source Sans Pro"/>
                <a:cs typeface="Source Sans Pro"/>
                <a:sym typeface="Source Sans Pro"/>
              </a:rPr>
              <a:t>Marie-France Surprenant</a:t>
            </a:r>
            <a:endParaRPr sz="3000">
              <a:solidFill>
                <a:srgbClr val="1C4587"/>
              </a:solidFill>
              <a:latin typeface="Source Sans Pro"/>
              <a:ea typeface="Source Sans Pro"/>
              <a:cs typeface="Source Sans Pro"/>
              <a:sym typeface="Source Sans Pro"/>
            </a:endParaRPr>
          </a:p>
          <a:p>
            <a:pPr indent="0" lvl="0" marL="0" rtl="0" algn="ctr">
              <a:spcBef>
                <a:spcPts val="800"/>
              </a:spcBef>
              <a:spcAft>
                <a:spcPts val="0"/>
              </a:spcAft>
              <a:buNone/>
            </a:pPr>
            <a:r>
              <a:rPr b="1" lang="fr-CA" sz="1200" u="sng">
                <a:solidFill>
                  <a:srgbClr val="0069BF"/>
                </a:solidFill>
                <a:latin typeface="Dosis"/>
                <a:ea typeface="Dosis"/>
                <a:cs typeface="Dosis"/>
                <a:sym typeface="Dosis"/>
                <a:hlinkClick r:id="rId8">
                  <a:extLst>
                    <a:ext uri="{A12FA001-AC4F-418D-AE19-62706E023703}">
                      <ahyp:hlinkClr val="tx"/>
                    </a:ext>
                  </a:extLst>
                </a:hlinkClick>
              </a:rPr>
              <a:t>marie-france.surprenant@recit.qc.ca</a:t>
            </a:r>
            <a:r>
              <a:rPr b="1" lang="fr-CA" sz="1200">
                <a:solidFill>
                  <a:srgbClr val="0069BF"/>
                </a:solidFill>
                <a:latin typeface="Dosis"/>
                <a:ea typeface="Dosis"/>
                <a:cs typeface="Dosis"/>
                <a:sym typeface="Dosis"/>
              </a:rPr>
              <a:t> </a:t>
            </a:r>
            <a:endParaRPr sz="1200">
              <a:solidFill>
                <a:srgbClr val="0069BF"/>
              </a:solidFill>
              <a:latin typeface="Dosis SemiBold"/>
              <a:ea typeface="Dosis SemiBold"/>
              <a:cs typeface="Dosis SemiBold"/>
              <a:sym typeface="Dosis SemiBold"/>
            </a:endParaRPr>
          </a:p>
        </p:txBody>
      </p:sp>
      <p:pic>
        <p:nvPicPr>
          <p:cNvPr id="131" name="Google Shape;131;p24"/>
          <p:cNvPicPr preferRelativeResize="0"/>
          <p:nvPr/>
        </p:nvPicPr>
        <p:blipFill>
          <a:blip r:embed="rId9">
            <a:alphaModFix/>
          </a:blip>
          <a:stretch>
            <a:fillRect/>
          </a:stretch>
        </p:blipFill>
        <p:spPr>
          <a:xfrm>
            <a:off x="5202333" y="3131700"/>
            <a:ext cx="1495130" cy="505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51"/>
          <p:cNvGrpSpPr/>
          <p:nvPr/>
        </p:nvGrpSpPr>
        <p:grpSpPr>
          <a:xfrm>
            <a:off x="1581245" y="1365606"/>
            <a:ext cx="5697467" cy="3691226"/>
            <a:chOff x="1480702" y="1365000"/>
            <a:chExt cx="7596623" cy="4921635"/>
          </a:xfrm>
        </p:grpSpPr>
        <p:sp>
          <p:nvSpPr>
            <p:cNvPr id="461" name="Google Shape;461;p51"/>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2" name="Google Shape;462;p51"/>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463" name="Google Shape;463;p51"/>
          <p:cNvSpPr/>
          <p:nvPr/>
        </p:nvSpPr>
        <p:spPr>
          <a:xfrm>
            <a:off x="-6450" y="0"/>
            <a:ext cx="9156900" cy="1276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
        <p:nvSpPr>
          <p:cNvPr id="465" name="Google Shape;465;p51"/>
          <p:cNvSpPr txBox="1"/>
          <p:nvPr>
            <p:ph idx="4294967295" type="title"/>
          </p:nvPr>
        </p:nvSpPr>
        <p:spPr>
          <a:xfrm>
            <a:off x="1244825" y="0"/>
            <a:ext cx="6473700" cy="127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L’équipe du RÉCIT MST est disponible </a:t>
            </a:r>
            <a:endParaRPr b="1" sz="311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les mercredis matins de 9 h à 11 h 30.</a:t>
            </a:r>
            <a:r>
              <a:rPr lang="fr-CA" sz="3000">
                <a:solidFill>
                  <a:schemeClr val="lt1"/>
                </a:solidFill>
                <a:latin typeface="Viga"/>
                <a:ea typeface="Viga"/>
                <a:cs typeface="Viga"/>
                <a:sym typeface="Viga"/>
              </a:rPr>
              <a:t> </a:t>
            </a:r>
            <a:endParaRPr sz="3000">
              <a:solidFill>
                <a:schemeClr val="lt1"/>
              </a:solidFill>
              <a:latin typeface="Viga"/>
              <a:ea typeface="Viga"/>
              <a:cs typeface="Viga"/>
              <a:sym typeface="Viga"/>
            </a:endParaRPr>
          </a:p>
        </p:txBody>
      </p:sp>
      <p:sp>
        <p:nvSpPr>
          <p:cNvPr id="466" name="Google Shape;466;p51"/>
          <p:cNvSpPr txBox="1"/>
          <p:nvPr/>
        </p:nvSpPr>
        <p:spPr>
          <a:xfrm>
            <a:off x="1466725" y="3706750"/>
            <a:ext cx="59265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chemeClr val="dk1"/>
                </a:solidFill>
                <a:latin typeface="Ubuntu"/>
                <a:ea typeface="Ubuntu"/>
                <a:cs typeface="Ubuntu"/>
                <a:sym typeface="Ubuntu"/>
              </a:rPr>
              <a:t>Toutes les informations: </a:t>
            </a:r>
            <a:r>
              <a:rPr lang="fr-CA" u="sng">
                <a:solidFill>
                  <a:srgbClr val="0B5394"/>
                </a:solidFill>
                <a:latin typeface="Ubuntu"/>
                <a:ea typeface="Ubuntu"/>
                <a:cs typeface="Ubuntu"/>
                <a:sym typeface="Ubuntu"/>
                <a:hlinkClick r:id="rId3">
                  <a:extLst>
                    <a:ext uri="{A12FA001-AC4F-418D-AE19-62706E023703}">
                      <ahyp:hlinkClr val="tx"/>
                    </a:ext>
                  </a:extLst>
                </a:hlinkClick>
              </a:rPr>
              <a:t>recitmst.qc.ca/ecv</a:t>
            </a:r>
            <a:r>
              <a:rPr lang="fr-CA" sz="2600">
                <a:solidFill>
                  <a:srgbClr val="0B5394"/>
                </a:solidFill>
                <a:highlight>
                  <a:srgbClr val="FFFFFF"/>
                </a:highlight>
                <a:latin typeface="Viga"/>
                <a:ea typeface="Viga"/>
                <a:cs typeface="Viga"/>
                <a:sym typeface="Viga"/>
              </a:rPr>
              <a:t> </a:t>
            </a:r>
            <a:endParaRPr b="1" sz="2600">
              <a:solidFill>
                <a:srgbClr val="0B5394"/>
              </a:solidFill>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sp>
        <p:nvSpPr>
          <p:cNvPr id="467" name="Google Shape;467;p51">
            <a:hlinkClick r:id="rId4"/>
          </p:cNvPr>
          <p:cNvSpPr/>
          <p:nvPr/>
        </p:nvSpPr>
        <p:spPr>
          <a:xfrm>
            <a:off x="2494331" y="3280650"/>
            <a:ext cx="3974700" cy="5172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468" name="Google Shape;468;p51"/>
          <p:cNvPicPr preferRelativeResize="0"/>
          <p:nvPr/>
        </p:nvPicPr>
        <p:blipFill>
          <a:blip r:embed="rId5">
            <a:alphaModFix/>
          </a:blip>
          <a:stretch>
            <a:fillRect/>
          </a:stretch>
        </p:blipFill>
        <p:spPr>
          <a:xfrm rot="-1286681">
            <a:off x="6164938" y="3416138"/>
            <a:ext cx="567505" cy="567505"/>
          </a:xfrm>
          <a:prstGeom prst="rect">
            <a:avLst/>
          </a:prstGeom>
          <a:noFill/>
          <a:ln>
            <a:noFill/>
          </a:ln>
        </p:spPr>
      </p:pic>
      <p:sp>
        <p:nvSpPr>
          <p:cNvPr id="469" name="Google Shape;469;p51">
            <a:hlinkClick r:id="rId6"/>
          </p:cNvPr>
          <p:cNvSpPr/>
          <p:nvPr/>
        </p:nvSpPr>
        <p:spPr>
          <a:xfrm>
            <a:off x="2494331" y="328064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70" name="Google Shape;470;p51"/>
          <p:cNvPicPr preferRelativeResize="0"/>
          <p:nvPr/>
        </p:nvPicPr>
        <p:blipFill rotWithShape="1">
          <a:blip r:embed="rId7">
            <a:alphaModFix/>
          </a:blip>
          <a:srcRect b="21534" l="6971" r="5224" t="13424"/>
          <a:stretch/>
        </p:blipFill>
        <p:spPr>
          <a:xfrm>
            <a:off x="2474950" y="1578075"/>
            <a:ext cx="4013447" cy="1641275"/>
          </a:xfrm>
          <a:prstGeom prst="rect">
            <a:avLst/>
          </a:prstGeom>
          <a:noFill/>
          <a:ln>
            <a:noFill/>
          </a:ln>
        </p:spPr>
      </p:pic>
      <p:pic>
        <p:nvPicPr>
          <p:cNvPr id="471" name="Google Shape;471;p51"/>
          <p:cNvPicPr preferRelativeResize="0"/>
          <p:nvPr/>
        </p:nvPicPr>
        <p:blipFill>
          <a:blip r:embed="rId8">
            <a:alphaModFix/>
          </a:blip>
          <a:stretch>
            <a:fillRect/>
          </a:stretch>
        </p:blipFill>
        <p:spPr>
          <a:xfrm>
            <a:off x="149425" y="4601425"/>
            <a:ext cx="1801573" cy="51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5" name="Shape 475"/>
        <p:cNvGrpSpPr/>
        <p:nvPr/>
      </p:nvGrpSpPr>
      <p:grpSpPr>
        <a:xfrm>
          <a:off x="0" y="0"/>
          <a:ext cx="0" cy="0"/>
          <a:chOff x="0" y="0"/>
          <a:chExt cx="0" cy="0"/>
        </a:xfrm>
      </p:grpSpPr>
      <p:sp>
        <p:nvSpPr>
          <p:cNvPr id="476" name="Google Shape;476;p52"/>
          <p:cNvSpPr/>
          <p:nvPr/>
        </p:nvSpPr>
        <p:spPr>
          <a:xfrm>
            <a:off x="492919" y="0"/>
            <a:ext cx="6455400" cy="5143500"/>
          </a:xfrm>
          <a:prstGeom prst="rect">
            <a:avLst/>
          </a:prstGeom>
          <a:solidFill>
            <a:srgbClr val="FFFFFF">
              <a:alpha val="97250"/>
            </a:srgb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7" name="Google Shape;477;p52"/>
          <p:cNvSpPr txBox="1"/>
          <p:nvPr/>
        </p:nvSpPr>
        <p:spPr>
          <a:xfrm>
            <a:off x="1577454" y="-877765"/>
            <a:ext cx="4286100" cy="16209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3200"/>
              <a:buFont typeface="Ubuntu"/>
              <a:buNone/>
            </a:pPr>
            <a:r>
              <a:rPr b="1" i="0" lang="fr-CA" sz="3200" u="none" cap="none" strike="noStrike">
                <a:solidFill>
                  <a:schemeClr val="accent3"/>
                </a:solidFill>
                <a:latin typeface="Ubuntu"/>
                <a:ea typeface="Ubuntu"/>
                <a:cs typeface="Ubuntu"/>
                <a:sym typeface="Ubuntu"/>
              </a:rPr>
              <a:t>Nos ressources</a:t>
            </a:r>
            <a:endParaRPr b="0" i="0" sz="1400" u="none" cap="none" strike="noStrike">
              <a:solidFill>
                <a:srgbClr val="000000"/>
              </a:solidFill>
              <a:latin typeface="Arial"/>
              <a:ea typeface="Arial"/>
              <a:cs typeface="Arial"/>
              <a:sym typeface="Arial"/>
            </a:endParaRPr>
          </a:p>
        </p:txBody>
      </p:sp>
      <p:sp>
        <p:nvSpPr>
          <p:cNvPr id="478" name="Google Shape;478;p52"/>
          <p:cNvSpPr/>
          <p:nvPr/>
        </p:nvSpPr>
        <p:spPr>
          <a:xfrm>
            <a:off x="492918" y="4635123"/>
            <a:ext cx="6455400" cy="508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79" name="Google Shape;479;p52"/>
          <p:cNvCxnSpPr/>
          <p:nvPr/>
        </p:nvCxnSpPr>
        <p:spPr>
          <a:xfrm>
            <a:off x="1645319" y="871787"/>
            <a:ext cx="4150500" cy="0"/>
          </a:xfrm>
          <a:prstGeom prst="straightConnector1">
            <a:avLst/>
          </a:prstGeom>
          <a:noFill/>
          <a:ln cap="flat" cmpd="sng" w="38100">
            <a:solidFill>
              <a:schemeClr val="accent3"/>
            </a:solidFill>
            <a:prstDash val="solid"/>
            <a:miter lim="800000"/>
            <a:headEnd len="sm" w="sm" type="none"/>
            <a:tailEnd len="sm" w="sm" type="none"/>
          </a:ln>
        </p:spPr>
      </p:cxnSp>
      <p:pic>
        <p:nvPicPr>
          <p:cNvPr id="480" name="Google Shape;480;p52">
            <a:hlinkClick r:id="rId4"/>
          </p:cNvPr>
          <p:cNvPicPr preferRelativeResize="0"/>
          <p:nvPr/>
        </p:nvPicPr>
        <p:blipFill rotWithShape="1">
          <a:blip r:embed="rId5">
            <a:alphaModFix/>
          </a:blip>
          <a:srcRect b="0" l="0" r="70806" t="0"/>
          <a:stretch/>
        </p:blipFill>
        <p:spPr>
          <a:xfrm>
            <a:off x="2807720" y="4635123"/>
            <a:ext cx="524274" cy="496344"/>
          </a:xfrm>
          <a:prstGeom prst="rect">
            <a:avLst/>
          </a:prstGeom>
          <a:noFill/>
          <a:ln>
            <a:noFill/>
          </a:ln>
        </p:spPr>
      </p:pic>
      <p:pic>
        <p:nvPicPr>
          <p:cNvPr id="481" name="Google Shape;481;p52">
            <a:hlinkClick r:id="rId6"/>
          </p:cNvPr>
          <p:cNvPicPr preferRelativeResize="0"/>
          <p:nvPr/>
        </p:nvPicPr>
        <p:blipFill rotWithShape="1">
          <a:blip r:embed="rId5">
            <a:alphaModFix/>
          </a:blip>
          <a:srcRect b="0" l="29194" r="48528" t="0"/>
          <a:stretch/>
        </p:blipFill>
        <p:spPr>
          <a:xfrm>
            <a:off x="3331994" y="4635123"/>
            <a:ext cx="400050" cy="496344"/>
          </a:xfrm>
          <a:prstGeom prst="rect">
            <a:avLst/>
          </a:prstGeom>
          <a:noFill/>
          <a:ln>
            <a:noFill/>
          </a:ln>
        </p:spPr>
      </p:pic>
      <p:pic>
        <p:nvPicPr>
          <p:cNvPr id="482" name="Google Shape;482;p52">
            <a:hlinkClick r:id="rId7"/>
          </p:cNvPr>
          <p:cNvPicPr preferRelativeResize="0"/>
          <p:nvPr/>
        </p:nvPicPr>
        <p:blipFill rotWithShape="1">
          <a:blip r:embed="rId5">
            <a:alphaModFix/>
          </a:blip>
          <a:srcRect b="0" l="51471" r="26251" t="0"/>
          <a:stretch/>
        </p:blipFill>
        <p:spPr>
          <a:xfrm>
            <a:off x="3732044" y="4635123"/>
            <a:ext cx="400050" cy="496344"/>
          </a:xfrm>
          <a:prstGeom prst="rect">
            <a:avLst/>
          </a:prstGeom>
          <a:noFill/>
          <a:ln>
            <a:noFill/>
          </a:ln>
        </p:spPr>
      </p:pic>
      <p:pic>
        <p:nvPicPr>
          <p:cNvPr id="483" name="Google Shape;483;p52">
            <a:hlinkClick r:id="rId8"/>
          </p:cNvPr>
          <p:cNvPicPr preferRelativeResize="0"/>
          <p:nvPr/>
        </p:nvPicPr>
        <p:blipFill rotWithShape="1">
          <a:blip r:embed="rId5">
            <a:alphaModFix/>
          </a:blip>
          <a:srcRect b="0" l="75735" r="0" t="0"/>
          <a:stretch/>
        </p:blipFill>
        <p:spPr>
          <a:xfrm>
            <a:off x="4167812" y="4635123"/>
            <a:ext cx="435768" cy="496344"/>
          </a:xfrm>
          <a:prstGeom prst="rect">
            <a:avLst/>
          </a:prstGeom>
          <a:noFill/>
          <a:ln>
            <a:noFill/>
          </a:ln>
        </p:spPr>
      </p:pic>
      <p:sp>
        <p:nvSpPr>
          <p:cNvPr id="484" name="Google Shape;484;p52"/>
          <p:cNvSpPr txBox="1"/>
          <p:nvPr/>
        </p:nvSpPr>
        <p:spPr>
          <a:xfrm>
            <a:off x="594900" y="3536623"/>
            <a:ext cx="1686900" cy="55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200" u="none" cap="none" strike="noStrike">
                <a:solidFill>
                  <a:srgbClr val="202C36"/>
                </a:solidFill>
                <a:latin typeface="Ubuntu"/>
                <a:ea typeface="Ubuntu"/>
                <a:cs typeface="Ubuntu"/>
                <a:sym typeface="Ubuntu"/>
              </a:rPr>
              <a:t>Revue annuelle</a:t>
            </a:r>
            <a:br>
              <a:rPr b="1" i="0" lang="fr-CA" sz="1000" u="none" cap="none" strike="noStrike">
                <a:solidFill>
                  <a:srgbClr val="202C36"/>
                </a:solidFill>
                <a:latin typeface="Ubuntu"/>
                <a:ea typeface="Ubuntu"/>
                <a:cs typeface="Ubuntu"/>
                <a:sym typeface="Ubuntu"/>
              </a:rPr>
            </a:br>
            <a:r>
              <a:rPr b="1" i="0" lang="fr-CA" sz="1000" u="none" cap="none" strike="noStrike">
                <a:solidFill>
                  <a:srgbClr val="202C36"/>
                </a:solidFill>
                <a:latin typeface="Ubuntu"/>
                <a:ea typeface="Ubuntu"/>
                <a:cs typeface="Ubuntu"/>
                <a:sym typeface="Ubuntu"/>
              </a:rPr>
              <a:t>202</a:t>
            </a:r>
            <a:r>
              <a:rPr b="1" lang="fr-CA" sz="1000">
                <a:solidFill>
                  <a:srgbClr val="202C36"/>
                </a:solidFill>
                <a:latin typeface="Ubuntu"/>
                <a:ea typeface="Ubuntu"/>
                <a:cs typeface="Ubuntu"/>
                <a:sym typeface="Ubuntu"/>
              </a:rPr>
              <a:t>2</a:t>
            </a:r>
            <a:r>
              <a:rPr b="1" i="0" lang="fr-CA" sz="1000" u="none" cap="none" strike="noStrike">
                <a:solidFill>
                  <a:srgbClr val="202C36"/>
                </a:solidFill>
                <a:latin typeface="Ubuntu"/>
                <a:ea typeface="Ubuntu"/>
                <a:cs typeface="Ubuntu"/>
                <a:sym typeface="Ubuntu"/>
              </a:rPr>
              <a:t>-202</a:t>
            </a:r>
            <a:r>
              <a:rPr b="1" lang="fr-CA" sz="1000">
                <a:solidFill>
                  <a:srgbClr val="202C36"/>
                </a:solidFill>
                <a:latin typeface="Ubuntu"/>
                <a:ea typeface="Ubuntu"/>
                <a:cs typeface="Ubuntu"/>
                <a:sym typeface="Ubuntu"/>
              </a:rPr>
              <a:t>3</a:t>
            </a:r>
            <a:endParaRPr b="1" i="0" sz="10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(bilingue)</a:t>
            </a:r>
            <a:endParaRPr b="1" i="0" sz="1000" u="none" cap="none" strike="noStrike">
              <a:solidFill>
                <a:srgbClr val="202C36"/>
              </a:solidFill>
              <a:latin typeface="Ubuntu"/>
              <a:ea typeface="Ubuntu"/>
              <a:cs typeface="Ubuntu"/>
              <a:sym typeface="Ubuntu"/>
            </a:endParaRPr>
          </a:p>
        </p:txBody>
      </p:sp>
      <p:sp>
        <p:nvSpPr>
          <p:cNvPr id="485" name="Google Shape;485;p52"/>
          <p:cNvSpPr txBox="1"/>
          <p:nvPr/>
        </p:nvSpPr>
        <p:spPr>
          <a:xfrm>
            <a:off x="2452563" y="2432818"/>
            <a:ext cx="2507400" cy="4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200" u="none" cap="none" strike="noStrike">
                <a:solidFill>
                  <a:srgbClr val="202C36"/>
                </a:solidFill>
                <a:latin typeface="Ubuntu"/>
                <a:ea typeface="Ubuntu"/>
                <a:cs typeface="Ubuntu"/>
                <a:sym typeface="Ubuntu"/>
              </a:rPr>
              <a:t>Balado PODGA</a:t>
            </a:r>
            <a:endParaRPr b="1" i="0" sz="12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lang="fr-CA" sz="1000">
                <a:solidFill>
                  <a:srgbClr val="202C36"/>
                </a:solidFill>
                <a:latin typeface="Ubuntu"/>
                <a:ea typeface="Ubuntu"/>
                <a:cs typeface="Ubuntu"/>
                <a:sym typeface="Ubuntu"/>
              </a:rPr>
              <a:t>(bilingue)</a:t>
            </a:r>
            <a:r>
              <a:rPr b="1" i="0" lang="fr-CA" sz="1000" u="none" cap="none" strike="noStrike">
                <a:solidFill>
                  <a:srgbClr val="202C36"/>
                </a:solidFill>
                <a:latin typeface="Ubuntu"/>
                <a:ea typeface="Ubuntu"/>
                <a:cs typeface="Ubuntu"/>
                <a:sym typeface="Ubuntu"/>
              </a:rPr>
              <a:t> </a:t>
            </a:r>
            <a:endParaRPr b="1" sz="1000">
              <a:solidFill>
                <a:srgbClr val="202C36"/>
              </a:solidFill>
              <a:latin typeface="Ubuntu"/>
              <a:ea typeface="Ubuntu"/>
              <a:cs typeface="Ubuntu"/>
              <a:sym typeface="Ubuntu"/>
            </a:endParaRPr>
          </a:p>
        </p:txBody>
      </p:sp>
      <p:pic>
        <p:nvPicPr>
          <p:cNvPr id="486" name="Google Shape;486;p52">
            <a:hlinkClick r:id="rId9"/>
          </p:cNvPr>
          <p:cNvPicPr preferRelativeResize="0"/>
          <p:nvPr/>
        </p:nvPicPr>
        <p:blipFill>
          <a:blip r:embed="rId10">
            <a:alphaModFix/>
          </a:blip>
          <a:stretch>
            <a:fillRect/>
          </a:stretch>
        </p:blipFill>
        <p:spPr>
          <a:xfrm>
            <a:off x="2807800" y="1050725"/>
            <a:ext cx="1796940" cy="1382112"/>
          </a:xfrm>
          <a:prstGeom prst="rect">
            <a:avLst/>
          </a:prstGeom>
          <a:noFill/>
          <a:ln cap="flat" cmpd="sng" w="1905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487" name="Google Shape;487;p52">
            <a:hlinkClick r:id="rId11"/>
          </p:cNvPr>
          <p:cNvPicPr preferRelativeResize="0"/>
          <p:nvPr/>
        </p:nvPicPr>
        <p:blipFill>
          <a:blip r:embed="rId12">
            <a:alphaModFix/>
          </a:blip>
          <a:stretch>
            <a:fillRect/>
          </a:stretch>
        </p:blipFill>
        <p:spPr>
          <a:xfrm>
            <a:off x="2508500" y="3024288"/>
            <a:ext cx="2395543" cy="1095550"/>
          </a:xfrm>
          <a:prstGeom prst="rect">
            <a:avLst/>
          </a:prstGeom>
          <a:noFill/>
          <a:ln cap="flat" cmpd="sng" w="1905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488" name="Google Shape;488;p52"/>
          <p:cNvSpPr txBox="1"/>
          <p:nvPr/>
        </p:nvSpPr>
        <p:spPr>
          <a:xfrm>
            <a:off x="2300763" y="4150075"/>
            <a:ext cx="2811000" cy="4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lang="fr-CA" sz="1200">
                <a:solidFill>
                  <a:srgbClr val="202C36"/>
                </a:solidFill>
                <a:latin typeface="Ubuntu"/>
                <a:ea typeface="Ubuntu"/>
                <a:cs typeface="Ubuntu"/>
                <a:sym typeface="Ubuntu"/>
              </a:rPr>
              <a:t>Dans un centre près de chez vous</a:t>
            </a:r>
            <a:endParaRPr b="1" i="0" sz="12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lang="fr-CA" sz="1000">
                <a:solidFill>
                  <a:srgbClr val="202C36"/>
                </a:solidFill>
                <a:latin typeface="Ubuntu"/>
                <a:ea typeface="Ubuntu"/>
                <a:cs typeface="Ubuntu"/>
                <a:sym typeface="Ubuntu"/>
              </a:rPr>
              <a:t>(Entrevues &amp; Pratiques innovantes)</a:t>
            </a:r>
            <a:r>
              <a:rPr b="1" i="0" lang="fr-CA" sz="1000" u="none" cap="none" strike="noStrike">
                <a:solidFill>
                  <a:srgbClr val="202C36"/>
                </a:solidFill>
                <a:latin typeface="Ubuntu"/>
                <a:ea typeface="Ubuntu"/>
                <a:cs typeface="Ubuntu"/>
                <a:sym typeface="Ubuntu"/>
              </a:rPr>
              <a:t> </a:t>
            </a:r>
            <a:endParaRPr b="1" sz="1000">
              <a:solidFill>
                <a:srgbClr val="202C36"/>
              </a:solidFill>
              <a:latin typeface="Ubuntu"/>
              <a:ea typeface="Ubuntu"/>
              <a:cs typeface="Ubuntu"/>
              <a:sym typeface="Ubuntu"/>
            </a:endParaRPr>
          </a:p>
        </p:txBody>
      </p:sp>
      <p:pic>
        <p:nvPicPr>
          <p:cNvPr id="489" name="Google Shape;489;p52">
            <a:hlinkClick r:id="rId13"/>
          </p:cNvPr>
          <p:cNvPicPr preferRelativeResize="0"/>
          <p:nvPr/>
        </p:nvPicPr>
        <p:blipFill>
          <a:blip r:embed="rId14">
            <a:alphaModFix/>
          </a:blip>
          <a:stretch>
            <a:fillRect/>
          </a:stretch>
        </p:blipFill>
        <p:spPr>
          <a:xfrm>
            <a:off x="594900" y="1144007"/>
            <a:ext cx="1796950" cy="2330868"/>
          </a:xfrm>
          <a:prstGeom prst="rect">
            <a:avLst/>
          </a:prstGeom>
          <a:noFill/>
          <a:ln cap="flat" cmpd="sng" w="19050">
            <a:solidFill>
              <a:schemeClr val="dk2"/>
            </a:solidFill>
            <a:prstDash val="solid"/>
            <a:round/>
            <a:headEnd len="sm" w="sm" type="none"/>
            <a:tailEnd len="sm" w="sm" type="none"/>
          </a:ln>
        </p:spPr>
      </p:pic>
      <p:pic>
        <p:nvPicPr>
          <p:cNvPr id="490" name="Google Shape;490;p52">
            <a:hlinkClick r:id="rId15"/>
          </p:cNvPr>
          <p:cNvPicPr preferRelativeResize="0"/>
          <p:nvPr/>
        </p:nvPicPr>
        <p:blipFill>
          <a:blip r:embed="rId16">
            <a:alphaModFix/>
          </a:blip>
          <a:stretch>
            <a:fillRect/>
          </a:stretch>
        </p:blipFill>
        <p:spPr>
          <a:xfrm>
            <a:off x="5020700" y="1140675"/>
            <a:ext cx="1796951" cy="2395940"/>
          </a:xfrm>
          <a:prstGeom prst="rect">
            <a:avLst/>
          </a:prstGeom>
          <a:noFill/>
          <a:ln cap="flat" cmpd="sng" w="19050">
            <a:solidFill>
              <a:schemeClr val="dk2"/>
            </a:solidFill>
            <a:prstDash val="solid"/>
            <a:round/>
            <a:headEnd len="sm" w="sm" type="none"/>
            <a:tailEnd len="sm" w="sm" type="none"/>
          </a:ln>
        </p:spPr>
      </p:pic>
      <p:sp>
        <p:nvSpPr>
          <p:cNvPr id="491" name="Google Shape;491;p52"/>
          <p:cNvSpPr txBox="1"/>
          <p:nvPr/>
        </p:nvSpPr>
        <p:spPr>
          <a:xfrm>
            <a:off x="5020699" y="3533975"/>
            <a:ext cx="1797000" cy="4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lang="fr-CA" sz="1200">
                <a:solidFill>
                  <a:srgbClr val="202C36"/>
                </a:solidFill>
                <a:latin typeface="Ubuntu"/>
                <a:ea typeface="Ubuntu"/>
                <a:cs typeface="Ubuntu"/>
                <a:sym typeface="Ubuntu"/>
              </a:rPr>
              <a:t>Espace RÉCIT créatif</a:t>
            </a:r>
            <a:endParaRPr b="1" sz="1200">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lang="fr-CA" sz="1200">
                <a:solidFill>
                  <a:srgbClr val="202C36"/>
                </a:solidFill>
                <a:latin typeface="Ubuntu"/>
                <a:ea typeface="Ubuntu"/>
                <a:cs typeface="Ubuntu"/>
                <a:sym typeface="Ubuntu"/>
              </a:rPr>
              <a:t>(Mur virtuel)</a:t>
            </a:r>
            <a:endParaRPr b="1" sz="1200">
              <a:solidFill>
                <a:srgbClr val="202C36"/>
              </a:solidFill>
              <a:latin typeface="Ubuntu"/>
              <a:ea typeface="Ubuntu"/>
              <a:cs typeface="Ubuntu"/>
              <a:sym typeface="Ubuntu"/>
            </a:endParaRPr>
          </a:p>
        </p:txBody>
      </p:sp>
      <p:pic>
        <p:nvPicPr>
          <p:cNvPr id="492" name="Google Shape;492;p52">
            <a:hlinkClick r:id="rId17"/>
          </p:cNvPr>
          <p:cNvPicPr preferRelativeResize="0"/>
          <p:nvPr/>
        </p:nvPicPr>
        <p:blipFill>
          <a:blip r:embed="rId16">
            <a:alphaModFix/>
          </a:blip>
          <a:stretch>
            <a:fillRect/>
          </a:stretch>
        </p:blipFill>
        <p:spPr>
          <a:xfrm>
            <a:off x="5020700" y="1140675"/>
            <a:ext cx="1796951" cy="2395940"/>
          </a:xfrm>
          <a:prstGeom prst="rect">
            <a:avLst/>
          </a:prstGeom>
          <a:noFill/>
          <a:ln cap="flat" cmpd="sng" w="19050">
            <a:solidFill>
              <a:srgbClr val="202C36"/>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53"/>
          <p:cNvSpPr/>
          <p:nvPr/>
        </p:nvSpPr>
        <p:spPr>
          <a:xfrm>
            <a:off x="492919" y="0"/>
            <a:ext cx="6455400" cy="5143500"/>
          </a:xfrm>
          <a:prstGeom prst="rect">
            <a:avLst/>
          </a:prstGeom>
          <a:solidFill>
            <a:srgbClr val="FFFFFF">
              <a:alpha val="97650"/>
            </a:srgb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8" name="Google Shape;498;p53"/>
          <p:cNvSpPr txBox="1"/>
          <p:nvPr/>
        </p:nvSpPr>
        <p:spPr>
          <a:xfrm>
            <a:off x="1577454" y="-877765"/>
            <a:ext cx="4286100" cy="16209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3200"/>
              <a:buFont typeface="Ubuntu"/>
              <a:buNone/>
            </a:pPr>
            <a:r>
              <a:rPr b="1" i="0" lang="fr-CA" sz="3200" u="none" cap="none" strike="noStrike">
                <a:solidFill>
                  <a:schemeClr val="accent3"/>
                </a:solidFill>
                <a:latin typeface="Ubuntu"/>
                <a:ea typeface="Ubuntu"/>
                <a:cs typeface="Ubuntu"/>
                <a:sym typeface="Ubuntu"/>
              </a:rPr>
              <a:t>Nos ressources</a:t>
            </a:r>
            <a:endParaRPr b="0" i="0" sz="1400" u="none" cap="none" strike="noStrike">
              <a:solidFill>
                <a:srgbClr val="000000"/>
              </a:solidFill>
              <a:latin typeface="Arial"/>
              <a:ea typeface="Arial"/>
              <a:cs typeface="Arial"/>
              <a:sym typeface="Arial"/>
            </a:endParaRPr>
          </a:p>
        </p:txBody>
      </p:sp>
      <p:sp>
        <p:nvSpPr>
          <p:cNvPr id="499" name="Google Shape;499;p53"/>
          <p:cNvSpPr/>
          <p:nvPr/>
        </p:nvSpPr>
        <p:spPr>
          <a:xfrm>
            <a:off x="492918" y="4635123"/>
            <a:ext cx="6455400" cy="508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00" name="Google Shape;500;p53"/>
          <p:cNvCxnSpPr/>
          <p:nvPr/>
        </p:nvCxnSpPr>
        <p:spPr>
          <a:xfrm>
            <a:off x="1645319" y="871787"/>
            <a:ext cx="4150500" cy="0"/>
          </a:xfrm>
          <a:prstGeom prst="straightConnector1">
            <a:avLst/>
          </a:prstGeom>
          <a:noFill/>
          <a:ln cap="flat" cmpd="sng" w="38100">
            <a:solidFill>
              <a:schemeClr val="accent3"/>
            </a:solidFill>
            <a:prstDash val="solid"/>
            <a:miter lim="800000"/>
            <a:headEnd len="sm" w="sm" type="none"/>
            <a:tailEnd len="sm" w="sm" type="none"/>
          </a:ln>
        </p:spPr>
      </p:cxnSp>
      <p:pic>
        <p:nvPicPr>
          <p:cNvPr id="501" name="Google Shape;501;p53">
            <a:hlinkClick r:id="rId4"/>
          </p:cNvPr>
          <p:cNvPicPr preferRelativeResize="0"/>
          <p:nvPr/>
        </p:nvPicPr>
        <p:blipFill rotWithShape="1">
          <a:blip r:embed="rId5">
            <a:alphaModFix/>
          </a:blip>
          <a:srcRect b="0" l="0" r="70806" t="0"/>
          <a:stretch/>
        </p:blipFill>
        <p:spPr>
          <a:xfrm>
            <a:off x="2807720" y="4635123"/>
            <a:ext cx="524274" cy="496344"/>
          </a:xfrm>
          <a:prstGeom prst="rect">
            <a:avLst/>
          </a:prstGeom>
          <a:noFill/>
          <a:ln>
            <a:noFill/>
          </a:ln>
        </p:spPr>
      </p:pic>
      <p:pic>
        <p:nvPicPr>
          <p:cNvPr id="502" name="Google Shape;502;p53">
            <a:hlinkClick r:id="rId6"/>
          </p:cNvPr>
          <p:cNvPicPr preferRelativeResize="0"/>
          <p:nvPr/>
        </p:nvPicPr>
        <p:blipFill rotWithShape="1">
          <a:blip r:embed="rId5">
            <a:alphaModFix/>
          </a:blip>
          <a:srcRect b="0" l="29193" r="48528" t="0"/>
          <a:stretch/>
        </p:blipFill>
        <p:spPr>
          <a:xfrm>
            <a:off x="3331994" y="4635123"/>
            <a:ext cx="400050" cy="496344"/>
          </a:xfrm>
          <a:prstGeom prst="rect">
            <a:avLst/>
          </a:prstGeom>
          <a:noFill/>
          <a:ln>
            <a:noFill/>
          </a:ln>
        </p:spPr>
      </p:pic>
      <p:pic>
        <p:nvPicPr>
          <p:cNvPr id="503" name="Google Shape;503;p53">
            <a:hlinkClick r:id="rId7"/>
          </p:cNvPr>
          <p:cNvPicPr preferRelativeResize="0"/>
          <p:nvPr/>
        </p:nvPicPr>
        <p:blipFill rotWithShape="1">
          <a:blip r:embed="rId5">
            <a:alphaModFix/>
          </a:blip>
          <a:srcRect b="0" l="51471" r="26251" t="0"/>
          <a:stretch/>
        </p:blipFill>
        <p:spPr>
          <a:xfrm>
            <a:off x="3732044" y="4635123"/>
            <a:ext cx="400050" cy="496344"/>
          </a:xfrm>
          <a:prstGeom prst="rect">
            <a:avLst/>
          </a:prstGeom>
          <a:noFill/>
          <a:ln>
            <a:noFill/>
          </a:ln>
        </p:spPr>
      </p:pic>
      <p:pic>
        <p:nvPicPr>
          <p:cNvPr id="504" name="Google Shape;504;p53">
            <a:hlinkClick r:id="rId8"/>
          </p:cNvPr>
          <p:cNvPicPr preferRelativeResize="0"/>
          <p:nvPr/>
        </p:nvPicPr>
        <p:blipFill rotWithShape="1">
          <a:blip r:embed="rId5">
            <a:alphaModFix/>
          </a:blip>
          <a:srcRect b="0" l="75735" r="0" t="0"/>
          <a:stretch/>
        </p:blipFill>
        <p:spPr>
          <a:xfrm>
            <a:off x="4167812" y="4635123"/>
            <a:ext cx="435768" cy="496344"/>
          </a:xfrm>
          <a:prstGeom prst="rect">
            <a:avLst/>
          </a:prstGeom>
          <a:noFill/>
          <a:ln>
            <a:noFill/>
          </a:ln>
        </p:spPr>
      </p:pic>
      <p:pic>
        <p:nvPicPr>
          <p:cNvPr id="505" name="Google Shape;505;p53">
            <a:hlinkClick r:id="rId9"/>
          </p:cNvPr>
          <p:cNvPicPr preferRelativeResize="0"/>
          <p:nvPr/>
        </p:nvPicPr>
        <p:blipFill rotWithShape="1">
          <a:blip r:embed="rId10">
            <a:alphaModFix/>
          </a:blip>
          <a:srcRect b="0" l="0" r="0" t="0"/>
          <a:stretch/>
        </p:blipFill>
        <p:spPr>
          <a:xfrm>
            <a:off x="4714750" y="1064931"/>
            <a:ext cx="2174000" cy="967319"/>
          </a:xfrm>
          <a:prstGeom prst="rect">
            <a:avLst/>
          </a:prstGeom>
          <a:noFill/>
          <a:ln>
            <a:noFill/>
          </a:ln>
        </p:spPr>
      </p:pic>
      <p:sp>
        <p:nvSpPr>
          <p:cNvPr id="506" name="Google Shape;506;p53"/>
          <p:cNvSpPr txBox="1"/>
          <p:nvPr/>
        </p:nvSpPr>
        <p:spPr>
          <a:xfrm>
            <a:off x="4640889" y="2003012"/>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Infolettres mensuelles</a:t>
            </a:r>
            <a:endParaRPr b="1" i="0" sz="1400" u="none" cap="none" strike="noStrike">
              <a:solidFill>
                <a:srgbClr val="000000"/>
              </a:solidFill>
              <a:latin typeface="Ubuntu"/>
              <a:ea typeface="Ubuntu"/>
              <a:cs typeface="Ubuntu"/>
              <a:sym typeface="Ubuntu"/>
            </a:endParaRPr>
          </a:p>
        </p:txBody>
      </p:sp>
      <p:pic>
        <p:nvPicPr>
          <p:cNvPr id="507" name="Google Shape;507;p53">
            <a:hlinkClick r:id="rId11"/>
          </p:cNvPr>
          <p:cNvPicPr preferRelativeResize="0"/>
          <p:nvPr/>
        </p:nvPicPr>
        <p:blipFill rotWithShape="1">
          <a:blip r:embed="rId12">
            <a:alphaModFix/>
          </a:blip>
          <a:srcRect b="0" l="0" r="0" t="0"/>
          <a:stretch/>
        </p:blipFill>
        <p:spPr>
          <a:xfrm>
            <a:off x="831600" y="2527388"/>
            <a:ext cx="1957325" cy="856325"/>
          </a:xfrm>
          <a:prstGeom prst="rect">
            <a:avLst/>
          </a:prstGeom>
          <a:noFill/>
          <a:ln cap="flat" cmpd="sng" w="12700">
            <a:solidFill>
              <a:srgbClr val="FFFFFF"/>
            </a:solidFill>
            <a:prstDash val="solid"/>
            <a:round/>
            <a:headEnd len="sm" w="sm" type="none"/>
            <a:tailEnd len="sm" w="sm" type="none"/>
          </a:ln>
          <a:effectLst>
            <a:outerShdw blurRad="57150" rotWithShape="0" algn="bl" dir="5400000" dist="19050">
              <a:srgbClr val="0069BF">
                <a:alpha val="49800"/>
              </a:srgbClr>
            </a:outerShdw>
          </a:effectLst>
        </p:spPr>
      </p:pic>
      <p:sp>
        <p:nvSpPr>
          <p:cNvPr id="508" name="Google Shape;508;p53"/>
          <p:cNvSpPr txBox="1"/>
          <p:nvPr/>
        </p:nvSpPr>
        <p:spPr>
          <a:xfrm>
            <a:off x="649414" y="3425799"/>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Webinaires et communautés</a:t>
            </a:r>
            <a:endParaRPr b="1" i="0" sz="1400" u="none" cap="none" strike="noStrike">
              <a:solidFill>
                <a:srgbClr val="000000"/>
              </a:solidFill>
              <a:latin typeface="Ubuntu"/>
              <a:ea typeface="Ubuntu"/>
              <a:cs typeface="Ubuntu"/>
              <a:sym typeface="Ubuntu"/>
            </a:endParaRPr>
          </a:p>
        </p:txBody>
      </p:sp>
      <p:pic>
        <p:nvPicPr>
          <p:cNvPr id="509" name="Google Shape;509;p53">
            <a:hlinkClick r:id="rId13"/>
          </p:cNvPr>
          <p:cNvPicPr preferRelativeResize="0"/>
          <p:nvPr/>
        </p:nvPicPr>
        <p:blipFill rotWithShape="1">
          <a:blip r:embed="rId14">
            <a:alphaModFix/>
          </a:blip>
          <a:srcRect b="0" l="0" r="0" t="0"/>
          <a:stretch/>
        </p:blipFill>
        <p:spPr>
          <a:xfrm>
            <a:off x="4669063" y="2655000"/>
            <a:ext cx="2026325" cy="684850"/>
          </a:xfrm>
          <a:prstGeom prst="rect">
            <a:avLst/>
          </a:prstGeom>
          <a:noFill/>
          <a:ln>
            <a:noFill/>
          </a:ln>
          <a:effectLst>
            <a:outerShdw blurRad="57150" rotWithShape="0" algn="bl" dir="5400000" dist="19050">
              <a:srgbClr val="000000">
                <a:alpha val="49800"/>
              </a:srgbClr>
            </a:outerShdw>
          </a:effectLst>
        </p:spPr>
      </p:pic>
      <p:pic>
        <p:nvPicPr>
          <p:cNvPr id="510" name="Google Shape;510;p53">
            <a:hlinkClick r:id="rId15"/>
          </p:cNvPr>
          <p:cNvPicPr preferRelativeResize="0"/>
          <p:nvPr/>
        </p:nvPicPr>
        <p:blipFill rotWithShape="1">
          <a:blip r:embed="rId16">
            <a:alphaModFix/>
          </a:blip>
          <a:srcRect b="0" l="0" r="0" t="0"/>
          <a:stretch/>
        </p:blipFill>
        <p:spPr>
          <a:xfrm>
            <a:off x="2513775" y="3835935"/>
            <a:ext cx="2413700" cy="312100"/>
          </a:xfrm>
          <a:prstGeom prst="rect">
            <a:avLst/>
          </a:prstGeom>
          <a:noFill/>
          <a:ln>
            <a:noFill/>
          </a:ln>
          <a:effectLst>
            <a:outerShdw blurRad="57150" rotWithShape="0" algn="bl" dir="5400000" dist="19050">
              <a:srgbClr val="000000">
                <a:alpha val="49800"/>
              </a:srgbClr>
            </a:outerShdw>
          </a:effectLst>
        </p:spPr>
      </p:pic>
      <p:sp>
        <p:nvSpPr>
          <p:cNvPr id="511" name="Google Shape;511;p53"/>
          <p:cNvSpPr txBox="1"/>
          <p:nvPr/>
        </p:nvSpPr>
        <p:spPr>
          <a:xfrm>
            <a:off x="2559652" y="4144762"/>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Articles pédagogiques</a:t>
            </a:r>
            <a:endParaRPr b="1" i="0" sz="10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Dossiers thématiques</a:t>
            </a:r>
            <a:endParaRPr b="1" i="0" sz="1000" u="none" cap="none" strike="noStrike">
              <a:solidFill>
                <a:srgbClr val="202C36"/>
              </a:solidFill>
              <a:latin typeface="Ubuntu"/>
              <a:ea typeface="Ubuntu"/>
              <a:cs typeface="Ubuntu"/>
              <a:sym typeface="Ubuntu"/>
            </a:endParaRPr>
          </a:p>
        </p:txBody>
      </p:sp>
      <p:sp>
        <p:nvSpPr>
          <p:cNvPr id="512" name="Google Shape;512;p53"/>
          <p:cNvSpPr txBox="1"/>
          <p:nvPr/>
        </p:nvSpPr>
        <p:spPr>
          <a:xfrm>
            <a:off x="4521364" y="3322549"/>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Partage de cours</a:t>
            </a:r>
            <a:endParaRPr b="1" i="0" sz="10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Forums de discussion</a:t>
            </a:r>
            <a:endParaRPr b="1" i="0" sz="1000" u="none" cap="none" strike="noStrike">
              <a:solidFill>
                <a:srgbClr val="202C36"/>
              </a:solidFill>
              <a:latin typeface="Ubuntu"/>
              <a:ea typeface="Ubuntu"/>
              <a:cs typeface="Ubuntu"/>
              <a:sym typeface="Ubuntu"/>
            </a:endParaRPr>
          </a:p>
        </p:txBody>
      </p:sp>
      <p:sp>
        <p:nvSpPr>
          <p:cNvPr id="513" name="Google Shape;513;p53"/>
          <p:cNvSpPr txBox="1"/>
          <p:nvPr/>
        </p:nvSpPr>
        <p:spPr>
          <a:xfrm>
            <a:off x="2559639" y="2435174"/>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Médias sociaux</a:t>
            </a:r>
            <a:endParaRPr b="1" i="0" sz="1000" u="none" cap="none" strike="noStrike">
              <a:solidFill>
                <a:srgbClr val="202C36"/>
              </a:solidFill>
              <a:latin typeface="Ubuntu"/>
              <a:ea typeface="Ubuntu"/>
              <a:cs typeface="Ubuntu"/>
              <a:sym typeface="Ubuntu"/>
            </a:endParaRPr>
          </a:p>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A71FF"/>
                </a:solidFill>
                <a:latin typeface="Ubuntu"/>
                <a:ea typeface="Ubuntu"/>
                <a:cs typeface="Ubuntu"/>
                <a:sym typeface="Ubuntu"/>
              </a:rPr>
              <a:t>#recitfga</a:t>
            </a:r>
            <a:endParaRPr b="1" i="0" sz="1000" u="none" cap="none" strike="noStrike">
              <a:solidFill>
                <a:srgbClr val="2A71FF"/>
              </a:solidFill>
              <a:latin typeface="Ubuntu"/>
              <a:ea typeface="Ubuntu"/>
              <a:cs typeface="Ubuntu"/>
              <a:sym typeface="Ubuntu"/>
            </a:endParaRPr>
          </a:p>
        </p:txBody>
      </p:sp>
      <p:sp>
        <p:nvSpPr>
          <p:cNvPr id="514" name="Google Shape;514;p53"/>
          <p:cNvSpPr txBox="1"/>
          <p:nvPr/>
        </p:nvSpPr>
        <p:spPr>
          <a:xfrm>
            <a:off x="501727" y="2002987"/>
            <a:ext cx="2321700" cy="44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71FF"/>
              </a:buClr>
              <a:buSzPts val="700"/>
              <a:buFont typeface="Arial"/>
              <a:buNone/>
            </a:pPr>
            <a:r>
              <a:rPr b="1" i="0" lang="fr-CA" sz="1000" u="none" cap="none" strike="noStrike">
                <a:solidFill>
                  <a:srgbClr val="202C36"/>
                </a:solidFill>
                <a:latin typeface="Ubuntu"/>
                <a:ea typeface="Ubuntu"/>
                <a:cs typeface="Ubuntu"/>
                <a:sym typeface="Ubuntu"/>
              </a:rPr>
              <a:t>Site Web</a:t>
            </a:r>
            <a:endParaRPr b="1" i="0" sz="1400" u="none" cap="none" strike="noStrike">
              <a:solidFill>
                <a:srgbClr val="000000"/>
              </a:solidFill>
              <a:latin typeface="Ubuntu"/>
              <a:ea typeface="Ubuntu"/>
              <a:cs typeface="Ubuntu"/>
              <a:sym typeface="Ubuntu"/>
            </a:endParaRPr>
          </a:p>
        </p:txBody>
      </p:sp>
      <p:pic>
        <p:nvPicPr>
          <p:cNvPr id="515" name="Google Shape;515;p53">
            <a:hlinkClick r:id="rId17"/>
          </p:cNvPr>
          <p:cNvPicPr preferRelativeResize="0"/>
          <p:nvPr/>
        </p:nvPicPr>
        <p:blipFill rotWithShape="1">
          <a:blip r:embed="rId18">
            <a:alphaModFix/>
          </a:blip>
          <a:srcRect b="0" l="0" r="0" t="0"/>
          <a:stretch/>
        </p:blipFill>
        <p:spPr>
          <a:xfrm>
            <a:off x="649425" y="1111210"/>
            <a:ext cx="2026299" cy="921041"/>
          </a:xfrm>
          <a:prstGeom prst="rect">
            <a:avLst/>
          </a:prstGeom>
          <a:noFill/>
          <a:ln>
            <a:noFill/>
          </a:ln>
          <a:effectLst>
            <a:outerShdw blurRad="57150" rotWithShape="0" algn="bl" dir="5400000" dist="19050">
              <a:srgbClr val="000000">
                <a:alpha val="49800"/>
              </a:srgbClr>
            </a:outerShdw>
          </a:effectLst>
        </p:spPr>
      </p:pic>
      <p:pic>
        <p:nvPicPr>
          <p:cNvPr id="516" name="Google Shape;516;p53">
            <a:hlinkClick r:id="rId19"/>
          </p:cNvPr>
          <p:cNvPicPr preferRelativeResize="0"/>
          <p:nvPr/>
        </p:nvPicPr>
        <p:blipFill rotWithShape="1">
          <a:blip r:embed="rId20">
            <a:alphaModFix/>
          </a:blip>
          <a:srcRect b="0" l="0" r="0" t="0"/>
          <a:stretch/>
        </p:blipFill>
        <p:spPr>
          <a:xfrm>
            <a:off x="3044868" y="1869363"/>
            <a:ext cx="623125" cy="623125"/>
          </a:xfrm>
          <a:prstGeom prst="rect">
            <a:avLst/>
          </a:prstGeom>
          <a:noFill/>
          <a:ln>
            <a:noFill/>
          </a:ln>
          <a:effectLst>
            <a:outerShdw blurRad="57150" rotWithShape="0" algn="bl" dir="5400000" dist="19050">
              <a:srgbClr val="000000">
                <a:alpha val="49800"/>
              </a:srgbClr>
            </a:outerShdw>
          </a:effectLst>
        </p:spPr>
      </p:pic>
      <p:pic>
        <p:nvPicPr>
          <p:cNvPr id="517" name="Google Shape;517;p53">
            <a:hlinkClick r:id="rId21"/>
          </p:cNvPr>
          <p:cNvPicPr preferRelativeResize="0"/>
          <p:nvPr/>
        </p:nvPicPr>
        <p:blipFill rotWithShape="1">
          <a:blip r:embed="rId22">
            <a:alphaModFix/>
          </a:blip>
          <a:srcRect b="0" l="0" r="0" t="0"/>
          <a:stretch/>
        </p:blipFill>
        <p:spPr>
          <a:xfrm>
            <a:off x="3732050" y="1926685"/>
            <a:ext cx="699863" cy="508502"/>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54">
            <a:hlinkClick r:id="rId3"/>
          </p:cNvPr>
          <p:cNvPicPr preferRelativeResize="0"/>
          <p:nvPr/>
        </p:nvPicPr>
        <p:blipFill>
          <a:blip r:embed="rId4">
            <a:alphaModFix/>
          </a:blip>
          <a:stretch>
            <a:fillRect/>
          </a:stretch>
        </p:blipFill>
        <p:spPr>
          <a:xfrm>
            <a:off x="1315350" y="245275"/>
            <a:ext cx="2534500" cy="1209775"/>
          </a:xfrm>
          <a:prstGeom prst="rect">
            <a:avLst/>
          </a:prstGeom>
          <a:noFill/>
          <a:ln>
            <a:noFill/>
          </a:ln>
        </p:spPr>
      </p:pic>
      <p:pic>
        <p:nvPicPr>
          <p:cNvPr id="523" name="Google Shape;523;p54">
            <a:hlinkClick r:id="rId5"/>
          </p:cNvPr>
          <p:cNvPicPr preferRelativeResize="0"/>
          <p:nvPr/>
        </p:nvPicPr>
        <p:blipFill>
          <a:blip r:embed="rId6">
            <a:alphaModFix/>
          </a:blip>
          <a:stretch>
            <a:fillRect/>
          </a:stretch>
        </p:blipFill>
        <p:spPr>
          <a:xfrm>
            <a:off x="5654008" y="132500"/>
            <a:ext cx="2855617" cy="1265825"/>
          </a:xfrm>
          <a:prstGeom prst="rect">
            <a:avLst/>
          </a:prstGeom>
          <a:noFill/>
          <a:ln>
            <a:noFill/>
          </a:ln>
        </p:spPr>
      </p:pic>
      <p:pic>
        <p:nvPicPr>
          <p:cNvPr id="524" name="Google Shape;524;p54">
            <a:hlinkClick r:id="rId7"/>
          </p:cNvPr>
          <p:cNvPicPr preferRelativeResize="0"/>
          <p:nvPr/>
        </p:nvPicPr>
        <p:blipFill>
          <a:blip r:embed="rId8">
            <a:alphaModFix/>
          </a:blip>
          <a:stretch>
            <a:fillRect/>
          </a:stretch>
        </p:blipFill>
        <p:spPr>
          <a:xfrm>
            <a:off x="1230250" y="1834375"/>
            <a:ext cx="2855625" cy="1333051"/>
          </a:xfrm>
          <a:prstGeom prst="rect">
            <a:avLst/>
          </a:prstGeom>
          <a:noFill/>
          <a:ln>
            <a:noFill/>
          </a:ln>
        </p:spPr>
      </p:pic>
      <p:pic>
        <p:nvPicPr>
          <p:cNvPr id="525" name="Google Shape;525;p54">
            <a:hlinkClick r:id="rId9"/>
          </p:cNvPr>
          <p:cNvPicPr preferRelativeResize="0"/>
          <p:nvPr/>
        </p:nvPicPr>
        <p:blipFill>
          <a:blip r:embed="rId10">
            <a:alphaModFix/>
          </a:blip>
          <a:stretch>
            <a:fillRect/>
          </a:stretch>
        </p:blipFill>
        <p:spPr>
          <a:xfrm>
            <a:off x="5654000" y="1924100"/>
            <a:ext cx="2984025" cy="1095650"/>
          </a:xfrm>
          <a:prstGeom prst="rect">
            <a:avLst/>
          </a:prstGeom>
          <a:noFill/>
          <a:ln>
            <a:noFill/>
          </a:ln>
        </p:spPr>
      </p:pic>
      <p:pic>
        <p:nvPicPr>
          <p:cNvPr id="526" name="Google Shape;526;p54"/>
          <p:cNvPicPr preferRelativeResize="0"/>
          <p:nvPr/>
        </p:nvPicPr>
        <p:blipFill>
          <a:blip r:embed="rId11">
            <a:alphaModFix/>
          </a:blip>
          <a:stretch>
            <a:fillRect/>
          </a:stretch>
        </p:blipFill>
        <p:spPr>
          <a:xfrm>
            <a:off x="568425" y="1398326"/>
            <a:ext cx="4336848" cy="828099"/>
          </a:xfrm>
          <a:prstGeom prst="rect">
            <a:avLst/>
          </a:prstGeom>
          <a:noFill/>
          <a:ln>
            <a:noFill/>
          </a:ln>
        </p:spPr>
      </p:pic>
      <p:pic>
        <p:nvPicPr>
          <p:cNvPr id="527" name="Google Shape;527;p54"/>
          <p:cNvPicPr preferRelativeResize="0"/>
          <p:nvPr/>
        </p:nvPicPr>
        <p:blipFill>
          <a:blip r:embed="rId12">
            <a:alphaModFix/>
          </a:blip>
          <a:stretch>
            <a:fillRect/>
          </a:stretch>
        </p:blipFill>
        <p:spPr>
          <a:xfrm>
            <a:off x="489638" y="3167426"/>
            <a:ext cx="4336848" cy="828099"/>
          </a:xfrm>
          <a:prstGeom prst="rect">
            <a:avLst/>
          </a:prstGeom>
          <a:noFill/>
          <a:ln>
            <a:noFill/>
          </a:ln>
        </p:spPr>
      </p:pic>
      <p:pic>
        <p:nvPicPr>
          <p:cNvPr id="528" name="Google Shape;528;p54"/>
          <p:cNvPicPr preferRelativeResize="0"/>
          <p:nvPr/>
        </p:nvPicPr>
        <p:blipFill>
          <a:blip r:embed="rId13">
            <a:alphaModFix/>
          </a:blip>
          <a:stretch>
            <a:fillRect/>
          </a:stretch>
        </p:blipFill>
        <p:spPr>
          <a:xfrm>
            <a:off x="4726663" y="1302500"/>
            <a:ext cx="4838700" cy="923925"/>
          </a:xfrm>
          <a:prstGeom prst="rect">
            <a:avLst/>
          </a:prstGeom>
          <a:noFill/>
          <a:ln>
            <a:noFill/>
          </a:ln>
        </p:spPr>
      </p:pic>
      <p:pic>
        <p:nvPicPr>
          <p:cNvPr id="529" name="Google Shape;529;p54"/>
          <p:cNvPicPr preferRelativeResize="0"/>
          <p:nvPr/>
        </p:nvPicPr>
        <p:blipFill>
          <a:blip r:embed="rId14">
            <a:alphaModFix/>
          </a:blip>
          <a:stretch>
            <a:fillRect/>
          </a:stretch>
        </p:blipFill>
        <p:spPr>
          <a:xfrm>
            <a:off x="4726663" y="2858063"/>
            <a:ext cx="4838700" cy="923925"/>
          </a:xfrm>
          <a:prstGeom prst="rect">
            <a:avLst/>
          </a:prstGeom>
          <a:noFill/>
          <a:ln>
            <a:noFill/>
          </a:ln>
        </p:spPr>
      </p:pic>
      <p:pic>
        <p:nvPicPr>
          <p:cNvPr id="530" name="Google Shape;530;p54">
            <a:hlinkClick r:id="rId15"/>
          </p:cNvPr>
          <p:cNvPicPr preferRelativeResize="0"/>
          <p:nvPr/>
        </p:nvPicPr>
        <p:blipFill>
          <a:blip r:embed="rId16">
            <a:alphaModFix/>
          </a:blip>
          <a:stretch>
            <a:fillRect/>
          </a:stretch>
        </p:blipFill>
        <p:spPr>
          <a:xfrm>
            <a:off x="2771425" y="3740250"/>
            <a:ext cx="4093024" cy="657275"/>
          </a:xfrm>
          <a:prstGeom prst="rect">
            <a:avLst/>
          </a:prstGeom>
          <a:noFill/>
          <a:ln>
            <a:noFill/>
          </a:ln>
        </p:spPr>
      </p:pic>
      <p:pic>
        <p:nvPicPr>
          <p:cNvPr id="531" name="Google Shape;531;p54"/>
          <p:cNvPicPr preferRelativeResize="0"/>
          <p:nvPr/>
        </p:nvPicPr>
        <p:blipFill>
          <a:blip r:embed="rId17">
            <a:alphaModFix/>
          </a:blip>
          <a:stretch>
            <a:fillRect/>
          </a:stretch>
        </p:blipFill>
        <p:spPr>
          <a:xfrm>
            <a:off x="2559850" y="4294513"/>
            <a:ext cx="4838700" cy="923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5"/>
          <p:cNvSpPr txBox="1"/>
          <p:nvPr/>
        </p:nvSpPr>
        <p:spPr>
          <a:xfrm>
            <a:off x="31466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537" name="Google Shape;537;p55"/>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538" name="Google Shape;538;p55"/>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539" name="Google Shape;539;p55"/>
          <p:cNvPicPr preferRelativeResize="0"/>
          <p:nvPr/>
        </p:nvPicPr>
        <p:blipFill>
          <a:blip r:embed="rId5">
            <a:alphaModFix/>
          </a:blip>
          <a:stretch>
            <a:fillRect/>
          </a:stretch>
        </p:blipFill>
        <p:spPr>
          <a:xfrm>
            <a:off x="322730" y="255175"/>
            <a:ext cx="788899" cy="852864"/>
          </a:xfrm>
          <a:prstGeom prst="rect">
            <a:avLst/>
          </a:prstGeom>
          <a:noFill/>
          <a:ln>
            <a:noFill/>
          </a:ln>
        </p:spPr>
      </p:pic>
      <p:sp>
        <p:nvSpPr>
          <p:cNvPr id="540" name="Google Shape;540;p55"/>
          <p:cNvSpPr txBox="1"/>
          <p:nvPr/>
        </p:nvSpPr>
        <p:spPr>
          <a:xfrm>
            <a:off x="964200" y="617800"/>
            <a:ext cx="221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800">
                <a:solidFill>
                  <a:schemeClr val="dk1"/>
                </a:solidFill>
                <a:latin typeface="Ubuntu"/>
                <a:ea typeface="Ubuntu"/>
                <a:cs typeface="Ubuntu"/>
                <a:sym typeface="Ubuntu"/>
              </a:rPr>
              <a:t>Évaluation</a:t>
            </a:r>
            <a:endParaRPr sz="1900"/>
          </a:p>
        </p:txBody>
      </p:sp>
      <p:cxnSp>
        <p:nvCxnSpPr>
          <p:cNvPr id="541" name="Google Shape;541;p55"/>
          <p:cNvCxnSpPr/>
          <p:nvPr/>
        </p:nvCxnSpPr>
        <p:spPr>
          <a:xfrm flipH="1">
            <a:off x="3272000" y="89650"/>
            <a:ext cx="27000" cy="4545000"/>
          </a:xfrm>
          <a:prstGeom prst="straightConnector1">
            <a:avLst/>
          </a:prstGeom>
          <a:noFill/>
          <a:ln cap="flat" cmpd="sng" w="19050">
            <a:solidFill>
              <a:srgbClr val="595959"/>
            </a:solidFill>
            <a:prstDash val="dot"/>
            <a:round/>
            <a:headEnd len="med" w="med" type="none"/>
            <a:tailEnd len="med" w="med" type="none"/>
          </a:ln>
        </p:spPr>
      </p:cxnSp>
      <p:pic>
        <p:nvPicPr>
          <p:cNvPr id="542" name="Google Shape;542;p55"/>
          <p:cNvPicPr preferRelativeResize="0"/>
          <p:nvPr/>
        </p:nvPicPr>
        <p:blipFill>
          <a:blip r:embed="rId6">
            <a:alphaModFix/>
          </a:blip>
          <a:stretch>
            <a:fillRect/>
          </a:stretch>
        </p:blipFill>
        <p:spPr>
          <a:xfrm>
            <a:off x="3297627" y="2200011"/>
            <a:ext cx="1349476" cy="1349474"/>
          </a:xfrm>
          <a:prstGeom prst="rect">
            <a:avLst/>
          </a:prstGeom>
          <a:noFill/>
          <a:ln>
            <a:noFill/>
          </a:ln>
        </p:spPr>
      </p:pic>
      <p:pic>
        <p:nvPicPr>
          <p:cNvPr id="543" name="Google Shape;543;p55"/>
          <p:cNvPicPr preferRelativeResize="0"/>
          <p:nvPr/>
        </p:nvPicPr>
        <p:blipFill>
          <a:blip r:embed="rId7">
            <a:alphaModFix/>
          </a:blip>
          <a:stretch>
            <a:fillRect/>
          </a:stretch>
        </p:blipFill>
        <p:spPr>
          <a:xfrm rot="-1286681">
            <a:off x="7510738" y="4351913"/>
            <a:ext cx="567505" cy="567505"/>
          </a:xfrm>
          <a:prstGeom prst="rect">
            <a:avLst/>
          </a:prstGeom>
          <a:noFill/>
          <a:ln>
            <a:noFill/>
          </a:ln>
        </p:spPr>
      </p:pic>
      <p:sp>
        <p:nvSpPr>
          <p:cNvPr id="544" name="Google Shape;544;p55"/>
          <p:cNvSpPr txBox="1"/>
          <p:nvPr/>
        </p:nvSpPr>
        <p:spPr>
          <a:xfrm>
            <a:off x="183500" y="3443875"/>
            <a:ext cx="29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300">
                <a:solidFill>
                  <a:srgbClr val="3C78D8"/>
                </a:solidFill>
                <a:highlight>
                  <a:schemeClr val="accent6"/>
                </a:highlight>
                <a:latin typeface="Ubuntu"/>
                <a:ea typeface="Ubuntu"/>
                <a:cs typeface="Ubuntu"/>
                <a:sym typeface="Ubuntu"/>
              </a:rPr>
              <a:t>aqifga.com/eval408</a:t>
            </a:r>
            <a:endParaRPr b="1" sz="2300">
              <a:solidFill>
                <a:srgbClr val="3C78D8"/>
              </a:solidFill>
              <a:highlight>
                <a:schemeClr val="accent6"/>
              </a:highlight>
              <a:latin typeface="Ubuntu"/>
              <a:ea typeface="Ubuntu"/>
              <a:cs typeface="Ubuntu"/>
              <a:sym typeface="Ubuntu"/>
            </a:endParaRPr>
          </a:p>
        </p:txBody>
      </p:sp>
      <p:pic>
        <p:nvPicPr>
          <p:cNvPr id="545" name="Google Shape;545;p55"/>
          <p:cNvPicPr preferRelativeResize="0"/>
          <p:nvPr/>
        </p:nvPicPr>
        <p:blipFill>
          <a:blip r:embed="rId8">
            <a:alphaModFix/>
          </a:blip>
          <a:stretch>
            <a:fillRect/>
          </a:stretch>
        </p:blipFill>
        <p:spPr>
          <a:xfrm>
            <a:off x="5935450" y="255175"/>
            <a:ext cx="2424825" cy="696125"/>
          </a:xfrm>
          <a:prstGeom prst="rect">
            <a:avLst/>
          </a:prstGeom>
          <a:noFill/>
          <a:ln>
            <a:noFill/>
          </a:ln>
        </p:spPr>
      </p:pic>
      <p:pic>
        <p:nvPicPr>
          <p:cNvPr id="546" name="Google Shape;546;p55"/>
          <p:cNvPicPr preferRelativeResize="0"/>
          <p:nvPr/>
        </p:nvPicPr>
        <p:blipFill>
          <a:blip r:embed="rId9">
            <a:alphaModFix/>
          </a:blip>
          <a:stretch>
            <a:fillRect/>
          </a:stretch>
        </p:blipFill>
        <p:spPr>
          <a:xfrm>
            <a:off x="3858650" y="126988"/>
            <a:ext cx="1752600" cy="952500"/>
          </a:xfrm>
          <a:prstGeom prst="rect">
            <a:avLst/>
          </a:prstGeom>
          <a:noFill/>
          <a:ln>
            <a:noFill/>
          </a:ln>
        </p:spPr>
      </p:pic>
      <p:sp>
        <p:nvSpPr>
          <p:cNvPr id="547" name="Google Shape;547;p55"/>
          <p:cNvSpPr txBox="1"/>
          <p:nvPr/>
        </p:nvSpPr>
        <p:spPr>
          <a:xfrm>
            <a:off x="4807725" y="1916175"/>
            <a:ext cx="3967500" cy="18756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Clr>
                <a:srgbClr val="000000"/>
              </a:buClr>
              <a:buSzPts val="1100"/>
              <a:buFont typeface="Arial"/>
              <a:buNone/>
            </a:pPr>
            <a:r>
              <a:rPr lang="fr-CA" sz="1600" u="sng">
                <a:solidFill>
                  <a:srgbClr val="0069BF"/>
                </a:solidFill>
                <a:latin typeface="Ubuntu"/>
                <a:ea typeface="Ubuntu"/>
                <a:cs typeface="Ubuntu"/>
                <a:sym typeface="Ubuntu"/>
                <a:hlinkClick r:id="rId10">
                  <a:extLst>
                    <a:ext uri="{A12FA001-AC4F-418D-AE19-62706E023703}">
                      <ahyp:hlinkClr val="tx"/>
                    </a:ext>
                  </a:extLst>
                </a:hlinkClick>
              </a:rPr>
              <a:t>marie-france.surprenant@recit.qc.ca</a:t>
            </a:r>
            <a:r>
              <a:rPr lang="fr-CA" sz="1600">
                <a:solidFill>
                  <a:srgbClr val="0069BF"/>
                </a:solidFill>
                <a:latin typeface="Ubuntu"/>
                <a:ea typeface="Ubuntu"/>
                <a:cs typeface="Ubuntu"/>
                <a:sym typeface="Ubuntu"/>
              </a:rPr>
              <a:t> </a:t>
            </a:r>
            <a:r>
              <a:rPr lang="fr-CA" sz="1600">
                <a:solidFill>
                  <a:srgbClr val="3C78D8"/>
                </a:solidFill>
                <a:latin typeface="Ubuntu"/>
                <a:ea typeface="Ubuntu"/>
                <a:cs typeface="Ubuntu"/>
                <a:sym typeface="Ubuntu"/>
              </a:rPr>
              <a:t> </a:t>
            </a:r>
            <a:endParaRPr sz="1600">
              <a:solidFill>
                <a:srgbClr val="3C78D8"/>
              </a:solidFill>
              <a:latin typeface="Ubuntu"/>
              <a:ea typeface="Ubuntu"/>
              <a:cs typeface="Ubuntu"/>
              <a:sym typeface="Ubuntu"/>
            </a:endParaRPr>
          </a:p>
          <a:p>
            <a:pPr indent="0" lvl="0" marL="0" rtl="0" algn="l">
              <a:spcBef>
                <a:spcPts val="800"/>
              </a:spcBef>
              <a:spcAft>
                <a:spcPts val="0"/>
              </a:spcAft>
              <a:buNone/>
            </a:pPr>
            <a:r>
              <a:t/>
            </a:r>
            <a:endParaRPr sz="1600">
              <a:solidFill>
                <a:srgbClr val="3C78D8"/>
              </a:solidFill>
              <a:latin typeface="Ubuntu"/>
              <a:ea typeface="Ubuntu"/>
              <a:cs typeface="Ubuntu"/>
              <a:sym typeface="Ubuntu"/>
            </a:endParaRPr>
          </a:p>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11">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12">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3">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4"/>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5">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6">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17">
                  <a:extLst>
                    <a:ext uri="{A12FA001-AC4F-418D-AE19-62706E023703}">
                      <ahyp:hlinkClr val="tx"/>
                    </a:ext>
                  </a:extLst>
                </a:hlinkClick>
              </a:rPr>
              <a:t>Chaîne Youtube</a:t>
            </a:r>
            <a:endParaRPr sz="1000">
              <a:solidFill>
                <a:srgbClr val="1C4587"/>
              </a:solidFill>
            </a:endParaRPr>
          </a:p>
        </p:txBody>
      </p:sp>
      <p:pic>
        <p:nvPicPr>
          <p:cNvPr id="548" name="Google Shape;548;p55"/>
          <p:cNvPicPr preferRelativeResize="0"/>
          <p:nvPr/>
        </p:nvPicPr>
        <p:blipFill rotWithShape="1">
          <a:blip r:embed="rId18">
            <a:alphaModFix/>
          </a:blip>
          <a:srcRect b="7451" l="4991" r="8203" t="4053"/>
          <a:stretch/>
        </p:blipFill>
        <p:spPr>
          <a:xfrm>
            <a:off x="1063250" y="1916175"/>
            <a:ext cx="1194000" cy="11934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7672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Activité de départ</a:t>
            </a:r>
            <a:endParaRPr/>
          </a:p>
        </p:txBody>
      </p:sp>
      <p:sp>
        <p:nvSpPr>
          <p:cNvPr id="137" name="Google Shape;137;p2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900">
              <a:solidFill>
                <a:schemeClr val="lt1"/>
              </a:solidFill>
              <a:latin typeface="Dosis"/>
              <a:ea typeface="Dosis"/>
              <a:cs typeface="Dosis"/>
              <a:sym typeface="Dosis"/>
            </a:endParaRPr>
          </a:p>
        </p:txBody>
      </p:sp>
      <p:sp>
        <p:nvSpPr>
          <p:cNvPr id="138" name="Google Shape;138;p25"/>
          <p:cNvSpPr txBox="1"/>
          <p:nvPr/>
        </p:nvSpPr>
        <p:spPr>
          <a:xfrm>
            <a:off x="2073300" y="3972850"/>
            <a:ext cx="4997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700" u="sng">
                <a:solidFill>
                  <a:srgbClr val="0069BF"/>
                </a:solidFill>
                <a:hlinkClick r:id="rId3">
                  <a:extLst>
                    <a:ext uri="{A12FA001-AC4F-418D-AE19-62706E023703}">
                      <ahyp:hlinkClr val="tx"/>
                    </a:ext>
                  </a:extLst>
                </a:hlinkClick>
              </a:rPr>
              <a:t>fr.mathigon.org/polypad/embed/Ni5VH4US7SfY2g</a:t>
            </a:r>
            <a:r>
              <a:rPr lang="fr-CA" sz="1700"/>
              <a:t> </a:t>
            </a:r>
            <a:endParaRPr/>
          </a:p>
        </p:txBody>
      </p:sp>
      <p:pic>
        <p:nvPicPr>
          <p:cNvPr id="139" name="Google Shape;139;p25">
            <a:hlinkClick r:id="rId4"/>
          </p:cNvPr>
          <p:cNvPicPr preferRelativeResize="0"/>
          <p:nvPr/>
        </p:nvPicPr>
        <p:blipFill>
          <a:blip r:embed="rId5">
            <a:alphaModFix/>
          </a:blip>
          <a:stretch>
            <a:fillRect/>
          </a:stretch>
        </p:blipFill>
        <p:spPr>
          <a:xfrm>
            <a:off x="2255438" y="724249"/>
            <a:ext cx="4633124" cy="3248599"/>
          </a:xfrm>
          <a:prstGeom prst="rect">
            <a:avLst/>
          </a:prstGeom>
          <a:noFill/>
          <a:ln>
            <a:noFill/>
          </a:ln>
          <a:effectLst>
            <a:outerShdw blurRad="57150" rotWithShape="0" algn="bl" dir="5400000" dist="19050">
              <a:srgbClr val="000000">
                <a:alpha val="50000"/>
              </a:srgbClr>
            </a:outerShdw>
          </a:effectLst>
        </p:spPr>
      </p:pic>
      <p:sp>
        <p:nvSpPr>
          <p:cNvPr id="140" name="Google Shape;140;p25"/>
          <p:cNvSpPr txBox="1"/>
          <p:nvPr/>
        </p:nvSpPr>
        <p:spPr>
          <a:xfrm>
            <a:off x="0" y="4723400"/>
            <a:ext cx="5134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1"/>
                </a:solidFill>
              </a:rPr>
              <a:t>Source de l’activité: </a:t>
            </a:r>
            <a:r>
              <a:rPr lang="fr-CA" sz="1200" u="sng">
                <a:solidFill>
                  <a:schemeClr val="lt1"/>
                </a:solidFill>
                <a:hlinkClick r:id="rId6">
                  <a:extLst>
                    <a:ext uri="{A12FA001-AC4F-418D-AE19-62706E023703}">
                      <ahyp:hlinkClr val="tx"/>
                    </a:ext>
                  </a:extLst>
                </a:hlinkClick>
              </a:rPr>
              <a:t>fr.mathigon.org/task/building-balance-scale-puzzle</a:t>
            </a:r>
            <a:r>
              <a:rPr lang="fr-CA" sz="1200">
                <a:solidFill>
                  <a:schemeClr val="lt1"/>
                </a:solidFill>
              </a:rPr>
              <a:t> </a:t>
            </a:r>
            <a:r>
              <a:rPr lang="fr-CA" sz="1700"/>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146" name="Google Shape;146;p26"/>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Activité de départ et présentation</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 - 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(Polypad) avec mains sur les touches</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Évaluation et badge</a:t>
            </a:r>
            <a:endParaRPr sz="2500">
              <a:latin typeface="Dosis SemiBold"/>
              <a:ea typeface="Dosis SemiBold"/>
              <a:cs typeface="Dosis SemiBold"/>
              <a:sym typeface="Dosis SemiBold"/>
            </a:endParaRPr>
          </a:p>
        </p:txBody>
      </p:sp>
      <p:sp>
        <p:nvSpPr>
          <p:cNvPr id="147" name="Google Shape;147;p26"/>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3">
                  <a:extLst>
                    <a:ext uri="{A12FA001-AC4F-418D-AE19-62706E023703}">
                      <ahyp:hlinkClr val="tx"/>
                    </a:ext>
                  </a:extLst>
                </a:hlinkClick>
              </a:rPr>
              <a:t>monurl.ca/</a:t>
            </a:r>
            <a:r>
              <a:rPr b="1" lang="fr-CA" sz="1900">
                <a:solidFill>
                  <a:schemeClr val="lt1"/>
                </a:solidFill>
                <a:latin typeface="Dosis"/>
                <a:ea typeface="Dosis"/>
                <a:cs typeface="Dosis"/>
                <a:sym typeface="Dosis"/>
              </a:rPr>
              <a:t>408u508</a:t>
            </a:r>
            <a:endParaRPr b="1" sz="1900">
              <a:solidFill>
                <a:schemeClr val="lt1"/>
              </a:solidFill>
              <a:latin typeface="Dosis"/>
              <a:ea typeface="Dosis"/>
              <a:cs typeface="Dosis"/>
              <a:sym typeface="Dosis"/>
            </a:endParaRPr>
          </a:p>
        </p:txBody>
      </p:sp>
      <p:pic>
        <p:nvPicPr>
          <p:cNvPr id="148" name="Google Shape;148;p26"/>
          <p:cNvPicPr preferRelativeResize="0"/>
          <p:nvPr/>
        </p:nvPicPr>
        <p:blipFill rotWithShape="1">
          <a:blip r:embed="rId4">
            <a:alphaModFix/>
          </a:blip>
          <a:srcRect b="7451" l="4991" r="8203" t="4053"/>
          <a:stretch/>
        </p:blipFill>
        <p:spPr>
          <a:xfrm>
            <a:off x="3312000" y="3802025"/>
            <a:ext cx="573000" cy="572700"/>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sp>
        <p:nvSpPr>
          <p:cNvPr id="158" name="Google Shape;158;p2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8"/>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61" name="Google Shape;161;p28"/>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162" name="Google Shape;162;p28"/>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163" name="Google Shape;163;p28">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164" name="Google Shape;164;p28"/>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8" name="Shape 168"/>
        <p:cNvGrpSpPr/>
        <p:nvPr/>
      </p:nvGrpSpPr>
      <p:grpSpPr>
        <a:xfrm>
          <a:off x="0" y="0"/>
          <a:ext cx="0" cy="0"/>
          <a:chOff x="0" y="0"/>
          <a:chExt cx="0" cy="0"/>
        </a:xfrm>
      </p:grpSpPr>
      <p:sp>
        <p:nvSpPr>
          <p:cNvPr id="169" name="Google Shape;169;p29"/>
          <p:cNvSpPr/>
          <p:nvPr/>
        </p:nvSpPr>
        <p:spPr>
          <a:xfrm>
            <a:off x="123050" y="952075"/>
            <a:ext cx="8309100" cy="2846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72" name="Google Shape;172;p29"/>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sp>
        <p:nvSpPr>
          <p:cNvPr id="173" name="Google Shape;173;p29"/>
          <p:cNvSpPr txBox="1"/>
          <p:nvPr/>
        </p:nvSpPr>
        <p:spPr>
          <a:xfrm>
            <a:off x="258750" y="29849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174" name="Google Shape;174;p29"/>
          <p:cNvSpPr txBox="1"/>
          <p:nvPr/>
        </p:nvSpPr>
        <p:spPr>
          <a:xfrm>
            <a:off x="33690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175" name="Google Shape;175;p29"/>
          <p:cNvSpPr txBox="1"/>
          <p:nvPr/>
        </p:nvSpPr>
        <p:spPr>
          <a:xfrm>
            <a:off x="63854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176" name="Google Shape;176;p29"/>
          <p:cNvSpPr/>
          <p:nvPr/>
        </p:nvSpPr>
        <p:spPr>
          <a:xfrm>
            <a:off x="270800" y="15478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29"/>
          <p:cNvGrpSpPr/>
          <p:nvPr/>
        </p:nvGrpSpPr>
        <p:grpSpPr>
          <a:xfrm>
            <a:off x="1395035" y="3860181"/>
            <a:ext cx="4441823" cy="850813"/>
            <a:chOff x="1395100" y="3783975"/>
            <a:chExt cx="3808800" cy="850813"/>
          </a:xfrm>
        </p:grpSpPr>
        <p:sp>
          <p:nvSpPr>
            <p:cNvPr id="178" name="Google Shape;178;p29"/>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180" name="Google Shape;180;p29"/>
          <p:cNvPicPr preferRelativeResize="0"/>
          <p:nvPr/>
        </p:nvPicPr>
        <p:blipFill rotWithShape="1">
          <a:blip r:embed="rId4">
            <a:alphaModFix/>
          </a:blip>
          <a:srcRect b="8207" l="5541" r="3902" t="75183"/>
          <a:stretch/>
        </p:blipFill>
        <p:spPr>
          <a:xfrm>
            <a:off x="171075" y="1089900"/>
            <a:ext cx="5529626" cy="457925"/>
          </a:xfrm>
          <a:prstGeom prst="rect">
            <a:avLst/>
          </a:prstGeom>
          <a:noFill/>
          <a:ln>
            <a:noFill/>
          </a:ln>
          <a:effectLst>
            <a:outerShdw blurRad="57150" rotWithShape="0" algn="bl" dir="5400000" dist="19050">
              <a:srgbClr val="000000">
                <a:alpha val="50000"/>
              </a:srgbClr>
            </a:outerShdw>
          </a:effectLst>
        </p:spPr>
      </p:pic>
      <p:grpSp>
        <p:nvGrpSpPr>
          <p:cNvPr id="181" name="Google Shape;181;p29"/>
          <p:cNvGrpSpPr/>
          <p:nvPr/>
        </p:nvGrpSpPr>
        <p:grpSpPr>
          <a:xfrm>
            <a:off x="654625" y="1949875"/>
            <a:ext cx="1636500" cy="850837"/>
            <a:chOff x="654625" y="1949875"/>
            <a:chExt cx="1636500" cy="850837"/>
          </a:xfrm>
        </p:grpSpPr>
        <p:sp>
          <p:nvSpPr>
            <p:cNvPr id="182" name="Google Shape;182;p29"/>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29"/>
            <p:cNvGrpSpPr/>
            <p:nvPr/>
          </p:nvGrpSpPr>
          <p:grpSpPr>
            <a:xfrm>
              <a:off x="695971" y="1949875"/>
              <a:ext cx="1545179" cy="850837"/>
              <a:chOff x="695971" y="1949875"/>
              <a:chExt cx="1545179" cy="850837"/>
            </a:xfrm>
          </p:grpSpPr>
          <p:pic>
            <p:nvPicPr>
              <p:cNvPr id="184" name="Google Shape;184;p29"/>
              <p:cNvPicPr preferRelativeResize="0"/>
              <p:nvPr/>
            </p:nvPicPr>
            <p:blipFill>
              <a:blip r:embed="rId5">
                <a:alphaModFix/>
              </a:blip>
              <a:stretch>
                <a:fillRect/>
              </a:stretch>
            </p:blipFill>
            <p:spPr>
              <a:xfrm>
                <a:off x="695975" y="1980050"/>
                <a:ext cx="393600" cy="393600"/>
              </a:xfrm>
              <a:prstGeom prst="rect">
                <a:avLst/>
              </a:prstGeom>
              <a:noFill/>
              <a:ln>
                <a:noFill/>
              </a:ln>
            </p:spPr>
          </p:pic>
          <p:pic>
            <p:nvPicPr>
              <p:cNvPr id="185" name="Google Shape;185;p29"/>
              <p:cNvPicPr preferRelativeResize="0"/>
              <p:nvPr/>
            </p:nvPicPr>
            <p:blipFill>
              <a:blip r:embed="rId5">
                <a:alphaModFix/>
              </a:blip>
              <a:stretch>
                <a:fillRect/>
              </a:stretch>
            </p:blipFill>
            <p:spPr>
              <a:xfrm>
                <a:off x="1089575" y="1989791"/>
                <a:ext cx="393600" cy="393600"/>
              </a:xfrm>
              <a:prstGeom prst="rect">
                <a:avLst/>
              </a:prstGeom>
              <a:noFill/>
              <a:ln>
                <a:noFill/>
              </a:ln>
            </p:spPr>
          </p:pic>
          <p:pic>
            <p:nvPicPr>
              <p:cNvPr id="186" name="Google Shape;186;p29"/>
              <p:cNvPicPr preferRelativeResize="0"/>
              <p:nvPr/>
            </p:nvPicPr>
            <p:blipFill>
              <a:blip r:embed="rId5">
                <a:alphaModFix/>
              </a:blip>
              <a:stretch>
                <a:fillRect/>
              </a:stretch>
            </p:blipFill>
            <p:spPr>
              <a:xfrm>
                <a:off x="1483175" y="1970309"/>
                <a:ext cx="393600" cy="393600"/>
              </a:xfrm>
              <a:prstGeom prst="rect">
                <a:avLst/>
              </a:prstGeom>
              <a:noFill/>
              <a:ln>
                <a:noFill/>
              </a:ln>
            </p:spPr>
          </p:pic>
          <p:pic>
            <p:nvPicPr>
              <p:cNvPr id="187" name="Google Shape;187;p29"/>
              <p:cNvPicPr preferRelativeResize="0"/>
              <p:nvPr/>
            </p:nvPicPr>
            <p:blipFill>
              <a:blip r:embed="rId6">
                <a:alphaModFix/>
              </a:blip>
              <a:stretch>
                <a:fillRect/>
              </a:stretch>
            </p:blipFill>
            <p:spPr>
              <a:xfrm>
                <a:off x="695971" y="2333046"/>
                <a:ext cx="472687" cy="457924"/>
              </a:xfrm>
              <a:prstGeom prst="rect">
                <a:avLst/>
              </a:prstGeom>
              <a:noFill/>
              <a:ln>
                <a:noFill/>
              </a:ln>
            </p:spPr>
          </p:pic>
          <p:pic>
            <p:nvPicPr>
              <p:cNvPr id="188" name="Google Shape;188;p29"/>
              <p:cNvPicPr preferRelativeResize="0"/>
              <p:nvPr/>
            </p:nvPicPr>
            <p:blipFill>
              <a:blip r:embed="rId6">
                <a:alphaModFix/>
              </a:blip>
              <a:stretch>
                <a:fillRect/>
              </a:stretch>
            </p:blipFill>
            <p:spPr>
              <a:xfrm>
                <a:off x="1168646" y="2342788"/>
                <a:ext cx="472687" cy="457924"/>
              </a:xfrm>
              <a:prstGeom prst="rect">
                <a:avLst/>
              </a:prstGeom>
              <a:noFill/>
              <a:ln>
                <a:noFill/>
              </a:ln>
            </p:spPr>
          </p:pic>
          <p:pic>
            <p:nvPicPr>
              <p:cNvPr id="189" name="Google Shape;189;p29"/>
              <p:cNvPicPr preferRelativeResize="0"/>
              <p:nvPr/>
            </p:nvPicPr>
            <p:blipFill>
              <a:blip r:embed="rId6">
                <a:alphaModFix/>
              </a:blip>
              <a:stretch>
                <a:fillRect/>
              </a:stretch>
            </p:blipFill>
            <p:spPr>
              <a:xfrm>
                <a:off x="1641321" y="2333046"/>
                <a:ext cx="472687" cy="457924"/>
              </a:xfrm>
              <a:prstGeom prst="rect">
                <a:avLst/>
              </a:prstGeom>
              <a:noFill/>
              <a:ln>
                <a:noFill/>
              </a:ln>
            </p:spPr>
          </p:pic>
          <p:pic>
            <p:nvPicPr>
              <p:cNvPr id="190" name="Google Shape;190;p29"/>
              <p:cNvPicPr preferRelativeResize="0"/>
              <p:nvPr/>
            </p:nvPicPr>
            <p:blipFill>
              <a:blip r:embed="rId5">
                <a:alphaModFix/>
              </a:blip>
              <a:stretch>
                <a:fillRect/>
              </a:stretch>
            </p:blipFill>
            <p:spPr>
              <a:xfrm>
                <a:off x="1847550" y="1949875"/>
                <a:ext cx="393600" cy="393600"/>
              </a:xfrm>
              <a:prstGeom prst="rect">
                <a:avLst/>
              </a:prstGeom>
              <a:noFill/>
              <a:ln>
                <a:noFill/>
              </a:ln>
            </p:spPr>
          </p:pic>
        </p:grpSp>
      </p:grpSp>
      <p:graphicFrame>
        <p:nvGraphicFramePr>
          <p:cNvPr id="191" name="Google Shape;191;p29"/>
          <p:cNvGraphicFramePr/>
          <p:nvPr/>
        </p:nvGraphicFramePr>
        <p:xfrm>
          <a:off x="3168538" y="2003225"/>
          <a:ext cx="3000000" cy="3000000"/>
        </p:xfrm>
        <a:graphic>
          <a:graphicData uri="http://schemas.openxmlformats.org/drawingml/2006/table">
            <a:tbl>
              <a:tblPr>
                <a:noFill/>
                <a:tableStyleId>{F87AB41E-61BA-402D-AB07-6523E0BCEAFB}</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92" name="Google Shape;192;p29"/>
          <p:cNvSpPr txBox="1"/>
          <p:nvPr/>
        </p:nvSpPr>
        <p:spPr>
          <a:xfrm>
            <a:off x="6378050" y="21609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700"/>
                                        <p:tgtEl>
                                          <p:spTgt spid="191"/>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sp>
        <p:nvSpPr>
          <p:cNvPr id="197" name="Google Shape;197;p3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200" name="Google Shape;200;p30"/>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201" name="Google Shape;201;p30"/>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202" name="Google Shape;202;p30"/>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30"/>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204" name="Google Shape;204;p30"/>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205" name="Google Shape;205;p30"/>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assicFrameVTI">
  <a:themeElements>
    <a:clrScheme name="RÉCIT">
      <a:dk1>
        <a:srgbClr val="202C36"/>
      </a:dk1>
      <a:lt1>
        <a:srgbClr val="F3F3F6"/>
      </a:lt1>
      <a:dk2>
        <a:srgbClr val="202C36"/>
      </a:dk2>
      <a:lt2>
        <a:srgbClr val="F3F3F6"/>
      </a:lt2>
      <a:accent1>
        <a:srgbClr val="0069BF"/>
      </a:accent1>
      <a:accent2>
        <a:srgbClr val="2A71FF"/>
      </a:accent2>
      <a:accent3>
        <a:srgbClr val="384F5C"/>
      </a:accent3>
      <a:accent4>
        <a:srgbClr val="FAA22A"/>
      </a:accent4>
      <a:accent5>
        <a:srgbClr val="202C36"/>
      </a:accent5>
      <a:accent6>
        <a:srgbClr val="F3F3F6"/>
      </a:accent6>
      <a:hlink>
        <a:srgbClr val="FAA22A"/>
      </a:hlink>
      <a:folHlink>
        <a:srgbClr val="FAA2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