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0" r:id="rId3"/>
    <p:sldId id="262" r:id="rId4"/>
    <p:sldId id="291" r:id="rId5"/>
    <p:sldId id="292" r:id="rId6"/>
    <p:sldId id="286" r:id="rId7"/>
    <p:sldId id="287" r:id="rId8"/>
    <p:sldId id="258" r:id="rId9"/>
    <p:sldId id="270" r:id="rId10"/>
    <p:sldId id="266" r:id="rId11"/>
    <p:sldId id="293" r:id="rId12"/>
    <p:sldId id="288" r:id="rId13"/>
    <p:sldId id="294" r:id="rId14"/>
    <p:sldId id="281" r:id="rId15"/>
    <p:sldId id="290" r:id="rId16"/>
    <p:sldId id="282" r:id="rId17"/>
    <p:sldId id="285" r:id="rId18"/>
    <p:sldId id="295" r:id="rId19"/>
    <p:sldId id="272" r:id="rId20"/>
    <p:sldId id="283" r:id="rId21"/>
    <p:sldId id="273" r:id="rId22"/>
    <p:sldId id="284" r:id="rId23"/>
    <p:sldId id="274" r:id="rId24"/>
    <p:sldId id="275" r:id="rId25"/>
    <p:sldId id="276" r:id="rId26"/>
    <p:sldId id="277" r:id="rId27"/>
    <p:sldId id="278" r:id="rId2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565"/>
    <a:srgbClr val="FFABAB"/>
    <a:srgbClr val="FF5050"/>
    <a:srgbClr val="2E75B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27" autoAdjust="0"/>
    <p:restoredTop sz="96026" autoAdjust="0"/>
  </p:normalViewPr>
  <p:slideViewPr>
    <p:cSldViewPr snapToGrid="0">
      <p:cViewPr varScale="1">
        <p:scale>
          <a:sx n="97" d="100"/>
          <a:sy n="97" d="100"/>
        </p:scale>
        <p:origin x="78"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5F6648-78BE-4398-9F45-F86DC8C2F0D1}" type="datetimeFigureOut">
              <a:rPr lang="en-US" smtClean="0"/>
              <a:t>8/19/2025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C4BB8C4-886D-4874-A636-A3B2FD71CCD2}" type="slidenum">
              <a:rPr lang="en-US" smtClean="0"/>
              <a:t>‹#›</a:t>
            </a:fld>
            <a:endParaRPr lang="en-US"/>
          </a:p>
        </p:txBody>
      </p:sp>
    </p:spTree>
    <p:extLst>
      <p:ext uri="{BB962C8B-B14F-4D97-AF65-F5344CB8AC3E}">
        <p14:creationId xmlns:p14="http://schemas.microsoft.com/office/powerpoint/2010/main" val="295537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This unit will review</a:t>
            </a:r>
            <a:r>
              <a:rPr lang="en-US" baseline="0" dirty="0"/>
              <a:t> the dimensions and units that are commonly used for quantifying water in the environment.  To provide examples of the meaning of these dimensions and the conversion of units, we will also review the properties of water that are critical to the shaping of the landscape and its ecosystems.</a:t>
            </a:r>
            <a:endParaRPr lang="en-US" dirty="0"/>
          </a:p>
        </p:txBody>
      </p:sp>
      <p:sp>
        <p:nvSpPr>
          <p:cNvPr id="4" name="Slide Number Placeholder 3"/>
          <p:cNvSpPr>
            <a:spLocks noGrp="1"/>
          </p:cNvSpPr>
          <p:nvPr>
            <p:ph type="sldNum" sz="quarter" idx="10"/>
          </p:nvPr>
        </p:nvSpPr>
        <p:spPr/>
        <p:txBody>
          <a:bodyPr/>
          <a:lstStyle/>
          <a:p>
            <a:fld id="{8C4BB8C4-886D-4874-A636-A3B2FD71CCD2}" type="slidenum">
              <a:rPr lang="en-US" smtClean="0"/>
              <a:t>1</a:t>
            </a:fld>
            <a:endParaRPr lang="en-US"/>
          </a:p>
        </p:txBody>
      </p:sp>
    </p:spTree>
    <p:extLst>
      <p:ext uri="{BB962C8B-B14F-4D97-AF65-F5344CB8AC3E}">
        <p14:creationId xmlns:p14="http://schemas.microsoft.com/office/powerpoint/2010/main" val="3895147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thinking dimensionally.</a:t>
            </a:r>
          </a:p>
          <a:p>
            <a:endParaRPr lang="en-US" baseline="0" dirty="0"/>
          </a:p>
          <a:p>
            <a:r>
              <a:rPr lang="en-US" baseline="0" dirty="0"/>
              <a:t>When you hear rainfall reported on the weather.  What are the units?  What are the dimensions?  What does this amount of rain mean?</a:t>
            </a:r>
          </a:p>
          <a:p>
            <a:endParaRPr lang="en-US" baseline="0" dirty="0"/>
          </a:p>
          <a:p>
            <a:r>
              <a:rPr lang="en-US" baseline="0" dirty="0"/>
              <a:t>The dimensions of rainfall are usually given as a depth.  Another way to think about depth is an area normalized volume.</a:t>
            </a:r>
          </a:p>
          <a:p>
            <a:endParaRPr lang="en-US" baseline="0" dirty="0"/>
          </a:p>
          <a:p>
            <a:r>
              <a:rPr lang="en-US" baseline="0" dirty="0"/>
              <a:t>For example, if we get 2 cm of rain on some area of land, you would multiply that area in cm</a:t>
            </a:r>
            <a:r>
              <a:rPr lang="en-US" baseline="30000" dirty="0"/>
              <a:t>2</a:t>
            </a:r>
            <a:r>
              <a:rPr lang="en-US" baseline="0" dirty="0"/>
              <a:t> times the 2 cm of rain to come up with the total volume of water.</a:t>
            </a:r>
          </a:p>
          <a:p>
            <a:endParaRPr lang="en-US" baseline="0" dirty="0"/>
          </a:p>
          <a:p>
            <a:r>
              <a:rPr lang="en-US" baseline="0" dirty="0"/>
              <a:t>Later on, you will find out that we think about area normalized dimensions A LOT in watershed hydrology.  Sometimes it is better not to cancel dimensions, even when you can.</a:t>
            </a:r>
          </a:p>
        </p:txBody>
      </p:sp>
      <p:sp>
        <p:nvSpPr>
          <p:cNvPr id="4" name="Slide Number Placeholder 3"/>
          <p:cNvSpPr>
            <a:spLocks noGrp="1"/>
          </p:cNvSpPr>
          <p:nvPr>
            <p:ph type="sldNum" sz="quarter" idx="10"/>
          </p:nvPr>
        </p:nvSpPr>
        <p:spPr/>
        <p:txBody>
          <a:bodyPr/>
          <a:lstStyle/>
          <a:p>
            <a:fld id="{8C4BB8C4-886D-4874-A636-A3B2FD71CCD2}" type="slidenum">
              <a:rPr lang="en-US" smtClean="0"/>
              <a:t>10</a:t>
            </a:fld>
            <a:endParaRPr lang="en-US"/>
          </a:p>
        </p:txBody>
      </p:sp>
    </p:spTree>
    <p:extLst>
      <p:ext uri="{BB962C8B-B14F-4D97-AF65-F5344CB8AC3E}">
        <p14:creationId xmlns:p14="http://schemas.microsoft.com/office/powerpoint/2010/main" val="529403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highlight>
                  <a:srgbClr val="FFFF00"/>
                </a:highlight>
              </a:rPr>
              <a:t>A more general application of dimensional analysis requires that we describe more properties of nature than just space.</a:t>
            </a:r>
          </a:p>
          <a:p>
            <a:pPr marL="171450" lvl="0" indent="-171450">
              <a:buFont typeface="Arial" panose="020B0604020202020204" pitchFamily="34" charset="0"/>
              <a:buChar char="•"/>
            </a:pPr>
            <a:r>
              <a:rPr lang="en-US" dirty="0">
                <a:highlight>
                  <a:srgbClr val="FFFF00"/>
                </a:highlight>
              </a:rPr>
              <a:t>Let’s work our way through </a:t>
            </a:r>
            <a:r>
              <a:rPr lang="en-US" sz="1200" kern="1200" dirty="0">
                <a:solidFill>
                  <a:schemeClr val="tx1"/>
                </a:solidFill>
                <a:highlight>
                  <a:srgbClr val="FFFF00"/>
                </a:highlight>
                <a:latin typeface="+mn-lt"/>
                <a:ea typeface="+mn-ea"/>
                <a:cs typeface="+mn-cs"/>
              </a:rPr>
              <a:t>the fundamental table of dimensions as suggested by the International System of Units, which we usually just </a:t>
            </a:r>
            <a:r>
              <a:rPr lang="en-US" sz="1200" kern="1200" dirty="0">
                <a:solidFill>
                  <a:srgbClr val="FF0000"/>
                </a:solidFill>
                <a:highlight>
                  <a:srgbClr val="FFFF00"/>
                </a:highlight>
                <a:latin typeface="+mn-lt"/>
                <a:ea typeface="+mn-ea"/>
                <a:cs typeface="+mn-cs"/>
              </a:rPr>
              <a:t>abbreviate</a:t>
            </a:r>
            <a:r>
              <a:rPr lang="en-US" sz="1200" kern="1200" dirty="0">
                <a:solidFill>
                  <a:schemeClr val="tx1"/>
                </a:solidFill>
                <a:highlight>
                  <a:srgbClr val="FFFF00"/>
                </a:highlight>
                <a:latin typeface="+mn-lt"/>
                <a:ea typeface="+mn-ea"/>
                <a:cs typeface="+mn-cs"/>
              </a:rPr>
              <a:t> to </a:t>
            </a:r>
            <a:r>
              <a:rPr lang="en-US" dirty="0">
                <a:highlight>
                  <a:srgbClr val="FFFF00"/>
                </a:highlight>
              </a:rPr>
              <a:t>SI units</a:t>
            </a:r>
          </a:p>
          <a:p>
            <a:pPr marL="628650" lvl="1" indent="-171450">
              <a:buFont typeface="Arial" panose="020B0604020202020204" pitchFamily="34" charset="0"/>
              <a:buChar char="•"/>
            </a:pPr>
            <a:r>
              <a:rPr lang="en-US" dirty="0">
                <a:highlight>
                  <a:srgbClr val="FFFF00"/>
                </a:highlight>
              </a:rPr>
              <a:t>A categorization and standardization of units across multiple cultures inherently requires dimensional thinking based on the most fundamental properties of nature we all understand</a:t>
            </a:r>
          </a:p>
          <a:p>
            <a:pPr marL="628650" lvl="1" indent="-171450">
              <a:buFont typeface="Arial" panose="020B0604020202020204" pitchFamily="34" charset="0"/>
              <a:buChar char="•"/>
            </a:pPr>
            <a:r>
              <a:rPr lang="en-US" dirty="0">
                <a:highlight>
                  <a:srgbClr val="FFFF00"/>
                </a:highlight>
              </a:rPr>
              <a:t>so it is logical that the basis for standardization of units is inherently built from a definition of fundamental dimensions</a:t>
            </a:r>
          </a:p>
          <a:p>
            <a:pPr marL="628650" lvl="1" indent="-171450">
              <a:buFont typeface="Arial" panose="020B0604020202020204" pitchFamily="34" charset="0"/>
              <a:buChar char="•"/>
            </a:pPr>
            <a:r>
              <a:rPr lang="en-US" dirty="0">
                <a:highlight>
                  <a:srgbClr val="FFFF00"/>
                </a:highlight>
              </a:rPr>
              <a:t>We’ve already talked about the fundamental dimension of length so I’ve already revealed that row from the table.</a:t>
            </a:r>
          </a:p>
          <a:p>
            <a:pPr marL="628650" lvl="1" indent="-171450">
              <a:buFont typeface="Arial" panose="020B0604020202020204" pitchFamily="34" charset="0"/>
              <a:buChar char="•"/>
            </a:pPr>
            <a:r>
              <a:rPr lang="en-US" dirty="0">
                <a:highlight>
                  <a:srgbClr val="FFFF00"/>
                </a:highlight>
              </a:rPr>
              <a:t>Many different variables may be used to represent length, as demonstrated by our use of x y and z to represent lengths in orthogonal cartesian directions</a:t>
            </a:r>
          </a:p>
          <a:p>
            <a:pPr marL="628650" lvl="1" indent="-171450">
              <a:buFont typeface="Arial" panose="020B0604020202020204" pitchFamily="34" charset="0"/>
              <a:buChar char="•"/>
            </a:pPr>
            <a:r>
              <a:rPr lang="en-US" dirty="0">
                <a:highlight>
                  <a:srgbClr val="FFFF00"/>
                </a:highlight>
              </a:rPr>
              <a:t>Ultimately, the goal of SI is to define a base unit for each fundamental dimension, so the base unit for length in the SI system is the meter.</a:t>
            </a:r>
          </a:p>
          <a:p>
            <a:pPr marL="628650" lvl="1" indent="-171450">
              <a:buFont typeface="Arial" panose="020B0604020202020204" pitchFamily="34" charset="0"/>
              <a:buChar char="•"/>
            </a:pPr>
            <a:endParaRPr lang="en-US" dirty="0">
              <a:highlight>
                <a:srgbClr val="FFFF00"/>
              </a:highlight>
            </a:endParaRPr>
          </a:p>
          <a:p>
            <a:pPr marL="628650" lvl="1" indent="-171450">
              <a:buFont typeface="Arial" panose="020B0604020202020204" pitchFamily="34" charset="0"/>
              <a:buChar char="•"/>
            </a:pPr>
            <a:endParaRPr lang="en-US" dirty="0">
              <a:highlight>
                <a:srgbClr val="FFFF00"/>
              </a:highlight>
            </a:endParaRPr>
          </a:p>
          <a:p>
            <a:pPr marL="171450" lvl="0" indent="-171450">
              <a:buFont typeface="Arial" panose="020B0604020202020204" pitchFamily="34" charset="0"/>
              <a:buChar char="•"/>
            </a:pPr>
            <a:r>
              <a:rPr lang="en-US" dirty="0"/>
              <a:t>As made famous by Einstein, characterizing movement in space inherently requires thinking about the dimension of time, which is symbolized with a capital T.</a:t>
            </a:r>
          </a:p>
          <a:p>
            <a:pPr marL="628650" lvl="1" indent="-171450">
              <a:buFont typeface="Arial" panose="020B0604020202020204" pitchFamily="34" charset="0"/>
              <a:buChar char="•"/>
            </a:pPr>
            <a:r>
              <a:rPr lang="en-US" dirty="0"/>
              <a:t>More often than not, time will be represented as a variable using a lower case t.</a:t>
            </a:r>
          </a:p>
          <a:p>
            <a:pPr marL="628650" lvl="1" indent="-171450">
              <a:buFont typeface="Arial" panose="020B0604020202020204" pitchFamily="34" charset="0"/>
              <a:buChar char="•"/>
            </a:pPr>
            <a:r>
              <a:rPr lang="en-US" dirty="0"/>
              <a:t>Time is one of those concepts that everybody understands abstractly, but the nature of time is very difficult to describe directly.</a:t>
            </a:r>
          </a:p>
          <a:p>
            <a:pPr marL="628650" lvl="1" indent="-171450">
              <a:buFont typeface="Arial" panose="020B0604020202020204" pitchFamily="34" charset="0"/>
              <a:buChar char="•"/>
            </a:pPr>
            <a:r>
              <a:rPr lang="en-US" dirty="0"/>
              <a:t>I like to think about time as the dimension of causality</a:t>
            </a:r>
          </a:p>
          <a:p>
            <a:pPr marL="628650" lvl="1" indent="-171450">
              <a:buFont typeface="Arial" panose="020B0604020202020204" pitchFamily="34" charset="0"/>
              <a:buChar char="•"/>
            </a:pPr>
            <a:r>
              <a:rPr lang="en-US" dirty="0"/>
              <a:t>One inarguable fact is that those of us operating in Earth’s gravitational field are all experiencing the same rate of cause and effect, </a:t>
            </a:r>
          </a:p>
          <a:p>
            <a:pPr marL="1085850" lvl="2" indent="-171450">
              <a:buFont typeface="Arial" panose="020B0604020202020204" pitchFamily="34" charset="0"/>
              <a:buChar char="•"/>
            </a:pPr>
            <a:r>
              <a:rPr lang="en-US" dirty="0"/>
              <a:t>The concept of time allows us to agree on a common way to measure the pace of a resulting sequence of events.</a:t>
            </a:r>
          </a:p>
          <a:p>
            <a:pPr marL="628650" lvl="1" indent="-171450">
              <a:buFont typeface="Arial" panose="020B0604020202020204" pitchFamily="34" charset="0"/>
              <a:buChar char="•"/>
            </a:pPr>
            <a:r>
              <a:rPr lang="en-US" dirty="0"/>
              <a:t>Einstein famously showed that the fundamental rate of causality actually changes with your frame of reference, </a:t>
            </a:r>
          </a:p>
          <a:p>
            <a:pPr marL="628650" lvl="1" indent="-171450">
              <a:buFont typeface="Arial" panose="020B0604020202020204" pitchFamily="34" charset="0"/>
              <a:buChar char="•"/>
            </a:pPr>
            <a:r>
              <a:rPr lang="en-US" dirty="0"/>
              <a:t>but Earth-bound environmental scientists typically do not have to deal with meaningful variation in the pace of time in their calculations</a:t>
            </a:r>
          </a:p>
          <a:p>
            <a:pPr marL="171450" lvl="0" indent="-171450">
              <a:buFont typeface="Arial" panose="020B0604020202020204" pitchFamily="34" charset="0"/>
              <a:buChar char="•"/>
            </a:pPr>
            <a:r>
              <a:rPr lang="en-US" dirty="0"/>
              <a:t>The international community has agreed on the second as the base unit for the dimension of time</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Speaking of gravity, another inarguable fact is that we all see the same effect of the stuff we call “matter” on spacetime</a:t>
            </a:r>
          </a:p>
          <a:p>
            <a:pPr marL="171450" lvl="0" indent="-171450">
              <a:buFont typeface="Arial" panose="020B0604020202020204" pitchFamily="34" charset="0"/>
              <a:buChar char="•"/>
            </a:pPr>
            <a:r>
              <a:rPr lang="en-US" dirty="0"/>
              <a:t>The degree of this effect is conceptualized as the dimension we call mass, which has a symbol of a capital M.</a:t>
            </a:r>
          </a:p>
          <a:p>
            <a:pPr marL="628650" lvl="1" indent="-171450">
              <a:buFont typeface="Arial" panose="020B0604020202020204" pitchFamily="34" charset="0"/>
              <a:buChar char="•"/>
            </a:pPr>
            <a:r>
              <a:rPr lang="en-US" dirty="0"/>
              <a:t>The magnitude of the effect of mass on spacetime is proportional to the magnitude of the apparent force we call gravity</a:t>
            </a:r>
          </a:p>
          <a:p>
            <a:pPr marL="628650" lvl="1" indent="-171450">
              <a:buFont typeface="Arial" panose="020B0604020202020204" pitchFamily="34" charset="0"/>
              <a:buChar char="•"/>
            </a:pPr>
            <a:r>
              <a:rPr lang="en-US" dirty="0"/>
              <a:t>though I think it is pretty well established at this point that gravity is actually a bending of spacetime that only has a similar effect as a force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proportionality of mass with the effect of gravity gives us the ability to measure either based on the effect of the Earth’s mass on a given amount of matter</a:t>
            </a:r>
          </a:p>
          <a:p>
            <a:pPr marL="171450" lvl="0" indent="-171450">
              <a:buFont typeface="Arial" panose="020B0604020202020204" pitchFamily="34" charset="0"/>
              <a:buChar char="•"/>
            </a:pPr>
            <a:r>
              <a:rPr lang="en-US" dirty="0"/>
              <a:t>The international community has agreed that the base unit for mass should be the kilogram</a:t>
            </a:r>
          </a:p>
          <a:p>
            <a:pPr marL="0" lvl="0" indent="0">
              <a:buFont typeface="Arial" panose="020B0604020202020204" pitchFamily="34" charset="0"/>
              <a:buNone/>
            </a:pPr>
            <a:endParaRPr lang="en-US" dirty="0"/>
          </a:p>
          <a:p>
            <a:pPr marL="0" lvl="0" indent="0">
              <a:buFont typeface="Arial" panose="020B0604020202020204" pitchFamily="34" charset="0"/>
              <a:buNone/>
            </a:pPr>
            <a:endParaRPr lang="en-US" dirty="0"/>
          </a:p>
          <a:p>
            <a:pPr marL="628650" lvl="1" indent="-171450">
              <a:buFont typeface="Arial" panose="020B0604020202020204" pitchFamily="34" charset="0"/>
              <a:buChar char="•"/>
            </a:pPr>
            <a:r>
              <a:rPr lang="en-US" dirty="0"/>
              <a:t>While we often quantify an amount of matter relative to its gravitational effect, few scientists would argue against the idea that matter is made of bits of stuff we call molecules</a:t>
            </a:r>
          </a:p>
          <a:p>
            <a:pPr marL="171450" lvl="0" indent="-171450">
              <a:buFont typeface="Arial" panose="020B0604020202020204" pitchFamily="34" charset="0"/>
              <a:buChar char="•"/>
            </a:pPr>
            <a:r>
              <a:rPr lang="en-US" dirty="0"/>
              <a:t>So another way we talk about an amount of matter is by simply counting those bits, where the dimensions of this count are symbolized with a capital N</a:t>
            </a:r>
          </a:p>
          <a:p>
            <a:pPr marL="171450" lvl="0" indent="-171450">
              <a:buFont typeface="Arial" panose="020B0604020202020204" pitchFamily="34" charset="0"/>
              <a:buChar char="•"/>
            </a:pPr>
            <a:r>
              <a:rPr lang="en-US" dirty="0"/>
              <a:t>When we count in multiples of </a:t>
            </a:r>
            <a:r>
              <a:rPr lang="en-US" dirty="0" err="1"/>
              <a:t>avogadros</a:t>
            </a:r>
            <a:r>
              <a:rPr lang="en-US" dirty="0"/>
              <a:t> number, this count has units of moles, which is the international base unit for an amount of a substance</a:t>
            </a:r>
          </a:p>
          <a:p>
            <a:pPr marL="628650" lvl="1" indent="-171450">
              <a:buFont typeface="Arial" panose="020B0604020202020204" pitchFamily="34" charset="0"/>
              <a:buChar char="•"/>
            </a:pPr>
            <a:r>
              <a:rPr lang="en-US" dirty="0"/>
              <a:t>I would argue that counts are not limited to an “amount of a substance” and it is possible to have the dimension of count apply to conceptual entities as well</a:t>
            </a:r>
          </a:p>
          <a:p>
            <a:pPr marL="628650" lvl="1" indent="-171450">
              <a:buFont typeface="Arial" panose="020B0604020202020204" pitchFamily="34" charset="0"/>
              <a:buChar char="•"/>
            </a:pPr>
            <a:r>
              <a:rPr lang="en-US" dirty="0"/>
              <a:t>In terms of base dimensions, I am not sure “amount of substance” is a general enough descriptor for the concept of a count</a:t>
            </a:r>
          </a:p>
          <a:p>
            <a:pPr marL="1085850" lvl="2" indent="-171450">
              <a:buFont typeface="Arial" panose="020B0604020202020204" pitchFamily="34" charset="0"/>
              <a:buChar char="•"/>
            </a:pPr>
            <a:r>
              <a:rPr lang="en-US" dirty="0"/>
              <a:t>But it provides a useful example</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The need to predict the inarguable effects of matter on other nearby matter begins to highlight the need for dimensions related to energy. </a:t>
            </a:r>
          </a:p>
          <a:p>
            <a:pPr marL="628650" lvl="1" indent="-171450">
              <a:buFont typeface="Arial" panose="020B0604020202020204" pitchFamily="34" charset="0"/>
              <a:buChar char="•"/>
            </a:pPr>
            <a:r>
              <a:rPr lang="en-US" dirty="0"/>
              <a:t>As we will see later, Newton’s definition of energy does not require a fundamental dimension and can be derived only from the fundamental dimensions of Mass Length and Time</a:t>
            </a:r>
          </a:p>
          <a:p>
            <a:pPr marL="171450" lvl="0" indent="-171450">
              <a:buFont typeface="Arial" panose="020B0604020202020204" pitchFamily="34" charset="0"/>
              <a:buChar char="•"/>
            </a:pPr>
            <a:r>
              <a:rPr lang="en-US" dirty="0"/>
              <a:t>However, thinking about the thermodynamic energy content of matter starts to evoke notions of properties like temperature, based on the idea that we all fundamentally know the difference between stuff that is hot and stuff that is cold</a:t>
            </a:r>
          </a:p>
          <a:p>
            <a:pPr marL="628650" lvl="1" indent="-171450">
              <a:buFont typeface="Arial" panose="020B0604020202020204" pitchFamily="34" charset="0"/>
              <a:buChar char="•"/>
            </a:pPr>
            <a:r>
              <a:rPr lang="en-US" dirty="0"/>
              <a:t>The dimension of temperature is symbolized with a capital Greek letter theta, probably because a capital T was already taken by time.</a:t>
            </a:r>
          </a:p>
          <a:p>
            <a:pPr marL="628650" lvl="1" indent="-171450">
              <a:buFont typeface="Arial" panose="020B0604020202020204" pitchFamily="34" charset="0"/>
              <a:buChar char="•"/>
            </a:pPr>
            <a:r>
              <a:rPr lang="en-US" dirty="0"/>
              <a:t>Or perhaps because a capital Latin T used as a variable typically refers to temperature, </a:t>
            </a:r>
          </a:p>
          <a:p>
            <a:pPr marL="171450" lvl="0" indent="-171450">
              <a:buFont typeface="Arial" panose="020B0604020202020204" pitchFamily="34" charset="0"/>
              <a:buChar char="•"/>
            </a:pPr>
            <a:r>
              <a:rPr lang="en-US" dirty="0"/>
              <a:t>This potential confusion among symbols used for variables, dimensions, and units is why the best practice is to include square brackets around dimensions to differentiate them</a:t>
            </a:r>
          </a:p>
          <a:p>
            <a:pPr marL="171450" lvl="0" indent="-171450">
              <a:buFont typeface="Arial" panose="020B0604020202020204" pitchFamily="34" charset="0"/>
              <a:buChar char="•"/>
            </a:pPr>
            <a:r>
              <a:rPr lang="en-US" dirty="0"/>
              <a:t>The SI unit for temperature is a kelvin, where one Kelvin is conveniently the same difference in temperature as one Celsius degree</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A couple more dimensions we will not focus on now include electrical current and light intensity.</a:t>
            </a:r>
          </a:p>
          <a:p>
            <a:pPr marL="628650" lvl="1" indent="-171450">
              <a:buFont typeface="Arial" panose="020B0604020202020204" pitchFamily="34" charset="0"/>
              <a:buChar char="•"/>
            </a:pPr>
            <a:r>
              <a:rPr lang="en-US" dirty="0"/>
              <a:t>The dimensions of current are symbolized with an I and the SI base unit is the ampere</a:t>
            </a:r>
          </a:p>
          <a:p>
            <a:pPr marL="1085850" lvl="2" indent="-171450">
              <a:buFont typeface="Arial" panose="020B0604020202020204" pitchFamily="34" charset="0"/>
              <a:buChar char="•"/>
            </a:pPr>
            <a:r>
              <a:rPr lang="en-US" dirty="0"/>
              <a:t>We will talk later in the class about current being derived conceptually from a count of electrical charges per time</a:t>
            </a:r>
          </a:p>
          <a:p>
            <a:pPr marL="628650" lvl="1" indent="-171450">
              <a:buFont typeface="Arial" panose="020B0604020202020204" pitchFamily="34" charset="0"/>
              <a:buChar char="•"/>
            </a:pPr>
            <a:r>
              <a:rPr lang="en-US" dirty="0"/>
              <a:t>We will not be using light intensity in this class, but the dimensionality of J should not be confused with the unit of Joules of energy</a:t>
            </a:r>
          </a:p>
          <a:p>
            <a:pPr marL="1085850" lvl="2" indent="-171450">
              <a:buFont typeface="Arial" panose="020B0604020202020204" pitchFamily="34" charset="0"/>
              <a:buChar char="•"/>
            </a:pPr>
            <a:r>
              <a:rPr lang="en-US" dirty="0"/>
              <a:t>Again, the square brackets help to differentiate a symbol that is used for different dimensions and units.</a:t>
            </a:r>
          </a:p>
          <a:p>
            <a:pPr marL="1085850" lvl="2" indent="-171450">
              <a:buFont typeface="Arial" panose="020B0604020202020204" pitchFamily="34" charset="0"/>
              <a:buChar char="•"/>
            </a:pPr>
            <a:r>
              <a:rPr lang="en-US" dirty="0"/>
              <a:t>Luminous intensity is ultimately a type of angular energy flux with a base unit of candela that would be joules per steradian per second, where a steradian is kind of a 3-D version of an angle</a:t>
            </a:r>
          </a:p>
          <a:p>
            <a:pPr marL="1085850" lvl="2"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There are nuances here regarding what constitutes a fundamental vs. a derived dimension</a:t>
            </a:r>
          </a:p>
          <a:p>
            <a:pPr marL="628650" lvl="1" indent="-171450">
              <a:buFont typeface="Arial" panose="020B0604020202020204" pitchFamily="34" charset="0"/>
              <a:buChar char="•"/>
            </a:pPr>
            <a:r>
              <a:rPr lang="en-US" dirty="0"/>
              <a:t>You might argue that current is actually a derived dimension and luminous intensity is almost certainly a derived dimension.</a:t>
            </a:r>
          </a:p>
          <a:p>
            <a:pPr marL="628650" lvl="1" indent="-171450">
              <a:buFont typeface="Arial" panose="020B0604020202020204" pitchFamily="34" charset="0"/>
              <a:buChar char="•"/>
            </a:pPr>
            <a:r>
              <a:rPr lang="en-US" dirty="0"/>
              <a:t>Ultimately the distinction between fundamental vs derived dimensions is not that critical as long as the element of nature being described is clear</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7254ABA-0578-4721-82FE-0DE1AFF3F0A8}" type="slidenum">
              <a:rPr lang="en-US" smtClean="0"/>
              <a:t>11</a:t>
            </a:fld>
            <a:endParaRPr lang="en-US"/>
          </a:p>
        </p:txBody>
      </p:sp>
    </p:spTree>
    <p:extLst>
      <p:ext uri="{BB962C8B-B14F-4D97-AF65-F5344CB8AC3E}">
        <p14:creationId xmlns:p14="http://schemas.microsoft.com/office/powerpoint/2010/main" val="1734118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thinking dimensionally.</a:t>
            </a:r>
          </a:p>
          <a:p>
            <a:endParaRPr lang="en-US" baseline="0" dirty="0"/>
          </a:p>
          <a:p>
            <a:r>
              <a:rPr lang="en-US" baseline="0" dirty="0"/>
              <a:t>When you hear rainfall reported on the weather.  What are the units?  What are the dimensions?  What does this amount of rain mean?</a:t>
            </a:r>
          </a:p>
          <a:p>
            <a:endParaRPr lang="en-US" baseline="0" dirty="0"/>
          </a:p>
          <a:p>
            <a:r>
              <a:rPr lang="en-US" baseline="0" dirty="0"/>
              <a:t>The dimensions of rainfall are usually given as a depth.  Another way to think about depth is an area normalized volume.</a:t>
            </a:r>
          </a:p>
          <a:p>
            <a:endParaRPr lang="en-US" baseline="0" dirty="0"/>
          </a:p>
          <a:p>
            <a:r>
              <a:rPr lang="en-US" baseline="0" dirty="0"/>
              <a:t>For example, if we get 2 cm of rain on some area of land, you would multiply that area in cm</a:t>
            </a:r>
            <a:r>
              <a:rPr lang="en-US" baseline="30000" dirty="0"/>
              <a:t>2</a:t>
            </a:r>
            <a:r>
              <a:rPr lang="en-US" baseline="0" dirty="0"/>
              <a:t> times the 2 cm of rain to come up with the total volume of water.</a:t>
            </a:r>
          </a:p>
          <a:p>
            <a:endParaRPr lang="en-US" baseline="0" dirty="0"/>
          </a:p>
          <a:p>
            <a:r>
              <a:rPr lang="en-US" baseline="0" dirty="0"/>
              <a:t>Later on, you will find out that we think about area normalized dimensions A LOT in watershed hydrology.  Sometimes it is better not to cancel dimensions, even when you can.</a:t>
            </a:r>
          </a:p>
        </p:txBody>
      </p:sp>
      <p:sp>
        <p:nvSpPr>
          <p:cNvPr id="4" name="Slide Number Placeholder 3"/>
          <p:cNvSpPr>
            <a:spLocks noGrp="1"/>
          </p:cNvSpPr>
          <p:nvPr>
            <p:ph type="sldNum" sz="quarter" idx="10"/>
          </p:nvPr>
        </p:nvSpPr>
        <p:spPr/>
        <p:txBody>
          <a:bodyPr/>
          <a:lstStyle/>
          <a:p>
            <a:fld id="{8C4BB8C4-886D-4874-A636-A3B2FD71CCD2}" type="slidenum">
              <a:rPr lang="en-US" smtClean="0"/>
              <a:t>12</a:t>
            </a:fld>
            <a:endParaRPr lang="en-US"/>
          </a:p>
        </p:txBody>
      </p:sp>
    </p:spTree>
    <p:extLst>
      <p:ext uri="{BB962C8B-B14F-4D97-AF65-F5344CB8AC3E}">
        <p14:creationId xmlns:p14="http://schemas.microsoft.com/office/powerpoint/2010/main" val="1204285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C08F3-6F5D-C03C-2182-85028478E6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364C2E-D867-71C4-2D0C-5E33767A16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50CFA1-5235-82FC-15AC-5C209442A038}"/>
              </a:ext>
            </a:extLst>
          </p:cNvPr>
          <p:cNvSpPr>
            <a:spLocks noGrp="1"/>
          </p:cNvSpPr>
          <p:nvPr>
            <p:ph type="body" idx="1"/>
          </p:nvPr>
        </p:nvSpPr>
        <p:spPr/>
        <p:txBody>
          <a:bodyPr/>
          <a:lstStyle/>
          <a:p>
            <a:pPr marL="628650" lvl="1" indent="-171450">
              <a:buFont typeface="Arial" panose="020B0604020202020204" pitchFamily="34" charset="0"/>
              <a:buChar char="•"/>
            </a:pPr>
            <a:r>
              <a:rPr lang="en-US" dirty="0">
                <a:highlight>
                  <a:srgbClr val="FFFF00"/>
                </a:highlight>
              </a:rPr>
              <a:t>A more general application of dimensional analysis requires that we describe more properties of nature than just space.</a:t>
            </a:r>
          </a:p>
          <a:p>
            <a:pPr marL="171450" lvl="0" indent="-171450">
              <a:buFont typeface="Arial" panose="020B0604020202020204" pitchFamily="34" charset="0"/>
              <a:buChar char="•"/>
            </a:pPr>
            <a:r>
              <a:rPr lang="en-US" dirty="0">
                <a:highlight>
                  <a:srgbClr val="FFFF00"/>
                </a:highlight>
              </a:rPr>
              <a:t>Let’s work our way through </a:t>
            </a:r>
            <a:r>
              <a:rPr lang="en-US" sz="1200" kern="1200" dirty="0">
                <a:solidFill>
                  <a:schemeClr val="tx1"/>
                </a:solidFill>
                <a:highlight>
                  <a:srgbClr val="FFFF00"/>
                </a:highlight>
                <a:latin typeface="+mn-lt"/>
                <a:ea typeface="+mn-ea"/>
                <a:cs typeface="+mn-cs"/>
              </a:rPr>
              <a:t>the fundamental table of dimensions as suggested by the International System of Units, which we usually just </a:t>
            </a:r>
            <a:r>
              <a:rPr lang="en-US" sz="1200" kern="1200" dirty="0">
                <a:solidFill>
                  <a:srgbClr val="FF0000"/>
                </a:solidFill>
                <a:highlight>
                  <a:srgbClr val="FFFF00"/>
                </a:highlight>
                <a:latin typeface="+mn-lt"/>
                <a:ea typeface="+mn-ea"/>
                <a:cs typeface="+mn-cs"/>
              </a:rPr>
              <a:t>abbreviate</a:t>
            </a:r>
            <a:r>
              <a:rPr lang="en-US" sz="1200" kern="1200" dirty="0">
                <a:solidFill>
                  <a:schemeClr val="tx1"/>
                </a:solidFill>
                <a:highlight>
                  <a:srgbClr val="FFFF00"/>
                </a:highlight>
                <a:latin typeface="+mn-lt"/>
                <a:ea typeface="+mn-ea"/>
                <a:cs typeface="+mn-cs"/>
              </a:rPr>
              <a:t> to </a:t>
            </a:r>
            <a:r>
              <a:rPr lang="en-US" dirty="0">
                <a:highlight>
                  <a:srgbClr val="FFFF00"/>
                </a:highlight>
              </a:rPr>
              <a:t>SI units</a:t>
            </a:r>
          </a:p>
          <a:p>
            <a:pPr marL="628650" lvl="1" indent="-171450">
              <a:buFont typeface="Arial" panose="020B0604020202020204" pitchFamily="34" charset="0"/>
              <a:buChar char="•"/>
            </a:pPr>
            <a:r>
              <a:rPr lang="en-US" dirty="0">
                <a:highlight>
                  <a:srgbClr val="FFFF00"/>
                </a:highlight>
              </a:rPr>
              <a:t>A categorization and standardization of units across multiple cultures inherently requires dimensional thinking based on the most fundamental properties of nature we all understand</a:t>
            </a:r>
          </a:p>
          <a:p>
            <a:pPr marL="628650" lvl="1" indent="-171450">
              <a:buFont typeface="Arial" panose="020B0604020202020204" pitchFamily="34" charset="0"/>
              <a:buChar char="•"/>
            </a:pPr>
            <a:r>
              <a:rPr lang="en-US" dirty="0">
                <a:highlight>
                  <a:srgbClr val="FFFF00"/>
                </a:highlight>
              </a:rPr>
              <a:t>so it is logical that the basis for standardization of units is inherently built from a definition of fundamental dimensions</a:t>
            </a:r>
          </a:p>
          <a:p>
            <a:pPr marL="628650" lvl="1" indent="-171450">
              <a:buFont typeface="Arial" panose="020B0604020202020204" pitchFamily="34" charset="0"/>
              <a:buChar char="•"/>
            </a:pPr>
            <a:r>
              <a:rPr lang="en-US" dirty="0">
                <a:highlight>
                  <a:srgbClr val="FFFF00"/>
                </a:highlight>
              </a:rPr>
              <a:t>We’ve already talked about the fundamental dimension of length so I’ve already revealed that row from the table.</a:t>
            </a:r>
          </a:p>
          <a:p>
            <a:pPr marL="628650" lvl="1" indent="-171450">
              <a:buFont typeface="Arial" panose="020B0604020202020204" pitchFamily="34" charset="0"/>
              <a:buChar char="•"/>
            </a:pPr>
            <a:r>
              <a:rPr lang="en-US" dirty="0">
                <a:highlight>
                  <a:srgbClr val="FFFF00"/>
                </a:highlight>
              </a:rPr>
              <a:t>Many different variables may be used to represent length, as demonstrated by our use of x y and z to represent lengths in orthogonal cartesian directions</a:t>
            </a:r>
          </a:p>
          <a:p>
            <a:pPr marL="628650" lvl="1" indent="-171450">
              <a:buFont typeface="Arial" panose="020B0604020202020204" pitchFamily="34" charset="0"/>
              <a:buChar char="•"/>
            </a:pPr>
            <a:r>
              <a:rPr lang="en-US" dirty="0">
                <a:highlight>
                  <a:srgbClr val="FFFF00"/>
                </a:highlight>
              </a:rPr>
              <a:t>Ultimately, the goal of SI is to define a base unit for each fundamental dimension, so the base unit for length in the SI system is the meter.</a:t>
            </a:r>
          </a:p>
          <a:p>
            <a:pPr marL="628650" lvl="1" indent="-171450">
              <a:buFont typeface="Arial" panose="020B0604020202020204" pitchFamily="34" charset="0"/>
              <a:buChar char="•"/>
            </a:pPr>
            <a:endParaRPr lang="en-US" dirty="0">
              <a:highlight>
                <a:srgbClr val="FFFF00"/>
              </a:highlight>
            </a:endParaRPr>
          </a:p>
          <a:p>
            <a:pPr marL="628650" lvl="1" indent="-171450">
              <a:buFont typeface="Arial" panose="020B0604020202020204" pitchFamily="34" charset="0"/>
              <a:buChar char="•"/>
            </a:pPr>
            <a:endParaRPr lang="en-US" dirty="0">
              <a:highlight>
                <a:srgbClr val="FFFF00"/>
              </a:highlight>
            </a:endParaRPr>
          </a:p>
          <a:p>
            <a:pPr marL="171450" lvl="0" indent="-171450">
              <a:buFont typeface="Arial" panose="020B0604020202020204" pitchFamily="34" charset="0"/>
              <a:buChar char="•"/>
            </a:pPr>
            <a:r>
              <a:rPr lang="en-US" dirty="0"/>
              <a:t>As made famous by Einstein, characterizing movement in space inherently requires thinking about the dimension of time, which is symbolized with a capital T.</a:t>
            </a:r>
          </a:p>
          <a:p>
            <a:pPr marL="628650" lvl="1" indent="-171450">
              <a:buFont typeface="Arial" panose="020B0604020202020204" pitchFamily="34" charset="0"/>
              <a:buChar char="•"/>
            </a:pPr>
            <a:r>
              <a:rPr lang="en-US" dirty="0"/>
              <a:t>More often than not, time will be represented as a variable using a lower case t.</a:t>
            </a:r>
          </a:p>
          <a:p>
            <a:pPr marL="628650" lvl="1" indent="-171450">
              <a:buFont typeface="Arial" panose="020B0604020202020204" pitchFamily="34" charset="0"/>
              <a:buChar char="•"/>
            </a:pPr>
            <a:r>
              <a:rPr lang="en-US" dirty="0"/>
              <a:t>Time is one of those concepts that everybody understands abstractly, but the nature of time is very difficult to describe directly.</a:t>
            </a:r>
          </a:p>
          <a:p>
            <a:pPr marL="628650" lvl="1" indent="-171450">
              <a:buFont typeface="Arial" panose="020B0604020202020204" pitchFamily="34" charset="0"/>
              <a:buChar char="•"/>
            </a:pPr>
            <a:r>
              <a:rPr lang="en-US" dirty="0"/>
              <a:t>I like to think about time as the dimension of causality</a:t>
            </a:r>
          </a:p>
          <a:p>
            <a:pPr marL="628650" lvl="1" indent="-171450">
              <a:buFont typeface="Arial" panose="020B0604020202020204" pitchFamily="34" charset="0"/>
              <a:buChar char="•"/>
            </a:pPr>
            <a:r>
              <a:rPr lang="en-US" dirty="0"/>
              <a:t>One inarguable fact is that those of us operating in Earth’s gravitational field are all experiencing the same rate of cause and effect, </a:t>
            </a:r>
          </a:p>
          <a:p>
            <a:pPr marL="1085850" lvl="2" indent="-171450">
              <a:buFont typeface="Arial" panose="020B0604020202020204" pitchFamily="34" charset="0"/>
              <a:buChar char="•"/>
            </a:pPr>
            <a:r>
              <a:rPr lang="en-US" dirty="0"/>
              <a:t>The concept of time allows us to agree on a common way to measure the pace of a resulting sequence of events.</a:t>
            </a:r>
          </a:p>
          <a:p>
            <a:pPr marL="628650" lvl="1" indent="-171450">
              <a:buFont typeface="Arial" panose="020B0604020202020204" pitchFamily="34" charset="0"/>
              <a:buChar char="•"/>
            </a:pPr>
            <a:r>
              <a:rPr lang="en-US" dirty="0"/>
              <a:t>Einstein famously showed that the fundamental rate of causality actually changes with your frame of reference, </a:t>
            </a:r>
          </a:p>
          <a:p>
            <a:pPr marL="628650" lvl="1" indent="-171450">
              <a:buFont typeface="Arial" panose="020B0604020202020204" pitchFamily="34" charset="0"/>
              <a:buChar char="•"/>
            </a:pPr>
            <a:r>
              <a:rPr lang="en-US" dirty="0"/>
              <a:t>but Earth-bound environmental scientists typically do not have to deal with meaningful variation in the pace of time in their calculations</a:t>
            </a:r>
          </a:p>
          <a:p>
            <a:pPr marL="171450" lvl="0" indent="-171450">
              <a:buFont typeface="Arial" panose="020B0604020202020204" pitchFamily="34" charset="0"/>
              <a:buChar char="•"/>
            </a:pPr>
            <a:r>
              <a:rPr lang="en-US" dirty="0"/>
              <a:t>The international community has agreed on the second as the base unit for the dimension of time</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Speaking of gravity, another inarguable fact is that we all see the same effect of the stuff we call “matter” on spacetime</a:t>
            </a:r>
          </a:p>
          <a:p>
            <a:pPr marL="171450" lvl="0" indent="-171450">
              <a:buFont typeface="Arial" panose="020B0604020202020204" pitchFamily="34" charset="0"/>
              <a:buChar char="•"/>
            </a:pPr>
            <a:r>
              <a:rPr lang="en-US" dirty="0"/>
              <a:t>The degree of this effect is conceptualized as the dimension we call mass, which has a symbol of a capital M.</a:t>
            </a:r>
          </a:p>
          <a:p>
            <a:pPr marL="628650" lvl="1" indent="-171450">
              <a:buFont typeface="Arial" panose="020B0604020202020204" pitchFamily="34" charset="0"/>
              <a:buChar char="•"/>
            </a:pPr>
            <a:r>
              <a:rPr lang="en-US" dirty="0"/>
              <a:t>The magnitude of the effect of mass on spacetime is proportional to the magnitude of the apparent force we call gravity</a:t>
            </a:r>
          </a:p>
          <a:p>
            <a:pPr marL="628650" lvl="1" indent="-171450">
              <a:buFont typeface="Arial" panose="020B0604020202020204" pitchFamily="34" charset="0"/>
              <a:buChar char="•"/>
            </a:pPr>
            <a:r>
              <a:rPr lang="en-US" dirty="0"/>
              <a:t>though I think it is pretty well established at this point that gravity is actually a bending of spacetime that only has a similar effect as a force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proportionality of mass with the effect of gravity gives us the ability to measure either based on the effect of the Earth’s mass on a given amount of matter</a:t>
            </a:r>
          </a:p>
          <a:p>
            <a:pPr marL="171450" lvl="0" indent="-171450">
              <a:buFont typeface="Arial" panose="020B0604020202020204" pitchFamily="34" charset="0"/>
              <a:buChar char="•"/>
            </a:pPr>
            <a:r>
              <a:rPr lang="en-US" dirty="0"/>
              <a:t>The international community has agreed that the base unit for mass should be the kilogram</a:t>
            </a:r>
          </a:p>
          <a:p>
            <a:pPr marL="0" lvl="0" indent="0">
              <a:buFont typeface="Arial" panose="020B0604020202020204" pitchFamily="34" charset="0"/>
              <a:buNone/>
            </a:pPr>
            <a:endParaRPr lang="en-US" dirty="0"/>
          </a:p>
          <a:p>
            <a:pPr marL="0" lvl="0" indent="0">
              <a:buFont typeface="Arial" panose="020B0604020202020204" pitchFamily="34" charset="0"/>
              <a:buNone/>
            </a:pPr>
            <a:endParaRPr lang="en-US" dirty="0"/>
          </a:p>
          <a:p>
            <a:pPr marL="628650" lvl="1" indent="-171450">
              <a:buFont typeface="Arial" panose="020B0604020202020204" pitchFamily="34" charset="0"/>
              <a:buChar char="•"/>
            </a:pPr>
            <a:r>
              <a:rPr lang="en-US" dirty="0"/>
              <a:t>While we often quantify an amount of matter relative to its gravitational effect, few scientists would argue against the idea that matter is made of bits of stuff we call molecules</a:t>
            </a:r>
          </a:p>
          <a:p>
            <a:pPr marL="171450" lvl="0" indent="-171450">
              <a:buFont typeface="Arial" panose="020B0604020202020204" pitchFamily="34" charset="0"/>
              <a:buChar char="•"/>
            </a:pPr>
            <a:r>
              <a:rPr lang="en-US" dirty="0"/>
              <a:t>So another way we talk about an amount of matter is by simply counting those bits, where the dimensions of this count are symbolized with a capital N</a:t>
            </a:r>
          </a:p>
          <a:p>
            <a:pPr marL="171450" lvl="0" indent="-171450">
              <a:buFont typeface="Arial" panose="020B0604020202020204" pitchFamily="34" charset="0"/>
              <a:buChar char="•"/>
            </a:pPr>
            <a:r>
              <a:rPr lang="en-US" dirty="0"/>
              <a:t>When we count in multiples of </a:t>
            </a:r>
            <a:r>
              <a:rPr lang="en-US" dirty="0" err="1"/>
              <a:t>avogadros</a:t>
            </a:r>
            <a:r>
              <a:rPr lang="en-US" dirty="0"/>
              <a:t> number, this count has units of moles, which is the international base unit for an amount of a substance</a:t>
            </a:r>
          </a:p>
          <a:p>
            <a:pPr marL="628650" lvl="1" indent="-171450">
              <a:buFont typeface="Arial" panose="020B0604020202020204" pitchFamily="34" charset="0"/>
              <a:buChar char="•"/>
            </a:pPr>
            <a:r>
              <a:rPr lang="en-US" dirty="0"/>
              <a:t>I would argue that counts are not limited to an “amount of a substance” and it is possible to have the dimension of count apply to conceptual entities as well</a:t>
            </a:r>
          </a:p>
          <a:p>
            <a:pPr marL="628650" lvl="1" indent="-171450">
              <a:buFont typeface="Arial" panose="020B0604020202020204" pitchFamily="34" charset="0"/>
              <a:buChar char="•"/>
            </a:pPr>
            <a:r>
              <a:rPr lang="en-US" dirty="0"/>
              <a:t>In terms of base dimensions, I am not sure “amount of substance” is a general enough descriptor for the concept of a count</a:t>
            </a:r>
          </a:p>
          <a:p>
            <a:pPr marL="1085850" lvl="2" indent="-171450">
              <a:buFont typeface="Arial" panose="020B0604020202020204" pitchFamily="34" charset="0"/>
              <a:buChar char="•"/>
            </a:pPr>
            <a:r>
              <a:rPr lang="en-US" dirty="0"/>
              <a:t>But it provides a useful example</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The need to predict the inarguable effects of matter on other nearby matter begins to highlight the need for dimensions related to energy. </a:t>
            </a:r>
          </a:p>
          <a:p>
            <a:pPr marL="628650" lvl="1" indent="-171450">
              <a:buFont typeface="Arial" panose="020B0604020202020204" pitchFamily="34" charset="0"/>
              <a:buChar char="•"/>
            </a:pPr>
            <a:r>
              <a:rPr lang="en-US" dirty="0"/>
              <a:t>As we will see later, Newton’s definition of energy does not require a fundamental dimension and can be derived only from the fundamental dimensions of Mass Length and Time</a:t>
            </a:r>
          </a:p>
          <a:p>
            <a:pPr marL="171450" lvl="0" indent="-171450">
              <a:buFont typeface="Arial" panose="020B0604020202020204" pitchFamily="34" charset="0"/>
              <a:buChar char="•"/>
            </a:pPr>
            <a:r>
              <a:rPr lang="en-US" dirty="0"/>
              <a:t>However, thinking about the thermodynamic energy content of matter starts to evoke notions of properties like temperature, based on the idea that we all fundamentally know the difference between stuff that is hot and stuff that is cold</a:t>
            </a:r>
          </a:p>
          <a:p>
            <a:pPr marL="628650" lvl="1" indent="-171450">
              <a:buFont typeface="Arial" panose="020B0604020202020204" pitchFamily="34" charset="0"/>
              <a:buChar char="•"/>
            </a:pPr>
            <a:r>
              <a:rPr lang="en-US" dirty="0"/>
              <a:t>The dimension of temperature is symbolized with a capital Greek letter theta, probably because a capital T was already taken by time.</a:t>
            </a:r>
          </a:p>
          <a:p>
            <a:pPr marL="628650" lvl="1" indent="-171450">
              <a:buFont typeface="Arial" panose="020B0604020202020204" pitchFamily="34" charset="0"/>
              <a:buChar char="•"/>
            </a:pPr>
            <a:r>
              <a:rPr lang="en-US" dirty="0"/>
              <a:t>Or perhaps because a capital Latin T used as a variable typically refers to temperature, </a:t>
            </a:r>
          </a:p>
          <a:p>
            <a:pPr marL="171450" lvl="0" indent="-171450">
              <a:buFont typeface="Arial" panose="020B0604020202020204" pitchFamily="34" charset="0"/>
              <a:buChar char="•"/>
            </a:pPr>
            <a:r>
              <a:rPr lang="en-US" dirty="0"/>
              <a:t>This potential confusion among symbols used for variables, dimensions, and units is why the best practice is to include square brackets around dimensions to differentiate them</a:t>
            </a:r>
          </a:p>
          <a:p>
            <a:pPr marL="171450" lvl="0" indent="-171450">
              <a:buFont typeface="Arial" panose="020B0604020202020204" pitchFamily="34" charset="0"/>
              <a:buChar char="•"/>
            </a:pPr>
            <a:r>
              <a:rPr lang="en-US" dirty="0"/>
              <a:t>The SI unit for temperature is a kelvin, where one Kelvin is conveniently the same difference in temperature as one Celsius degree</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A couple more dimensions we will not focus on now include electrical current and light intensity.</a:t>
            </a:r>
          </a:p>
          <a:p>
            <a:pPr marL="628650" lvl="1" indent="-171450">
              <a:buFont typeface="Arial" panose="020B0604020202020204" pitchFamily="34" charset="0"/>
              <a:buChar char="•"/>
            </a:pPr>
            <a:r>
              <a:rPr lang="en-US" dirty="0"/>
              <a:t>The dimensions of current are symbolized with an I and the SI base unit is the ampere</a:t>
            </a:r>
          </a:p>
          <a:p>
            <a:pPr marL="1085850" lvl="2" indent="-171450">
              <a:buFont typeface="Arial" panose="020B0604020202020204" pitchFamily="34" charset="0"/>
              <a:buChar char="•"/>
            </a:pPr>
            <a:r>
              <a:rPr lang="en-US" dirty="0"/>
              <a:t>We will talk later in the class about current being derived conceptually from a count of electrical charges per time</a:t>
            </a:r>
          </a:p>
          <a:p>
            <a:pPr marL="628650" lvl="1" indent="-171450">
              <a:buFont typeface="Arial" panose="020B0604020202020204" pitchFamily="34" charset="0"/>
              <a:buChar char="•"/>
            </a:pPr>
            <a:r>
              <a:rPr lang="en-US" dirty="0"/>
              <a:t>We will not be using light intensity in this class, but the dimensionality of J should not be confused with the unit of Joules of energy</a:t>
            </a:r>
          </a:p>
          <a:p>
            <a:pPr marL="1085850" lvl="2" indent="-171450">
              <a:buFont typeface="Arial" panose="020B0604020202020204" pitchFamily="34" charset="0"/>
              <a:buChar char="•"/>
            </a:pPr>
            <a:r>
              <a:rPr lang="en-US" dirty="0"/>
              <a:t>Again, the square brackets help to differentiate a symbol that is used for different dimensions and units.</a:t>
            </a:r>
          </a:p>
          <a:p>
            <a:pPr marL="1085850" lvl="2" indent="-171450">
              <a:buFont typeface="Arial" panose="020B0604020202020204" pitchFamily="34" charset="0"/>
              <a:buChar char="•"/>
            </a:pPr>
            <a:r>
              <a:rPr lang="en-US" dirty="0"/>
              <a:t>Luminous intensity is ultimately a type of angular energy flux with a base unit of candela that would be joules per steradian per second, where a steradian is kind of a 3-D version of an angle</a:t>
            </a:r>
          </a:p>
          <a:p>
            <a:pPr marL="1085850" lvl="2"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There are nuances here regarding what constitutes a fundamental vs. a derived dimension</a:t>
            </a:r>
          </a:p>
          <a:p>
            <a:pPr marL="628650" lvl="1" indent="-171450">
              <a:buFont typeface="Arial" panose="020B0604020202020204" pitchFamily="34" charset="0"/>
              <a:buChar char="•"/>
            </a:pPr>
            <a:r>
              <a:rPr lang="en-US" dirty="0"/>
              <a:t>You might argue that current is actually a derived dimension and luminous intensity is almost certainly a derived dimension.</a:t>
            </a:r>
          </a:p>
          <a:p>
            <a:pPr marL="628650" lvl="1" indent="-171450">
              <a:buFont typeface="Arial" panose="020B0604020202020204" pitchFamily="34" charset="0"/>
              <a:buChar char="•"/>
            </a:pPr>
            <a:r>
              <a:rPr lang="en-US" dirty="0"/>
              <a:t>Ultimately the distinction between fundamental vs derived dimensions is not that critical as long as the element of nature being described is clear</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B28821-0B45-631D-9FDF-E2C95B066AC9}"/>
              </a:ext>
            </a:extLst>
          </p:cNvPr>
          <p:cNvSpPr>
            <a:spLocks noGrp="1"/>
          </p:cNvSpPr>
          <p:nvPr>
            <p:ph type="sldNum" sz="quarter" idx="5"/>
          </p:nvPr>
        </p:nvSpPr>
        <p:spPr/>
        <p:txBody>
          <a:bodyPr/>
          <a:lstStyle/>
          <a:p>
            <a:fld id="{D7254ABA-0578-4721-82FE-0DE1AFF3F0A8}" type="slidenum">
              <a:rPr lang="en-US" smtClean="0"/>
              <a:t>13</a:t>
            </a:fld>
            <a:endParaRPr lang="en-US"/>
          </a:p>
        </p:txBody>
      </p:sp>
    </p:spTree>
    <p:extLst>
      <p:ext uri="{BB962C8B-B14F-4D97-AF65-F5344CB8AC3E}">
        <p14:creationId xmlns:p14="http://schemas.microsoft.com/office/powerpoint/2010/main" val="3667418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BB8C4-886D-4874-A636-A3B2FD71CCD2}" type="slidenum">
              <a:rPr lang="en-US" smtClean="0"/>
              <a:t>14</a:t>
            </a:fld>
            <a:endParaRPr lang="en-US"/>
          </a:p>
        </p:txBody>
      </p:sp>
    </p:spTree>
    <p:extLst>
      <p:ext uri="{BB962C8B-B14F-4D97-AF65-F5344CB8AC3E}">
        <p14:creationId xmlns:p14="http://schemas.microsoft.com/office/powerpoint/2010/main" val="698328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BB8C4-886D-4874-A636-A3B2FD71CCD2}" type="slidenum">
              <a:rPr lang="en-US" smtClean="0"/>
              <a:t>15</a:t>
            </a:fld>
            <a:endParaRPr lang="en-US"/>
          </a:p>
        </p:txBody>
      </p:sp>
    </p:spTree>
    <p:extLst>
      <p:ext uri="{BB962C8B-B14F-4D97-AF65-F5344CB8AC3E}">
        <p14:creationId xmlns:p14="http://schemas.microsoft.com/office/powerpoint/2010/main" val="3680851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4BB8C4-886D-4874-A636-A3B2FD71CCD2}" type="slidenum">
              <a:rPr lang="en-US" smtClean="0"/>
              <a:t>16</a:t>
            </a:fld>
            <a:endParaRPr lang="en-US"/>
          </a:p>
        </p:txBody>
      </p:sp>
    </p:spTree>
    <p:extLst>
      <p:ext uri="{BB962C8B-B14F-4D97-AF65-F5344CB8AC3E}">
        <p14:creationId xmlns:p14="http://schemas.microsoft.com/office/powerpoint/2010/main" val="3333275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4BB8C4-886D-4874-A636-A3B2FD71CCD2}" type="slidenum">
              <a:rPr lang="en-US" smtClean="0"/>
              <a:t>17</a:t>
            </a:fld>
            <a:endParaRPr lang="en-US"/>
          </a:p>
        </p:txBody>
      </p:sp>
    </p:spTree>
    <p:extLst>
      <p:ext uri="{BB962C8B-B14F-4D97-AF65-F5344CB8AC3E}">
        <p14:creationId xmlns:p14="http://schemas.microsoft.com/office/powerpoint/2010/main" val="2340484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This unit will review</a:t>
            </a:r>
            <a:r>
              <a:rPr lang="en-US" baseline="0" dirty="0"/>
              <a:t> the dimensions and units that are commonly used for quantifying water in the environment.  To provide examples of the meaning of these dimensions and the conversion of units, we will also review the properties of water that are critical to the shaping of the landscape and its ecosystems.</a:t>
            </a:r>
            <a:endParaRPr lang="en-US" dirty="0"/>
          </a:p>
        </p:txBody>
      </p:sp>
      <p:sp>
        <p:nvSpPr>
          <p:cNvPr id="4" name="Slide Number Placeholder 3"/>
          <p:cNvSpPr>
            <a:spLocks noGrp="1"/>
          </p:cNvSpPr>
          <p:nvPr>
            <p:ph type="sldNum" sz="quarter" idx="10"/>
          </p:nvPr>
        </p:nvSpPr>
        <p:spPr/>
        <p:txBody>
          <a:bodyPr/>
          <a:lstStyle/>
          <a:p>
            <a:fld id="{8C4BB8C4-886D-4874-A636-A3B2FD71CCD2}" type="slidenum">
              <a:rPr lang="en-US" smtClean="0"/>
              <a:t>18</a:t>
            </a:fld>
            <a:endParaRPr lang="en-US"/>
          </a:p>
        </p:txBody>
      </p:sp>
    </p:spTree>
    <p:extLst>
      <p:ext uri="{BB962C8B-B14F-4D97-AF65-F5344CB8AC3E}">
        <p14:creationId xmlns:p14="http://schemas.microsoft.com/office/powerpoint/2010/main" val="3895147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Chemistry: Solutions</a:t>
            </a:r>
          </a:p>
          <a:p>
            <a:endParaRPr lang="en-US" baseline="0" dirty="0"/>
          </a:p>
          <a:p>
            <a:r>
              <a:rPr lang="en-US" baseline="0" dirty="0"/>
              <a:t>Understanding the chemistry of water (also known as “aqueous chemistry”) all starts with understanding solutions and how to quantify them.  One of the best indicators of where water has been, and for how long, is determining what is or isn’t dissolved in the water.</a:t>
            </a:r>
          </a:p>
          <a:p>
            <a:endParaRPr lang="en-US" baseline="0" dirty="0"/>
          </a:p>
          <a:p>
            <a:r>
              <a:rPr lang="en-US" baseline="0" dirty="0"/>
              <a:t>There is actually more than one mechanism of dissolution, but lets start with dissociation.  Let’s start with a solute (salt), and added to our solvent (water).  When you add table salt to water, what happens?  What kind of bond is there between sodium and chloride in salt?</a:t>
            </a:r>
          </a:p>
          <a:p>
            <a:endParaRPr lang="en-US" baseline="0" dirty="0"/>
          </a:p>
          <a:p>
            <a:r>
              <a:rPr lang="en-US" baseline="0" dirty="0"/>
              <a:t>As it turns out, this bond is not very hard to break, especially in a polar solvent like water.  Therefore </a:t>
            </a:r>
            <a:r>
              <a:rPr lang="en-US" baseline="0" dirty="0" err="1"/>
              <a:t>NaCl</a:t>
            </a:r>
            <a:r>
              <a:rPr lang="en-US" baseline="0" dirty="0"/>
              <a:t> will completely dissociate in water.</a:t>
            </a:r>
          </a:p>
          <a:p>
            <a:endParaRPr lang="en-US" baseline="0" dirty="0"/>
          </a:p>
          <a:p>
            <a:r>
              <a:rPr lang="en-US" baseline="0" dirty="0"/>
              <a:t>Water is particularly good at dissociating ions because of its polar nature.  In fact, water can dissolve just about any molecule that has a charge.  For this reason, it is sometimes referred to as a “universal” solvent.  However, absolutes are almost never true, and this is no exception.  Molecules with no charge tend to have little to no attraction to the polarity of water.  The fact that they have much more cohesion with molecules of their own type than with water molecules makes them “immiscible” and they will not dissolve </a:t>
            </a:r>
            <a:r>
              <a:rPr lang="en-US" baseline="0"/>
              <a:t>in water without </a:t>
            </a:r>
            <a:r>
              <a:rPr lang="en-US" baseline="0" dirty="0"/>
              <a:t>additional chemical additives. </a:t>
            </a:r>
          </a:p>
          <a:p>
            <a:endParaRPr lang="en-US" baseline="0" dirty="0"/>
          </a:p>
          <a:p>
            <a:r>
              <a:rPr lang="en-US" baseline="0" dirty="0"/>
              <a:t>Later in the class, we will talk more about the chemical activity that occurs with solutes.  But for right now, the important thing to remember is that all of the physical properties of water we have talked about so far CHANGE when solutes are added to the water.</a:t>
            </a:r>
          </a:p>
          <a:p>
            <a:endParaRPr lang="en-US" baseline="0" dirty="0"/>
          </a:p>
          <a:p>
            <a:r>
              <a:rPr lang="en-US" baseline="0" dirty="0"/>
              <a:t>For example, can anyone say why we sometimes put salt on roads or sidewalks in the winter?</a:t>
            </a:r>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C4BB8C4-886D-4874-A636-A3B2FD71CCD2}" type="slidenum">
              <a:rPr lang="en-US" smtClean="0"/>
              <a:t>19</a:t>
            </a:fld>
            <a:endParaRPr lang="en-US"/>
          </a:p>
        </p:txBody>
      </p:sp>
    </p:spTree>
    <p:extLst>
      <p:ext uri="{BB962C8B-B14F-4D97-AF65-F5344CB8AC3E}">
        <p14:creationId xmlns:p14="http://schemas.microsoft.com/office/powerpoint/2010/main" val="3814481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a:t>Before we an start describing the</a:t>
            </a:r>
            <a:r>
              <a:rPr lang="en-US" baseline="0" dirty="0"/>
              <a:t> unique physical properties of water, we have to establish some basic context for how we think about reality. </a:t>
            </a:r>
          </a:p>
          <a:p>
            <a:pPr marL="181240" indent="-181240">
              <a:buFont typeface="Arial" panose="020B0604020202020204" pitchFamily="34" charset="0"/>
              <a:buChar char="•"/>
            </a:pPr>
            <a:endParaRPr lang="en-US" dirty="0"/>
          </a:p>
          <a:p>
            <a:pPr marL="181240" indent="-181240">
              <a:buFont typeface="Arial" panose="020B0604020202020204" pitchFamily="34" charset="0"/>
              <a:buChar char="•"/>
            </a:pPr>
            <a:r>
              <a:rPr lang="en-US" dirty="0"/>
              <a:t>We</a:t>
            </a:r>
            <a:r>
              <a:rPr lang="en-US" baseline="0" dirty="0"/>
              <a:t> can build from the basics starting with the most fundamental physical properties.  </a:t>
            </a:r>
            <a:r>
              <a:rPr lang="en-US" dirty="0"/>
              <a:t>Physical properties are broken down into a couple basic categories</a:t>
            </a:r>
            <a:r>
              <a:rPr lang="en-US" baseline="0" dirty="0"/>
              <a:t>:  Mass-energy and Space-time.  Let’s start as simple as we can get, and just think about liquid water in a bucket.</a:t>
            </a:r>
          </a:p>
          <a:p>
            <a:pPr marL="181240" indent="-181240">
              <a:buFont typeface="Arial" panose="020B0604020202020204" pitchFamily="34" charset="0"/>
              <a:buChar char="•"/>
            </a:pPr>
            <a:endParaRPr lang="en-US" baseline="0" dirty="0"/>
          </a:p>
          <a:p>
            <a:pPr marL="181240" indent="-181240">
              <a:buFont typeface="Arial" panose="020B0604020202020204" pitchFamily="34" charset="0"/>
              <a:buChar char="•"/>
            </a:pPr>
            <a:r>
              <a:rPr lang="en-US" baseline="0" dirty="0"/>
              <a:t>Q: Water can be described as matter.  Based on the definition of matter, what are the 2 properties we know the water in this bucket must have?</a:t>
            </a:r>
          </a:p>
          <a:p>
            <a:pPr marL="181240" indent="-181240">
              <a:buFont typeface="Arial" panose="020B0604020202020204" pitchFamily="34" charset="0"/>
              <a:buChar char="•"/>
            </a:pPr>
            <a:endParaRPr lang="en-US" baseline="0" dirty="0"/>
          </a:p>
          <a:p>
            <a:pPr marL="181240" indent="-181240">
              <a:buFont typeface="Arial" panose="020B0604020202020204" pitchFamily="34" charset="0"/>
              <a:buChar char="•"/>
            </a:pPr>
            <a:r>
              <a:rPr lang="en-US" baseline="0" dirty="0"/>
              <a:t>A: Water has mass and occupies a volume in space.</a:t>
            </a:r>
          </a:p>
          <a:p>
            <a:pPr marL="181240" indent="-181240">
              <a:buFont typeface="Arial" panose="020B0604020202020204" pitchFamily="34" charset="0"/>
              <a:buChar char="•"/>
            </a:pPr>
            <a:endParaRPr lang="en-US" baseline="0" dirty="0"/>
          </a:p>
          <a:p>
            <a:pPr marL="181240" indent="-181240">
              <a:buFont typeface="Arial" panose="020B0604020202020204" pitchFamily="34" charset="0"/>
              <a:buChar char="•"/>
            </a:pPr>
            <a:r>
              <a:rPr lang="en-US" baseline="0" dirty="0"/>
              <a:t>Mass and volume are things we can measure.  Mass is measured as proportional to the gravitational force of the Earth on the water.   This force is also known as the water’s weight.  Volume can be measured in many ways.</a:t>
            </a:r>
          </a:p>
          <a:p>
            <a:pPr marL="181240" indent="-181240">
              <a:buFont typeface="Arial" panose="020B0604020202020204" pitchFamily="34" charset="0"/>
              <a:buChar char="•"/>
            </a:pPr>
            <a:endParaRPr lang="en-US" baseline="0" dirty="0"/>
          </a:p>
          <a:p>
            <a:pPr marL="181240" indent="-181240">
              <a:buFont typeface="Arial" panose="020B0604020202020204" pitchFamily="34" charset="0"/>
              <a:buChar char="•"/>
            </a:pPr>
            <a:r>
              <a:rPr lang="en-US" baseline="0" dirty="0"/>
              <a:t>So if we want to be able to talk to each other about how much mass or how much volume is associated with a given amount of water, then we have to make sure we are thinking in the same context.  This is where we have to be sure we are thinking in the same reference frame, and properly defining the dimensions for mass and volume variables in that reference frame.  This idea is the domain of dimensional analysis.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C4BB8C4-886D-4874-A636-A3B2FD71CCD2}" type="slidenum">
              <a:rPr lang="en-US" smtClean="0"/>
              <a:t>2</a:t>
            </a:fld>
            <a:endParaRPr lang="en-US"/>
          </a:p>
        </p:txBody>
      </p:sp>
    </p:spTree>
    <p:extLst>
      <p:ext uri="{BB962C8B-B14F-4D97-AF65-F5344CB8AC3E}">
        <p14:creationId xmlns:p14="http://schemas.microsoft.com/office/powerpoint/2010/main" val="2746974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Chemistry: Solutions</a:t>
            </a:r>
          </a:p>
          <a:p>
            <a:endParaRPr lang="en-US" baseline="0" dirty="0"/>
          </a:p>
          <a:p>
            <a:r>
              <a:rPr lang="en-US" baseline="0" dirty="0"/>
              <a:t>Understanding the chemistry of water (also known as “aqueous chemistry”) all starts with understanding solutions and how to quantify them.  One of the best indicators of where water has been, and for how long, is determining what is or isn’t dissolved in the water.</a:t>
            </a:r>
          </a:p>
          <a:p>
            <a:endParaRPr lang="en-US" baseline="0" dirty="0"/>
          </a:p>
          <a:p>
            <a:r>
              <a:rPr lang="en-US" baseline="0" dirty="0"/>
              <a:t>There is actually more than one mechanism of dissolution, but lets start with dissociation.  Let’s start with a solute (salt), and added to our solvent (water).  When you add table salt to water, what happens?  What kind of bond is there between sodium and chloride in salt?</a:t>
            </a:r>
          </a:p>
          <a:p>
            <a:endParaRPr lang="en-US" baseline="0" dirty="0"/>
          </a:p>
          <a:p>
            <a:r>
              <a:rPr lang="en-US" baseline="0" dirty="0"/>
              <a:t>As it turns out, this bond is not very hard to break, especially in a polar solvent like water.  Therefore </a:t>
            </a:r>
            <a:r>
              <a:rPr lang="en-US" baseline="0" dirty="0" err="1"/>
              <a:t>NaCl</a:t>
            </a:r>
            <a:r>
              <a:rPr lang="en-US" baseline="0" dirty="0"/>
              <a:t> will completely dissociate in water.</a:t>
            </a:r>
          </a:p>
          <a:p>
            <a:endParaRPr lang="en-US" baseline="0" dirty="0"/>
          </a:p>
          <a:p>
            <a:r>
              <a:rPr lang="en-US" baseline="0" dirty="0"/>
              <a:t>Water is particularly good at dissociating ions because of its polar nature.  In fact, water can dissolve just about any molecule that has a charge.  For this reason, it is sometimes referred to as a “universal” solvent.  However, absolutes are almost never true, and this is no exception.  Molecules with no charge tend to have little to no attraction to the polarity of water.  The fact that they have much more cohesion with molecules of their own type than with water molecules makes them “immiscible” and they will not dissolve in water without additional chemical additives. </a:t>
            </a:r>
          </a:p>
          <a:p>
            <a:endParaRPr lang="en-US" baseline="0" dirty="0"/>
          </a:p>
          <a:p>
            <a:r>
              <a:rPr lang="en-US" baseline="0" dirty="0"/>
              <a:t>Later in the class, we will talk more about the chemical activity that occurs with solutes.  But for right now, the important thing to remember is that all of the physical properties of water we have talked about so far CHANGE when solutes are added to the water.</a:t>
            </a:r>
          </a:p>
          <a:p>
            <a:endParaRPr lang="en-US" baseline="0" dirty="0"/>
          </a:p>
          <a:p>
            <a:r>
              <a:rPr lang="en-US" baseline="0" dirty="0"/>
              <a:t>For example, can anyone say why we sometimes put salt on roads or sidewalks in the winter?</a:t>
            </a:r>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C4BB8C4-886D-4874-A636-A3B2FD71CCD2}" type="slidenum">
              <a:rPr lang="en-US" smtClean="0"/>
              <a:t>20</a:t>
            </a:fld>
            <a:endParaRPr lang="en-US"/>
          </a:p>
        </p:txBody>
      </p:sp>
    </p:spTree>
    <p:extLst>
      <p:ext uri="{BB962C8B-B14F-4D97-AF65-F5344CB8AC3E}">
        <p14:creationId xmlns:p14="http://schemas.microsoft.com/office/powerpoint/2010/main" val="541418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Chemistry: Solutions</a:t>
            </a:r>
          </a:p>
          <a:p>
            <a:endParaRPr lang="en-US" baseline="0" dirty="0"/>
          </a:p>
          <a:p>
            <a:r>
              <a:rPr lang="en-US" baseline="0" dirty="0"/>
              <a:t>For our next lab, we are especially interested in how salt affects a physical property we haven’t talked about yet.  Electrical Conductivity.</a:t>
            </a:r>
          </a:p>
          <a:p>
            <a:endParaRPr lang="en-US" baseline="0" dirty="0"/>
          </a:p>
          <a:p>
            <a:r>
              <a:rPr lang="en-US" baseline="0" dirty="0"/>
              <a:t>Electrical conductivity is the ability to carry a current of electrons when a given voltage is applied.  Particularly in </a:t>
            </a:r>
            <a:r>
              <a:rPr lang="en-US" baseline="0" dirty="0" err="1"/>
              <a:t>NaCl</a:t>
            </a:r>
            <a:r>
              <a:rPr lang="en-US" baseline="0" dirty="0"/>
              <a:t> solutions, the more salt there is, more electrons net movement of electrons through the solution.  This is why </a:t>
            </a:r>
            <a:r>
              <a:rPr lang="en-US" baseline="0" dirty="0" err="1"/>
              <a:t>NaCl</a:t>
            </a:r>
            <a:r>
              <a:rPr lang="en-US" baseline="0" dirty="0"/>
              <a:t> is sometimes called an “electrolyte”.</a:t>
            </a:r>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C4BB8C4-886D-4874-A636-A3B2FD71CCD2}" type="slidenum">
              <a:rPr lang="en-US" smtClean="0"/>
              <a:t>21</a:t>
            </a:fld>
            <a:endParaRPr lang="en-US"/>
          </a:p>
        </p:txBody>
      </p:sp>
    </p:spTree>
    <p:extLst>
      <p:ext uri="{BB962C8B-B14F-4D97-AF65-F5344CB8AC3E}">
        <p14:creationId xmlns:p14="http://schemas.microsoft.com/office/powerpoint/2010/main" val="1033878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Chemistry: Solutions</a:t>
            </a:r>
          </a:p>
          <a:p>
            <a:endParaRPr lang="en-US" baseline="0" dirty="0"/>
          </a:p>
          <a:p>
            <a:r>
              <a:rPr lang="en-US" baseline="0" dirty="0"/>
              <a:t>For our next lab, we are especially interested in how salt affects a physical property we haven’t talked about yet.  Electrical Conductivity.</a:t>
            </a:r>
          </a:p>
          <a:p>
            <a:endParaRPr lang="en-US" baseline="0" dirty="0"/>
          </a:p>
          <a:p>
            <a:r>
              <a:rPr lang="en-US" baseline="0" dirty="0"/>
              <a:t>Electrical conductivity is the ability to carry a current of electrons when a given voltage is applied.  Particularly in </a:t>
            </a:r>
            <a:r>
              <a:rPr lang="en-US" baseline="0" dirty="0" err="1"/>
              <a:t>NaCl</a:t>
            </a:r>
            <a:r>
              <a:rPr lang="en-US" baseline="0" dirty="0"/>
              <a:t> solutions, the more salt there is, more electrons net movement of electrons through the solution.  This is why </a:t>
            </a:r>
            <a:r>
              <a:rPr lang="en-US" baseline="0" dirty="0" err="1"/>
              <a:t>NaCl</a:t>
            </a:r>
            <a:r>
              <a:rPr lang="en-US" baseline="0" dirty="0"/>
              <a:t> is sometimes called an “electrolyte”.</a:t>
            </a:r>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C4BB8C4-886D-4874-A636-A3B2FD71CCD2}" type="slidenum">
              <a:rPr lang="en-US" smtClean="0"/>
              <a:t>22</a:t>
            </a:fld>
            <a:endParaRPr lang="en-US"/>
          </a:p>
        </p:txBody>
      </p:sp>
    </p:spTree>
    <p:extLst>
      <p:ext uri="{BB962C8B-B14F-4D97-AF65-F5344CB8AC3E}">
        <p14:creationId xmlns:p14="http://schemas.microsoft.com/office/powerpoint/2010/main" val="879893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i="0" baseline="0" dirty="0">
                    <a:latin typeface="Cambria Math" panose="02040503050406030204" pitchFamily="18" charset="0"/>
                  </a:rPr>
                  <a:t>Summarizes the calculations necessary to estimate the volume of water in a bucket by adding a known volume of salt to the bucket, dissolving the salt, and measuring the change in electrical conductivity before and after the salt is added.</a:t>
                </a:r>
              </a:p>
              <a:p>
                <a:endParaRPr lang="en-US" b="0" i="1" baseline="0" dirty="0">
                  <a:latin typeface="Cambria Math" panose="02040503050406030204" pitchFamily="18" charset="0"/>
                </a:endParaRPr>
              </a:p>
              <a:p>
                <a14:m>
                  <m:oMath xmlns:m="http://schemas.openxmlformats.org/officeDocument/2006/math">
                    <m:r>
                      <a:rPr lang="en-US" b="0" i="1" baseline="0" smtClean="0">
                        <a:latin typeface="Cambria Math" panose="02040503050406030204" pitchFamily="18" charset="0"/>
                      </a:rPr>
                      <m:t>𝐸</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𝐶</m:t>
                        </m:r>
                      </m:e>
                      <m:sub>
                        <m:r>
                          <a:rPr lang="en-US" b="0" i="1" baseline="0" smtClean="0">
                            <a:latin typeface="Cambria Math" panose="02040503050406030204" pitchFamily="18" charset="0"/>
                          </a:rPr>
                          <m:t>𝐵𝐵𝐺</m:t>
                        </m:r>
                      </m:sub>
                    </m:sSub>
                  </m:oMath>
                </a14:m>
                <a:r>
                  <a:rPr lang="en-US" baseline="0" dirty="0"/>
                  <a:t> = Background electrical conductivity of water in the bucket (BEFORE adding salt)</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𝑚</m:t>
                        </m:r>
                      </m:e>
                      <m:sub>
                        <m:r>
                          <m:rPr>
                            <m:sty m:val="p"/>
                          </m:rPr>
                          <a:rPr lang="en-US" b="0" i="0" baseline="0" smtClean="0">
                            <a:latin typeface="Cambria Math" panose="02040503050406030204" pitchFamily="18" charset="0"/>
                          </a:rPr>
                          <m:t>NaCL</m:t>
                        </m:r>
                      </m:sub>
                    </m:sSub>
                  </m:oMath>
                </a14:m>
                <a:r>
                  <a:rPr lang="en-US" b="0" i="1" baseline="0" dirty="0">
                    <a:latin typeface="Cambria Math" panose="02040503050406030204" pitchFamily="18" charset="0"/>
                  </a:rPr>
                  <a:t> = </a:t>
                </a:r>
                <a:r>
                  <a:rPr lang="en-US" b="0" i="0" baseline="0" dirty="0">
                    <a:latin typeface="Cambria Math" panose="02040503050406030204" pitchFamily="18" charset="0"/>
                  </a:rPr>
                  <a:t>Mass of salt added to the bucket</a:t>
                </a:r>
                <a:endParaRPr lang="en-US" b="0" i="1" baseline="0" dirty="0">
                  <a:latin typeface="Cambria Math" panose="02040503050406030204" pitchFamily="18" charset="0"/>
                </a:endParaRPr>
              </a:p>
              <a:p>
                <a14:m>
                  <m:oMath xmlns:m="http://schemas.openxmlformats.org/officeDocument/2006/math">
                    <m:r>
                      <a:rPr lang="en-US" b="0" i="1" baseline="0" smtClean="0">
                        <a:latin typeface="Cambria Math" panose="02040503050406030204" pitchFamily="18" charset="0"/>
                      </a:rPr>
                      <m:t>𝐸</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𝐶</m:t>
                        </m:r>
                      </m:e>
                      <m:sub>
                        <m:r>
                          <a:rPr lang="en-US" b="0" i="1" baseline="0" smtClean="0">
                            <a:latin typeface="Cambria Math" panose="02040503050406030204" pitchFamily="18" charset="0"/>
                          </a:rPr>
                          <m:t>𝐵𝑆</m:t>
                        </m:r>
                      </m:sub>
                    </m:sSub>
                  </m:oMath>
                </a14:m>
                <a:r>
                  <a:rPr lang="en-US" baseline="0" dirty="0"/>
                  <a:t> = Electrical conductivity of water in the bucket AFTER adding salt</a:t>
                </a:r>
              </a:p>
              <a:p>
                <a14:m>
                  <m:oMath xmlns:m="http://schemas.openxmlformats.org/officeDocument/2006/math">
                    <m:r>
                      <m:rPr>
                        <m:sty m:val="p"/>
                      </m:rPr>
                      <a:rPr lang="en-US" b="0" i="0" baseline="0" smtClean="0">
                        <a:latin typeface="Cambria Math" panose="02040503050406030204" pitchFamily="18" charset="0"/>
                      </a:rPr>
                      <m:t>Δ</m:t>
                    </m:r>
                    <m:r>
                      <a:rPr lang="en-US" b="0" i="1" baseline="0" smtClean="0">
                        <a:latin typeface="Cambria Math" panose="02040503050406030204" pitchFamily="18" charset="0"/>
                      </a:rPr>
                      <m:t>𝐸𝐶</m:t>
                    </m:r>
                  </m:oMath>
                </a14:m>
                <a:r>
                  <a:rPr lang="en-US" baseline="0" dirty="0"/>
                  <a:t> = The change in EC (in this case increase) due to the addition of the salt to the water in the bucket</a:t>
                </a:r>
              </a:p>
              <a:p>
                <a:endParaRPr lang="en-US" baseline="0" dirty="0"/>
              </a:p>
              <a:p>
                <a:endParaRPr lang="en-US" baseline="0" dirty="0"/>
              </a:p>
              <a:p>
                <a:endParaRPr lang="en-US" baseline="0" dirty="0"/>
              </a:p>
            </p:txBody>
          </p:sp>
        </mc:Choice>
        <mc:Fallback xmlns="">
          <p:sp>
            <p:nvSpPr>
              <p:cNvPr id="3" name="Notes Placeholder 2"/>
              <p:cNvSpPr>
                <a:spLocks noGrp="1"/>
              </p:cNvSpPr>
              <p:nvPr>
                <p:ph type="body" idx="1"/>
              </p:nvPr>
            </p:nvSpPr>
            <p:spPr/>
            <p:txBody>
              <a:bodyPr/>
              <a:lstStyle/>
              <a:p>
                <a:r>
                  <a:rPr lang="en-US" b="0" i="0" baseline="0" dirty="0">
                    <a:latin typeface="Cambria Math" panose="02040503050406030204" pitchFamily="18" charset="0"/>
                  </a:rPr>
                  <a:t>Summarizes the calculations necessary to estimate the volume of water in a bucket by adding a known volume of salt to the bucket, dissolving the salt, and measuring the change in electrical conductivity before and after the salt is added.</a:t>
                </a:r>
              </a:p>
              <a:p>
                <a:endParaRPr lang="en-US" b="0" i="1" baseline="0" dirty="0">
                  <a:latin typeface="Cambria Math" panose="02040503050406030204" pitchFamily="18" charset="0"/>
                </a:endParaRPr>
              </a:p>
              <a:p>
                <a:r>
                  <a:rPr lang="en-US" b="0" i="0" baseline="0">
                    <a:latin typeface="Cambria Math" panose="02040503050406030204" pitchFamily="18" charset="0"/>
                  </a:rPr>
                  <a:t>𝐸𝐶_𝐵𝐵𝐺</a:t>
                </a:r>
                <a:r>
                  <a:rPr lang="en-US" baseline="0" dirty="0"/>
                  <a:t> = Background electrical conductivity of water in the bucket (BEFORE adding salt)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a:latin typeface="Cambria Math" panose="02040503050406030204" pitchFamily="18" charset="0"/>
                  </a:rPr>
                  <a:t>𝑚_NaCL</a:t>
                </a:r>
                <a:r>
                  <a:rPr lang="en-US" b="0" i="1" baseline="0" dirty="0">
                    <a:latin typeface="Cambria Math" panose="02040503050406030204" pitchFamily="18" charset="0"/>
                  </a:rPr>
                  <a:t> = </a:t>
                </a:r>
                <a:r>
                  <a:rPr lang="en-US" b="0" i="0" baseline="0" dirty="0">
                    <a:latin typeface="Cambria Math" panose="02040503050406030204" pitchFamily="18" charset="0"/>
                  </a:rPr>
                  <a:t>Mass of salt added to the bucket</a:t>
                </a:r>
                <a:endParaRPr lang="en-US" b="0" i="1" baseline="0" dirty="0">
                  <a:latin typeface="Cambria Math" panose="02040503050406030204" pitchFamily="18" charset="0"/>
                </a:endParaRPr>
              </a:p>
              <a:p>
                <a:r>
                  <a:rPr lang="en-US" b="0" i="0" baseline="0">
                    <a:latin typeface="Cambria Math" panose="02040503050406030204" pitchFamily="18" charset="0"/>
                  </a:rPr>
                  <a:t>𝐸𝐶_𝐵𝑆</a:t>
                </a:r>
                <a:r>
                  <a:rPr lang="en-US" baseline="0" dirty="0"/>
                  <a:t> = Electrical conductivity of water in the bucket AFTER adding salt</a:t>
                </a:r>
              </a:p>
              <a:p>
                <a:r>
                  <a:rPr lang="en-US" b="0" i="0" baseline="0">
                    <a:latin typeface="Cambria Math" panose="02040503050406030204" pitchFamily="18" charset="0"/>
                  </a:rPr>
                  <a:t>Δ𝐸𝐶</a:t>
                </a:r>
                <a:r>
                  <a:rPr lang="en-US" baseline="0" dirty="0"/>
                  <a:t> = The change in EC (in this case increase) due to the addition of the salt to the water in the bucket</a:t>
                </a:r>
              </a:p>
              <a:p>
                <a:endParaRPr lang="en-US" baseline="0" dirty="0"/>
              </a:p>
              <a:p>
                <a:endParaRPr lang="en-US" baseline="0" dirty="0"/>
              </a:p>
              <a:p>
                <a:endParaRPr lang="en-US" baseline="0" dirty="0"/>
              </a:p>
            </p:txBody>
          </p:sp>
        </mc:Fallback>
      </mc:AlternateContent>
      <p:sp>
        <p:nvSpPr>
          <p:cNvPr id="4" name="Slide Number Placeholder 3"/>
          <p:cNvSpPr>
            <a:spLocks noGrp="1"/>
          </p:cNvSpPr>
          <p:nvPr>
            <p:ph type="sldNum" sz="quarter" idx="10"/>
          </p:nvPr>
        </p:nvSpPr>
        <p:spPr/>
        <p:txBody>
          <a:bodyPr/>
          <a:lstStyle/>
          <a:p>
            <a:fld id="{8C4BB8C4-886D-4874-A636-A3B2FD71CCD2}" type="slidenum">
              <a:rPr lang="en-US" smtClean="0"/>
              <a:t>23</a:t>
            </a:fld>
            <a:endParaRPr lang="en-US"/>
          </a:p>
        </p:txBody>
      </p:sp>
    </p:spTree>
    <p:extLst>
      <p:ext uri="{BB962C8B-B14F-4D97-AF65-F5344CB8AC3E}">
        <p14:creationId xmlns:p14="http://schemas.microsoft.com/office/powerpoint/2010/main" val="714856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i="0" baseline="0" dirty="0">
                    <a:latin typeface="Cambria Math" panose="02040503050406030204" pitchFamily="18" charset="0"/>
                  </a:rPr>
                  <a:t>Summarizes the calculations necessary to estimate the volume of water in a bucket by adding a known volume of salt to the bucket, dissolving the salt, and measuring the change in electrical conductivity before and after the salt is added.</a:t>
                </a:r>
              </a:p>
              <a:p>
                <a:endParaRPr lang="en-US" b="0" i="1" baseline="0" dirty="0">
                  <a:latin typeface="Cambria Math" panose="02040503050406030204" pitchFamily="18" charset="0"/>
                </a:endParaRPr>
              </a:p>
              <a:p>
                <a14:m>
                  <m:oMath xmlns:m="http://schemas.openxmlformats.org/officeDocument/2006/math">
                    <m:r>
                      <a:rPr lang="en-US" b="0" i="1" baseline="0" smtClean="0">
                        <a:latin typeface="Cambria Math" panose="02040503050406030204" pitchFamily="18" charset="0"/>
                      </a:rPr>
                      <m:t>𝐸</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𝐶</m:t>
                        </m:r>
                      </m:e>
                      <m:sub>
                        <m:r>
                          <a:rPr lang="en-US" b="0" i="1" baseline="0" smtClean="0">
                            <a:latin typeface="Cambria Math" panose="02040503050406030204" pitchFamily="18" charset="0"/>
                          </a:rPr>
                          <m:t>𝐵𝐵𝐺</m:t>
                        </m:r>
                      </m:sub>
                    </m:sSub>
                  </m:oMath>
                </a14:m>
                <a:r>
                  <a:rPr lang="en-US" baseline="0" dirty="0"/>
                  <a:t> = Background electrical conductivity of water in the bucket (BEFORE adding salt)</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𝑚</m:t>
                        </m:r>
                      </m:e>
                      <m:sub>
                        <m:r>
                          <m:rPr>
                            <m:sty m:val="p"/>
                          </m:rPr>
                          <a:rPr lang="en-US" b="0" i="0" baseline="0" smtClean="0">
                            <a:latin typeface="Cambria Math" panose="02040503050406030204" pitchFamily="18" charset="0"/>
                          </a:rPr>
                          <m:t>NaCL</m:t>
                        </m:r>
                      </m:sub>
                    </m:sSub>
                  </m:oMath>
                </a14:m>
                <a:r>
                  <a:rPr lang="en-US" b="0" i="1" baseline="0" dirty="0">
                    <a:latin typeface="Cambria Math" panose="02040503050406030204" pitchFamily="18" charset="0"/>
                  </a:rPr>
                  <a:t> = </a:t>
                </a:r>
                <a:r>
                  <a:rPr lang="en-US" b="0" i="0" baseline="0" dirty="0">
                    <a:latin typeface="Cambria Math" panose="02040503050406030204" pitchFamily="18" charset="0"/>
                  </a:rPr>
                  <a:t>Mass of salt added to the bucket</a:t>
                </a:r>
                <a:endParaRPr lang="en-US" b="0" i="1" baseline="0" dirty="0">
                  <a:latin typeface="Cambria Math" panose="02040503050406030204" pitchFamily="18" charset="0"/>
                </a:endParaRPr>
              </a:p>
              <a:p>
                <a14:m>
                  <m:oMath xmlns:m="http://schemas.openxmlformats.org/officeDocument/2006/math">
                    <m:r>
                      <a:rPr lang="en-US" b="0" i="1" baseline="0" smtClean="0">
                        <a:latin typeface="Cambria Math" panose="02040503050406030204" pitchFamily="18" charset="0"/>
                      </a:rPr>
                      <m:t>𝐸</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𝐶</m:t>
                        </m:r>
                      </m:e>
                      <m:sub>
                        <m:r>
                          <a:rPr lang="en-US" b="0" i="1" baseline="0" smtClean="0">
                            <a:latin typeface="Cambria Math" panose="02040503050406030204" pitchFamily="18" charset="0"/>
                          </a:rPr>
                          <m:t>𝐵𝑆</m:t>
                        </m:r>
                      </m:sub>
                    </m:sSub>
                  </m:oMath>
                </a14:m>
                <a:r>
                  <a:rPr lang="en-US" baseline="0" dirty="0"/>
                  <a:t> = Electrical conductivity of water in the bucket AFTER adding salt</a:t>
                </a:r>
              </a:p>
              <a:p>
                <a14:m>
                  <m:oMath xmlns:m="http://schemas.openxmlformats.org/officeDocument/2006/math">
                    <m:r>
                      <m:rPr>
                        <m:sty m:val="p"/>
                      </m:rPr>
                      <a:rPr lang="en-US" b="0" i="0" baseline="0" smtClean="0">
                        <a:latin typeface="Cambria Math" panose="02040503050406030204" pitchFamily="18" charset="0"/>
                      </a:rPr>
                      <m:t>Δ</m:t>
                    </m:r>
                    <m:r>
                      <a:rPr lang="en-US" b="0" i="1" baseline="0" smtClean="0">
                        <a:latin typeface="Cambria Math" panose="02040503050406030204" pitchFamily="18" charset="0"/>
                      </a:rPr>
                      <m:t>𝐸𝐶</m:t>
                    </m:r>
                  </m:oMath>
                </a14:m>
                <a:r>
                  <a:rPr lang="en-US" baseline="0" dirty="0"/>
                  <a:t> = The change in EC (in this case increase) due to the addition of the salt to the water in the bucket</a:t>
                </a:r>
              </a:p>
              <a:p>
                <a:endParaRPr lang="en-US" baseline="0" dirty="0"/>
              </a:p>
              <a:p>
                <a:endParaRPr lang="en-US" baseline="0" dirty="0"/>
              </a:p>
            </p:txBody>
          </p:sp>
        </mc:Choice>
        <mc:Fallback xmlns="">
          <p:sp>
            <p:nvSpPr>
              <p:cNvPr id="3" name="Notes Placeholder 2"/>
              <p:cNvSpPr>
                <a:spLocks noGrp="1"/>
              </p:cNvSpPr>
              <p:nvPr>
                <p:ph type="body" idx="1"/>
              </p:nvPr>
            </p:nvSpPr>
            <p:spPr/>
            <p:txBody>
              <a:bodyPr/>
              <a:lstStyle/>
              <a:p>
                <a:r>
                  <a:rPr lang="en-US" b="0" i="0" baseline="0" dirty="0">
                    <a:latin typeface="Cambria Math" panose="02040503050406030204" pitchFamily="18" charset="0"/>
                  </a:rPr>
                  <a:t>Summarizes the calculations necessary to estimate the volume of water in a bucket by adding a known volume of salt to the bucket, dissolving the salt, and measuring the change in electrical conductivity before and after the salt is added.</a:t>
                </a:r>
              </a:p>
              <a:p>
                <a:endParaRPr lang="en-US" b="0" i="1" baseline="0" dirty="0">
                  <a:latin typeface="Cambria Math" panose="02040503050406030204" pitchFamily="18" charset="0"/>
                </a:endParaRPr>
              </a:p>
              <a:p>
                <a:r>
                  <a:rPr lang="en-US" b="0" i="0" baseline="0">
                    <a:latin typeface="Cambria Math" panose="02040503050406030204" pitchFamily="18" charset="0"/>
                  </a:rPr>
                  <a:t>𝐸𝐶_𝐵𝐵𝐺</a:t>
                </a:r>
                <a:r>
                  <a:rPr lang="en-US" baseline="0" dirty="0"/>
                  <a:t> = Background electrical conductivity of water in the bucket (BEFORE adding salt)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a:latin typeface="Cambria Math" panose="02040503050406030204" pitchFamily="18" charset="0"/>
                  </a:rPr>
                  <a:t>𝑚_NaCL</a:t>
                </a:r>
                <a:r>
                  <a:rPr lang="en-US" b="0" i="1" baseline="0" dirty="0">
                    <a:latin typeface="Cambria Math" panose="02040503050406030204" pitchFamily="18" charset="0"/>
                  </a:rPr>
                  <a:t> = </a:t>
                </a:r>
                <a:r>
                  <a:rPr lang="en-US" b="0" i="0" baseline="0" dirty="0">
                    <a:latin typeface="Cambria Math" panose="02040503050406030204" pitchFamily="18" charset="0"/>
                  </a:rPr>
                  <a:t>Mass of salt added to the bucket</a:t>
                </a:r>
                <a:endParaRPr lang="en-US" b="0" i="1" baseline="0" dirty="0">
                  <a:latin typeface="Cambria Math" panose="02040503050406030204" pitchFamily="18" charset="0"/>
                </a:endParaRPr>
              </a:p>
              <a:p>
                <a:r>
                  <a:rPr lang="en-US" b="0" i="0" baseline="0">
                    <a:latin typeface="Cambria Math" panose="02040503050406030204" pitchFamily="18" charset="0"/>
                  </a:rPr>
                  <a:t>𝐸𝐶_𝐵𝑆</a:t>
                </a:r>
                <a:r>
                  <a:rPr lang="en-US" baseline="0" dirty="0"/>
                  <a:t> = Electrical conductivity of water in the bucket AFTER adding salt</a:t>
                </a:r>
              </a:p>
              <a:p>
                <a:r>
                  <a:rPr lang="en-US" b="0" i="0" baseline="0">
                    <a:latin typeface="Cambria Math" panose="02040503050406030204" pitchFamily="18" charset="0"/>
                  </a:rPr>
                  <a:t>Δ𝐸𝐶</a:t>
                </a:r>
                <a:r>
                  <a:rPr lang="en-US" baseline="0" dirty="0"/>
                  <a:t> = The change in EC (in this case increase) due to the addition of the salt to the water in the bucket</a:t>
                </a:r>
              </a:p>
              <a:p>
                <a:endParaRPr lang="en-US" baseline="0" dirty="0"/>
              </a:p>
              <a:p>
                <a:endParaRPr lang="en-US" baseline="0" dirty="0"/>
              </a:p>
            </p:txBody>
          </p:sp>
        </mc:Fallback>
      </mc:AlternateContent>
      <p:sp>
        <p:nvSpPr>
          <p:cNvPr id="4" name="Slide Number Placeholder 3"/>
          <p:cNvSpPr>
            <a:spLocks noGrp="1"/>
          </p:cNvSpPr>
          <p:nvPr>
            <p:ph type="sldNum" sz="quarter" idx="10"/>
          </p:nvPr>
        </p:nvSpPr>
        <p:spPr/>
        <p:txBody>
          <a:bodyPr/>
          <a:lstStyle/>
          <a:p>
            <a:fld id="{8C4BB8C4-886D-4874-A636-A3B2FD71CCD2}" type="slidenum">
              <a:rPr lang="en-US" smtClean="0"/>
              <a:t>24</a:t>
            </a:fld>
            <a:endParaRPr lang="en-US"/>
          </a:p>
        </p:txBody>
      </p:sp>
    </p:spTree>
    <p:extLst>
      <p:ext uri="{BB962C8B-B14F-4D97-AF65-F5344CB8AC3E}">
        <p14:creationId xmlns:p14="http://schemas.microsoft.com/office/powerpoint/2010/main" val="1074769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i="0" baseline="0" dirty="0">
                    <a:latin typeface="Cambria Math" panose="02040503050406030204" pitchFamily="18" charset="0"/>
                  </a:rPr>
                  <a:t>Summarizes the calculations necessary to estimate the volume of water in a bucket by adding a known volume of salt to the bucket, dissolving the salt, and measuring the change in electrical conductivity before and after the salt is added.</a:t>
                </a:r>
              </a:p>
              <a:p>
                <a:endParaRPr lang="en-US" b="0" i="1" baseline="0" dirty="0">
                  <a:latin typeface="Cambria Math" panose="02040503050406030204" pitchFamily="18" charset="0"/>
                </a:endParaRPr>
              </a:p>
              <a:p>
                <a14:m>
                  <m:oMath xmlns:m="http://schemas.openxmlformats.org/officeDocument/2006/math">
                    <m:r>
                      <a:rPr lang="en-US" b="0" i="1" baseline="0" smtClean="0">
                        <a:latin typeface="Cambria Math" panose="02040503050406030204" pitchFamily="18" charset="0"/>
                      </a:rPr>
                      <m:t>𝐸</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𝐶</m:t>
                        </m:r>
                      </m:e>
                      <m:sub>
                        <m:r>
                          <a:rPr lang="en-US" b="0" i="1" baseline="0" smtClean="0">
                            <a:latin typeface="Cambria Math" panose="02040503050406030204" pitchFamily="18" charset="0"/>
                          </a:rPr>
                          <m:t>𝐵𝐵𝐺</m:t>
                        </m:r>
                      </m:sub>
                    </m:sSub>
                  </m:oMath>
                </a14:m>
                <a:r>
                  <a:rPr lang="en-US" baseline="0" dirty="0"/>
                  <a:t> = Background electrical conductivity of water in the bucket (BEFORE adding salt)</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𝑚</m:t>
                        </m:r>
                      </m:e>
                      <m:sub>
                        <m:r>
                          <m:rPr>
                            <m:sty m:val="p"/>
                          </m:rPr>
                          <a:rPr lang="en-US" b="0" i="0" baseline="0" smtClean="0">
                            <a:latin typeface="Cambria Math" panose="02040503050406030204" pitchFamily="18" charset="0"/>
                          </a:rPr>
                          <m:t>NaCL</m:t>
                        </m:r>
                      </m:sub>
                    </m:sSub>
                  </m:oMath>
                </a14:m>
                <a:r>
                  <a:rPr lang="en-US" b="0" i="1" baseline="0" dirty="0">
                    <a:latin typeface="Cambria Math" panose="02040503050406030204" pitchFamily="18" charset="0"/>
                  </a:rPr>
                  <a:t> = </a:t>
                </a:r>
                <a:r>
                  <a:rPr lang="en-US" b="0" i="0" baseline="0" dirty="0">
                    <a:latin typeface="Cambria Math" panose="02040503050406030204" pitchFamily="18" charset="0"/>
                  </a:rPr>
                  <a:t>Mass of salt added to the bucket</a:t>
                </a:r>
                <a:endParaRPr lang="en-US" b="0" i="1" baseline="0" dirty="0">
                  <a:latin typeface="Cambria Math" panose="02040503050406030204" pitchFamily="18" charset="0"/>
                </a:endParaRPr>
              </a:p>
              <a:p>
                <a14:m>
                  <m:oMath xmlns:m="http://schemas.openxmlformats.org/officeDocument/2006/math">
                    <m:r>
                      <a:rPr lang="en-US" b="0" i="1" baseline="0" smtClean="0">
                        <a:latin typeface="Cambria Math" panose="02040503050406030204" pitchFamily="18" charset="0"/>
                      </a:rPr>
                      <m:t>𝐸</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𝐶</m:t>
                        </m:r>
                      </m:e>
                      <m:sub>
                        <m:r>
                          <a:rPr lang="en-US" b="0" i="1" baseline="0" smtClean="0">
                            <a:latin typeface="Cambria Math" panose="02040503050406030204" pitchFamily="18" charset="0"/>
                          </a:rPr>
                          <m:t>𝐵𝑆</m:t>
                        </m:r>
                      </m:sub>
                    </m:sSub>
                  </m:oMath>
                </a14:m>
                <a:r>
                  <a:rPr lang="en-US" baseline="0" dirty="0"/>
                  <a:t> = Electrical conductivity of water in the bucket AFTER adding salt</a:t>
                </a:r>
              </a:p>
              <a:p>
                <a14:m>
                  <m:oMath xmlns:m="http://schemas.openxmlformats.org/officeDocument/2006/math">
                    <m:r>
                      <m:rPr>
                        <m:sty m:val="p"/>
                      </m:rPr>
                      <a:rPr lang="en-US" b="0" i="0" baseline="0" smtClean="0">
                        <a:latin typeface="Cambria Math" panose="02040503050406030204" pitchFamily="18" charset="0"/>
                      </a:rPr>
                      <m:t>Δ</m:t>
                    </m:r>
                    <m:r>
                      <a:rPr lang="en-US" b="0" i="1" baseline="0" smtClean="0">
                        <a:latin typeface="Cambria Math" panose="02040503050406030204" pitchFamily="18" charset="0"/>
                      </a:rPr>
                      <m:t>𝐸𝐶</m:t>
                    </m:r>
                  </m:oMath>
                </a14:m>
                <a:r>
                  <a:rPr lang="en-US" baseline="0" dirty="0"/>
                  <a:t> = The change in EC (in this case increase) due to the addition of the salt to the water in the bucket</a:t>
                </a:r>
              </a:p>
              <a:p>
                <a:endParaRPr lang="en-US" baseline="0" dirty="0"/>
              </a:p>
              <a:p>
                <a:endParaRPr lang="en-US" baseline="0" dirty="0"/>
              </a:p>
              <a:p>
                <a:endParaRPr lang="en-US" baseline="0" dirty="0"/>
              </a:p>
            </p:txBody>
          </p:sp>
        </mc:Choice>
        <mc:Fallback xmlns="">
          <p:sp>
            <p:nvSpPr>
              <p:cNvPr id="3" name="Notes Placeholder 2"/>
              <p:cNvSpPr>
                <a:spLocks noGrp="1"/>
              </p:cNvSpPr>
              <p:nvPr>
                <p:ph type="body" idx="1"/>
              </p:nvPr>
            </p:nvSpPr>
            <p:spPr/>
            <p:txBody>
              <a:bodyPr/>
              <a:lstStyle/>
              <a:p>
                <a:r>
                  <a:rPr lang="en-US" b="0" i="0" baseline="0" dirty="0">
                    <a:latin typeface="Cambria Math" panose="02040503050406030204" pitchFamily="18" charset="0"/>
                  </a:rPr>
                  <a:t>Summarizes the calculations necessary to estimate the volume of water in a bucket by adding a known volume of salt to the bucket, dissolving the salt, and measuring the change in electrical conductivity before and after the salt is added.</a:t>
                </a:r>
              </a:p>
              <a:p>
                <a:endParaRPr lang="en-US" b="0" i="1" baseline="0" dirty="0">
                  <a:latin typeface="Cambria Math" panose="02040503050406030204" pitchFamily="18" charset="0"/>
                </a:endParaRPr>
              </a:p>
              <a:p>
                <a:r>
                  <a:rPr lang="en-US" b="0" i="0" baseline="0">
                    <a:latin typeface="Cambria Math" panose="02040503050406030204" pitchFamily="18" charset="0"/>
                  </a:rPr>
                  <a:t>𝐸𝐶_𝐵𝐵𝐺</a:t>
                </a:r>
                <a:r>
                  <a:rPr lang="en-US" baseline="0" dirty="0"/>
                  <a:t> = Background electrical conductivity of water in the bucket (BEFORE adding salt)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a:latin typeface="Cambria Math" panose="02040503050406030204" pitchFamily="18" charset="0"/>
                  </a:rPr>
                  <a:t>𝑚_NaCL</a:t>
                </a:r>
                <a:r>
                  <a:rPr lang="en-US" b="0" i="1" baseline="0" dirty="0">
                    <a:latin typeface="Cambria Math" panose="02040503050406030204" pitchFamily="18" charset="0"/>
                  </a:rPr>
                  <a:t> = </a:t>
                </a:r>
                <a:r>
                  <a:rPr lang="en-US" b="0" i="0" baseline="0" dirty="0">
                    <a:latin typeface="Cambria Math" panose="02040503050406030204" pitchFamily="18" charset="0"/>
                  </a:rPr>
                  <a:t>Mass of salt added to the bucket</a:t>
                </a:r>
                <a:endParaRPr lang="en-US" b="0" i="1" baseline="0" dirty="0">
                  <a:latin typeface="Cambria Math" panose="02040503050406030204" pitchFamily="18" charset="0"/>
                </a:endParaRPr>
              </a:p>
              <a:p>
                <a:r>
                  <a:rPr lang="en-US" b="0" i="0" baseline="0">
                    <a:latin typeface="Cambria Math" panose="02040503050406030204" pitchFamily="18" charset="0"/>
                  </a:rPr>
                  <a:t>𝐸𝐶_𝐵𝑆</a:t>
                </a:r>
                <a:r>
                  <a:rPr lang="en-US" baseline="0" dirty="0"/>
                  <a:t> = Electrical conductivity of water in the bucket AFTER adding salt</a:t>
                </a:r>
              </a:p>
              <a:p>
                <a:r>
                  <a:rPr lang="en-US" b="0" i="0" baseline="0">
                    <a:latin typeface="Cambria Math" panose="02040503050406030204" pitchFamily="18" charset="0"/>
                  </a:rPr>
                  <a:t>Δ𝐸𝐶</a:t>
                </a:r>
                <a:r>
                  <a:rPr lang="en-US" baseline="0" dirty="0"/>
                  <a:t> = The change in EC (in this case increase) due to the addition of the salt to the water in the bucket</a:t>
                </a:r>
              </a:p>
              <a:p>
                <a:endParaRPr lang="en-US" baseline="0" dirty="0"/>
              </a:p>
              <a:p>
                <a:endParaRPr lang="en-US" baseline="0" dirty="0"/>
              </a:p>
              <a:p>
                <a:endParaRPr lang="en-US" baseline="0" dirty="0"/>
              </a:p>
            </p:txBody>
          </p:sp>
        </mc:Fallback>
      </mc:AlternateContent>
      <p:sp>
        <p:nvSpPr>
          <p:cNvPr id="4" name="Slide Number Placeholder 3"/>
          <p:cNvSpPr>
            <a:spLocks noGrp="1"/>
          </p:cNvSpPr>
          <p:nvPr>
            <p:ph type="sldNum" sz="quarter" idx="10"/>
          </p:nvPr>
        </p:nvSpPr>
        <p:spPr/>
        <p:txBody>
          <a:bodyPr/>
          <a:lstStyle/>
          <a:p>
            <a:fld id="{8C4BB8C4-886D-4874-A636-A3B2FD71CCD2}" type="slidenum">
              <a:rPr lang="en-US" smtClean="0"/>
              <a:t>25</a:t>
            </a:fld>
            <a:endParaRPr lang="en-US"/>
          </a:p>
        </p:txBody>
      </p:sp>
    </p:spTree>
    <p:extLst>
      <p:ext uri="{BB962C8B-B14F-4D97-AF65-F5344CB8AC3E}">
        <p14:creationId xmlns:p14="http://schemas.microsoft.com/office/powerpoint/2010/main" val="2272333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i="0" baseline="0" dirty="0">
                    <a:latin typeface="Cambria Math" panose="02040503050406030204" pitchFamily="18" charset="0"/>
                  </a:rPr>
                  <a:t>Summarizes the calculations necessary to estimate the volume of water in a bucket by adding a known volume of salt to the bucket, dissolving the salt, and measuring the change in electrical conductivity before and after the salt is added.</a:t>
                </a:r>
              </a:p>
              <a:p>
                <a:endParaRPr lang="en-US" b="0" i="1" baseline="0" dirty="0">
                  <a:latin typeface="Cambria Math" panose="02040503050406030204" pitchFamily="18" charset="0"/>
                </a:endParaRPr>
              </a:p>
              <a:p>
                <a14:m>
                  <m:oMath xmlns:m="http://schemas.openxmlformats.org/officeDocument/2006/math">
                    <m:r>
                      <a:rPr lang="en-US" b="0" i="1" baseline="0" smtClean="0">
                        <a:latin typeface="Cambria Math" panose="02040503050406030204" pitchFamily="18" charset="0"/>
                      </a:rPr>
                      <m:t>𝐸</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𝐶</m:t>
                        </m:r>
                      </m:e>
                      <m:sub>
                        <m:r>
                          <a:rPr lang="en-US" b="0" i="1" baseline="0" smtClean="0">
                            <a:latin typeface="Cambria Math" panose="02040503050406030204" pitchFamily="18" charset="0"/>
                          </a:rPr>
                          <m:t>𝐵𝐵𝐺</m:t>
                        </m:r>
                      </m:sub>
                    </m:sSub>
                  </m:oMath>
                </a14:m>
                <a:r>
                  <a:rPr lang="en-US" baseline="0" dirty="0"/>
                  <a:t> = Background electrical conductivity of water in the bucket (BEFORE adding salt)</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𝑚</m:t>
                        </m:r>
                      </m:e>
                      <m:sub>
                        <m:r>
                          <m:rPr>
                            <m:sty m:val="p"/>
                          </m:rPr>
                          <a:rPr lang="en-US" b="0" i="0" baseline="0" smtClean="0">
                            <a:latin typeface="Cambria Math" panose="02040503050406030204" pitchFamily="18" charset="0"/>
                          </a:rPr>
                          <m:t>NaCL</m:t>
                        </m:r>
                      </m:sub>
                    </m:sSub>
                  </m:oMath>
                </a14:m>
                <a:r>
                  <a:rPr lang="en-US" b="0" i="1" baseline="0" dirty="0">
                    <a:latin typeface="Cambria Math" panose="02040503050406030204" pitchFamily="18" charset="0"/>
                  </a:rPr>
                  <a:t> = </a:t>
                </a:r>
                <a:r>
                  <a:rPr lang="en-US" b="0" i="0" baseline="0" dirty="0">
                    <a:latin typeface="Cambria Math" panose="02040503050406030204" pitchFamily="18" charset="0"/>
                  </a:rPr>
                  <a:t>Mass of salt added to the bucket</a:t>
                </a:r>
                <a:endParaRPr lang="en-US" b="0" i="1" baseline="0" dirty="0">
                  <a:latin typeface="Cambria Math" panose="02040503050406030204" pitchFamily="18" charset="0"/>
                </a:endParaRPr>
              </a:p>
              <a:p>
                <a14:m>
                  <m:oMath xmlns:m="http://schemas.openxmlformats.org/officeDocument/2006/math">
                    <m:r>
                      <a:rPr lang="en-US" b="0" i="1" baseline="0" smtClean="0">
                        <a:latin typeface="Cambria Math" panose="02040503050406030204" pitchFamily="18" charset="0"/>
                      </a:rPr>
                      <m:t>𝐸</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𝐶</m:t>
                        </m:r>
                      </m:e>
                      <m:sub>
                        <m:r>
                          <a:rPr lang="en-US" b="0" i="1" baseline="0" smtClean="0">
                            <a:latin typeface="Cambria Math" panose="02040503050406030204" pitchFamily="18" charset="0"/>
                          </a:rPr>
                          <m:t>𝐵𝑆</m:t>
                        </m:r>
                      </m:sub>
                    </m:sSub>
                  </m:oMath>
                </a14:m>
                <a:r>
                  <a:rPr lang="en-US" baseline="0" dirty="0"/>
                  <a:t> = Electrical conductivity of water in the bucket AFTER adding salt</a:t>
                </a:r>
              </a:p>
              <a:p>
                <a14:m>
                  <m:oMath xmlns:m="http://schemas.openxmlformats.org/officeDocument/2006/math">
                    <m:r>
                      <m:rPr>
                        <m:sty m:val="p"/>
                      </m:rPr>
                      <a:rPr lang="en-US" b="0" i="0" baseline="0" smtClean="0">
                        <a:latin typeface="Cambria Math" panose="02040503050406030204" pitchFamily="18" charset="0"/>
                      </a:rPr>
                      <m:t>Δ</m:t>
                    </m:r>
                    <m:r>
                      <a:rPr lang="en-US" b="0" i="1" baseline="0" smtClean="0">
                        <a:latin typeface="Cambria Math" panose="02040503050406030204" pitchFamily="18" charset="0"/>
                      </a:rPr>
                      <m:t>𝐸𝐶</m:t>
                    </m:r>
                  </m:oMath>
                </a14:m>
                <a:r>
                  <a:rPr lang="en-US" baseline="0" dirty="0"/>
                  <a:t> = The change in EC (in this case increase) due to the addition of the salt to the water in the bucket</a:t>
                </a:r>
              </a:p>
              <a:p>
                <a:endParaRPr lang="en-US" baseline="0" dirty="0"/>
              </a:p>
              <a:p>
                <a:endParaRPr lang="en-US" baseline="0" dirty="0"/>
              </a:p>
              <a:p>
                <a:endParaRPr lang="en-US" baseline="0" dirty="0"/>
              </a:p>
            </p:txBody>
          </p:sp>
        </mc:Choice>
        <mc:Fallback xmlns="">
          <p:sp>
            <p:nvSpPr>
              <p:cNvPr id="3" name="Notes Placeholder 2"/>
              <p:cNvSpPr>
                <a:spLocks noGrp="1"/>
              </p:cNvSpPr>
              <p:nvPr>
                <p:ph type="body" idx="1"/>
              </p:nvPr>
            </p:nvSpPr>
            <p:spPr/>
            <p:txBody>
              <a:bodyPr/>
              <a:lstStyle/>
              <a:p>
                <a:r>
                  <a:rPr lang="en-US" b="0" i="0" baseline="0" dirty="0">
                    <a:latin typeface="Cambria Math" panose="02040503050406030204" pitchFamily="18" charset="0"/>
                  </a:rPr>
                  <a:t>Summarizes the calculations necessary to estimate the volume of water in a bucket by adding a known volume of salt to the bucket, dissolving the salt, and measuring the change in electrical conductivity before and after the salt is added.</a:t>
                </a:r>
              </a:p>
              <a:p>
                <a:endParaRPr lang="en-US" b="0" i="1" baseline="0" dirty="0">
                  <a:latin typeface="Cambria Math" panose="02040503050406030204" pitchFamily="18" charset="0"/>
                </a:endParaRPr>
              </a:p>
              <a:p>
                <a:r>
                  <a:rPr lang="en-US" b="0" i="0" baseline="0">
                    <a:latin typeface="Cambria Math" panose="02040503050406030204" pitchFamily="18" charset="0"/>
                  </a:rPr>
                  <a:t>𝐸𝐶_𝐵𝐵𝐺</a:t>
                </a:r>
                <a:r>
                  <a:rPr lang="en-US" baseline="0" dirty="0"/>
                  <a:t> = Background electrical conductivity of water in the bucket (BEFORE adding salt)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a:latin typeface="Cambria Math" panose="02040503050406030204" pitchFamily="18" charset="0"/>
                  </a:rPr>
                  <a:t>𝑚_NaCL</a:t>
                </a:r>
                <a:r>
                  <a:rPr lang="en-US" b="0" i="1" baseline="0" dirty="0">
                    <a:latin typeface="Cambria Math" panose="02040503050406030204" pitchFamily="18" charset="0"/>
                  </a:rPr>
                  <a:t> = </a:t>
                </a:r>
                <a:r>
                  <a:rPr lang="en-US" b="0" i="0" baseline="0" dirty="0">
                    <a:latin typeface="Cambria Math" panose="02040503050406030204" pitchFamily="18" charset="0"/>
                  </a:rPr>
                  <a:t>Mass of salt added to the bucket</a:t>
                </a:r>
                <a:endParaRPr lang="en-US" b="0" i="1" baseline="0" dirty="0">
                  <a:latin typeface="Cambria Math" panose="02040503050406030204" pitchFamily="18" charset="0"/>
                </a:endParaRPr>
              </a:p>
              <a:p>
                <a:r>
                  <a:rPr lang="en-US" b="0" i="0" baseline="0">
                    <a:latin typeface="Cambria Math" panose="02040503050406030204" pitchFamily="18" charset="0"/>
                  </a:rPr>
                  <a:t>𝐸𝐶_𝐵𝑆</a:t>
                </a:r>
                <a:r>
                  <a:rPr lang="en-US" baseline="0" dirty="0"/>
                  <a:t> = Electrical conductivity of water in the bucket AFTER adding salt</a:t>
                </a:r>
              </a:p>
              <a:p>
                <a:r>
                  <a:rPr lang="en-US" b="0" i="0" baseline="0">
                    <a:latin typeface="Cambria Math" panose="02040503050406030204" pitchFamily="18" charset="0"/>
                  </a:rPr>
                  <a:t>Δ𝐸𝐶</a:t>
                </a:r>
                <a:r>
                  <a:rPr lang="en-US" baseline="0" dirty="0"/>
                  <a:t> = The change in EC (in this case increase) due to the addition of the salt to the water in the bucket</a:t>
                </a:r>
              </a:p>
              <a:p>
                <a:endParaRPr lang="en-US" baseline="0" dirty="0"/>
              </a:p>
              <a:p>
                <a:endParaRPr lang="en-US" baseline="0" dirty="0"/>
              </a:p>
              <a:p>
                <a:endParaRPr lang="en-US" baseline="0" dirty="0"/>
              </a:p>
            </p:txBody>
          </p:sp>
        </mc:Fallback>
      </mc:AlternateContent>
      <p:sp>
        <p:nvSpPr>
          <p:cNvPr id="4" name="Slide Number Placeholder 3"/>
          <p:cNvSpPr>
            <a:spLocks noGrp="1"/>
          </p:cNvSpPr>
          <p:nvPr>
            <p:ph type="sldNum" sz="quarter" idx="10"/>
          </p:nvPr>
        </p:nvSpPr>
        <p:spPr/>
        <p:txBody>
          <a:bodyPr/>
          <a:lstStyle/>
          <a:p>
            <a:fld id="{8C4BB8C4-886D-4874-A636-A3B2FD71CCD2}" type="slidenum">
              <a:rPr lang="en-US" smtClean="0"/>
              <a:t>26</a:t>
            </a:fld>
            <a:endParaRPr lang="en-US"/>
          </a:p>
        </p:txBody>
      </p:sp>
    </p:spTree>
    <p:extLst>
      <p:ext uri="{BB962C8B-B14F-4D97-AF65-F5344CB8AC3E}">
        <p14:creationId xmlns:p14="http://schemas.microsoft.com/office/powerpoint/2010/main" val="2087032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i="0" baseline="0" dirty="0">
                    <a:latin typeface="Cambria Math" panose="02040503050406030204" pitchFamily="18" charset="0"/>
                  </a:rPr>
                  <a:t>Summarizes the calculations necessary to estimate the volume of water in a bucket by adding a known volume of salt to the bucket, dissolving the salt, and measuring the change in electrical conductivity before and after the salt is added.</a:t>
                </a:r>
              </a:p>
              <a:p>
                <a:endParaRPr lang="en-US" b="0" i="1" baseline="0" dirty="0">
                  <a:latin typeface="Cambria Math" panose="02040503050406030204" pitchFamily="18" charset="0"/>
                </a:endParaRPr>
              </a:p>
              <a:p>
                <a14:m>
                  <m:oMath xmlns:m="http://schemas.openxmlformats.org/officeDocument/2006/math">
                    <m:r>
                      <a:rPr lang="en-US" b="0" i="1" baseline="0" smtClean="0">
                        <a:latin typeface="Cambria Math" panose="02040503050406030204" pitchFamily="18" charset="0"/>
                      </a:rPr>
                      <m:t>𝐸</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𝐶</m:t>
                        </m:r>
                      </m:e>
                      <m:sub>
                        <m:r>
                          <a:rPr lang="en-US" b="0" i="1" baseline="0" smtClean="0">
                            <a:latin typeface="Cambria Math" panose="02040503050406030204" pitchFamily="18" charset="0"/>
                          </a:rPr>
                          <m:t>𝐵𝐵𝐺</m:t>
                        </m:r>
                      </m:sub>
                    </m:sSub>
                  </m:oMath>
                </a14:m>
                <a:r>
                  <a:rPr lang="en-US" baseline="0" dirty="0"/>
                  <a:t> = Background electrical conductivity of water in the bucket (BEFORE adding salt)</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𝑚</m:t>
                        </m:r>
                      </m:e>
                      <m:sub>
                        <m:r>
                          <m:rPr>
                            <m:sty m:val="p"/>
                          </m:rPr>
                          <a:rPr lang="en-US" b="0" i="0" baseline="0" smtClean="0">
                            <a:latin typeface="Cambria Math" panose="02040503050406030204" pitchFamily="18" charset="0"/>
                          </a:rPr>
                          <m:t>NaCL</m:t>
                        </m:r>
                      </m:sub>
                    </m:sSub>
                  </m:oMath>
                </a14:m>
                <a:r>
                  <a:rPr lang="en-US" b="0" i="1" baseline="0" dirty="0">
                    <a:latin typeface="Cambria Math" panose="02040503050406030204" pitchFamily="18" charset="0"/>
                  </a:rPr>
                  <a:t> = </a:t>
                </a:r>
                <a:r>
                  <a:rPr lang="en-US" b="0" i="0" baseline="0" dirty="0">
                    <a:latin typeface="Cambria Math" panose="02040503050406030204" pitchFamily="18" charset="0"/>
                  </a:rPr>
                  <a:t>Mass of salt added to the bucket</a:t>
                </a:r>
                <a:endParaRPr lang="en-US" b="0" i="1" baseline="0" dirty="0">
                  <a:latin typeface="Cambria Math" panose="02040503050406030204" pitchFamily="18" charset="0"/>
                </a:endParaRPr>
              </a:p>
              <a:p>
                <a14:m>
                  <m:oMath xmlns:m="http://schemas.openxmlformats.org/officeDocument/2006/math">
                    <m:r>
                      <a:rPr lang="en-US" b="0" i="1" baseline="0" smtClean="0">
                        <a:latin typeface="Cambria Math" panose="02040503050406030204" pitchFamily="18" charset="0"/>
                      </a:rPr>
                      <m:t>𝐸</m:t>
                    </m:r>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𝐶</m:t>
                        </m:r>
                      </m:e>
                      <m:sub>
                        <m:r>
                          <a:rPr lang="en-US" b="0" i="1" baseline="0" smtClean="0">
                            <a:latin typeface="Cambria Math" panose="02040503050406030204" pitchFamily="18" charset="0"/>
                          </a:rPr>
                          <m:t>𝐵𝑆</m:t>
                        </m:r>
                      </m:sub>
                    </m:sSub>
                  </m:oMath>
                </a14:m>
                <a:r>
                  <a:rPr lang="en-US" baseline="0" dirty="0"/>
                  <a:t> = Electrical conductivity of water in the bucket AFTER adding salt</a:t>
                </a:r>
              </a:p>
              <a:p>
                <a14:m>
                  <m:oMath xmlns:m="http://schemas.openxmlformats.org/officeDocument/2006/math">
                    <m:r>
                      <m:rPr>
                        <m:sty m:val="p"/>
                      </m:rPr>
                      <a:rPr lang="en-US" b="0" i="0" baseline="0" smtClean="0">
                        <a:latin typeface="Cambria Math" panose="02040503050406030204" pitchFamily="18" charset="0"/>
                      </a:rPr>
                      <m:t>Δ</m:t>
                    </m:r>
                    <m:r>
                      <a:rPr lang="en-US" b="0" i="1" baseline="0" smtClean="0">
                        <a:latin typeface="Cambria Math" panose="02040503050406030204" pitchFamily="18" charset="0"/>
                      </a:rPr>
                      <m:t>𝐸𝐶</m:t>
                    </m:r>
                  </m:oMath>
                </a14:m>
                <a:r>
                  <a:rPr lang="en-US" baseline="0" dirty="0"/>
                  <a:t> = The change in EC (in this case increase) due to the addition of the salt to the water in the bucket </a:t>
                </a:r>
              </a:p>
            </p:txBody>
          </p:sp>
        </mc:Choice>
        <mc:Fallback xmlns="">
          <p:sp>
            <p:nvSpPr>
              <p:cNvPr id="3" name="Notes Placeholder 2"/>
              <p:cNvSpPr>
                <a:spLocks noGrp="1"/>
              </p:cNvSpPr>
              <p:nvPr>
                <p:ph type="body" idx="1"/>
              </p:nvPr>
            </p:nvSpPr>
            <p:spPr/>
            <p:txBody>
              <a:bodyPr/>
              <a:lstStyle/>
              <a:p>
                <a:r>
                  <a:rPr lang="en-US" b="0" i="0" baseline="0" dirty="0">
                    <a:latin typeface="Cambria Math" panose="02040503050406030204" pitchFamily="18" charset="0"/>
                  </a:rPr>
                  <a:t>Summarizes the calculations necessary to estimate the volume of water in a bucket by adding a known volume of salt to the bucket, dissolving the salt, and measuring the change in electrical conductivity before and after the salt is added.</a:t>
                </a:r>
              </a:p>
              <a:p>
                <a:endParaRPr lang="en-US" b="0" i="1" baseline="0" dirty="0">
                  <a:latin typeface="Cambria Math" panose="02040503050406030204" pitchFamily="18" charset="0"/>
                </a:endParaRPr>
              </a:p>
              <a:p>
                <a:r>
                  <a:rPr lang="en-US" b="0" i="0" baseline="0">
                    <a:latin typeface="Cambria Math" panose="02040503050406030204" pitchFamily="18" charset="0"/>
                  </a:rPr>
                  <a:t>𝐸𝐶_𝐵𝐵𝐺</a:t>
                </a:r>
                <a:r>
                  <a:rPr lang="en-US" baseline="0" dirty="0"/>
                  <a:t> = Background electrical conductivity of water in the bucket (BEFORE adding salt)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a:latin typeface="Cambria Math" panose="02040503050406030204" pitchFamily="18" charset="0"/>
                  </a:rPr>
                  <a:t>𝑚_NaCL</a:t>
                </a:r>
                <a:r>
                  <a:rPr lang="en-US" b="0" i="1" baseline="0" dirty="0">
                    <a:latin typeface="Cambria Math" panose="02040503050406030204" pitchFamily="18" charset="0"/>
                  </a:rPr>
                  <a:t> = </a:t>
                </a:r>
                <a:r>
                  <a:rPr lang="en-US" b="0" i="0" baseline="0" dirty="0">
                    <a:latin typeface="Cambria Math" panose="02040503050406030204" pitchFamily="18" charset="0"/>
                  </a:rPr>
                  <a:t>Mass of salt added to the bucket</a:t>
                </a:r>
                <a:endParaRPr lang="en-US" b="0" i="1" baseline="0" dirty="0">
                  <a:latin typeface="Cambria Math" panose="02040503050406030204" pitchFamily="18" charset="0"/>
                </a:endParaRPr>
              </a:p>
              <a:p>
                <a:r>
                  <a:rPr lang="en-US" b="0" i="0" baseline="0">
                    <a:latin typeface="Cambria Math" panose="02040503050406030204" pitchFamily="18" charset="0"/>
                  </a:rPr>
                  <a:t>𝐸𝐶_𝐵𝑆</a:t>
                </a:r>
                <a:r>
                  <a:rPr lang="en-US" baseline="0" dirty="0"/>
                  <a:t> = Electrical conductivity of water in the bucket AFTER adding salt</a:t>
                </a:r>
              </a:p>
              <a:p>
                <a:r>
                  <a:rPr lang="en-US" b="0" i="0" baseline="0">
                    <a:latin typeface="Cambria Math" panose="02040503050406030204" pitchFamily="18" charset="0"/>
                  </a:rPr>
                  <a:t>Δ𝐸𝐶</a:t>
                </a:r>
                <a:r>
                  <a:rPr lang="en-US" baseline="0" dirty="0"/>
                  <a:t> = The change in EC (in this case increase) due to the addition of the salt to the water in the bucket </a:t>
                </a:r>
              </a:p>
            </p:txBody>
          </p:sp>
        </mc:Fallback>
      </mc:AlternateContent>
      <p:sp>
        <p:nvSpPr>
          <p:cNvPr id="4" name="Slide Number Placeholder 3"/>
          <p:cNvSpPr>
            <a:spLocks noGrp="1"/>
          </p:cNvSpPr>
          <p:nvPr>
            <p:ph type="sldNum" sz="quarter" idx="10"/>
          </p:nvPr>
        </p:nvSpPr>
        <p:spPr/>
        <p:txBody>
          <a:bodyPr/>
          <a:lstStyle/>
          <a:p>
            <a:fld id="{8C4BB8C4-886D-4874-A636-A3B2FD71CCD2}" type="slidenum">
              <a:rPr lang="en-US" smtClean="0"/>
              <a:t>27</a:t>
            </a:fld>
            <a:endParaRPr lang="en-US"/>
          </a:p>
        </p:txBody>
      </p:sp>
    </p:spTree>
    <p:extLst>
      <p:ext uri="{BB962C8B-B14F-4D97-AF65-F5344CB8AC3E}">
        <p14:creationId xmlns:p14="http://schemas.microsoft.com/office/powerpoint/2010/main" val="1096056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Dimensions of a given amount of water.</a:t>
                </a:r>
              </a:p>
              <a:p>
                <a:endParaRPr lang="en-US" baseline="0" dirty="0"/>
              </a:p>
              <a:p>
                <a:r>
                  <a:rPr lang="en-US" baseline="0" dirty="0"/>
                  <a:t>We can think about mass and volume in terms of dimensions.</a:t>
                </a:r>
              </a:p>
              <a:p>
                <a:endParaRPr lang="en-US" baseline="0" dirty="0"/>
              </a:p>
              <a:p>
                <a:r>
                  <a:rPr lang="en-US" baseline="0" dirty="0"/>
                  <a:t>Mass is straightforward, and is a dimension itself usually specified by a capital [M].  Dimensions are usually signified by square brackets.</a:t>
                </a:r>
              </a:p>
              <a:p>
                <a:endParaRPr lang="en-US" baseline="0" dirty="0"/>
              </a:p>
              <a:p>
                <a:r>
                  <a:rPr lang="en-US" baseline="0" dirty="0"/>
                  <a:t>Volume is a little different.  We can break volume down into a simpler dimension in space, length.  The length dimension is specified with a capital [L].</a:t>
                </a:r>
              </a:p>
              <a:p>
                <a:endParaRPr lang="en-US" baseline="0" dirty="0"/>
              </a:p>
              <a:p>
                <a:r>
                  <a:rPr lang="en-US" baseline="0" dirty="0"/>
                  <a:t>For our bucket of water, we can get to the dimensions of volume by thinking about how to calculate volume of a cylinder.  The depth of the water in the bucket has dimensions of length.  The plan area of the bucket is </a:t>
                </a:r>
                <a14:m>
                  <m:oMath xmlns:m="http://schemas.openxmlformats.org/officeDocument/2006/math">
                    <m:r>
                      <a:rPr lang="en-US" sz="1300" i="1">
                        <a:latin typeface="Cambria Math" panose="02040503050406030204" pitchFamily="18" charset="0"/>
                        <a:ea typeface="Cambria Math" panose="02040503050406030204" pitchFamily="18" charset="0"/>
                      </a:rPr>
                      <m:t>𝜋</m:t>
                    </m:r>
                    <m:sSup>
                      <m:sSupPr>
                        <m:ctrlPr>
                          <a:rPr lang="en-US" sz="1300" i="1">
                            <a:latin typeface="Cambria Math" panose="02040503050406030204" pitchFamily="18" charset="0"/>
                            <a:ea typeface="Cambria Math" panose="02040503050406030204" pitchFamily="18" charset="0"/>
                          </a:rPr>
                        </m:ctrlPr>
                      </m:sSupPr>
                      <m:e>
                        <m:r>
                          <a:rPr lang="en-US" sz="1300" i="1">
                            <a:latin typeface="Cambria Math" panose="02040503050406030204" pitchFamily="18" charset="0"/>
                            <a:ea typeface="Cambria Math" panose="02040503050406030204" pitchFamily="18" charset="0"/>
                          </a:rPr>
                          <m:t>𝑅</m:t>
                        </m:r>
                      </m:e>
                      <m:sup>
                        <m:r>
                          <a:rPr lang="en-US" sz="1300" i="1">
                            <a:latin typeface="Cambria Math" panose="02040503050406030204" pitchFamily="18" charset="0"/>
                            <a:ea typeface="Cambria Math" panose="02040503050406030204" pitchFamily="18" charset="0"/>
                          </a:rPr>
                          <m:t>2</m:t>
                        </m:r>
                      </m:sup>
                    </m:sSup>
                  </m:oMath>
                </a14:m>
                <a:r>
                  <a:rPr lang="en-US" baseline="0" dirty="0"/>
                  <a:t>. Since R has dimension of [L], we know the dimensions of area are [L</a:t>
                </a:r>
                <a:r>
                  <a:rPr lang="en-US" baseline="30000" dirty="0"/>
                  <a:t>2</a:t>
                </a:r>
                <a:r>
                  <a:rPr lang="en-US" baseline="0" dirty="0"/>
                  <a:t>].  Since the volume is the plan area of the bucket times the depth of water, we get a dimension of volume as [L</a:t>
                </a:r>
                <a:r>
                  <a:rPr lang="en-US" baseline="30000" dirty="0"/>
                  <a:t>3</a:t>
                </a:r>
                <a:r>
                  <a:rPr lang="en-US" baseline="0" dirty="0"/>
                  <a:t>].</a:t>
                </a:r>
              </a:p>
            </p:txBody>
          </p:sp>
        </mc:Choice>
        <mc:Fallback xmlns="">
          <p:sp>
            <p:nvSpPr>
              <p:cNvPr id="3" name="Notes Placeholder 2"/>
              <p:cNvSpPr>
                <a:spLocks noGrp="1"/>
              </p:cNvSpPr>
              <p:nvPr>
                <p:ph type="body" idx="1"/>
              </p:nvPr>
            </p:nvSpPr>
            <p:spPr/>
            <p:txBody>
              <a:bodyPr/>
              <a:lstStyle/>
              <a:p>
                <a:r>
                  <a:rPr lang="en-US" dirty="0" smtClean="0"/>
                  <a:t>Dimensions of a given amount of water.</a:t>
                </a:r>
              </a:p>
              <a:p>
                <a:endParaRPr lang="en-US" baseline="0" dirty="0" smtClean="0"/>
              </a:p>
              <a:p>
                <a:r>
                  <a:rPr lang="en-US" baseline="0" dirty="0" smtClean="0"/>
                  <a:t>We can think about mass and volume in terms of dimensions.</a:t>
                </a:r>
              </a:p>
              <a:p>
                <a:endParaRPr lang="en-US" baseline="0" dirty="0" smtClean="0"/>
              </a:p>
              <a:p>
                <a:r>
                  <a:rPr lang="en-US" baseline="0" dirty="0" smtClean="0"/>
                  <a:t>Mass is straightforward, and is a dimension itself usually specified by a capital [M].  Dimensions are usually signified by square brackets.</a:t>
                </a:r>
              </a:p>
              <a:p>
                <a:endParaRPr lang="en-US" baseline="0" dirty="0" smtClean="0"/>
              </a:p>
              <a:p>
                <a:r>
                  <a:rPr lang="en-US" baseline="0" dirty="0" smtClean="0"/>
                  <a:t>Volume is a little different.  We can break volume down into a simpler dimension in space, length.  The length dimension is specified with a capital [L].</a:t>
                </a:r>
              </a:p>
              <a:p>
                <a:endParaRPr lang="en-US" baseline="0" dirty="0" smtClean="0"/>
              </a:p>
              <a:p>
                <a:r>
                  <a:rPr lang="en-US" baseline="0" dirty="0" smtClean="0"/>
                  <a:t>For our bucket of water, we can get to the dimensions of volume by thinking about how to calculate volume of a cylinder.  The depth of the water in the bucket has dimensions of length.  The plan area of the bucket is </a:t>
                </a:r>
                <a:r>
                  <a:rPr lang="en-US" sz="1200" i="0" smtClean="0">
                    <a:latin typeface="Cambria Math" panose="02040503050406030204" pitchFamily="18" charset="0"/>
                    <a:ea typeface="Cambria Math" panose="02040503050406030204" pitchFamily="18" charset="0"/>
                  </a:rPr>
                  <a:t>𝜋</a:t>
                </a:r>
                <a:r>
                  <a:rPr lang="en-US" sz="1200" b="0" i="0" smtClean="0">
                    <a:latin typeface="Cambria Math" panose="02040503050406030204" pitchFamily="18" charset="0"/>
                    <a:ea typeface="Cambria Math" panose="02040503050406030204" pitchFamily="18" charset="0"/>
                  </a:rPr>
                  <a:t>𝑅^2</a:t>
                </a:r>
                <a:r>
                  <a:rPr lang="en-US" baseline="0" dirty="0" smtClean="0"/>
                  <a:t>. Since R has dimension of [L], we know the dimensions of area are [L</a:t>
                </a:r>
                <a:r>
                  <a:rPr lang="en-US" baseline="30000" dirty="0" smtClean="0"/>
                  <a:t>2</a:t>
                </a:r>
                <a:r>
                  <a:rPr lang="en-US" baseline="0" dirty="0" smtClean="0"/>
                  <a:t>].  Since the volume is the plan area of the bucket times the depth of water, we get a dimension of volume as [L</a:t>
                </a:r>
                <a:r>
                  <a:rPr lang="en-US" baseline="30000" dirty="0" smtClean="0"/>
                  <a:t>3</a:t>
                </a:r>
                <a:r>
                  <a:rPr lang="en-US" baseline="0" dirty="0" smtClean="0"/>
                  <a:t>].</a:t>
                </a:r>
              </a:p>
            </p:txBody>
          </p:sp>
        </mc:Fallback>
      </mc:AlternateContent>
      <p:sp>
        <p:nvSpPr>
          <p:cNvPr id="4" name="Slide Number Placeholder 3"/>
          <p:cNvSpPr>
            <a:spLocks noGrp="1"/>
          </p:cNvSpPr>
          <p:nvPr>
            <p:ph type="sldNum" sz="quarter" idx="10"/>
          </p:nvPr>
        </p:nvSpPr>
        <p:spPr/>
        <p:txBody>
          <a:bodyPr/>
          <a:lstStyle/>
          <a:p>
            <a:fld id="{8C4BB8C4-886D-4874-A636-A3B2FD71CCD2}" type="slidenum">
              <a:rPr lang="en-US" smtClean="0"/>
              <a:t>3</a:t>
            </a:fld>
            <a:endParaRPr lang="en-US"/>
          </a:p>
        </p:txBody>
      </p:sp>
    </p:spTree>
    <p:extLst>
      <p:ext uri="{BB962C8B-B14F-4D97-AF65-F5344CB8AC3E}">
        <p14:creationId xmlns:p14="http://schemas.microsoft.com/office/powerpoint/2010/main" val="3454002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4B34C-9D0D-7C09-8C21-A7AC3F1AD8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46D992-CC3A-2181-841F-9A79ADAB1D22}"/>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70858E75-0F1F-F2EB-5CE5-1AFF5776B668}"/>
                  </a:ext>
                </a:extLst>
              </p:cNvPr>
              <p:cNvSpPr>
                <a:spLocks noGrp="1"/>
              </p:cNvSpPr>
              <p:nvPr>
                <p:ph type="body" idx="1"/>
              </p:nvPr>
            </p:nvSpPr>
            <p:spPr/>
            <p:txBody>
              <a:bodyPr/>
              <a:lstStyle/>
              <a:p>
                <a:r>
                  <a:rPr lang="en-US" dirty="0"/>
                  <a:t>Dimensions of a given amount of water.</a:t>
                </a:r>
              </a:p>
              <a:p>
                <a:endParaRPr lang="en-US" baseline="0" dirty="0"/>
              </a:p>
              <a:p>
                <a:r>
                  <a:rPr lang="en-US" baseline="0" dirty="0"/>
                  <a:t>We can think about mass and volume in terms of dimensions.</a:t>
                </a:r>
              </a:p>
              <a:p>
                <a:endParaRPr lang="en-US" baseline="0" dirty="0"/>
              </a:p>
              <a:p>
                <a:r>
                  <a:rPr lang="en-US" baseline="0" dirty="0"/>
                  <a:t>Mass is straightforward, and is a dimension itself usually specified by a capital [M].  Dimensions are usually signified by square brackets.</a:t>
                </a:r>
              </a:p>
              <a:p>
                <a:endParaRPr lang="en-US" baseline="0" dirty="0"/>
              </a:p>
              <a:p>
                <a:r>
                  <a:rPr lang="en-US" baseline="0" dirty="0"/>
                  <a:t>Volume is a little different.  We can break volume down into a simpler dimension in space, length.  The length dimension is specified with a capital [L].</a:t>
                </a:r>
              </a:p>
              <a:p>
                <a:endParaRPr lang="en-US" baseline="0" dirty="0"/>
              </a:p>
              <a:p>
                <a:r>
                  <a:rPr lang="en-US" baseline="0" dirty="0"/>
                  <a:t>For our bucket of water, we can get to the dimensions of volume by thinking about how to calculate volume of a cylinder.  The depth of the water in the bucket has dimensions of length.  The plan area of the bucket is </a:t>
                </a:r>
                <a14:m>
                  <m:oMath xmlns:m="http://schemas.openxmlformats.org/officeDocument/2006/math">
                    <m:r>
                      <a:rPr lang="en-US" sz="1300" i="1">
                        <a:latin typeface="Cambria Math" panose="02040503050406030204" pitchFamily="18" charset="0"/>
                        <a:ea typeface="Cambria Math" panose="02040503050406030204" pitchFamily="18" charset="0"/>
                      </a:rPr>
                      <m:t>𝜋</m:t>
                    </m:r>
                    <m:sSup>
                      <m:sSupPr>
                        <m:ctrlPr>
                          <a:rPr lang="en-US" sz="1300" i="1">
                            <a:latin typeface="Cambria Math" panose="02040503050406030204" pitchFamily="18" charset="0"/>
                            <a:ea typeface="Cambria Math" panose="02040503050406030204" pitchFamily="18" charset="0"/>
                          </a:rPr>
                        </m:ctrlPr>
                      </m:sSupPr>
                      <m:e>
                        <m:r>
                          <a:rPr lang="en-US" sz="1300" i="1">
                            <a:latin typeface="Cambria Math" panose="02040503050406030204" pitchFamily="18" charset="0"/>
                            <a:ea typeface="Cambria Math" panose="02040503050406030204" pitchFamily="18" charset="0"/>
                          </a:rPr>
                          <m:t>𝑅</m:t>
                        </m:r>
                      </m:e>
                      <m:sup>
                        <m:r>
                          <a:rPr lang="en-US" sz="1300" i="1">
                            <a:latin typeface="Cambria Math" panose="02040503050406030204" pitchFamily="18" charset="0"/>
                            <a:ea typeface="Cambria Math" panose="02040503050406030204" pitchFamily="18" charset="0"/>
                          </a:rPr>
                          <m:t>2</m:t>
                        </m:r>
                      </m:sup>
                    </m:sSup>
                  </m:oMath>
                </a14:m>
                <a:r>
                  <a:rPr lang="en-US" baseline="0" dirty="0"/>
                  <a:t>. Since R has dimension of [L], we know the dimensions of area are [L</a:t>
                </a:r>
                <a:r>
                  <a:rPr lang="en-US" baseline="30000" dirty="0"/>
                  <a:t>2</a:t>
                </a:r>
                <a:r>
                  <a:rPr lang="en-US" baseline="0" dirty="0"/>
                  <a:t>].  Since the volume is the plan area of the bucket times the depth of water, we get a dimension of volume as [L</a:t>
                </a:r>
                <a:r>
                  <a:rPr lang="en-US" baseline="30000" dirty="0"/>
                  <a:t>3</a:t>
                </a:r>
                <a:r>
                  <a:rPr lang="en-US" baseline="0" dirty="0"/>
                  <a:t>].</a:t>
                </a:r>
              </a:p>
            </p:txBody>
          </p:sp>
        </mc:Choice>
        <mc:Fallback xmlns="">
          <p:sp>
            <p:nvSpPr>
              <p:cNvPr id="3" name="Notes Placeholder 2"/>
              <p:cNvSpPr>
                <a:spLocks noGrp="1"/>
              </p:cNvSpPr>
              <p:nvPr>
                <p:ph type="body" idx="1"/>
              </p:nvPr>
            </p:nvSpPr>
            <p:spPr/>
            <p:txBody>
              <a:bodyPr/>
              <a:lstStyle/>
              <a:p>
                <a:r>
                  <a:rPr lang="en-US" dirty="0" smtClean="0"/>
                  <a:t>Dimensions of a given amount of water.</a:t>
                </a:r>
              </a:p>
              <a:p>
                <a:endParaRPr lang="en-US" baseline="0" dirty="0" smtClean="0"/>
              </a:p>
              <a:p>
                <a:r>
                  <a:rPr lang="en-US" baseline="0" dirty="0" smtClean="0"/>
                  <a:t>We can think about mass and volume in terms of dimensions.</a:t>
                </a:r>
              </a:p>
              <a:p>
                <a:endParaRPr lang="en-US" baseline="0" dirty="0" smtClean="0"/>
              </a:p>
              <a:p>
                <a:r>
                  <a:rPr lang="en-US" baseline="0" dirty="0" smtClean="0"/>
                  <a:t>Mass is straightforward, and is a dimension itself usually specified by a capital [M].  Dimensions are usually signified by square brackets.</a:t>
                </a:r>
              </a:p>
              <a:p>
                <a:endParaRPr lang="en-US" baseline="0" dirty="0" smtClean="0"/>
              </a:p>
              <a:p>
                <a:r>
                  <a:rPr lang="en-US" baseline="0" dirty="0" smtClean="0"/>
                  <a:t>Volume is a little different.  We can break volume down into a simpler dimension in space, length.  The length dimension is specified with a capital [L].</a:t>
                </a:r>
              </a:p>
              <a:p>
                <a:endParaRPr lang="en-US" baseline="0" dirty="0" smtClean="0"/>
              </a:p>
              <a:p>
                <a:r>
                  <a:rPr lang="en-US" baseline="0" dirty="0" smtClean="0"/>
                  <a:t>For our bucket of water, we can get to the dimensions of volume by thinking about how to calculate volume of a cylinder.  The depth of the water in the bucket has dimensions of length.  The plan area of the bucket is </a:t>
                </a:r>
                <a:r>
                  <a:rPr lang="en-US" sz="1200" i="0" smtClean="0">
                    <a:latin typeface="Cambria Math" panose="02040503050406030204" pitchFamily="18" charset="0"/>
                    <a:ea typeface="Cambria Math" panose="02040503050406030204" pitchFamily="18" charset="0"/>
                  </a:rPr>
                  <a:t>𝜋</a:t>
                </a:r>
                <a:r>
                  <a:rPr lang="en-US" sz="1200" b="0" i="0" smtClean="0">
                    <a:latin typeface="Cambria Math" panose="02040503050406030204" pitchFamily="18" charset="0"/>
                    <a:ea typeface="Cambria Math" panose="02040503050406030204" pitchFamily="18" charset="0"/>
                  </a:rPr>
                  <a:t>𝑅^2</a:t>
                </a:r>
                <a:r>
                  <a:rPr lang="en-US" baseline="0" dirty="0" smtClean="0"/>
                  <a:t>. Since R has dimension of [L], we know the dimensions of area are [L</a:t>
                </a:r>
                <a:r>
                  <a:rPr lang="en-US" baseline="30000" dirty="0" smtClean="0"/>
                  <a:t>2</a:t>
                </a:r>
                <a:r>
                  <a:rPr lang="en-US" baseline="0" dirty="0" smtClean="0"/>
                  <a:t>].  Since the volume is the plan area of the bucket times the depth of water, we get a dimension of volume as [L</a:t>
                </a:r>
                <a:r>
                  <a:rPr lang="en-US" baseline="30000" dirty="0" smtClean="0"/>
                  <a:t>3</a:t>
                </a:r>
                <a:r>
                  <a:rPr lang="en-US" baseline="0" dirty="0" smtClean="0"/>
                  <a:t>].</a:t>
                </a:r>
              </a:p>
            </p:txBody>
          </p:sp>
        </mc:Fallback>
      </mc:AlternateContent>
      <p:sp>
        <p:nvSpPr>
          <p:cNvPr id="4" name="Slide Number Placeholder 3">
            <a:extLst>
              <a:ext uri="{FF2B5EF4-FFF2-40B4-BE49-F238E27FC236}">
                <a16:creationId xmlns:a16="http://schemas.microsoft.com/office/drawing/2014/main" id="{9697C34A-8CB1-048B-22E6-BF1BDB358851}"/>
              </a:ext>
            </a:extLst>
          </p:cNvPr>
          <p:cNvSpPr>
            <a:spLocks noGrp="1"/>
          </p:cNvSpPr>
          <p:nvPr>
            <p:ph type="sldNum" sz="quarter" idx="10"/>
          </p:nvPr>
        </p:nvSpPr>
        <p:spPr/>
        <p:txBody>
          <a:bodyPr/>
          <a:lstStyle/>
          <a:p>
            <a:fld id="{8C4BB8C4-886D-4874-A636-A3B2FD71CCD2}" type="slidenum">
              <a:rPr lang="en-US" smtClean="0"/>
              <a:t>4</a:t>
            </a:fld>
            <a:endParaRPr lang="en-US"/>
          </a:p>
        </p:txBody>
      </p:sp>
    </p:spTree>
    <p:extLst>
      <p:ext uri="{BB962C8B-B14F-4D97-AF65-F5344CB8AC3E}">
        <p14:creationId xmlns:p14="http://schemas.microsoft.com/office/powerpoint/2010/main" val="632019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91F49-BC08-3C1F-6917-9F1BA9C221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755A37-9C1F-B948-7DE0-128158457953}"/>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644F1787-24DE-18CD-B28E-663AD9B1DCF5}"/>
                  </a:ext>
                </a:extLst>
              </p:cNvPr>
              <p:cNvSpPr>
                <a:spLocks noGrp="1"/>
              </p:cNvSpPr>
              <p:nvPr>
                <p:ph type="body" idx="1"/>
              </p:nvPr>
            </p:nvSpPr>
            <p:spPr/>
            <p:txBody>
              <a:bodyPr/>
              <a:lstStyle/>
              <a:p>
                <a:r>
                  <a:rPr lang="en-US" dirty="0"/>
                  <a:t>Dimensions of a given amount of water.</a:t>
                </a:r>
              </a:p>
              <a:p>
                <a:endParaRPr lang="en-US" baseline="0" dirty="0"/>
              </a:p>
              <a:p>
                <a:r>
                  <a:rPr lang="en-US" baseline="0" dirty="0"/>
                  <a:t>We can think about mass and volume in terms of dimensions.</a:t>
                </a:r>
              </a:p>
              <a:p>
                <a:endParaRPr lang="en-US" baseline="0" dirty="0"/>
              </a:p>
              <a:p>
                <a:r>
                  <a:rPr lang="en-US" baseline="0" dirty="0"/>
                  <a:t>Mass is straightforward, and is a dimension itself usually specified by a capital [M].  Dimensions are usually signified by square brackets.</a:t>
                </a:r>
              </a:p>
              <a:p>
                <a:endParaRPr lang="en-US" baseline="0" dirty="0"/>
              </a:p>
              <a:p>
                <a:r>
                  <a:rPr lang="en-US" baseline="0" dirty="0"/>
                  <a:t>Volume is a little different.  We can break volume down into a simpler dimension in space, length.  The length dimension is specified with a capital [L].</a:t>
                </a:r>
              </a:p>
              <a:p>
                <a:endParaRPr lang="en-US" baseline="0" dirty="0"/>
              </a:p>
              <a:p>
                <a:r>
                  <a:rPr lang="en-US" baseline="0" dirty="0"/>
                  <a:t>For our bucket of water, we can get to the dimensions of volume by thinking about how to calculate volume of a cylinder.  The depth of the water in the bucket has dimensions of length.  The plan area of the bucket is </a:t>
                </a:r>
                <a14:m>
                  <m:oMath xmlns:m="http://schemas.openxmlformats.org/officeDocument/2006/math">
                    <m:r>
                      <a:rPr lang="en-US" sz="1300" i="1">
                        <a:latin typeface="Cambria Math" panose="02040503050406030204" pitchFamily="18" charset="0"/>
                        <a:ea typeface="Cambria Math" panose="02040503050406030204" pitchFamily="18" charset="0"/>
                      </a:rPr>
                      <m:t>𝜋</m:t>
                    </m:r>
                    <m:sSup>
                      <m:sSupPr>
                        <m:ctrlPr>
                          <a:rPr lang="en-US" sz="1300" i="1">
                            <a:latin typeface="Cambria Math" panose="02040503050406030204" pitchFamily="18" charset="0"/>
                            <a:ea typeface="Cambria Math" panose="02040503050406030204" pitchFamily="18" charset="0"/>
                          </a:rPr>
                        </m:ctrlPr>
                      </m:sSupPr>
                      <m:e>
                        <m:r>
                          <a:rPr lang="en-US" sz="1300" i="1">
                            <a:latin typeface="Cambria Math" panose="02040503050406030204" pitchFamily="18" charset="0"/>
                            <a:ea typeface="Cambria Math" panose="02040503050406030204" pitchFamily="18" charset="0"/>
                          </a:rPr>
                          <m:t>𝑅</m:t>
                        </m:r>
                      </m:e>
                      <m:sup>
                        <m:r>
                          <a:rPr lang="en-US" sz="1300" i="1">
                            <a:latin typeface="Cambria Math" panose="02040503050406030204" pitchFamily="18" charset="0"/>
                            <a:ea typeface="Cambria Math" panose="02040503050406030204" pitchFamily="18" charset="0"/>
                          </a:rPr>
                          <m:t>2</m:t>
                        </m:r>
                      </m:sup>
                    </m:sSup>
                  </m:oMath>
                </a14:m>
                <a:r>
                  <a:rPr lang="en-US" baseline="0" dirty="0"/>
                  <a:t>. Since R has dimension of [L], we know the dimensions of area are [L</a:t>
                </a:r>
                <a:r>
                  <a:rPr lang="en-US" baseline="30000" dirty="0"/>
                  <a:t>2</a:t>
                </a:r>
                <a:r>
                  <a:rPr lang="en-US" baseline="0" dirty="0"/>
                  <a:t>].  Since the volume is the plan area of the bucket times the depth of water, we get a dimension of volume as [L</a:t>
                </a:r>
                <a:r>
                  <a:rPr lang="en-US" baseline="30000" dirty="0"/>
                  <a:t>3</a:t>
                </a:r>
                <a:r>
                  <a:rPr lang="en-US" baseline="0" dirty="0"/>
                  <a:t>].</a:t>
                </a:r>
              </a:p>
            </p:txBody>
          </p:sp>
        </mc:Choice>
        <mc:Fallback xmlns="">
          <p:sp>
            <p:nvSpPr>
              <p:cNvPr id="3" name="Notes Placeholder 2"/>
              <p:cNvSpPr>
                <a:spLocks noGrp="1"/>
              </p:cNvSpPr>
              <p:nvPr>
                <p:ph type="body" idx="1"/>
              </p:nvPr>
            </p:nvSpPr>
            <p:spPr/>
            <p:txBody>
              <a:bodyPr/>
              <a:lstStyle/>
              <a:p>
                <a:r>
                  <a:rPr lang="en-US" dirty="0" smtClean="0"/>
                  <a:t>Dimensions of a given amount of water.</a:t>
                </a:r>
              </a:p>
              <a:p>
                <a:endParaRPr lang="en-US" baseline="0" dirty="0" smtClean="0"/>
              </a:p>
              <a:p>
                <a:r>
                  <a:rPr lang="en-US" baseline="0" dirty="0" smtClean="0"/>
                  <a:t>We can think about mass and volume in terms of dimensions.</a:t>
                </a:r>
              </a:p>
              <a:p>
                <a:endParaRPr lang="en-US" baseline="0" dirty="0" smtClean="0"/>
              </a:p>
              <a:p>
                <a:r>
                  <a:rPr lang="en-US" baseline="0" dirty="0" smtClean="0"/>
                  <a:t>Mass is straightforward, and is a dimension itself usually specified by a capital [M].  Dimensions are usually signified by square brackets.</a:t>
                </a:r>
              </a:p>
              <a:p>
                <a:endParaRPr lang="en-US" baseline="0" dirty="0" smtClean="0"/>
              </a:p>
              <a:p>
                <a:r>
                  <a:rPr lang="en-US" baseline="0" dirty="0" smtClean="0"/>
                  <a:t>Volume is a little different.  We can break volume down into a simpler dimension in space, length.  The length dimension is specified with a capital [L].</a:t>
                </a:r>
              </a:p>
              <a:p>
                <a:endParaRPr lang="en-US" baseline="0" dirty="0" smtClean="0"/>
              </a:p>
              <a:p>
                <a:r>
                  <a:rPr lang="en-US" baseline="0" dirty="0" smtClean="0"/>
                  <a:t>For our bucket of water, we can get to the dimensions of volume by thinking about how to calculate volume of a cylinder.  The depth of the water in the bucket has dimensions of length.  The plan area of the bucket is </a:t>
                </a:r>
                <a:r>
                  <a:rPr lang="en-US" sz="1200" i="0" smtClean="0">
                    <a:latin typeface="Cambria Math" panose="02040503050406030204" pitchFamily="18" charset="0"/>
                    <a:ea typeface="Cambria Math" panose="02040503050406030204" pitchFamily="18" charset="0"/>
                  </a:rPr>
                  <a:t>𝜋</a:t>
                </a:r>
                <a:r>
                  <a:rPr lang="en-US" sz="1200" b="0" i="0" smtClean="0">
                    <a:latin typeface="Cambria Math" panose="02040503050406030204" pitchFamily="18" charset="0"/>
                    <a:ea typeface="Cambria Math" panose="02040503050406030204" pitchFamily="18" charset="0"/>
                  </a:rPr>
                  <a:t>𝑅^2</a:t>
                </a:r>
                <a:r>
                  <a:rPr lang="en-US" baseline="0" dirty="0" smtClean="0"/>
                  <a:t>. Since R has dimension of [L], we know the dimensions of area are [L</a:t>
                </a:r>
                <a:r>
                  <a:rPr lang="en-US" baseline="30000" dirty="0" smtClean="0"/>
                  <a:t>2</a:t>
                </a:r>
                <a:r>
                  <a:rPr lang="en-US" baseline="0" dirty="0" smtClean="0"/>
                  <a:t>].  Since the volume is the plan area of the bucket times the depth of water, we get a dimension of volume as [L</a:t>
                </a:r>
                <a:r>
                  <a:rPr lang="en-US" baseline="30000" dirty="0" smtClean="0"/>
                  <a:t>3</a:t>
                </a:r>
                <a:r>
                  <a:rPr lang="en-US" baseline="0" dirty="0" smtClean="0"/>
                  <a:t>].</a:t>
                </a:r>
              </a:p>
            </p:txBody>
          </p:sp>
        </mc:Fallback>
      </mc:AlternateContent>
      <p:sp>
        <p:nvSpPr>
          <p:cNvPr id="4" name="Slide Number Placeholder 3">
            <a:extLst>
              <a:ext uri="{FF2B5EF4-FFF2-40B4-BE49-F238E27FC236}">
                <a16:creationId xmlns:a16="http://schemas.microsoft.com/office/drawing/2014/main" id="{4315A27B-E5FA-32A7-5524-916359A60A56}"/>
              </a:ext>
            </a:extLst>
          </p:cNvPr>
          <p:cNvSpPr>
            <a:spLocks noGrp="1"/>
          </p:cNvSpPr>
          <p:nvPr>
            <p:ph type="sldNum" sz="quarter" idx="10"/>
          </p:nvPr>
        </p:nvSpPr>
        <p:spPr/>
        <p:txBody>
          <a:bodyPr/>
          <a:lstStyle/>
          <a:p>
            <a:fld id="{8C4BB8C4-886D-4874-A636-A3B2FD71CCD2}" type="slidenum">
              <a:rPr lang="en-US" smtClean="0"/>
              <a:t>5</a:t>
            </a:fld>
            <a:endParaRPr lang="en-US"/>
          </a:p>
        </p:txBody>
      </p:sp>
    </p:spTree>
    <p:extLst>
      <p:ext uri="{BB962C8B-B14F-4D97-AF65-F5344CB8AC3E}">
        <p14:creationId xmlns:p14="http://schemas.microsoft.com/office/powerpoint/2010/main" val="878964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4BB8C4-886D-4874-A636-A3B2FD71CCD2}" type="slidenum">
              <a:rPr lang="en-US" smtClean="0"/>
              <a:t>6</a:t>
            </a:fld>
            <a:endParaRPr lang="en-US"/>
          </a:p>
        </p:txBody>
      </p:sp>
    </p:spTree>
    <p:extLst>
      <p:ext uri="{BB962C8B-B14F-4D97-AF65-F5344CB8AC3E}">
        <p14:creationId xmlns:p14="http://schemas.microsoft.com/office/powerpoint/2010/main" val="4186820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Dimensions of a given amount of water.</a:t>
                </a:r>
              </a:p>
              <a:p>
                <a:endParaRPr lang="en-US" baseline="0" dirty="0"/>
              </a:p>
              <a:p>
                <a:r>
                  <a:rPr lang="en-US" baseline="0" dirty="0"/>
                  <a:t>We can think about mass and volume in terms of dimensions.</a:t>
                </a:r>
              </a:p>
              <a:p>
                <a:endParaRPr lang="en-US" baseline="0" dirty="0"/>
              </a:p>
              <a:p>
                <a:r>
                  <a:rPr lang="en-US" baseline="0" dirty="0"/>
                  <a:t>Mass is straightforward, and is a dimension itself usually specified by a capital [M].  Dimensions are usually signified by square brackets.</a:t>
                </a:r>
              </a:p>
              <a:p>
                <a:endParaRPr lang="en-US" baseline="0" dirty="0"/>
              </a:p>
              <a:p>
                <a:r>
                  <a:rPr lang="en-US" baseline="0" dirty="0"/>
                  <a:t>Volume is a little different.  We can break volume down into a simpler dimension in space, length.  The length dimension is specified with a capital [L].</a:t>
                </a:r>
              </a:p>
              <a:p>
                <a:endParaRPr lang="en-US" baseline="0" dirty="0"/>
              </a:p>
              <a:p>
                <a:r>
                  <a:rPr lang="en-US" baseline="0" dirty="0"/>
                  <a:t>For our bucket of water, we can get to the dimensions of volume by thinking about how to calculate volume of a cylinder.  The depth of the water in the bucket has dimensions of length.  The plan area of the bucket is </a:t>
                </a:r>
                <a14:m>
                  <m:oMath xmlns:m="http://schemas.openxmlformats.org/officeDocument/2006/math">
                    <m:r>
                      <a:rPr lang="en-US" sz="1300" i="1">
                        <a:latin typeface="Cambria Math" panose="02040503050406030204" pitchFamily="18" charset="0"/>
                        <a:ea typeface="Cambria Math" panose="02040503050406030204" pitchFamily="18" charset="0"/>
                      </a:rPr>
                      <m:t>𝜋</m:t>
                    </m:r>
                    <m:sSup>
                      <m:sSupPr>
                        <m:ctrlPr>
                          <a:rPr lang="en-US" sz="1300" i="1">
                            <a:latin typeface="Cambria Math" panose="02040503050406030204" pitchFamily="18" charset="0"/>
                            <a:ea typeface="Cambria Math" panose="02040503050406030204" pitchFamily="18" charset="0"/>
                          </a:rPr>
                        </m:ctrlPr>
                      </m:sSupPr>
                      <m:e>
                        <m:r>
                          <a:rPr lang="en-US" sz="1300" i="1">
                            <a:latin typeface="Cambria Math" panose="02040503050406030204" pitchFamily="18" charset="0"/>
                            <a:ea typeface="Cambria Math" panose="02040503050406030204" pitchFamily="18" charset="0"/>
                          </a:rPr>
                          <m:t>𝑅</m:t>
                        </m:r>
                      </m:e>
                      <m:sup>
                        <m:r>
                          <a:rPr lang="en-US" sz="1300" i="1">
                            <a:latin typeface="Cambria Math" panose="02040503050406030204" pitchFamily="18" charset="0"/>
                            <a:ea typeface="Cambria Math" panose="02040503050406030204" pitchFamily="18" charset="0"/>
                          </a:rPr>
                          <m:t>2</m:t>
                        </m:r>
                      </m:sup>
                    </m:sSup>
                  </m:oMath>
                </a14:m>
                <a:r>
                  <a:rPr lang="en-US" baseline="0" dirty="0"/>
                  <a:t>. Since R has dimension of [L], we know the dimensions of area are [L</a:t>
                </a:r>
                <a:r>
                  <a:rPr lang="en-US" baseline="30000" dirty="0"/>
                  <a:t>2</a:t>
                </a:r>
                <a:r>
                  <a:rPr lang="en-US" baseline="0" dirty="0"/>
                  <a:t>].  Since the volume is the plan area of the bucket times the depth of water, we get a dimension of volume as [L</a:t>
                </a:r>
                <a:r>
                  <a:rPr lang="en-US" baseline="30000" dirty="0"/>
                  <a:t>3</a:t>
                </a:r>
                <a:r>
                  <a:rPr lang="en-US" baseline="0" dirty="0"/>
                  <a:t>].</a:t>
                </a:r>
              </a:p>
            </p:txBody>
          </p:sp>
        </mc:Choice>
        <mc:Fallback xmlns="">
          <p:sp>
            <p:nvSpPr>
              <p:cNvPr id="3" name="Notes Placeholder 2"/>
              <p:cNvSpPr>
                <a:spLocks noGrp="1"/>
              </p:cNvSpPr>
              <p:nvPr>
                <p:ph type="body" idx="1"/>
              </p:nvPr>
            </p:nvSpPr>
            <p:spPr/>
            <p:txBody>
              <a:bodyPr/>
              <a:lstStyle/>
              <a:p>
                <a:r>
                  <a:rPr lang="en-US" dirty="0" smtClean="0"/>
                  <a:t>Dimensions of a given amount of water.</a:t>
                </a:r>
              </a:p>
              <a:p>
                <a:endParaRPr lang="en-US" baseline="0" dirty="0" smtClean="0"/>
              </a:p>
              <a:p>
                <a:r>
                  <a:rPr lang="en-US" baseline="0" dirty="0" smtClean="0"/>
                  <a:t>We can think about mass and volume in terms of dimensions.</a:t>
                </a:r>
              </a:p>
              <a:p>
                <a:endParaRPr lang="en-US" baseline="0" dirty="0" smtClean="0"/>
              </a:p>
              <a:p>
                <a:r>
                  <a:rPr lang="en-US" baseline="0" dirty="0" smtClean="0"/>
                  <a:t>Mass is straightforward, and is a dimension itself usually specified by a capital [M].  Dimensions are usually signified by square brackets.</a:t>
                </a:r>
              </a:p>
              <a:p>
                <a:endParaRPr lang="en-US" baseline="0" dirty="0" smtClean="0"/>
              </a:p>
              <a:p>
                <a:r>
                  <a:rPr lang="en-US" baseline="0" dirty="0" smtClean="0"/>
                  <a:t>Volume is a little different.  We can break volume down into a simpler dimension in space, length.  The length dimension is specified with a capital [L].</a:t>
                </a:r>
              </a:p>
              <a:p>
                <a:endParaRPr lang="en-US" baseline="0" dirty="0" smtClean="0"/>
              </a:p>
              <a:p>
                <a:r>
                  <a:rPr lang="en-US" baseline="0" dirty="0" smtClean="0"/>
                  <a:t>For our bucket of water, we can get to the dimensions of volume by thinking about how to calculate volume of a cylinder.  The depth of the water in the bucket has dimensions of length.  The plan area of the bucket is </a:t>
                </a:r>
                <a:r>
                  <a:rPr lang="en-US" sz="1200" i="0" smtClean="0">
                    <a:latin typeface="Cambria Math" panose="02040503050406030204" pitchFamily="18" charset="0"/>
                    <a:ea typeface="Cambria Math" panose="02040503050406030204" pitchFamily="18" charset="0"/>
                  </a:rPr>
                  <a:t>𝜋</a:t>
                </a:r>
                <a:r>
                  <a:rPr lang="en-US" sz="1200" b="0" i="0" smtClean="0">
                    <a:latin typeface="Cambria Math" panose="02040503050406030204" pitchFamily="18" charset="0"/>
                    <a:ea typeface="Cambria Math" panose="02040503050406030204" pitchFamily="18" charset="0"/>
                  </a:rPr>
                  <a:t>𝑅^2</a:t>
                </a:r>
                <a:r>
                  <a:rPr lang="en-US" baseline="0" dirty="0" smtClean="0"/>
                  <a:t>. Since R has dimension of [L], we know the dimensions of area are [L</a:t>
                </a:r>
                <a:r>
                  <a:rPr lang="en-US" baseline="30000" dirty="0" smtClean="0"/>
                  <a:t>2</a:t>
                </a:r>
                <a:r>
                  <a:rPr lang="en-US" baseline="0" dirty="0" smtClean="0"/>
                  <a:t>].  Since the volume is the plan area of the bucket times the depth of water, we get a dimension of volume as [L</a:t>
                </a:r>
                <a:r>
                  <a:rPr lang="en-US" baseline="30000" dirty="0" smtClean="0"/>
                  <a:t>3</a:t>
                </a:r>
                <a:r>
                  <a:rPr lang="en-US" baseline="0" dirty="0" smtClean="0"/>
                  <a:t>].</a:t>
                </a:r>
              </a:p>
            </p:txBody>
          </p:sp>
        </mc:Fallback>
      </mc:AlternateContent>
      <p:sp>
        <p:nvSpPr>
          <p:cNvPr id="4" name="Slide Number Placeholder 3"/>
          <p:cNvSpPr>
            <a:spLocks noGrp="1"/>
          </p:cNvSpPr>
          <p:nvPr>
            <p:ph type="sldNum" sz="quarter" idx="10"/>
          </p:nvPr>
        </p:nvSpPr>
        <p:spPr/>
        <p:txBody>
          <a:bodyPr/>
          <a:lstStyle/>
          <a:p>
            <a:fld id="{8C4BB8C4-886D-4874-A636-A3B2FD71CCD2}" type="slidenum">
              <a:rPr lang="en-US" smtClean="0"/>
              <a:t>7</a:t>
            </a:fld>
            <a:endParaRPr lang="en-US"/>
          </a:p>
        </p:txBody>
      </p:sp>
    </p:spTree>
    <p:extLst>
      <p:ext uri="{BB962C8B-B14F-4D97-AF65-F5344CB8AC3E}">
        <p14:creationId xmlns:p14="http://schemas.microsoft.com/office/powerpoint/2010/main" val="4111713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aseline="0" dirty="0"/>
              <a:t>Once we have defined the dimensionality of a variable, a value for that variable needs to be characterized on a scale we recognize.  That scale is provided by some arbitrary standard measurement for a given dimension.  We call that arbitrary standard measurement a “unit” then use it to scale all our measurements by some factor of that unit.</a:t>
            </a:r>
          </a:p>
          <a:p>
            <a:endParaRPr lang="en-US" baseline="0" dirty="0"/>
          </a:p>
          <a:p>
            <a:r>
              <a:rPr lang="en-US" baseline="0" dirty="0"/>
              <a:t>There is an international standard system of units called SI.  However, as you are probably already aware, this is not the standard of units used by the US government.  Therefore, the majority of jobs involving environmental science in the US are going to require strong skills in unit conversion.</a:t>
            </a:r>
          </a:p>
        </p:txBody>
      </p:sp>
      <p:sp>
        <p:nvSpPr>
          <p:cNvPr id="4" name="Slide Number Placeholder 3"/>
          <p:cNvSpPr>
            <a:spLocks noGrp="1"/>
          </p:cNvSpPr>
          <p:nvPr>
            <p:ph type="sldNum" sz="quarter" idx="10"/>
          </p:nvPr>
        </p:nvSpPr>
        <p:spPr/>
        <p:txBody>
          <a:bodyPr/>
          <a:lstStyle/>
          <a:p>
            <a:fld id="{8C4BB8C4-886D-4874-A636-A3B2FD71CCD2}" type="slidenum">
              <a:rPr lang="en-US" smtClean="0"/>
              <a:t>8</a:t>
            </a:fld>
            <a:endParaRPr lang="en-US"/>
          </a:p>
        </p:txBody>
      </p:sp>
    </p:spTree>
    <p:extLst>
      <p:ext uri="{BB962C8B-B14F-4D97-AF65-F5344CB8AC3E}">
        <p14:creationId xmlns:p14="http://schemas.microsoft.com/office/powerpoint/2010/main" val="2495001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Units for a given amount of water.</a:t>
            </a:r>
          </a:p>
          <a:p>
            <a:endParaRPr lang="en-US" baseline="0" dirty="0"/>
          </a:p>
          <a:p>
            <a:r>
              <a:rPr lang="en-US" baseline="0" dirty="0"/>
              <a:t>Let’s go back to our bucket of water, and we can think about the units we might use to correspond to our dimensions.</a:t>
            </a:r>
          </a:p>
          <a:p>
            <a:endParaRPr lang="en-US" baseline="0" dirty="0"/>
          </a:p>
          <a:p>
            <a:r>
              <a:rPr lang="en-US" baseline="0" dirty="0"/>
              <a:t>We can think about the mass in kilograms.  The kilogram is defined by the international prototype, a rod made of platinum iridium.</a:t>
            </a:r>
          </a:p>
          <a:p>
            <a:endParaRPr lang="en-US" baseline="0" dirty="0"/>
          </a:p>
          <a:p>
            <a:r>
              <a:rPr lang="en-US" baseline="0" dirty="0"/>
              <a:t>We can think about length in centimeters or one-hundredth of a meter.  A meter is defined as the length travelled by light in a vacuum during a time interval of 1 / 299,792,458 sec.</a:t>
            </a:r>
          </a:p>
        </p:txBody>
      </p:sp>
      <p:sp>
        <p:nvSpPr>
          <p:cNvPr id="4" name="Slide Number Placeholder 3"/>
          <p:cNvSpPr>
            <a:spLocks noGrp="1"/>
          </p:cNvSpPr>
          <p:nvPr>
            <p:ph type="sldNum" sz="quarter" idx="10"/>
          </p:nvPr>
        </p:nvSpPr>
        <p:spPr/>
        <p:txBody>
          <a:bodyPr/>
          <a:lstStyle/>
          <a:p>
            <a:fld id="{8C4BB8C4-886D-4874-A636-A3B2FD71CCD2}" type="slidenum">
              <a:rPr lang="en-US" smtClean="0"/>
              <a:t>9</a:t>
            </a:fld>
            <a:endParaRPr lang="en-US"/>
          </a:p>
        </p:txBody>
      </p:sp>
    </p:spTree>
    <p:extLst>
      <p:ext uri="{BB962C8B-B14F-4D97-AF65-F5344CB8AC3E}">
        <p14:creationId xmlns:p14="http://schemas.microsoft.com/office/powerpoint/2010/main" val="66829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42F722-4347-45CD-AAFC-AFAE83F72BFA}"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AF72F-4F82-4F5F-972B-355EA8A0A4F4}" type="slidenum">
              <a:rPr lang="en-US" smtClean="0"/>
              <a:t>‹#›</a:t>
            </a:fld>
            <a:endParaRPr lang="en-US"/>
          </a:p>
        </p:txBody>
      </p:sp>
    </p:spTree>
    <p:extLst>
      <p:ext uri="{BB962C8B-B14F-4D97-AF65-F5344CB8AC3E}">
        <p14:creationId xmlns:p14="http://schemas.microsoft.com/office/powerpoint/2010/main" val="409156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42F722-4347-45CD-AAFC-AFAE83F72BFA}"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AF72F-4F82-4F5F-972B-355EA8A0A4F4}" type="slidenum">
              <a:rPr lang="en-US" smtClean="0"/>
              <a:t>‹#›</a:t>
            </a:fld>
            <a:endParaRPr lang="en-US"/>
          </a:p>
        </p:txBody>
      </p:sp>
    </p:spTree>
    <p:extLst>
      <p:ext uri="{BB962C8B-B14F-4D97-AF65-F5344CB8AC3E}">
        <p14:creationId xmlns:p14="http://schemas.microsoft.com/office/powerpoint/2010/main" val="2903621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42F722-4347-45CD-AAFC-AFAE83F72BFA}"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AF72F-4F82-4F5F-972B-355EA8A0A4F4}" type="slidenum">
              <a:rPr lang="en-US" smtClean="0"/>
              <a:t>‹#›</a:t>
            </a:fld>
            <a:endParaRPr lang="en-US"/>
          </a:p>
        </p:txBody>
      </p:sp>
    </p:spTree>
    <p:extLst>
      <p:ext uri="{BB962C8B-B14F-4D97-AF65-F5344CB8AC3E}">
        <p14:creationId xmlns:p14="http://schemas.microsoft.com/office/powerpoint/2010/main" val="61896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42F722-4347-45CD-AAFC-AFAE83F72BFA}"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AF72F-4F82-4F5F-972B-355EA8A0A4F4}" type="slidenum">
              <a:rPr lang="en-US" smtClean="0"/>
              <a:t>‹#›</a:t>
            </a:fld>
            <a:endParaRPr lang="en-US"/>
          </a:p>
        </p:txBody>
      </p:sp>
    </p:spTree>
    <p:extLst>
      <p:ext uri="{BB962C8B-B14F-4D97-AF65-F5344CB8AC3E}">
        <p14:creationId xmlns:p14="http://schemas.microsoft.com/office/powerpoint/2010/main" val="1221991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42F722-4347-45CD-AAFC-AFAE83F72BFA}"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3AF72F-4F82-4F5F-972B-355EA8A0A4F4}" type="slidenum">
              <a:rPr lang="en-US" smtClean="0"/>
              <a:t>‹#›</a:t>
            </a:fld>
            <a:endParaRPr lang="en-US"/>
          </a:p>
        </p:txBody>
      </p:sp>
    </p:spTree>
    <p:extLst>
      <p:ext uri="{BB962C8B-B14F-4D97-AF65-F5344CB8AC3E}">
        <p14:creationId xmlns:p14="http://schemas.microsoft.com/office/powerpoint/2010/main" val="2013962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42F722-4347-45CD-AAFC-AFAE83F72BFA}"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AF72F-4F82-4F5F-972B-355EA8A0A4F4}" type="slidenum">
              <a:rPr lang="en-US" smtClean="0"/>
              <a:t>‹#›</a:t>
            </a:fld>
            <a:endParaRPr lang="en-US"/>
          </a:p>
        </p:txBody>
      </p:sp>
    </p:spTree>
    <p:extLst>
      <p:ext uri="{BB962C8B-B14F-4D97-AF65-F5344CB8AC3E}">
        <p14:creationId xmlns:p14="http://schemas.microsoft.com/office/powerpoint/2010/main" val="2758692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42F722-4347-45CD-AAFC-AFAE83F72BFA}" type="datetimeFigureOut">
              <a:rPr lang="en-US" smtClean="0"/>
              <a:t>8/19/2025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3AF72F-4F82-4F5F-972B-355EA8A0A4F4}" type="slidenum">
              <a:rPr lang="en-US" smtClean="0"/>
              <a:t>‹#›</a:t>
            </a:fld>
            <a:endParaRPr lang="en-US"/>
          </a:p>
        </p:txBody>
      </p:sp>
    </p:spTree>
    <p:extLst>
      <p:ext uri="{BB962C8B-B14F-4D97-AF65-F5344CB8AC3E}">
        <p14:creationId xmlns:p14="http://schemas.microsoft.com/office/powerpoint/2010/main" val="3525063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42F722-4347-45CD-AAFC-AFAE83F72BFA}" type="datetimeFigureOut">
              <a:rPr lang="en-US" smtClean="0"/>
              <a:t>8/19/2025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3AF72F-4F82-4F5F-972B-355EA8A0A4F4}" type="slidenum">
              <a:rPr lang="en-US" smtClean="0"/>
              <a:t>‹#›</a:t>
            </a:fld>
            <a:endParaRPr lang="en-US"/>
          </a:p>
        </p:txBody>
      </p:sp>
    </p:spTree>
    <p:extLst>
      <p:ext uri="{BB962C8B-B14F-4D97-AF65-F5344CB8AC3E}">
        <p14:creationId xmlns:p14="http://schemas.microsoft.com/office/powerpoint/2010/main" val="516675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2F722-4347-45CD-AAFC-AFAE83F72BFA}" type="datetimeFigureOut">
              <a:rPr lang="en-US" smtClean="0"/>
              <a:t>8/19/2025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3AF72F-4F82-4F5F-972B-355EA8A0A4F4}" type="slidenum">
              <a:rPr lang="en-US" smtClean="0"/>
              <a:t>‹#›</a:t>
            </a:fld>
            <a:endParaRPr lang="en-US"/>
          </a:p>
        </p:txBody>
      </p:sp>
    </p:spTree>
    <p:extLst>
      <p:ext uri="{BB962C8B-B14F-4D97-AF65-F5344CB8AC3E}">
        <p14:creationId xmlns:p14="http://schemas.microsoft.com/office/powerpoint/2010/main" val="49822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p:cNvSpPr>
            <a:spLocks noGrp="1"/>
          </p:cNvSpPr>
          <p:nvPr>
            <p:ph type="dt" sz="half" idx="10"/>
          </p:nvPr>
        </p:nvSpPr>
        <p:spPr/>
        <p:txBody>
          <a:bodyPr/>
          <a:lstStyle/>
          <a:p>
            <a:fld id="{EC42F722-4347-45CD-AAFC-AFAE83F72BFA}"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AF72F-4F82-4F5F-972B-355EA8A0A4F4}" type="slidenum">
              <a:rPr lang="en-US" smtClean="0"/>
              <a:t>‹#›</a:t>
            </a:fld>
            <a:endParaRPr lang="en-US"/>
          </a:p>
        </p:txBody>
      </p:sp>
    </p:spTree>
    <p:extLst>
      <p:ext uri="{BB962C8B-B14F-4D97-AF65-F5344CB8AC3E}">
        <p14:creationId xmlns:p14="http://schemas.microsoft.com/office/powerpoint/2010/main" val="193416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p:cNvSpPr>
            <a:spLocks noGrp="1"/>
          </p:cNvSpPr>
          <p:nvPr>
            <p:ph type="dt" sz="half" idx="10"/>
          </p:nvPr>
        </p:nvSpPr>
        <p:spPr/>
        <p:txBody>
          <a:bodyPr/>
          <a:lstStyle/>
          <a:p>
            <a:fld id="{EC42F722-4347-45CD-AAFC-AFAE83F72BFA}"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3AF72F-4F82-4F5F-972B-355EA8A0A4F4}" type="slidenum">
              <a:rPr lang="en-US" smtClean="0"/>
              <a:t>‹#›</a:t>
            </a:fld>
            <a:endParaRPr lang="en-US"/>
          </a:p>
        </p:txBody>
      </p:sp>
    </p:spTree>
    <p:extLst>
      <p:ext uri="{BB962C8B-B14F-4D97-AF65-F5344CB8AC3E}">
        <p14:creationId xmlns:p14="http://schemas.microsoft.com/office/powerpoint/2010/main" val="68041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2F722-4347-45CD-AAFC-AFAE83F72BFA}" type="datetimeFigureOut">
              <a:rPr lang="en-US" smtClean="0"/>
              <a:t>8/19/2025</a:t>
            </a:fld>
            <a:endParaRPr lang="en-US"/>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AF72F-4F82-4F5F-972B-355EA8A0A4F4}" type="slidenum">
              <a:rPr lang="en-US" smtClean="0"/>
              <a:t>‹#›</a:t>
            </a:fld>
            <a:endParaRPr lang="en-US"/>
          </a:p>
        </p:txBody>
      </p:sp>
    </p:spTree>
    <p:extLst>
      <p:ext uri="{BB962C8B-B14F-4D97-AF65-F5344CB8AC3E}">
        <p14:creationId xmlns:p14="http://schemas.microsoft.com/office/powerpoint/2010/main" val="2013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0.png"/><Relationship Id="rId4" Type="http://schemas.openxmlformats.org/officeDocument/2006/relationships/image" Target="../media/image120.png"/></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6028/NIST.SP.330-2019"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0.png"/><Relationship Id="rId4" Type="http://schemas.openxmlformats.org/officeDocument/2006/relationships/image" Target="../media/image140.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doi.org/10.6028/NIST.SP.330-2019"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0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00.png"/></Relationships>
</file>

<file path=ppt/slides/_rels/slide25.xml.rels><?xml version="1.0" encoding="UTF-8" standalone="yes"?>
<Relationships xmlns="http://schemas.openxmlformats.org/package/2006/relationships"><Relationship Id="rId3" Type="http://schemas.openxmlformats.org/officeDocument/2006/relationships/image" Target="../media/image150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300.png"/><Relationship Id="rId4" Type="http://schemas.openxmlformats.org/officeDocument/2006/relationships/image" Target="../media/image141.png"/></Relationships>
</file>

<file path=ppt/slides/_rels/slide2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300.png"/><Relationship Id="rId5" Type="http://schemas.openxmlformats.org/officeDocument/2006/relationships/image" Target="../media/image141.png"/><Relationship Id="rId4" Type="http://schemas.openxmlformats.org/officeDocument/2006/relationships/image" Target="../media/image170.png"/></Relationships>
</file>

<file path=ppt/slides/_rels/slide27.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40.png"/><Relationship Id="rId3" Type="http://schemas.openxmlformats.org/officeDocument/2006/relationships/image" Target="../media/image100.png"/><Relationship Id="rId7" Type="http://schemas.openxmlformats.org/officeDocument/2006/relationships/image" Target="../media/image90.png"/><Relationship Id="rId12"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60.png"/><Relationship Id="rId11" Type="http://schemas.openxmlformats.org/officeDocument/2006/relationships/image" Target="../media/image20.png"/><Relationship Id="rId5" Type="http://schemas.openxmlformats.org/officeDocument/2006/relationships/image" Target="../media/image121.png"/><Relationship Id="rId10" Type="http://schemas.openxmlformats.org/officeDocument/2006/relationships/image" Target="../media/image1300.png"/><Relationship Id="rId4" Type="http://schemas.openxmlformats.org/officeDocument/2006/relationships/image" Target="../media/image110.png"/><Relationship Id="rId9" Type="http://schemas.openxmlformats.org/officeDocument/2006/relationships/image" Target="../media/image141.png"/></Relationships>
</file>

<file path=ppt/slides/_rels/slide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An introduction to dimensional analysis using basic properties of water</a:t>
            </a:r>
          </a:p>
        </p:txBody>
      </p:sp>
    </p:spTree>
    <p:extLst>
      <p:ext uri="{BB962C8B-B14F-4D97-AF65-F5344CB8AC3E}">
        <p14:creationId xmlns:p14="http://schemas.microsoft.com/office/powerpoint/2010/main" val="2985687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47" y="270738"/>
            <a:ext cx="11544322" cy="1325563"/>
          </a:xfrm>
        </p:spPr>
        <p:txBody>
          <a:bodyPr>
            <a:normAutofit/>
          </a:bodyPr>
          <a:lstStyle/>
          <a:p>
            <a:r>
              <a:rPr lang="en-US" dirty="0"/>
              <a:t>Dimensional thinking: How much rain is an “inch”?</a:t>
            </a:r>
          </a:p>
        </p:txBody>
      </p:sp>
      <p:sp>
        <p:nvSpPr>
          <p:cNvPr id="23" name="Can 22"/>
          <p:cNvSpPr/>
          <p:nvPr/>
        </p:nvSpPr>
        <p:spPr>
          <a:xfrm>
            <a:off x="1396562" y="20179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23"/>
          <p:cNvSpPr/>
          <p:nvPr/>
        </p:nvSpPr>
        <p:spPr>
          <a:xfrm>
            <a:off x="1396562" y="32634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3553897" y="3921682"/>
                <a:ext cx="6248400" cy="830997"/>
              </a:xfrm>
              <a:prstGeom prst="rect">
                <a:avLst/>
              </a:prstGeom>
              <a:noFill/>
              <a:ln w="38100">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4800" b="0" i="1" smtClean="0">
                              <a:latin typeface="Cambria Math" panose="02040503050406030204" pitchFamily="18" charset="0"/>
                            </a:rPr>
                          </m:ctrlPr>
                        </m:dPr>
                        <m:e>
                          <m:r>
                            <m:rPr>
                              <m:sty m:val="p"/>
                            </m:rPr>
                            <a:rPr lang="en-US" sz="4800" b="0" i="0" smtClean="0">
                              <a:latin typeface="Cambria Math" panose="02040503050406030204" pitchFamily="18" charset="0"/>
                            </a:rPr>
                            <m:t>L</m:t>
                          </m:r>
                        </m:e>
                      </m:d>
                      <m:r>
                        <m:rPr>
                          <m:sty m:val="p"/>
                        </m:rPr>
                        <a:rPr lang="en-US" sz="4800" b="0" i="0" smtClean="0">
                          <a:latin typeface="Cambria Math" panose="02040503050406030204" pitchFamily="18" charset="0"/>
                        </a:rPr>
                        <m:t>of</m:t>
                      </m:r>
                      <m:r>
                        <a:rPr lang="en-US" sz="4800" b="0" i="0" smtClean="0">
                          <a:latin typeface="Cambria Math" panose="02040503050406030204" pitchFamily="18" charset="0"/>
                        </a:rPr>
                        <m:t> </m:t>
                      </m:r>
                      <m:r>
                        <m:rPr>
                          <m:sty m:val="p"/>
                        </m:rPr>
                        <a:rPr lang="en-US" sz="4800" b="0" i="0" smtClean="0">
                          <a:latin typeface="Cambria Math" panose="02040503050406030204" pitchFamily="18" charset="0"/>
                        </a:rPr>
                        <m:t>rain</m:t>
                      </m:r>
                    </m:oMath>
                  </m:oMathPara>
                </a14:m>
                <a:endParaRPr lang="en-US" sz="4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553897" y="3921682"/>
                <a:ext cx="6248400" cy="830997"/>
              </a:xfrm>
              <a:prstGeom prst="rect">
                <a:avLst/>
              </a:prstGeom>
              <a:blipFill rotWithShape="0">
                <a:blip r:embed="rId3"/>
                <a:stretch>
                  <a:fillRect/>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781094" y="1539925"/>
                <a:ext cx="4671305" cy="769441"/>
              </a:xfrm>
              <a:prstGeom prst="rect">
                <a:avLst/>
              </a:prstGeom>
              <a:noFill/>
              <a:ln w="38100">
                <a:noFill/>
              </a:ln>
            </p:spPr>
            <p:txBody>
              <a:bodyPr wrap="square" rtlCol="0">
                <a:spAutoFit/>
              </a:bodyPr>
              <a:lstStyle/>
              <a:p>
                <a:pPr algn="ctr"/>
                <a14:m>
                  <m:oMath xmlns:m="http://schemas.openxmlformats.org/officeDocument/2006/math">
                    <m:r>
                      <a:rPr lang="en-US" sz="4400" b="0" i="1" smtClean="0">
                        <a:latin typeface="Cambria Math" panose="02040503050406030204" pitchFamily="18" charset="0"/>
                      </a:rPr>
                      <m:t>𝐴</m:t>
                    </m:r>
                  </m:oMath>
                </a14:m>
                <a:r>
                  <a:rPr lang="en-US" sz="4400" dirty="0"/>
                  <a:t> = Gallatin Valley</a:t>
                </a:r>
              </a:p>
            </p:txBody>
          </p:sp>
        </mc:Choice>
        <mc:Fallback xmlns="">
          <p:sp>
            <p:nvSpPr>
              <p:cNvPr id="17" name="TextBox 16"/>
              <p:cNvSpPr txBox="1">
                <a:spLocks noRot="1" noChangeAspect="1" noMove="1" noResize="1" noEditPoints="1" noAdjustHandles="1" noChangeArrowheads="1" noChangeShapeType="1" noTextEdit="1"/>
              </p:cNvSpPr>
              <p:nvPr/>
            </p:nvSpPr>
            <p:spPr>
              <a:xfrm>
                <a:off x="5781094" y="1539925"/>
                <a:ext cx="4671305" cy="769441"/>
              </a:xfrm>
              <a:prstGeom prst="rect">
                <a:avLst/>
              </a:prstGeom>
              <a:blipFill>
                <a:blip r:embed="rId4"/>
                <a:stretch>
                  <a:fillRect t="-16667" r="-1173" b="-37302"/>
                </a:stretch>
              </a:blipFill>
              <a:ln w="38100">
                <a:noFill/>
              </a:ln>
            </p:spPr>
            <p:txBody>
              <a:bodyPr/>
              <a:lstStyle/>
              <a:p>
                <a:r>
                  <a:rPr lang="en-US">
                    <a:noFill/>
                  </a:rPr>
                  <a:t> </a:t>
                </a:r>
              </a:p>
            </p:txBody>
          </p:sp>
        </mc:Fallback>
      </mc:AlternateContent>
      <p:cxnSp>
        <p:nvCxnSpPr>
          <p:cNvPr id="18" name="Straight Connector 17"/>
          <p:cNvCxnSpPr/>
          <p:nvPr/>
        </p:nvCxnSpPr>
        <p:spPr>
          <a:xfrm flipH="1">
            <a:off x="4938550" y="2012427"/>
            <a:ext cx="938375" cy="483123"/>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Rectangle 2"/>
              <p:cNvSpPr/>
              <p:nvPr/>
            </p:nvSpPr>
            <p:spPr>
              <a:xfrm>
                <a:off x="7886747" y="3524722"/>
                <a:ext cx="3458767" cy="15481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a:latin typeface="Cambria Math" panose="02040503050406030204" pitchFamily="18" charset="0"/>
                        </a:rPr>
                        <m:t>=</m:t>
                      </m:r>
                      <m:f>
                        <m:fPr>
                          <m:ctrlPr>
                            <a:rPr lang="en-US" sz="4400" i="1">
                              <a:latin typeface="Cambria Math" panose="02040503050406030204" pitchFamily="18" charset="0"/>
                            </a:rPr>
                          </m:ctrlPr>
                        </m:fPr>
                        <m:num>
                          <m:d>
                            <m:dPr>
                              <m:begChr m:val="["/>
                              <m:endChr m:val="]"/>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m:rPr>
                                      <m:sty m:val="p"/>
                                    </m:rPr>
                                    <a:rPr lang="en-US" sz="4400">
                                      <a:latin typeface="Cambria Math" panose="02040503050406030204" pitchFamily="18" charset="0"/>
                                    </a:rPr>
                                    <m:t>L</m:t>
                                  </m:r>
                                </m:e>
                                <m:sup>
                                  <m:r>
                                    <a:rPr lang="en-US" sz="4400" i="1">
                                      <a:latin typeface="Cambria Math" panose="02040503050406030204" pitchFamily="18" charset="0"/>
                                    </a:rPr>
                                    <m:t>3</m:t>
                                  </m:r>
                                </m:sup>
                              </m:sSup>
                            </m:e>
                          </m:d>
                          <m:r>
                            <m:rPr>
                              <m:sty m:val="p"/>
                            </m:rPr>
                            <a:rPr lang="en-US" sz="4400">
                              <a:latin typeface="Cambria Math" panose="02040503050406030204" pitchFamily="18" charset="0"/>
                            </a:rPr>
                            <m:t>of</m:t>
                          </m:r>
                          <m:r>
                            <a:rPr lang="en-US" sz="4400">
                              <a:latin typeface="Cambria Math" panose="02040503050406030204" pitchFamily="18" charset="0"/>
                            </a:rPr>
                            <m:t> </m:t>
                          </m:r>
                          <m:r>
                            <m:rPr>
                              <m:sty m:val="p"/>
                            </m:rPr>
                            <a:rPr lang="en-US" sz="4400">
                              <a:latin typeface="Cambria Math" panose="02040503050406030204" pitchFamily="18" charset="0"/>
                            </a:rPr>
                            <m:t>rain</m:t>
                          </m:r>
                        </m:num>
                        <m:den>
                          <m:d>
                            <m:dPr>
                              <m:begChr m:val="["/>
                              <m:endChr m:val="]"/>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m:rPr>
                                      <m:sty m:val="p"/>
                                    </m:rPr>
                                    <a:rPr lang="en-US" sz="4400">
                                      <a:latin typeface="Cambria Math" panose="02040503050406030204" pitchFamily="18" charset="0"/>
                                    </a:rPr>
                                    <m:t>L</m:t>
                                  </m:r>
                                </m:e>
                                <m:sup>
                                  <m:r>
                                    <a:rPr lang="en-US" sz="4400">
                                      <a:latin typeface="Cambria Math" panose="02040503050406030204" pitchFamily="18" charset="0"/>
                                    </a:rPr>
                                    <m:t>2</m:t>
                                  </m:r>
                                </m:sup>
                              </m:sSup>
                            </m:e>
                          </m:d>
                          <m:r>
                            <m:rPr>
                              <m:sty m:val="p"/>
                            </m:rPr>
                            <a:rPr lang="en-US" sz="4400">
                              <a:latin typeface="Cambria Math" panose="02040503050406030204" pitchFamily="18" charset="0"/>
                            </a:rPr>
                            <m:t>of</m:t>
                          </m:r>
                          <m:r>
                            <a:rPr lang="en-US" sz="4400">
                              <a:latin typeface="Cambria Math" panose="02040503050406030204" pitchFamily="18" charset="0"/>
                            </a:rPr>
                            <m:t> </m:t>
                          </m:r>
                          <m:r>
                            <m:rPr>
                              <m:sty m:val="p"/>
                            </m:rPr>
                            <a:rPr lang="en-US" sz="4400">
                              <a:latin typeface="Cambria Math" panose="02040503050406030204" pitchFamily="18" charset="0"/>
                            </a:rPr>
                            <m:t>land</m:t>
                          </m:r>
                        </m:den>
                      </m:f>
                    </m:oMath>
                  </m:oMathPara>
                </a14:m>
                <a:endParaRPr lang="en-US" sz="4400" dirty="0"/>
              </a:p>
            </p:txBody>
          </p:sp>
        </mc:Choice>
        <mc:Fallback xmlns="">
          <p:sp>
            <p:nvSpPr>
              <p:cNvPr id="3" name="Rectangle 2"/>
              <p:cNvSpPr>
                <a:spLocks noRot="1" noChangeAspect="1" noMove="1" noResize="1" noEditPoints="1" noAdjustHandles="1" noChangeArrowheads="1" noChangeShapeType="1" noTextEdit="1"/>
              </p:cNvSpPr>
              <p:nvPr/>
            </p:nvSpPr>
            <p:spPr>
              <a:xfrm>
                <a:off x="7886747" y="3524722"/>
                <a:ext cx="3458767" cy="154811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766969" y="5168805"/>
                <a:ext cx="6248400" cy="1569660"/>
              </a:xfrm>
              <a:prstGeom prst="rect">
                <a:avLst/>
              </a:prstGeom>
              <a:noFill/>
              <a:ln w="38100">
                <a:noFill/>
              </a:ln>
            </p:spPr>
            <p:txBody>
              <a:bodyPr wrap="square" rtlCol="0">
                <a:spAutoFit/>
              </a:bodyPr>
              <a:lstStyle/>
              <a:p>
                <a:pPr algn="ctr"/>
                <a:r>
                  <a:rPr lang="en-US" sz="4800" b="0" dirty="0"/>
                  <a:t>Area normalized volume </a:t>
                </a:r>
                <a14:m>
                  <m:oMath xmlns:m="http://schemas.openxmlformats.org/officeDocument/2006/math">
                    <m:d>
                      <m:dPr>
                        <m:begChr m:val="["/>
                        <m:endChr m:val="]"/>
                        <m:ctrlPr>
                          <a:rPr lang="en-US" sz="4800" b="0" i="1" smtClean="0">
                            <a:latin typeface="Cambria Math" panose="02040503050406030204" pitchFamily="18" charset="0"/>
                          </a:rPr>
                        </m:ctrlPr>
                      </m:dPr>
                      <m:e>
                        <m:r>
                          <m:rPr>
                            <m:sty m:val="p"/>
                          </m:rPr>
                          <a:rPr lang="en-US" sz="4800" b="0" i="0" smtClean="0">
                            <a:latin typeface="Cambria Math" panose="02040503050406030204" pitchFamily="18" charset="0"/>
                          </a:rPr>
                          <m:t>L</m:t>
                        </m:r>
                        <m:r>
                          <a:rPr lang="en-US" sz="4800" b="0" i="0" baseline="30000" smtClean="0">
                            <a:latin typeface="Cambria Math" panose="02040503050406030204" pitchFamily="18" charset="0"/>
                          </a:rPr>
                          <m:t>3</m:t>
                        </m:r>
                        <m:r>
                          <a:rPr lang="en-US" sz="4800" b="0" i="0" smtClean="0">
                            <a:latin typeface="Cambria Math" panose="02040503050406030204" pitchFamily="18" charset="0"/>
                          </a:rPr>
                          <m:t> </m:t>
                        </m:r>
                        <m:sSup>
                          <m:sSupPr>
                            <m:ctrlPr>
                              <a:rPr lang="en-US" sz="4800" b="0" i="1" smtClean="0">
                                <a:latin typeface="Cambria Math" panose="02040503050406030204" pitchFamily="18" charset="0"/>
                              </a:rPr>
                            </m:ctrlPr>
                          </m:sSupPr>
                          <m:e>
                            <m:r>
                              <m:rPr>
                                <m:sty m:val="p"/>
                              </m:rPr>
                              <a:rPr lang="en-US" sz="4800" b="0" i="0" smtClean="0">
                                <a:latin typeface="Cambria Math" panose="02040503050406030204" pitchFamily="18" charset="0"/>
                              </a:rPr>
                              <m:t>L</m:t>
                            </m:r>
                          </m:e>
                          <m:sup>
                            <m:r>
                              <a:rPr lang="en-US" sz="4800" b="0" i="0" smtClean="0">
                                <a:latin typeface="Cambria Math" panose="02040503050406030204" pitchFamily="18" charset="0"/>
                              </a:rPr>
                              <m:t>−2</m:t>
                            </m:r>
                          </m:sup>
                        </m:sSup>
                      </m:e>
                    </m:d>
                  </m:oMath>
                </a14:m>
                <a:r>
                  <a:rPr lang="en-US" sz="4800" dirty="0"/>
                  <a:t> of rain</a:t>
                </a:r>
              </a:p>
            </p:txBody>
          </p:sp>
        </mc:Choice>
        <mc:Fallback xmlns="">
          <p:sp>
            <p:nvSpPr>
              <p:cNvPr id="9" name="TextBox 8"/>
              <p:cNvSpPr txBox="1">
                <a:spLocks noRot="1" noChangeAspect="1" noMove="1" noResize="1" noEditPoints="1" noAdjustHandles="1" noChangeArrowheads="1" noChangeShapeType="1" noTextEdit="1"/>
              </p:cNvSpPr>
              <p:nvPr/>
            </p:nvSpPr>
            <p:spPr>
              <a:xfrm>
                <a:off x="5766969" y="5168805"/>
                <a:ext cx="6248400" cy="1569660"/>
              </a:xfrm>
              <a:prstGeom prst="rect">
                <a:avLst/>
              </a:prstGeom>
              <a:blipFill rotWithShape="0">
                <a:blip r:embed="rId6"/>
                <a:stretch>
                  <a:fillRect l="-4195" t="-8560" r="-6439" b="-20233"/>
                </a:stretch>
              </a:blipFill>
              <a:ln w="38100">
                <a:noFill/>
              </a:ln>
            </p:spPr>
            <p:txBody>
              <a:bodyPr/>
              <a:lstStyle/>
              <a:p>
                <a:r>
                  <a:rPr lang="en-US">
                    <a:noFill/>
                  </a:rPr>
                  <a:t> </a:t>
                </a:r>
              </a:p>
            </p:txBody>
          </p:sp>
        </mc:Fallback>
      </mc:AlternateContent>
      <p:grpSp>
        <p:nvGrpSpPr>
          <p:cNvPr id="10" name="Group 9"/>
          <p:cNvGrpSpPr/>
          <p:nvPr/>
        </p:nvGrpSpPr>
        <p:grpSpPr>
          <a:xfrm>
            <a:off x="4927924" y="3687066"/>
            <a:ext cx="528800" cy="1828800"/>
            <a:chOff x="5433850" y="3695700"/>
            <a:chExt cx="528800" cy="1828800"/>
          </a:xfrm>
        </p:grpSpPr>
        <p:cxnSp>
          <p:nvCxnSpPr>
            <p:cNvPr id="11" name="Straight Connector 10"/>
            <p:cNvCxnSpPr/>
            <p:nvPr/>
          </p:nvCxnSpPr>
          <p:spPr>
            <a:xfrm>
              <a:off x="5433850" y="3695700"/>
              <a:ext cx="528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33850" y="5524500"/>
              <a:ext cx="528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34050" y="3695700"/>
              <a:ext cx="0" cy="1828800"/>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75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737C52-1AEE-A342-AEE6-FB7BFFECAE1B}"/>
              </a:ext>
            </a:extLst>
          </p:cNvPr>
          <p:cNvSpPr txBox="1"/>
          <p:nvPr/>
        </p:nvSpPr>
        <p:spPr>
          <a:xfrm>
            <a:off x="4884669" y="6249783"/>
            <a:ext cx="7110023" cy="400110"/>
          </a:xfrm>
          <a:prstGeom prst="rect">
            <a:avLst/>
          </a:prstGeom>
          <a:noFill/>
        </p:spPr>
        <p:txBody>
          <a:bodyPr wrap="none" rtlCol="0">
            <a:spAutoFit/>
          </a:bodyPr>
          <a:lstStyle/>
          <a:p>
            <a:r>
              <a:rPr lang="en-US" sz="2000" dirty="0">
                <a:hlinkClick r:id="rId3"/>
              </a:rPr>
              <a:t>Table from International System of Units Brochure 9th Edition 2019</a:t>
            </a:r>
            <a:endParaRPr lang="en-US" sz="2000" dirty="0"/>
          </a:p>
        </p:txBody>
      </p:sp>
      <p:pic>
        <p:nvPicPr>
          <p:cNvPr id="8" name="Picture 7">
            <a:extLst>
              <a:ext uri="{FF2B5EF4-FFF2-40B4-BE49-F238E27FC236}">
                <a16:creationId xmlns:a16="http://schemas.microsoft.com/office/drawing/2014/main" id="{47A356A9-8D86-927F-1B01-89F3D16569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960" y="3120329"/>
            <a:ext cx="10659963" cy="449992"/>
          </a:xfrm>
          <a:prstGeom prst="rect">
            <a:avLst/>
          </a:prstGeom>
        </p:spPr>
      </p:pic>
      <p:grpSp>
        <p:nvGrpSpPr>
          <p:cNvPr id="13" name="Group 12">
            <a:extLst>
              <a:ext uri="{FF2B5EF4-FFF2-40B4-BE49-F238E27FC236}">
                <a16:creationId xmlns:a16="http://schemas.microsoft.com/office/drawing/2014/main" id="{4742C0C4-101C-EF8D-1AE0-5102282D101B}"/>
              </a:ext>
            </a:extLst>
          </p:cNvPr>
          <p:cNvGrpSpPr/>
          <p:nvPr/>
        </p:nvGrpSpPr>
        <p:grpSpPr>
          <a:xfrm>
            <a:off x="59958" y="644864"/>
            <a:ext cx="10659965" cy="2471305"/>
            <a:chOff x="766016" y="644864"/>
            <a:chExt cx="10659965" cy="2471305"/>
          </a:xfrm>
        </p:grpSpPr>
        <p:pic>
          <p:nvPicPr>
            <p:cNvPr id="7" name="Picture 6">
              <a:extLst>
                <a:ext uri="{FF2B5EF4-FFF2-40B4-BE49-F238E27FC236}">
                  <a16:creationId xmlns:a16="http://schemas.microsoft.com/office/drawing/2014/main" id="{DF86BE11-C4F2-FC10-73F9-E1F6282D3CA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66018" y="644864"/>
              <a:ext cx="10659963" cy="2471305"/>
            </a:xfrm>
            <a:prstGeom prst="rect">
              <a:avLst/>
            </a:prstGeom>
          </p:spPr>
        </p:pic>
        <p:sp>
          <p:nvSpPr>
            <p:cNvPr id="12" name="Rectangle 11">
              <a:extLst>
                <a:ext uri="{FF2B5EF4-FFF2-40B4-BE49-F238E27FC236}">
                  <a16:creationId xmlns:a16="http://schemas.microsoft.com/office/drawing/2014/main" id="{87FFDF7D-844A-87D6-6490-2E7C28DD2725}"/>
                </a:ext>
              </a:extLst>
            </p:cNvPr>
            <p:cNvSpPr/>
            <p:nvPr/>
          </p:nvSpPr>
          <p:spPr>
            <a:xfrm>
              <a:off x="766016" y="2164924"/>
              <a:ext cx="10659963" cy="449992"/>
            </a:xfrm>
            <a:prstGeom prst="rect">
              <a:avLst/>
            </a:prstGeom>
            <a:solidFill>
              <a:schemeClr val="bg1"/>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7C3E50E9-B285-07CD-CB54-A96FB37D66F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9959" y="2164924"/>
            <a:ext cx="10659963" cy="449993"/>
          </a:xfrm>
          <a:prstGeom prst="rect">
            <a:avLst/>
          </a:prstGeom>
        </p:spPr>
      </p:pic>
      <p:sp>
        <p:nvSpPr>
          <p:cNvPr id="15" name="TextBox 14">
            <a:extLst>
              <a:ext uri="{FF2B5EF4-FFF2-40B4-BE49-F238E27FC236}">
                <a16:creationId xmlns:a16="http://schemas.microsoft.com/office/drawing/2014/main" id="{7272CB6F-5B73-780C-7308-03732E2B3F0E}"/>
              </a:ext>
            </a:extLst>
          </p:cNvPr>
          <p:cNvSpPr txBox="1"/>
          <p:nvPr/>
        </p:nvSpPr>
        <p:spPr>
          <a:xfrm>
            <a:off x="10374222" y="1455093"/>
            <a:ext cx="2049272" cy="400110"/>
          </a:xfrm>
          <a:prstGeom prst="rect">
            <a:avLst/>
          </a:prstGeom>
          <a:noFill/>
        </p:spPr>
        <p:txBody>
          <a:bodyPr wrap="square" rtlCol="0">
            <a:spAutoFit/>
          </a:bodyPr>
          <a:lstStyle/>
          <a:p>
            <a:pPr algn="ctr"/>
            <a:r>
              <a:rPr lang="en-US" sz="2000" dirty="0"/>
              <a:t>SI unit</a:t>
            </a:r>
          </a:p>
        </p:txBody>
      </p:sp>
      <p:sp>
        <p:nvSpPr>
          <p:cNvPr id="16" name="TextBox 15">
            <a:extLst>
              <a:ext uri="{FF2B5EF4-FFF2-40B4-BE49-F238E27FC236}">
                <a16:creationId xmlns:a16="http://schemas.microsoft.com/office/drawing/2014/main" id="{161BB16E-09EC-A65D-908A-3DF828B466BA}"/>
              </a:ext>
            </a:extLst>
          </p:cNvPr>
          <p:cNvSpPr txBox="1"/>
          <p:nvPr/>
        </p:nvSpPr>
        <p:spPr>
          <a:xfrm>
            <a:off x="10374222" y="2656347"/>
            <a:ext cx="2049272" cy="400110"/>
          </a:xfrm>
          <a:prstGeom prst="rect">
            <a:avLst/>
          </a:prstGeom>
          <a:noFill/>
        </p:spPr>
        <p:txBody>
          <a:bodyPr wrap="square" rtlCol="0">
            <a:spAutoFit/>
          </a:bodyPr>
          <a:lstStyle/>
          <a:p>
            <a:pPr algn="ctr"/>
            <a:r>
              <a:rPr lang="en-US" sz="2000" dirty="0"/>
              <a:t>meter</a:t>
            </a:r>
          </a:p>
        </p:txBody>
      </p:sp>
      <p:sp>
        <p:nvSpPr>
          <p:cNvPr id="17" name="TextBox 16">
            <a:extLst>
              <a:ext uri="{FF2B5EF4-FFF2-40B4-BE49-F238E27FC236}">
                <a16:creationId xmlns:a16="http://schemas.microsoft.com/office/drawing/2014/main" id="{E115C05F-D768-EEDA-0354-BB04B46078EC}"/>
              </a:ext>
            </a:extLst>
          </p:cNvPr>
          <p:cNvSpPr txBox="1"/>
          <p:nvPr/>
        </p:nvSpPr>
        <p:spPr>
          <a:xfrm>
            <a:off x="10374222" y="2201976"/>
            <a:ext cx="2049272" cy="400110"/>
          </a:xfrm>
          <a:prstGeom prst="rect">
            <a:avLst/>
          </a:prstGeom>
          <a:noFill/>
        </p:spPr>
        <p:txBody>
          <a:bodyPr wrap="square" rtlCol="0">
            <a:spAutoFit/>
          </a:bodyPr>
          <a:lstStyle/>
          <a:p>
            <a:pPr algn="ctr"/>
            <a:r>
              <a:rPr lang="en-US" sz="2000" dirty="0"/>
              <a:t>second</a:t>
            </a:r>
          </a:p>
        </p:txBody>
      </p:sp>
      <p:sp>
        <p:nvSpPr>
          <p:cNvPr id="18" name="TextBox 17">
            <a:extLst>
              <a:ext uri="{FF2B5EF4-FFF2-40B4-BE49-F238E27FC236}">
                <a16:creationId xmlns:a16="http://schemas.microsoft.com/office/drawing/2014/main" id="{B74FD00F-CFD1-26ED-5900-87CD25005DDF}"/>
              </a:ext>
            </a:extLst>
          </p:cNvPr>
          <p:cNvSpPr txBox="1"/>
          <p:nvPr/>
        </p:nvSpPr>
        <p:spPr>
          <a:xfrm>
            <a:off x="10374222" y="3145270"/>
            <a:ext cx="2049272" cy="400110"/>
          </a:xfrm>
          <a:prstGeom prst="rect">
            <a:avLst/>
          </a:prstGeom>
          <a:noFill/>
        </p:spPr>
        <p:txBody>
          <a:bodyPr wrap="square" rtlCol="0">
            <a:spAutoFit/>
          </a:bodyPr>
          <a:lstStyle/>
          <a:p>
            <a:pPr algn="ctr"/>
            <a:r>
              <a:rPr lang="en-US" sz="2000" dirty="0"/>
              <a:t>kilogram</a:t>
            </a:r>
          </a:p>
        </p:txBody>
      </p:sp>
      <p:sp>
        <p:nvSpPr>
          <p:cNvPr id="23" name="TextBox 22">
            <a:extLst>
              <a:ext uri="{FF2B5EF4-FFF2-40B4-BE49-F238E27FC236}">
                <a16:creationId xmlns:a16="http://schemas.microsoft.com/office/drawing/2014/main" id="{FAF7D4C1-1561-5E84-0DBD-4CF30ED79DA3}"/>
              </a:ext>
            </a:extLst>
          </p:cNvPr>
          <p:cNvSpPr txBox="1"/>
          <p:nvPr/>
        </p:nvSpPr>
        <p:spPr>
          <a:xfrm>
            <a:off x="3858752" y="44571"/>
            <a:ext cx="4474495" cy="584775"/>
          </a:xfrm>
          <a:prstGeom prst="rect">
            <a:avLst/>
          </a:prstGeom>
          <a:noFill/>
        </p:spPr>
        <p:txBody>
          <a:bodyPr wrap="none" rtlCol="0">
            <a:spAutoFit/>
          </a:bodyPr>
          <a:lstStyle/>
          <a:p>
            <a:r>
              <a:rPr lang="en-US" sz="3200" b="1" dirty="0"/>
              <a:t>Fundamental dimensions</a:t>
            </a:r>
          </a:p>
        </p:txBody>
      </p:sp>
    </p:spTree>
    <p:extLst>
      <p:ext uri="{BB962C8B-B14F-4D97-AF65-F5344CB8AC3E}">
        <p14:creationId xmlns:p14="http://schemas.microsoft.com/office/powerpoint/2010/main" val="243962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47" y="270738"/>
            <a:ext cx="11544322" cy="1325563"/>
          </a:xfrm>
        </p:spPr>
        <p:txBody>
          <a:bodyPr>
            <a:normAutofit/>
          </a:bodyPr>
          <a:lstStyle/>
          <a:p>
            <a:r>
              <a:rPr lang="en-US" dirty="0"/>
              <a:t>Dimensional thinking: What is an “inch per hour”?</a:t>
            </a:r>
          </a:p>
        </p:txBody>
      </p:sp>
      <p:sp>
        <p:nvSpPr>
          <p:cNvPr id="23" name="Can 22"/>
          <p:cNvSpPr/>
          <p:nvPr/>
        </p:nvSpPr>
        <p:spPr>
          <a:xfrm>
            <a:off x="1396562" y="20179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23"/>
          <p:cNvSpPr/>
          <p:nvPr/>
        </p:nvSpPr>
        <p:spPr>
          <a:xfrm>
            <a:off x="1396562" y="32634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4884072" y="2674342"/>
                <a:ext cx="6248400" cy="830997"/>
              </a:xfrm>
              <a:prstGeom prst="rect">
                <a:avLst/>
              </a:prstGeom>
              <a:noFill/>
              <a:ln w="38100">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4800" b="0" i="1" smtClean="0">
                              <a:latin typeface="Cambria Math" panose="02040503050406030204" pitchFamily="18" charset="0"/>
                            </a:rPr>
                          </m:ctrlPr>
                        </m:dPr>
                        <m:e>
                          <m:r>
                            <m:rPr>
                              <m:sty m:val="p"/>
                            </m:rPr>
                            <a:rPr lang="en-US" sz="4800" b="0" i="0" smtClean="0">
                              <a:latin typeface="Cambria Math" panose="02040503050406030204" pitchFamily="18" charset="0"/>
                            </a:rPr>
                            <m:t>L</m:t>
                          </m:r>
                          <m:r>
                            <a:rPr lang="en-US" sz="4800" b="0" i="1" smtClean="0">
                              <a:latin typeface="Cambria Math" panose="02040503050406030204" pitchFamily="18" charset="0"/>
                            </a:rPr>
                            <m:t> </m:t>
                          </m:r>
                          <m:sSup>
                            <m:sSupPr>
                              <m:ctrlPr>
                                <a:rPr lang="en-US" sz="4800" b="0" i="1" smtClean="0">
                                  <a:latin typeface="Cambria Math" panose="02040503050406030204" pitchFamily="18" charset="0"/>
                                </a:rPr>
                              </m:ctrlPr>
                            </m:sSupPr>
                            <m:e>
                              <m:r>
                                <m:rPr>
                                  <m:sty m:val="p"/>
                                </m:rPr>
                                <a:rPr lang="en-US" sz="4800" b="0" i="0" smtClean="0">
                                  <a:latin typeface="Cambria Math" panose="02040503050406030204" pitchFamily="18" charset="0"/>
                                </a:rPr>
                                <m:t>T</m:t>
                              </m:r>
                            </m:e>
                            <m:sup>
                              <m:r>
                                <a:rPr lang="en-US" sz="4800" b="0" i="1" smtClean="0">
                                  <a:latin typeface="Cambria Math" panose="02040503050406030204" pitchFamily="18" charset="0"/>
                                </a:rPr>
                                <m:t>−1</m:t>
                              </m:r>
                            </m:sup>
                          </m:sSup>
                        </m:e>
                      </m:d>
                      <m:r>
                        <m:rPr>
                          <m:sty m:val="p"/>
                        </m:rPr>
                        <a:rPr lang="en-US" sz="4800" b="0" i="0" smtClean="0">
                          <a:latin typeface="Cambria Math" panose="02040503050406030204" pitchFamily="18" charset="0"/>
                        </a:rPr>
                        <m:t>of</m:t>
                      </m:r>
                      <m:r>
                        <a:rPr lang="en-US" sz="4800" b="0" i="0" smtClean="0">
                          <a:latin typeface="Cambria Math" panose="02040503050406030204" pitchFamily="18" charset="0"/>
                        </a:rPr>
                        <m:t> </m:t>
                      </m:r>
                      <m:r>
                        <m:rPr>
                          <m:sty m:val="p"/>
                        </m:rPr>
                        <a:rPr lang="en-US" sz="4800" b="0" i="0" smtClean="0">
                          <a:latin typeface="Cambria Math" panose="02040503050406030204" pitchFamily="18" charset="0"/>
                        </a:rPr>
                        <m:t>rain</m:t>
                      </m:r>
                    </m:oMath>
                  </m:oMathPara>
                </a14:m>
                <a:endParaRPr lang="en-US" sz="4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884072" y="2674342"/>
                <a:ext cx="6248400" cy="830997"/>
              </a:xfrm>
              <a:prstGeom prst="rect">
                <a:avLst/>
              </a:prstGeom>
              <a:blipFill>
                <a:blip r:embed="rId3"/>
                <a:stretch>
                  <a:fillRect/>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766969" y="1581518"/>
                <a:ext cx="4671305" cy="769441"/>
              </a:xfrm>
              <a:prstGeom prst="rect">
                <a:avLst/>
              </a:prstGeom>
              <a:noFill/>
              <a:ln w="38100">
                <a:noFill/>
              </a:ln>
            </p:spPr>
            <p:txBody>
              <a:bodyPr wrap="square" rtlCol="0">
                <a:spAutoFit/>
              </a:bodyPr>
              <a:lstStyle/>
              <a:p>
                <a:pPr algn="ctr"/>
                <a14:m>
                  <m:oMath xmlns:m="http://schemas.openxmlformats.org/officeDocument/2006/math">
                    <m:r>
                      <a:rPr lang="en-US" sz="4400" b="0" i="1" smtClean="0">
                        <a:latin typeface="Cambria Math" panose="02040503050406030204" pitchFamily="18" charset="0"/>
                      </a:rPr>
                      <m:t>𝐴</m:t>
                    </m:r>
                  </m:oMath>
                </a14:m>
                <a:r>
                  <a:rPr lang="en-US" sz="4400" dirty="0"/>
                  <a:t> = Gallatin Valley</a:t>
                </a:r>
              </a:p>
            </p:txBody>
          </p:sp>
        </mc:Choice>
        <mc:Fallback xmlns="">
          <p:sp>
            <p:nvSpPr>
              <p:cNvPr id="17" name="TextBox 16"/>
              <p:cNvSpPr txBox="1">
                <a:spLocks noRot="1" noChangeAspect="1" noMove="1" noResize="1" noEditPoints="1" noAdjustHandles="1" noChangeArrowheads="1" noChangeShapeType="1" noTextEdit="1"/>
              </p:cNvSpPr>
              <p:nvPr/>
            </p:nvSpPr>
            <p:spPr>
              <a:xfrm>
                <a:off x="5766969" y="1581518"/>
                <a:ext cx="4671305" cy="769441"/>
              </a:xfrm>
              <a:prstGeom prst="rect">
                <a:avLst/>
              </a:prstGeom>
              <a:blipFill>
                <a:blip r:embed="rId4"/>
                <a:stretch>
                  <a:fillRect t="-15748" r="-1305" b="-36220"/>
                </a:stretch>
              </a:blipFill>
              <a:ln w="38100">
                <a:noFill/>
              </a:ln>
            </p:spPr>
            <p:txBody>
              <a:bodyPr/>
              <a:lstStyle/>
              <a:p>
                <a:r>
                  <a:rPr lang="en-US">
                    <a:noFill/>
                  </a:rPr>
                  <a:t> </a:t>
                </a:r>
              </a:p>
            </p:txBody>
          </p:sp>
        </mc:Fallback>
      </mc:AlternateContent>
      <p:cxnSp>
        <p:nvCxnSpPr>
          <p:cNvPr id="18" name="Straight Connector 17"/>
          <p:cNvCxnSpPr/>
          <p:nvPr/>
        </p:nvCxnSpPr>
        <p:spPr>
          <a:xfrm flipH="1">
            <a:off x="4938550" y="2012427"/>
            <a:ext cx="938375" cy="483123"/>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Rectangle 2"/>
              <p:cNvSpPr/>
              <p:nvPr/>
            </p:nvSpPr>
            <p:spPr>
              <a:xfrm>
                <a:off x="5876925" y="3429000"/>
                <a:ext cx="6361037" cy="15697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smtClean="0">
                          <a:latin typeface="Cambria Math" panose="02040503050406030204" pitchFamily="18" charset="0"/>
                        </a:rPr>
                        <m:t>=</m:t>
                      </m:r>
                      <m:f>
                        <m:fPr>
                          <m:ctrlPr>
                            <a:rPr lang="en-US" sz="4400" i="1">
                              <a:latin typeface="Cambria Math" panose="02040503050406030204" pitchFamily="18" charset="0"/>
                            </a:rPr>
                          </m:ctrlPr>
                        </m:fPr>
                        <m:num>
                          <m:d>
                            <m:dPr>
                              <m:begChr m:val="["/>
                              <m:endChr m:val="]"/>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m:rPr>
                                      <m:sty m:val="p"/>
                                    </m:rPr>
                                    <a:rPr lang="en-US" sz="4400">
                                      <a:latin typeface="Cambria Math" panose="02040503050406030204" pitchFamily="18" charset="0"/>
                                    </a:rPr>
                                    <m:t>L</m:t>
                                  </m:r>
                                </m:e>
                                <m:sup>
                                  <m:r>
                                    <a:rPr lang="en-US" sz="4400" i="1">
                                      <a:latin typeface="Cambria Math" panose="02040503050406030204" pitchFamily="18" charset="0"/>
                                    </a:rPr>
                                    <m:t>3</m:t>
                                  </m:r>
                                </m:sup>
                              </m:sSup>
                            </m:e>
                          </m:d>
                          <m:r>
                            <m:rPr>
                              <m:sty m:val="p"/>
                            </m:rPr>
                            <a:rPr lang="en-US" sz="4400">
                              <a:latin typeface="Cambria Math" panose="02040503050406030204" pitchFamily="18" charset="0"/>
                            </a:rPr>
                            <m:t>of</m:t>
                          </m:r>
                          <m:r>
                            <a:rPr lang="en-US" sz="4400">
                              <a:latin typeface="Cambria Math" panose="02040503050406030204" pitchFamily="18" charset="0"/>
                            </a:rPr>
                            <m:t> </m:t>
                          </m:r>
                          <m:r>
                            <m:rPr>
                              <m:sty m:val="p"/>
                            </m:rPr>
                            <a:rPr lang="en-US" sz="4400">
                              <a:latin typeface="Cambria Math" panose="02040503050406030204" pitchFamily="18" charset="0"/>
                            </a:rPr>
                            <m:t>rain</m:t>
                          </m:r>
                        </m:num>
                        <m:den>
                          <m:d>
                            <m:dPr>
                              <m:begChr m:val="["/>
                              <m:endChr m:val="]"/>
                              <m:ctrlPr>
                                <a:rPr lang="en-US" sz="4400" i="1">
                                  <a:latin typeface="Cambria Math" panose="02040503050406030204" pitchFamily="18" charset="0"/>
                                </a:rPr>
                              </m:ctrlPr>
                            </m:dPr>
                            <m:e>
                              <m:sSup>
                                <m:sSupPr>
                                  <m:ctrlPr>
                                    <a:rPr lang="en-US" sz="4400" i="1">
                                      <a:latin typeface="Cambria Math" panose="02040503050406030204" pitchFamily="18" charset="0"/>
                                    </a:rPr>
                                  </m:ctrlPr>
                                </m:sSupPr>
                                <m:e>
                                  <m:r>
                                    <m:rPr>
                                      <m:sty m:val="p"/>
                                    </m:rPr>
                                    <a:rPr lang="en-US" sz="4400">
                                      <a:latin typeface="Cambria Math" panose="02040503050406030204" pitchFamily="18" charset="0"/>
                                    </a:rPr>
                                    <m:t>L</m:t>
                                  </m:r>
                                </m:e>
                                <m:sup>
                                  <m:r>
                                    <a:rPr lang="en-US" sz="4400">
                                      <a:latin typeface="Cambria Math" panose="02040503050406030204" pitchFamily="18" charset="0"/>
                                    </a:rPr>
                                    <m:t>2</m:t>
                                  </m:r>
                                </m:sup>
                              </m:sSup>
                            </m:e>
                          </m:d>
                          <m:r>
                            <m:rPr>
                              <m:sty m:val="p"/>
                            </m:rPr>
                            <a:rPr lang="en-US" sz="4400">
                              <a:latin typeface="Cambria Math" panose="02040503050406030204" pitchFamily="18" charset="0"/>
                            </a:rPr>
                            <m:t>of</m:t>
                          </m:r>
                          <m:r>
                            <a:rPr lang="en-US" sz="4400">
                              <a:latin typeface="Cambria Math" panose="02040503050406030204" pitchFamily="18" charset="0"/>
                            </a:rPr>
                            <m:t> </m:t>
                          </m:r>
                          <m:r>
                            <m:rPr>
                              <m:sty m:val="p"/>
                            </m:rPr>
                            <a:rPr lang="en-US" sz="4400">
                              <a:latin typeface="Cambria Math" panose="02040503050406030204" pitchFamily="18" charset="0"/>
                            </a:rPr>
                            <m:t>land</m:t>
                          </m:r>
                          <m:r>
                            <a:rPr lang="en-US" sz="4400" b="0" i="1" smtClean="0">
                              <a:latin typeface="Cambria Math" panose="02040503050406030204" pitchFamily="18" charset="0"/>
                            </a:rPr>
                            <m:t> </m:t>
                          </m:r>
                          <m:d>
                            <m:dPr>
                              <m:begChr m:val="["/>
                              <m:endChr m:val="]"/>
                              <m:ctrlPr>
                                <a:rPr lang="en-US" sz="4400" b="0" i="1" smtClean="0">
                                  <a:latin typeface="Cambria Math" panose="02040503050406030204" pitchFamily="18" charset="0"/>
                                </a:rPr>
                              </m:ctrlPr>
                            </m:dPr>
                            <m:e>
                              <m:r>
                                <m:rPr>
                                  <m:sty m:val="p"/>
                                </m:rPr>
                                <a:rPr lang="en-US" sz="4400" b="0" i="0" smtClean="0">
                                  <a:latin typeface="Cambria Math" panose="02040503050406030204" pitchFamily="18" charset="0"/>
                                </a:rPr>
                                <m:t>T</m:t>
                              </m:r>
                            </m:e>
                          </m:d>
                          <m:r>
                            <a:rPr lang="en-US" sz="4400" b="0" i="1" smtClean="0">
                              <a:latin typeface="Cambria Math" panose="02040503050406030204" pitchFamily="18" charset="0"/>
                            </a:rPr>
                            <m:t> </m:t>
                          </m:r>
                          <m:r>
                            <m:rPr>
                              <m:sty m:val="p"/>
                            </m:rPr>
                            <a:rPr lang="en-US" sz="4400" b="0" i="0" smtClean="0">
                              <a:latin typeface="Cambria Math" panose="02040503050406030204" pitchFamily="18" charset="0"/>
                            </a:rPr>
                            <m:t>of</m:t>
                          </m:r>
                          <m:r>
                            <a:rPr lang="en-US" sz="4400" b="0" i="0" smtClean="0">
                              <a:latin typeface="Cambria Math" panose="02040503050406030204" pitchFamily="18" charset="0"/>
                            </a:rPr>
                            <m:t> </m:t>
                          </m:r>
                          <m:r>
                            <m:rPr>
                              <m:sty m:val="p"/>
                            </m:rPr>
                            <a:rPr lang="en-US" sz="4400" b="0" i="0" smtClean="0">
                              <a:latin typeface="Cambria Math" panose="02040503050406030204" pitchFamily="18" charset="0"/>
                            </a:rPr>
                            <m:t>time</m:t>
                          </m:r>
                        </m:den>
                      </m:f>
                    </m:oMath>
                  </m:oMathPara>
                </a14:m>
                <a:endParaRPr lang="en-US" sz="4400" dirty="0"/>
              </a:p>
            </p:txBody>
          </p:sp>
        </mc:Choice>
        <mc:Fallback xmlns="">
          <p:sp>
            <p:nvSpPr>
              <p:cNvPr id="3" name="Rectangle 2"/>
              <p:cNvSpPr>
                <a:spLocks noRot="1" noChangeAspect="1" noMove="1" noResize="1" noEditPoints="1" noAdjustHandles="1" noChangeArrowheads="1" noChangeShapeType="1" noTextEdit="1"/>
              </p:cNvSpPr>
              <p:nvPr/>
            </p:nvSpPr>
            <p:spPr>
              <a:xfrm>
                <a:off x="5876925" y="3429000"/>
                <a:ext cx="6361037" cy="156978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766969" y="5168805"/>
                <a:ext cx="6248400" cy="1569660"/>
              </a:xfrm>
              <a:prstGeom prst="rect">
                <a:avLst/>
              </a:prstGeom>
              <a:noFill/>
              <a:ln w="38100">
                <a:noFill/>
              </a:ln>
            </p:spPr>
            <p:txBody>
              <a:bodyPr wrap="square" rtlCol="0">
                <a:spAutoFit/>
              </a:bodyPr>
              <a:lstStyle/>
              <a:p>
                <a:pPr algn="ctr"/>
                <a:r>
                  <a:rPr lang="en-US" sz="4800" b="0" dirty="0"/>
                  <a:t>Volumetric flux</a:t>
                </a:r>
              </a:p>
              <a:p>
                <a:pPr algn="ctr"/>
                <a14:m>
                  <m:oMath xmlns:m="http://schemas.openxmlformats.org/officeDocument/2006/math">
                    <m:d>
                      <m:dPr>
                        <m:begChr m:val="["/>
                        <m:endChr m:val="]"/>
                        <m:ctrlPr>
                          <a:rPr lang="en-US" sz="4800" b="0" i="1" smtClean="0">
                            <a:latin typeface="Cambria Math" panose="02040503050406030204" pitchFamily="18" charset="0"/>
                          </a:rPr>
                        </m:ctrlPr>
                      </m:dPr>
                      <m:e>
                        <m:r>
                          <m:rPr>
                            <m:sty m:val="p"/>
                          </m:rPr>
                          <a:rPr lang="en-US" sz="4800" b="0" i="0" smtClean="0">
                            <a:latin typeface="Cambria Math" panose="02040503050406030204" pitchFamily="18" charset="0"/>
                          </a:rPr>
                          <m:t>L</m:t>
                        </m:r>
                        <m:r>
                          <a:rPr lang="en-US" sz="4800" b="0" i="0" baseline="30000" smtClean="0">
                            <a:latin typeface="Cambria Math" panose="02040503050406030204" pitchFamily="18" charset="0"/>
                          </a:rPr>
                          <m:t>3</m:t>
                        </m:r>
                        <m:r>
                          <a:rPr lang="en-US" sz="4800" b="0" i="0" smtClean="0">
                            <a:latin typeface="Cambria Math" panose="02040503050406030204" pitchFamily="18" charset="0"/>
                          </a:rPr>
                          <m:t> </m:t>
                        </m:r>
                        <m:sSup>
                          <m:sSupPr>
                            <m:ctrlPr>
                              <a:rPr lang="en-US" sz="4800" b="0" i="1" smtClean="0">
                                <a:latin typeface="Cambria Math" panose="02040503050406030204" pitchFamily="18" charset="0"/>
                              </a:rPr>
                            </m:ctrlPr>
                          </m:sSupPr>
                          <m:e>
                            <m:r>
                              <m:rPr>
                                <m:sty m:val="p"/>
                              </m:rPr>
                              <a:rPr lang="en-US" sz="4800" b="0" i="0" smtClean="0">
                                <a:latin typeface="Cambria Math" panose="02040503050406030204" pitchFamily="18" charset="0"/>
                              </a:rPr>
                              <m:t>L</m:t>
                            </m:r>
                          </m:e>
                          <m:sup>
                            <m:r>
                              <a:rPr lang="en-US" sz="4800" b="0" i="0" smtClean="0">
                                <a:latin typeface="Cambria Math" panose="02040503050406030204" pitchFamily="18" charset="0"/>
                              </a:rPr>
                              <m:t>−2</m:t>
                            </m:r>
                          </m:sup>
                        </m:sSup>
                        <m:r>
                          <a:rPr lang="en-US" sz="4800" b="0" i="1" smtClean="0">
                            <a:latin typeface="Cambria Math" panose="02040503050406030204" pitchFamily="18" charset="0"/>
                          </a:rPr>
                          <m:t> </m:t>
                        </m:r>
                        <m:sSup>
                          <m:sSupPr>
                            <m:ctrlPr>
                              <a:rPr lang="en-US" sz="4800" i="1">
                                <a:latin typeface="Cambria Math" panose="02040503050406030204" pitchFamily="18" charset="0"/>
                              </a:rPr>
                            </m:ctrlPr>
                          </m:sSupPr>
                          <m:e>
                            <m:r>
                              <m:rPr>
                                <m:sty m:val="p"/>
                              </m:rPr>
                              <a:rPr lang="en-US" sz="4800">
                                <a:latin typeface="Cambria Math" panose="02040503050406030204" pitchFamily="18" charset="0"/>
                              </a:rPr>
                              <m:t>T</m:t>
                            </m:r>
                          </m:e>
                          <m:sup>
                            <m:r>
                              <a:rPr lang="en-US" sz="4800" i="1">
                                <a:latin typeface="Cambria Math" panose="02040503050406030204" pitchFamily="18" charset="0"/>
                              </a:rPr>
                              <m:t>−1</m:t>
                            </m:r>
                          </m:sup>
                        </m:sSup>
                      </m:e>
                    </m:d>
                  </m:oMath>
                </a14:m>
                <a:r>
                  <a:rPr lang="en-US" sz="4800" dirty="0"/>
                  <a:t> of rain</a:t>
                </a:r>
              </a:p>
            </p:txBody>
          </p:sp>
        </mc:Choice>
        <mc:Fallback xmlns="">
          <p:sp>
            <p:nvSpPr>
              <p:cNvPr id="9" name="TextBox 8"/>
              <p:cNvSpPr txBox="1">
                <a:spLocks noRot="1" noChangeAspect="1" noMove="1" noResize="1" noEditPoints="1" noAdjustHandles="1" noChangeArrowheads="1" noChangeShapeType="1" noTextEdit="1"/>
              </p:cNvSpPr>
              <p:nvPr/>
            </p:nvSpPr>
            <p:spPr>
              <a:xfrm>
                <a:off x="5766969" y="5168805"/>
                <a:ext cx="6248400" cy="1569660"/>
              </a:xfrm>
              <a:prstGeom prst="rect">
                <a:avLst/>
              </a:prstGeom>
              <a:blipFill>
                <a:blip r:embed="rId6"/>
                <a:stretch>
                  <a:fillRect t="-8560" b="-20233"/>
                </a:stretch>
              </a:blipFill>
              <a:ln w="38100">
                <a:noFill/>
              </a:ln>
            </p:spPr>
            <p:txBody>
              <a:bodyPr/>
              <a:lstStyle/>
              <a:p>
                <a:r>
                  <a:rPr lang="en-US">
                    <a:noFill/>
                  </a:rPr>
                  <a:t> </a:t>
                </a:r>
              </a:p>
            </p:txBody>
          </p:sp>
        </mc:Fallback>
      </mc:AlternateContent>
      <p:grpSp>
        <p:nvGrpSpPr>
          <p:cNvPr id="10" name="Group 9"/>
          <p:cNvGrpSpPr/>
          <p:nvPr/>
        </p:nvGrpSpPr>
        <p:grpSpPr>
          <a:xfrm>
            <a:off x="4927924" y="3687066"/>
            <a:ext cx="528800" cy="1828800"/>
            <a:chOff x="5433850" y="3695700"/>
            <a:chExt cx="528800" cy="1828800"/>
          </a:xfrm>
        </p:grpSpPr>
        <p:cxnSp>
          <p:nvCxnSpPr>
            <p:cNvPr id="11" name="Straight Connector 10"/>
            <p:cNvCxnSpPr/>
            <p:nvPr/>
          </p:nvCxnSpPr>
          <p:spPr>
            <a:xfrm>
              <a:off x="5433850" y="3695700"/>
              <a:ext cx="528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33850" y="5524500"/>
              <a:ext cx="528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34050" y="3695700"/>
              <a:ext cx="0" cy="1828800"/>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327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329C5-69CC-8234-CB33-E3763679F51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E48876C-D659-F5C4-BE7E-B5A64B854967}"/>
              </a:ext>
            </a:extLst>
          </p:cNvPr>
          <p:cNvPicPr>
            <a:picLocks noChangeAspect="1"/>
          </p:cNvPicPr>
          <p:nvPr/>
        </p:nvPicPr>
        <p:blipFill>
          <a:blip r:embed="rId3"/>
          <a:stretch>
            <a:fillRect/>
          </a:stretch>
        </p:blipFill>
        <p:spPr>
          <a:xfrm>
            <a:off x="59960" y="644864"/>
            <a:ext cx="10659963" cy="5153744"/>
          </a:xfrm>
          <a:prstGeom prst="rect">
            <a:avLst/>
          </a:prstGeom>
        </p:spPr>
      </p:pic>
      <p:sp>
        <p:nvSpPr>
          <p:cNvPr id="6" name="TextBox 5">
            <a:extLst>
              <a:ext uri="{FF2B5EF4-FFF2-40B4-BE49-F238E27FC236}">
                <a16:creationId xmlns:a16="http://schemas.microsoft.com/office/drawing/2014/main" id="{001DDE82-0DE5-6EE1-E433-2C6D7E00BD5F}"/>
              </a:ext>
            </a:extLst>
          </p:cNvPr>
          <p:cNvSpPr txBox="1"/>
          <p:nvPr/>
        </p:nvSpPr>
        <p:spPr>
          <a:xfrm>
            <a:off x="4884669" y="6249783"/>
            <a:ext cx="7110023" cy="400110"/>
          </a:xfrm>
          <a:prstGeom prst="rect">
            <a:avLst/>
          </a:prstGeom>
          <a:noFill/>
        </p:spPr>
        <p:txBody>
          <a:bodyPr wrap="none" rtlCol="0">
            <a:spAutoFit/>
          </a:bodyPr>
          <a:lstStyle/>
          <a:p>
            <a:r>
              <a:rPr lang="en-US" sz="2000" dirty="0">
                <a:hlinkClick r:id="rId4"/>
              </a:rPr>
              <a:t>Table from International System of Units Brochure 9th Edition 2019</a:t>
            </a:r>
            <a:endParaRPr lang="en-US" sz="2000" dirty="0"/>
          </a:p>
        </p:txBody>
      </p:sp>
      <p:pic>
        <p:nvPicPr>
          <p:cNvPr id="8" name="Picture 7">
            <a:extLst>
              <a:ext uri="{FF2B5EF4-FFF2-40B4-BE49-F238E27FC236}">
                <a16:creationId xmlns:a16="http://schemas.microsoft.com/office/drawing/2014/main" id="{4E23EDEB-06CC-E7C7-6416-B48143DC1A8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960" y="3120329"/>
            <a:ext cx="10659963" cy="449992"/>
          </a:xfrm>
          <a:prstGeom prst="rect">
            <a:avLst/>
          </a:prstGeom>
        </p:spPr>
      </p:pic>
      <p:pic>
        <p:nvPicPr>
          <p:cNvPr id="9" name="Picture 8">
            <a:extLst>
              <a:ext uri="{FF2B5EF4-FFF2-40B4-BE49-F238E27FC236}">
                <a16:creationId xmlns:a16="http://schemas.microsoft.com/office/drawing/2014/main" id="{A629E3CD-D7E2-95A3-EDE2-0AE4EBFD5757}"/>
              </a:ext>
            </a:extLst>
          </p:cNvPr>
          <p:cNvPicPr>
            <a:picLocks noChangeAspect="1"/>
          </p:cNvPicPr>
          <p:nvPr/>
        </p:nvPicPr>
        <p:blipFill rotWithShape="1">
          <a:blip r:embed="rId3"/>
          <a:srcRect t="67092" b="25144"/>
          <a:stretch/>
        </p:blipFill>
        <p:spPr>
          <a:xfrm>
            <a:off x="59960" y="4108683"/>
            <a:ext cx="10659963" cy="400110"/>
          </a:xfrm>
          <a:prstGeom prst="rect">
            <a:avLst/>
          </a:prstGeom>
        </p:spPr>
      </p:pic>
      <p:pic>
        <p:nvPicPr>
          <p:cNvPr id="10" name="Picture 9">
            <a:extLst>
              <a:ext uri="{FF2B5EF4-FFF2-40B4-BE49-F238E27FC236}">
                <a16:creationId xmlns:a16="http://schemas.microsoft.com/office/drawing/2014/main" id="{EA60437D-268C-623C-79C2-2C0E0D1FAB97}"/>
              </a:ext>
            </a:extLst>
          </p:cNvPr>
          <p:cNvPicPr>
            <a:picLocks noChangeAspect="1"/>
          </p:cNvPicPr>
          <p:nvPr/>
        </p:nvPicPr>
        <p:blipFill rotWithShape="1">
          <a:blip r:embed="rId3"/>
          <a:srcRect t="75608" b="15660"/>
          <a:stretch/>
        </p:blipFill>
        <p:spPr>
          <a:xfrm>
            <a:off x="59960" y="4539829"/>
            <a:ext cx="10659963" cy="449992"/>
          </a:xfrm>
          <a:prstGeom prst="rect">
            <a:avLst/>
          </a:prstGeom>
        </p:spPr>
      </p:pic>
      <p:grpSp>
        <p:nvGrpSpPr>
          <p:cNvPr id="13" name="Group 12">
            <a:extLst>
              <a:ext uri="{FF2B5EF4-FFF2-40B4-BE49-F238E27FC236}">
                <a16:creationId xmlns:a16="http://schemas.microsoft.com/office/drawing/2014/main" id="{73208A43-583B-E747-0088-D69CCF2B3B2B}"/>
              </a:ext>
            </a:extLst>
          </p:cNvPr>
          <p:cNvGrpSpPr/>
          <p:nvPr/>
        </p:nvGrpSpPr>
        <p:grpSpPr>
          <a:xfrm>
            <a:off x="59958" y="644864"/>
            <a:ext cx="10659965" cy="2471305"/>
            <a:chOff x="766016" y="644864"/>
            <a:chExt cx="10659965" cy="2471305"/>
          </a:xfrm>
        </p:grpSpPr>
        <p:pic>
          <p:nvPicPr>
            <p:cNvPr id="7" name="Picture 6">
              <a:extLst>
                <a:ext uri="{FF2B5EF4-FFF2-40B4-BE49-F238E27FC236}">
                  <a16:creationId xmlns:a16="http://schemas.microsoft.com/office/drawing/2014/main" id="{6EE97EC6-F142-DF52-0411-BC6A6E96AF4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66018" y="644864"/>
              <a:ext cx="10659963" cy="2471305"/>
            </a:xfrm>
            <a:prstGeom prst="rect">
              <a:avLst/>
            </a:prstGeom>
          </p:spPr>
        </p:pic>
        <p:sp>
          <p:nvSpPr>
            <p:cNvPr id="12" name="Rectangle 11">
              <a:extLst>
                <a:ext uri="{FF2B5EF4-FFF2-40B4-BE49-F238E27FC236}">
                  <a16:creationId xmlns:a16="http://schemas.microsoft.com/office/drawing/2014/main" id="{6BAA8CB3-9610-ABF9-913B-676925A90184}"/>
                </a:ext>
              </a:extLst>
            </p:cNvPr>
            <p:cNvSpPr/>
            <p:nvPr/>
          </p:nvSpPr>
          <p:spPr>
            <a:xfrm>
              <a:off x="766016" y="2164924"/>
              <a:ext cx="10659963" cy="449992"/>
            </a:xfrm>
            <a:prstGeom prst="rect">
              <a:avLst/>
            </a:prstGeom>
            <a:solidFill>
              <a:schemeClr val="bg1"/>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6CC9F79C-C9EA-48E9-D10F-1C82C841672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9959" y="2164924"/>
            <a:ext cx="10659963" cy="449993"/>
          </a:xfrm>
          <a:prstGeom prst="rect">
            <a:avLst/>
          </a:prstGeom>
        </p:spPr>
      </p:pic>
      <p:sp>
        <p:nvSpPr>
          <p:cNvPr id="15" name="TextBox 14">
            <a:extLst>
              <a:ext uri="{FF2B5EF4-FFF2-40B4-BE49-F238E27FC236}">
                <a16:creationId xmlns:a16="http://schemas.microsoft.com/office/drawing/2014/main" id="{9B669F59-DFB3-7ADB-B01D-300EA521F95D}"/>
              </a:ext>
            </a:extLst>
          </p:cNvPr>
          <p:cNvSpPr txBox="1"/>
          <p:nvPr/>
        </p:nvSpPr>
        <p:spPr>
          <a:xfrm>
            <a:off x="10374222" y="1455093"/>
            <a:ext cx="2049272" cy="400110"/>
          </a:xfrm>
          <a:prstGeom prst="rect">
            <a:avLst/>
          </a:prstGeom>
          <a:noFill/>
        </p:spPr>
        <p:txBody>
          <a:bodyPr wrap="square" rtlCol="0">
            <a:spAutoFit/>
          </a:bodyPr>
          <a:lstStyle/>
          <a:p>
            <a:pPr algn="ctr"/>
            <a:r>
              <a:rPr lang="en-US" sz="2000" dirty="0"/>
              <a:t>SI unit</a:t>
            </a:r>
          </a:p>
        </p:txBody>
      </p:sp>
      <p:sp>
        <p:nvSpPr>
          <p:cNvPr id="16" name="TextBox 15">
            <a:extLst>
              <a:ext uri="{FF2B5EF4-FFF2-40B4-BE49-F238E27FC236}">
                <a16:creationId xmlns:a16="http://schemas.microsoft.com/office/drawing/2014/main" id="{6118AB44-AA99-4B39-D530-4E6D1492E513}"/>
              </a:ext>
            </a:extLst>
          </p:cNvPr>
          <p:cNvSpPr txBox="1"/>
          <p:nvPr/>
        </p:nvSpPr>
        <p:spPr>
          <a:xfrm>
            <a:off x="10374222" y="2656347"/>
            <a:ext cx="2049272" cy="400110"/>
          </a:xfrm>
          <a:prstGeom prst="rect">
            <a:avLst/>
          </a:prstGeom>
          <a:noFill/>
        </p:spPr>
        <p:txBody>
          <a:bodyPr wrap="square" rtlCol="0">
            <a:spAutoFit/>
          </a:bodyPr>
          <a:lstStyle/>
          <a:p>
            <a:pPr algn="ctr"/>
            <a:r>
              <a:rPr lang="en-US" sz="2000" dirty="0"/>
              <a:t>meter</a:t>
            </a:r>
          </a:p>
        </p:txBody>
      </p:sp>
      <p:sp>
        <p:nvSpPr>
          <p:cNvPr id="17" name="TextBox 16">
            <a:extLst>
              <a:ext uri="{FF2B5EF4-FFF2-40B4-BE49-F238E27FC236}">
                <a16:creationId xmlns:a16="http://schemas.microsoft.com/office/drawing/2014/main" id="{05B683C7-19E2-11CE-7410-C37D97F63155}"/>
              </a:ext>
            </a:extLst>
          </p:cNvPr>
          <p:cNvSpPr txBox="1"/>
          <p:nvPr/>
        </p:nvSpPr>
        <p:spPr>
          <a:xfrm>
            <a:off x="10374222" y="2201976"/>
            <a:ext cx="2049272" cy="400110"/>
          </a:xfrm>
          <a:prstGeom prst="rect">
            <a:avLst/>
          </a:prstGeom>
          <a:noFill/>
        </p:spPr>
        <p:txBody>
          <a:bodyPr wrap="square" rtlCol="0">
            <a:spAutoFit/>
          </a:bodyPr>
          <a:lstStyle/>
          <a:p>
            <a:pPr algn="ctr"/>
            <a:r>
              <a:rPr lang="en-US" sz="2000" dirty="0"/>
              <a:t>second</a:t>
            </a:r>
          </a:p>
        </p:txBody>
      </p:sp>
      <p:sp>
        <p:nvSpPr>
          <p:cNvPr id="18" name="TextBox 17">
            <a:extLst>
              <a:ext uri="{FF2B5EF4-FFF2-40B4-BE49-F238E27FC236}">
                <a16:creationId xmlns:a16="http://schemas.microsoft.com/office/drawing/2014/main" id="{2DFF6950-073C-6204-3EFA-A258602ACD5D}"/>
              </a:ext>
            </a:extLst>
          </p:cNvPr>
          <p:cNvSpPr txBox="1"/>
          <p:nvPr/>
        </p:nvSpPr>
        <p:spPr>
          <a:xfrm>
            <a:off x="10374222" y="3145270"/>
            <a:ext cx="2049272" cy="400110"/>
          </a:xfrm>
          <a:prstGeom prst="rect">
            <a:avLst/>
          </a:prstGeom>
          <a:noFill/>
        </p:spPr>
        <p:txBody>
          <a:bodyPr wrap="square" rtlCol="0">
            <a:spAutoFit/>
          </a:bodyPr>
          <a:lstStyle/>
          <a:p>
            <a:pPr algn="ctr"/>
            <a:r>
              <a:rPr lang="en-US" sz="2000" dirty="0"/>
              <a:t>kilogram</a:t>
            </a:r>
          </a:p>
        </p:txBody>
      </p:sp>
      <p:sp>
        <p:nvSpPr>
          <p:cNvPr id="19" name="TextBox 18">
            <a:extLst>
              <a:ext uri="{FF2B5EF4-FFF2-40B4-BE49-F238E27FC236}">
                <a16:creationId xmlns:a16="http://schemas.microsoft.com/office/drawing/2014/main" id="{4F311D83-6B43-36B8-0B97-A29D17FBB6BF}"/>
              </a:ext>
            </a:extLst>
          </p:cNvPr>
          <p:cNvSpPr txBox="1"/>
          <p:nvPr/>
        </p:nvSpPr>
        <p:spPr>
          <a:xfrm>
            <a:off x="10374222" y="4107849"/>
            <a:ext cx="2049272" cy="400110"/>
          </a:xfrm>
          <a:prstGeom prst="rect">
            <a:avLst/>
          </a:prstGeom>
          <a:noFill/>
        </p:spPr>
        <p:txBody>
          <a:bodyPr wrap="square" rtlCol="0">
            <a:spAutoFit/>
          </a:bodyPr>
          <a:lstStyle/>
          <a:p>
            <a:pPr algn="ctr"/>
            <a:r>
              <a:rPr lang="en-US" sz="2000" dirty="0"/>
              <a:t>kelvin</a:t>
            </a:r>
          </a:p>
        </p:txBody>
      </p:sp>
      <p:sp>
        <p:nvSpPr>
          <p:cNvPr id="20" name="TextBox 19">
            <a:extLst>
              <a:ext uri="{FF2B5EF4-FFF2-40B4-BE49-F238E27FC236}">
                <a16:creationId xmlns:a16="http://schemas.microsoft.com/office/drawing/2014/main" id="{46CC1F07-0D57-EA7A-6C83-574E7597618C}"/>
              </a:ext>
            </a:extLst>
          </p:cNvPr>
          <p:cNvSpPr txBox="1"/>
          <p:nvPr/>
        </p:nvSpPr>
        <p:spPr>
          <a:xfrm>
            <a:off x="10374222" y="4560745"/>
            <a:ext cx="2049272" cy="400110"/>
          </a:xfrm>
          <a:prstGeom prst="rect">
            <a:avLst/>
          </a:prstGeom>
          <a:noFill/>
        </p:spPr>
        <p:txBody>
          <a:bodyPr wrap="square" rtlCol="0">
            <a:spAutoFit/>
          </a:bodyPr>
          <a:lstStyle/>
          <a:p>
            <a:pPr algn="ctr"/>
            <a:r>
              <a:rPr lang="en-US" sz="2000" dirty="0"/>
              <a:t>mole</a:t>
            </a:r>
          </a:p>
        </p:txBody>
      </p:sp>
      <p:sp>
        <p:nvSpPr>
          <p:cNvPr id="21" name="TextBox 20">
            <a:extLst>
              <a:ext uri="{FF2B5EF4-FFF2-40B4-BE49-F238E27FC236}">
                <a16:creationId xmlns:a16="http://schemas.microsoft.com/office/drawing/2014/main" id="{5F7B1D27-F743-8C01-9B79-588F706AC179}"/>
              </a:ext>
            </a:extLst>
          </p:cNvPr>
          <p:cNvSpPr txBox="1"/>
          <p:nvPr/>
        </p:nvSpPr>
        <p:spPr>
          <a:xfrm>
            <a:off x="10374222" y="3636813"/>
            <a:ext cx="2049272" cy="400110"/>
          </a:xfrm>
          <a:prstGeom prst="rect">
            <a:avLst/>
          </a:prstGeom>
          <a:noFill/>
        </p:spPr>
        <p:txBody>
          <a:bodyPr wrap="square" rtlCol="0">
            <a:spAutoFit/>
          </a:bodyPr>
          <a:lstStyle/>
          <a:p>
            <a:pPr algn="ctr"/>
            <a:r>
              <a:rPr lang="en-US" sz="2000" dirty="0"/>
              <a:t>ampere</a:t>
            </a:r>
          </a:p>
        </p:txBody>
      </p:sp>
      <p:sp>
        <p:nvSpPr>
          <p:cNvPr id="22" name="TextBox 21">
            <a:extLst>
              <a:ext uri="{FF2B5EF4-FFF2-40B4-BE49-F238E27FC236}">
                <a16:creationId xmlns:a16="http://schemas.microsoft.com/office/drawing/2014/main" id="{AF6D5DD9-9832-8CF6-C612-0D7533368708}"/>
              </a:ext>
            </a:extLst>
          </p:cNvPr>
          <p:cNvSpPr txBox="1"/>
          <p:nvPr/>
        </p:nvSpPr>
        <p:spPr>
          <a:xfrm>
            <a:off x="10374222" y="5038813"/>
            <a:ext cx="2049272" cy="400110"/>
          </a:xfrm>
          <a:prstGeom prst="rect">
            <a:avLst/>
          </a:prstGeom>
          <a:noFill/>
        </p:spPr>
        <p:txBody>
          <a:bodyPr wrap="square" rtlCol="0">
            <a:spAutoFit/>
          </a:bodyPr>
          <a:lstStyle/>
          <a:p>
            <a:pPr algn="ctr"/>
            <a:r>
              <a:rPr lang="en-US" sz="2000" dirty="0"/>
              <a:t>candela</a:t>
            </a:r>
          </a:p>
        </p:txBody>
      </p:sp>
      <p:sp>
        <p:nvSpPr>
          <p:cNvPr id="23" name="TextBox 22">
            <a:extLst>
              <a:ext uri="{FF2B5EF4-FFF2-40B4-BE49-F238E27FC236}">
                <a16:creationId xmlns:a16="http://schemas.microsoft.com/office/drawing/2014/main" id="{802B8D0E-1946-5AC2-3F53-AF8B668F891A}"/>
              </a:ext>
            </a:extLst>
          </p:cNvPr>
          <p:cNvSpPr txBox="1"/>
          <p:nvPr/>
        </p:nvSpPr>
        <p:spPr>
          <a:xfrm>
            <a:off x="3858752" y="44571"/>
            <a:ext cx="4474495" cy="584775"/>
          </a:xfrm>
          <a:prstGeom prst="rect">
            <a:avLst/>
          </a:prstGeom>
          <a:noFill/>
        </p:spPr>
        <p:txBody>
          <a:bodyPr wrap="none" rtlCol="0">
            <a:spAutoFit/>
          </a:bodyPr>
          <a:lstStyle/>
          <a:p>
            <a:r>
              <a:rPr lang="en-US" sz="3200" b="1" dirty="0"/>
              <a:t>Fundamental dimensions</a:t>
            </a:r>
          </a:p>
        </p:txBody>
      </p:sp>
      <p:grpSp>
        <p:nvGrpSpPr>
          <p:cNvPr id="30" name="Group 29">
            <a:extLst>
              <a:ext uri="{FF2B5EF4-FFF2-40B4-BE49-F238E27FC236}">
                <a16:creationId xmlns:a16="http://schemas.microsoft.com/office/drawing/2014/main" id="{609C9FB3-3CB9-5474-0146-C233F9BB3870}"/>
              </a:ext>
            </a:extLst>
          </p:cNvPr>
          <p:cNvGrpSpPr/>
          <p:nvPr/>
        </p:nvGrpSpPr>
        <p:grpSpPr>
          <a:xfrm>
            <a:off x="7315201" y="2175212"/>
            <a:ext cx="917434" cy="2851408"/>
            <a:chOff x="7315201" y="2175212"/>
            <a:chExt cx="917434" cy="2851408"/>
          </a:xfrm>
        </p:grpSpPr>
        <p:sp>
          <p:nvSpPr>
            <p:cNvPr id="2" name="TextBox 1">
              <a:extLst>
                <a:ext uri="{FF2B5EF4-FFF2-40B4-BE49-F238E27FC236}">
                  <a16:creationId xmlns:a16="http://schemas.microsoft.com/office/drawing/2014/main" id="{60F63A18-1A00-EA2C-AEFC-A329CC459CDA}"/>
                </a:ext>
              </a:extLst>
            </p:cNvPr>
            <p:cNvSpPr txBox="1"/>
            <p:nvPr/>
          </p:nvSpPr>
          <p:spPr>
            <a:xfrm>
              <a:off x="7315201" y="2175212"/>
              <a:ext cx="894284" cy="461665"/>
            </a:xfrm>
            <a:prstGeom prst="rect">
              <a:avLst/>
            </a:prstGeom>
            <a:noFill/>
          </p:spPr>
          <p:txBody>
            <a:bodyPr wrap="square" rtlCol="0">
              <a:spAutoFit/>
            </a:bodyPr>
            <a:lstStyle/>
            <a:p>
              <a:pPr algn="ctr"/>
              <a:r>
                <a:rPr lang="en-US" sz="2400" b="1" dirty="0">
                  <a:solidFill>
                    <a:srgbClr val="FF0000"/>
                  </a:solidFill>
                </a:rPr>
                <a:t>[   ]</a:t>
              </a:r>
            </a:p>
          </p:txBody>
        </p:sp>
        <p:sp>
          <p:nvSpPr>
            <p:cNvPr id="3" name="TextBox 2">
              <a:extLst>
                <a:ext uri="{FF2B5EF4-FFF2-40B4-BE49-F238E27FC236}">
                  <a16:creationId xmlns:a16="http://schemas.microsoft.com/office/drawing/2014/main" id="{66DDB2F6-5609-7B83-2202-36669CB60182}"/>
                </a:ext>
              </a:extLst>
            </p:cNvPr>
            <p:cNvSpPr txBox="1"/>
            <p:nvPr/>
          </p:nvSpPr>
          <p:spPr>
            <a:xfrm>
              <a:off x="7315201" y="2663317"/>
              <a:ext cx="894284" cy="461665"/>
            </a:xfrm>
            <a:prstGeom prst="rect">
              <a:avLst/>
            </a:prstGeom>
            <a:noFill/>
          </p:spPr>
          <p:txBody>
            <a:bodyPr wrap="square" rtlCol="0">
              <a:spAutoFit/>
            </a:bodyPr>
            <a:lstStyle/>
            <a:p>
              <a:pPr algn="ctr"/>
              <a:r>
                <a:rPr lang="en-US" sz="2400" b="1" dirty="0">
                  <a:solidFill>
                    <a:srgbClr val="FF0000"/>
                  </a:solidFill>
                </a:rPr>
                <a:t>[   ]</a:t>
              </a:r>
            </a:p>
          </p:txBody>
        </p:sp>
        <p:sp>
          <p:nvSpPr>
            <p:cNvPr id="4" name="TextBox 3">
              <a:extLst>
                <a:ext uri="{FF2B5EF4-FFF2-40B4-BE49-F238E27FC236}">
                  <a16:creationId xmlns:a16="http://schemas.microsoft.com/office/drawing/2014/main" id="{71F5CA76-92B8-1421-F377-17513E29AD4E}"/>
                </a:ext>
              </a:extLst>
            </p:cNvPr>
            <p:cNvSpPr txBox="1"/>
            <p:nvPr/>
          </p:nvSpPr>
          <p:spPr>
            <a:xfrm>
              <a:off x="7338351" y="3114492"/>
              <a:ext cx="894284" cy="461665"/>
            </a:xfrm>
            <a:prstGeom prst="rect">
              <a:avLst/>
            </a:prstGeom>
            <a:noFill/>
          </p:spPr>
          <p:txBody>
            <a:bodyPr wrap="square" rtlCol="0">
              <a:spAutoFit/>
            </a:bodyPr>
            <a:lstStyle/>
            <a:p>
              <a:pPr algn="ctr"/>
              <a:r>
                <a:rPr lang="en-US" sz="2400" b="1" dirty="0">
                  <a:solidFill>
                    <a:srgbClr val="FF0000"/>
                  </a:solidFill>
                </a:rPr>
                <a:t>[    ]</a:t>
              </a:r>
            </a:p>
          </p:txBody>
        </p:sp>
        <p:sp>
          <p:nvSpPr>
            <p:cNvPr id="14" name="TextBox 13">
              <a:extLst>
                <a:ext uri="{FF2B5EF4-FFF2-40B4-BE49-F238E27FC236}">
                  <a16:creationId xmlns:a16="http://schemas.microsoft.com/office/drawing/2014/main" id="{42AE8DF3-9787-7E5F-220A-9E03B7B845BE}"/>
                </a:ext>
              </a:extLst>
            </p:cNvPr>
            <p:cNvSpPr txBox="1"/>
            <p:nvPr/>
          </p:nvSpPr>
          <p:spPr>
            <a:xfrm>
              <a:off x="7326776" y="4099080"/>
              <a:ext cx="894284" cy="461665"/>
            </a:xfrm>
            <a:prstGeom prst="rect">
              <a:avLst/>
            </a:prstGeom>
            <a:noFill/>
          </p:spPr>
          <p:txBody>
            <a:bodyPr wrap="square" rtlCol="0">
              <a:spAutoFit/>
            </a:bodyPr>
            <a:lstStyle/>
            <a:p>
              <a:pPr algn="ctr"/>
              <a:r>
                <a:rPr lang="en-US" sz="2400" b="1" dirty="0">
                  <a:solidFill>
                    <a:srgbClr val="FF0000"/>
                  </a:solidFill>
                </a:rPr>
                <a:t>[   ]</a:t>
              </a:r>
            </a:p>
          </p:txBody>
        </p:sp>
        <p:sp>
          <p:nvSpPr>
            <p:cNvPr id="27" name="TextBox 26">
              <a:extLst>
                <a:ext uri="{FF2B5EF4-FFF2-40B4-BE49-F238E27FC236}">
                  <a16:creationId xmlns:a16="http://schemas.microsoft.com/office/drawing/2014/main" id="{8A7A1F0D-7497-5C36-EE90-1DFCB5E16907}"/>
                </a:ext>
              </a:extLst>
            </p:cNvPr>
            <p:cNvSpPr txBox="1"/>
            <p:nvPr/>
          </p:nvSpPr>
          <p:spPr>
            <a:xfrm>
              <a:off x="7315201" y="4564955"/>
              <a:ext cx="894284" cy="461665"/>
            </a:xfrm>
            <a:prstGeom prst="rect">
              <a:avLst/>
            </a:prstGeom>
            <a:noFill/>
          </p:spPr>
          <p:txBody>
            <a:bodyPr wrap="square" rtlCol="0">
              <a:spAutoFit/>
            </a:bodyPr>
            <a:lstStyle/>
            <a:p>
              <a:pPr algn="ctr"/>
              <a:r>
                <a:rPr lang="en-US" sz="2400" b="1" dirty="0">
                  <a:solidFill>
                    <a:srgbClr val="FF0000"/>
                  </a:solidFill>
                </a:rPr>
                <a:t>[   ]</a:t>
              </a:r>
            </a:p>
          </p:txBody>
        </p:sp>
      </p:grpSp>
      <p:sp>
        <p:nvSpPr>
          <p:cNvPr id="28" name="TextBox 27">
            <a:extLst>
              <a:ext uri="{FF2B5EF4-FFF2-40B4-BE49-F238E27FC236}">
                <a16:creationId xmlns:a16="http://schemas.microsoft.com/office/drawing/2014/main" id="{32011DDE-4538-5B9E-C70C-03A39BE2628C}"/>
              </a:ext>
            </a:extLst>
          </p:cNvPr>
          <p:cNvSpPr txBox="1"/>
          <p:nvPr/>
        </p:nvSpPr>
        <p:spPr>
          <a:xfrm>
            <a:off x="7268901" y="3616934"/>
            <a:ext cx="894284" cy="461665"/>
          </a:xfrm>
          <a:prstGeom prst="rect">
            <a:avLst/>
          </a:prstGeom>
          <a:noFill/>
        </p:spPr>
        <p:txBody>
          <a:bodyPr wrap="square" rtlCol="0">
            <a:spAutoFit/>
          </a:bodyPr>
          <a:lstStyle/>
          <a:p>
            <a:pPr algn="ctr"/>
            <a:r>
              <a:rPr lang="en-US" sz="2400" b="1" dirty="0">
                <a:solidFill>
                  <a:srgbClr val="FF0000"/>
                </a:solidFill>
              </a:rPr>
              <a:t>[  ]</a:t>
            </a:r>
          </a:p>
        </p:txBody>
      </p:sp>
      <p:sp>
        <p:nvSpPr>
          <p:cNvPr id="29" name="TextBox 28">
            <a:extLst>
              <a:ext uri="{FF2B5EF4-FFF2-40B4-BE49-F238E27FC236}">
                <a16:creationId xmlns:a16="http://schemas.microsoft.com/office/drawing/2014/main" id="{5B0F92B0-FB18-A4BD-2689-7EB7EA6751E1}"/>
              </a:ext>
            </a:extLst>
          </p:cNvPr>
          <p:cNvSpPr txBox="1"/>
          <p:nvPr/>
        </p:nvSpPr>
        <p:spPr>
          <a:xfrm>
            <a:off x="7295084" y="5040598"/>
            <a:ext cx="894284" cy="461665"/>
          </a:xfrm>
          <a:prstGeom prst="rect">
            <a:avLst/>
          </a:prstGeom>
          <a:noFill/>
        </p:spPr>
        <p:txBody>
          <a:bodyPr wrap="square" rtlCol="0">
            <a:spAutoFit/>
          </a:bodyPr>
          <a:lstStyle/>
          <a:p>
            <a:pPr algn="ctr"/>
            <a:r>
              <a:rPr lang="en-US" sz="2400" b="1" dirty="0">
                <a:solidFill>
                  <a:srgbClr val="FF0000"/>
                </a:solidFill>
              </a:rPr>
              <a:t>[   ]</a:t>
            </a:r>
          </a:p>
        </p:txBody>
      </p:sp>
      <p:sp>
        <p:nvSpPr>
          <p:cNvPr id="26" name="TextBox 25">
            <a:extLst>
              <a:ext uri="{FF2B5EF4-FFF2-40B4-BE49-F238E27FC236}">
                <a16:creationId xmlns:a16="http://schemas.microsoft.com/office/drawing/2014/main" id="{4601A384-C24E-F4CA-F3C3-8BE4DFBB6B29}"/>
              </a:ext>
            </a:extLst>
          </p:cNvPr>
          <p:cNvSpPr txBox="1"/>
          <p:nvPr/>
        </p:nvSpPr>
        <p:spPr>
          <a:xfrm>
            <a:off x="2372564" y="4624153"/>
            <a:ext cx="1368930" cy="400110"/>
          </a:xfrm>
          <a:prstGeom prst="rect">
            <a:avLst/>
          </a:prstGeom>
          <a:noFill/>
        </p:spPr>
        <p:txBody>
          <a:bodyPr wrap="square" rtlCol="0">
            <a:spAutoFit/>
          </a:bodyPr>
          <a:lstStyle/>
          <a:p>
            <a:r>
              <a:rPr lang="en-US" sz="2000" dirty="0">
                <a:solidFill>
                  <a:srgbClr val="FF0000"/>
                </a:solidFill>
              </a:rPr>
              <a:t>or a count</a:t>
            </a:r>
          </a:p>
        </p:txBody>
      </p:sp>
    </p:spTree>
    <p:extLst>
      <p:ext uri="{BB962C8B-B14F-4D97-AF65-F5344CB8AC3E}">
        <p14:creationId xmlns:p14="http://schemas.microsoft.com/office/powerpoint/2010/main" val="390992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8" grpId="0"/>
      <p:bldP spid="29"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1718EE-83DE-48DB-9B95-04050296661C}"/>
              </a:ext>
            </a:extLst>
          </p:cNvPr>
          <p:cNvSpPr/>
          <p:nvPr/>
        </p:nvSpPr>
        <p:spPr>
          <a:xfrm>
            <a:off x="957415" y="2257110"/>
            <a:ext cx="10480372" cy="2287806"/>
          </a:xfrm>
          <a:prstGeom prst="rect">
            <a:avLst/>
          </a:prstGeom>
        </p:spPr>
        <p:txBody>
          <a:bodyPr wrap="square">
            <a:spAutoFit/>
          </a:bodyPr>
          <a:lstStyle/>
          <a:p>
            <a:pPr marL="228609" indent="-228604" defTabSz="914411">
              <a:lnSpc>
                <a:spcPct val="90000"/>
              </a:lnSpc>
              <a:spcBef>
                <a:spcPts val="500"/>
              </a:spcBef>
              <a:buFont typeface="Arial" panose="020B0604020202020204" pitchFamily="34" charset="0"/>
              <a:buChar char="•"/>
            </a:pPr>
            <a:r>
              <a:rPr lang="en-US" sz="2800" dirty="0">
                <a:solidFill>
                  <a:prstClr val="black"/>
                </a:solidFill>
              </a:rPr>
              <a:t>Velocity</a:t>
            </a:r>
          </a:p>
          <a:p>
            <a:pPr marL="228609" indent="-228604" defTabSz="914411">
              <a:lnSpc>
                <a:spcPct val="90000"/>
              </a:lnSpc>
              <a:spcBef>
                <a:spcPts val="500"/>
              </a:spcBef>
              <a:buFont typeface="Arial" panose="020B0604020202020204" pitchFamily="34" charset="0"/>
              <a:buChar char="•"/>
            </a:pPr>
            <a:r>
              <a:rPr lang="en-US" sz="2800" dirty="0">
                <a:solidFill>
                  <a:prstClr val="black"/>
                </a:solidFill>
              </a:rPr>
              <a:t>Acceleration </a:t>
            </a:r>
          </a:p>
          <a:p>
            <a:pPr marL="228609" indent="-228604" defTabSz="914411">
              <a:lnSpc>
                <a:spcPct val="90000"/>
              </a:lnSpc>
              <a:spcBef>
                <a:spcPts val="500"/>
              </a:spcBef>
              <a:buFont typeface="Arial" panose="020B0604020202020204" pitchFamily="34" charset="0"/>
              <a:buChar char="•"/>
            </a:pPr>
            <a:r>
              <a:rPr lang="en-US" sz="2800" dirty="0">
                <a:solidFill>
                  <a:prstClr val="black"/>
                </a:solidFill>
              </a:rPr>
              <a:t>Force [F] </a:t>
            </a:r>
          </a:p>
          <a:p>
            <a:pPr marL="228609" indent="-228604" defTabSz="914411">
              <a:lnSpc>
                <a:spcPct val="90000"/>
              </a:lnSpc>
              <a:spcBef>
                <a:spcPts val="500"/>
              </a:spcBef>
              <a:buFont typeface="Arial" panose="020B0604020202020204" pitchFamily="34" charset="0"/>
              <a:buChar char="•"/>
            </a:pPr>
            <a:r>
              <a:rPr lang="en-US" sz="2800" dirty="0">
                <a:solidFill>
                  <a:prstClr val="black"/>
                </a:solidFill>
              </a:rPr>
              <a:t>Energy [E]</a:t>
            </a:r>
          </a:p>
          <a:p>
            <a:pPr marL="5" defTabSz="914411">
              <a:lnSpc>
                <a:spcPct val="90000"/>
              </a:lnSpc>
              <a:spcBef>
                <a:spcPts val="500"/>
              </a:spcBef>
            </a:pPr>
            <a:endParaRPr lang="en-US" sz="2800" dirty="0">
              <a:solidFill>
                <a:prstClr val="black"/>
              </a:solidFill>
            </a:endParaRPr>
          </a:p>
        </p:txBody>
      </p:sp>
      <p:sp>
        <p:nvSpPr>
          <p:cNvPr id="8" name="Rectangle 7">
            <a:extLst>
              <a:ext uri="{FF2B5EF4-FFF2-40B4-BE49-F238E27FC236}">
                <a16:creationId xmlns:a16="http://schemas.microsoft.com/office/drawing/2014/main" id="{84143F56-450D-4FDE-A6AC-7CFA4B5CFFE8}"/>
              </a:ext>
            </a:extLst>
          </p:cNvPr>
          <p:cNvSpPr/>
          <p:nvPr/>
        </p:nvSpPr>
        <p:spPr>
          <a:xfrm>
            <a:off x="9499303" y="2246185"/>
            <a:ext cx="1916556" cy="480131"/>
          </a:xfrm>
          <a:prstGeom prst="rect">
            <a:avLst/>
          </a:prstGeom>
        </p:spPr>
        <p:txBody>
          <a:bodyPr wrap="square">
            <a:spAutoFit/>
          </a:bodyPr>
          <a:lstStyle/>
          <a:p>
            <a:pPr marL="0" lvl="1" defTabSz="914411">
              <a:lnSpc>
                <a:spcPct val="90000"/>
              </a:lnSpc>
              <a:spcBef>
                <a:spcPts val="500"/>
              </a:spcBef>
            </a:pPr>
            <a:r>
              <a:rPr lang="en-US" sz="2800" dirty="0">
                <a:solidFill>
                  <a:prstClr val="black"/>
                </a:solidFill>
              </a:rPr>
              <a:t>= [L T</a:t>
            </a:r>
            <a:r>
              <a:rPr lang="en-US" sz="2800" baseline="30000" dirty="0">
                <a:solidFill>
                  <a:prstClr val="black"/>
                </a:solidFill>
              </a:rPr>
              <a:t>-1</a:t>
            </a:r>
            <a:r>
              <a:rPr lang="en-US" sz="2800" dirty="0">
                <a:solidFill>
                  <a:prstClr val="black"/>
                </a:solidFill>
              </a:rPr>
              <a:t>]</a:t>
            </a:r>
          </a:p>
        </p:txBody>
      </p:sp>
      <p:sp>
        <p:nvSpPr>
          <p:cNvPr id="9" name="Rectangle 8">
            <a:extLst>
              <a:ext uri="{FF2B5EF4-FFF2-40B4-BE49-F238E27FC236}">
                <a16:creationId xmlns:a16="http://schemas.microsoft.com/office/drawing/2014/main" id="{79286874-6FAF-47A8-8522-C494E36CAB20}"/>
              </a:ext>
            </a:extLst>
          </p:cNvPr>
          <p:cNvSpPr/>
          <p:nvPr/>
        </p:nvSpPr>
        <p:spPr>
          <a:xfrm>
            <a:off x="9499303" y="2736220"/>
            <a:ext cx="1916556" cy="480131"/>
          </a:xfrm>
          <a:prstGeom prst="rect">
            <a:avLst/>
          </a:prstGeom>
        </p:spPr>
        <p:txBody>
          <a:bodyPr wrap="square">
            <a:spAutoFit/>
          </a:bodyPr>
          <a:lstStyle/>
          <a:p>
            <a:pPr marL="0" lvl="1" defTabSz="914411">
              <a:lnSpc>
                <a:spcPct val="90000"/>
              </a:lnSpc>
              <a:spcBef>
                <a:spcPts val="500"/>
              </a:spcBef>
            </a:pPr>
            <a:r>
              <a:rPr lang="en-US" sz="2800" dirty="0">
                <a:solidFill>
                  <a:prstClr val="black"/>
                </a:solidFill>
              </a:rPr>
              <a:t>= [L T</a:t>
            </a:r>
            <a:r>
              <a:rPr lang="en-US" sz="2800" baseline="30000" dirty="0">
                <a:solidFill>
                  <a:prstClr val="black"/>
                </a:solidFill>
              </a:rPr>
              <a:t>-2</a:t>
            </a:r>
            <a:r>
              <a:rPr lang="en-US" sz="2800" dirty="0">
                <a:solidFill>
                  <a:prstClr val="black"/>
                </a:solidFill>
              </a:rPr>
              <a:t>]</a:t>
            </a:r>
          </a:p>
        </p:txBody>
      </p:sp>
      <p:sp>
        <p:nvSpPr>
          <p:cNvPr id="10" name="Rectangle 9">
            <a:extLst>
              <a:ext uri="{FF2B5EF4-FFF2-40B4-BE49-F238E27FC236}">
                <a16:creationId xmlns:a16="http://schemas.microsoft.com/office/drawing/2014/main" id="{BBF78856-A437-4246-9FDE-F7BD60972DB3}"/>
              </a:ext>
            </a:extLst>
          </p:cNvPr>
          <p:cNvSpPr/>
          <p:nvPr/>
        </p:nvSpPr>
        <p:spPr>
          <a:xfrm>
            <a:off x="9499303" y="3187456"/>
            <a:ext cx="1916556" cy="480131"/>
          </a:xfrm>
          <a:prstGeom prst="rect">
            <a:avLst/>
          </a:prstGeom>
        </p:spPr>
        <p:txBody>
          <a:bodyPr wrap="square">
            <a:spAutoFit/>
          </a:bodyPr>
          <a:lstStyle/>
          <a:p>
            <a:pPr marL="0" lvl="1" defTabSz="914411">
              <a:lnSpc>
                <a:spcPct val="90000"/>
              </a:lnSpc>
              <a:spcBef>
                <a:spcPts val="500"/>
              </a:spcBef>
            </a:pPr>
            <a:r>
              <a:rPr lang="en-US" sz="2800" dirty="0">
                <a:solidFill>
                  <a:prstClr val="black"/>
                </a:solidFill>
              </a:rPr>
              <a:t>= [M L T</a:t>
            </a:r>
            <a:r>
              <a:rPr lang="en-US" sz="2800" baseline="30000" dirty="0">
                <a:solidFill>
                  <a:prstClr val="black"/>
                </a:solidFill>
              </a:rPr>
              <a:t>-2</a:t>
            </a:r>
            <a:r>
              <a:rPr lang="en-US" sz="2800" dirty="0">
                <a:solidFill>
                  <a:prstClr val="black"/>
                </a:solidFill>
              </a:rPr>
              <a:t>]</a:t>
            </a:r>
          </a:p>
        </p:txBody>
      </p:sp>
      <p:sp>
        <p:nvSpPr>
          <p:cNvPr id="11" name="Rectangle 10">
            <a:extLst>
              <a:ext uri="{FF2B5EF4-FFF2-40B4-BE49-F238E27FC236}">
                <a16:creationId xmlns:a16="http://schemas.microsoft.com/office/drawing/2014/main" id="{4E85F96F-5EC9-4852-9F1F-0D8BDD5D561F}"/>
              </a:ext>
            </a:extLst>
          </p:cNvPr>
          <p:cNvSpPr/>
          <p:nvPr/>
        </p:nvSpPr>
        <p:spPr>
          <a:xfrm>
            <a:off x="9499303" y="3625611"/>
            <a:ext cx="1916556" cy="480131"/>
          </a:xfrm>
          <a:prstGeom prst="rect">
            <a:avLst/>
          </a:prstGeom>
        </p:spPr>
        <p:txBody>
          <a:bodyPr wrap="square">
            <a:spAutoFit/>
          </a:bodyPr>
          <a:lstStyle/>
          <a:p>
            <a:pPr marL="0" lvl="1" defTabSz="914411">
              <a:lnSpc>
                <a:spcPct val="90000"/>
              </a:lnSpc>
              <a:spcBef>
                <a:spcPts val="500"/>
              </a:spcBef>
            </a:pPr>
            <a:r>
              <a:rPr lang="en-US" sz="2800" dirty="0">
                <a:solidFill>
                  <a:prstClr val="black"/>
                </a:solidFill>
              </a:rPr>
              <a:t>= [M L</a:t>
            </a:r>
            <a:r>
              <a:rPr lang="en-US" sz="2800" baseline="30000" dirty="0">
                <a:solidFill>
                  <a:prstClr val="black"/>
                </a:solidFill>
              </a:rPr>
              <a:t>2</a:t>
            </a:r>
            <a:r>
              <a:rPr lang="en-US" sz="2800" dirty="0">
                <a:solidFill>
                  <a:prstClr val="black"/>
                </a:solidFill>
              </a:rPr>
              <a:t> T</a:t>
            </a:r>
            <a:r>
              <a:rPr lang="en-US" sz="2800" baseline="30000" dirty="0">
                <a:solidFill>
                  <a:prstClr val="black"/>
                </a:solidFill>
              </a:rPr>
              <a:t>-2</a:t>
            </a:r>
            <a:r>
              <a:rPr lang="en-US" sz="2800" dirty="0">
                <a:solidFill>
                  <a:prstClr val="black"/>
                </a:solidFill>
              </a:rPr>
              <a:t>]</a:t>
            </a:r>
          </a:p>
        </p:txBody>
      </p:sp>
      <p:sp>
        <p:nvSpPr>
          <p:cNvPr id="14" name="Title 1">
            <a:extLst>
              <a:ext uri="{FF2B5EF4-FFF2-40B4-BE49-F238E27FC236}">
                <a16:creationId xmlns:a16="http://schemas.microsoft.com/office/drawing/2014/main" id="{0D9163B7-5CB7-4E43-ADDD-4DE26B6FAF4B}"/>
              </a:ext>
            </a:extLst>
          </p:cNvPr>
          <p:cNvSpPr txBox="1">
            <a:spLocks/>
          </p:cNvSpPr>
          <p:nvPr/>
        </p:nvSpPr>
        <p:spPr>
          <a:xfrm>
            <a:off x="838202" y="365125"/>
            <a:ext cx="10515600" cy="1325563"/>
          </a:xfrm>
          <a:prstGeom prst="rect">
            <a:avLst/>
          </a:prstGeom>
        </p:spPr>
        <p:txBody>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Dimensional analysis: more examples of derived dimensions</a:t>
            </a:r>
          </a:p>
        </p:txBody>
      </p:sp>
      <p:sp>
        <p:nvSpPr>
          <p:cNvPr id="16" name="Rectangle 15">
            <a:extLst>
              <a:ext uri="{FF2B5EF4-FFF2-40B4-BE49-F238E27FC236}">
                <a16:creationId xmlns:a16="http://schemas.microsoft.com/office/drawing/2014/main" id="{0EA906D3-5B2C-429C-BF5D-DA8A6F57F376}"/>
              </a:ext>
            </a:extLst>
          </p:cNvPr>
          <p:cNvSpPr/>
          <p:nvPr/>
        </p:nvSpPr>
        <p:spPr>
          <a:xfrm>
            <a:off x="3220280" y="2721773"/>
            <a:ext cx="6970643" cy="480131"/>
          </a:xfrm>
          <a:prstGeom prst="rect">
            <a:avLst/>
          </a:prstGeom>
        </p:spPr>
        <p:txBody>
          <a:bodyPr wrap="square">
            <a:spAutoFit/>
          </a:bodyPr>
          <a:lstStyle/>
          <a:p>
            <a:pPr marL="0" lvl="1" defTabSz="914411">
              <a:lnSpc>
                <a:spcPct val="90000"/>
              </a:lnSpc>
              <a:spcBef>
                <a:spcPts val="500"/>
              </a:spcBef>
            </a:pPr>
            <a:r>
              <a:rPr lang="en-US" sz="2800" dirty="0">
                <a:solidFill>
                  <a:prstClr val="black"/>
                </a:solidFill>
              </a:rPr>
              <a:t>= change in velocity [L T</a:t>
            </a:r>
            <a:r>
              <a:rPr lang="en-US" sz="2800" baseline="30000" dirty="0">
                <a:solidFill>
                  <a:prstClr val="black"/>
                </a:solidFill>
              </a:rPr>
              <a:t>-1</a:t>
            </a:r>
            <a:r>
              <a:rPr lang="en-US" sz="2800" dirty="0">
                <a:solidFill>
                  <a:prstClr val="black"/>
                </a:solidFill>
              </a:rPr>
              <a:t>] over time [T]</a:t>
            </a:r>
          </a:p>
        </p:txBody>
      </p:sp>
      <p:sp>
        <p:nvSpPr>
          <p:cNvPr id="17" name="Rectangle 16">
            <a:extLst>
              <a:ext uri="{FF2B5EF4-FFF2-40B4-BE49-F238E27FC236}">
                <a16:creationId xmlns:a16="http://schemas.microsoft.com/office/drawing/2014/main" id="{B3DECDCC-69C1-4526-BF71-EA4FCF446988}"/>
              </a:ext>
            </a:extLst>
          </p:cNvPr>
          <p:cNvSpPr/>
          <p:nvPr/>
        </p:nvSpPr>
        <p:spPr>
          <a:xfrm>
            <a:off x="2712280" y="3160948"/>
            <a:ext cx="6970643" cy="480131"/>
          </a:xfrm>
          <a:prstGeom prst="rect">
            <a:avLst/>
          </a:prstGeom>
        </p:spPr>
        <p:txBody>
          <a:bodyPr wrap="square">
            <a:spAutoFit/>
          </a:bodyPr>
          <a:lstStyle/>
          <a:p>
            <a:pPr marL="0" lvl="1" defTabSz="914411">
              <a:lnSpc>
                <a:spcPct val="90000"/>
              </a:lnSpc>
              <a:spcBef>
                <a:spcPts val="500"/>
              </a:spcBef>
            </a:pPr>
            <a:r>
              <a:rPr lang="en-US" sz="2800" dirty="0">
                <a:solidFill>
                  <a:prstClr val="black"/>
                </a:solidFill>
              </a:rPr>
              <a:t>= mass [M] times acceleration [L T</a:t>
            </a:r>
            <a:r>
              <a:rPr lang="en-US" sz="2800" baseline="30000" dirty="0">
                <a:solidFill>
                  <a:prstClr val="black"/>
                </a:solidFill>
              </a:rPr>
              <a:t>-2</a:t>
            </a:r>
            <a:r>
              <a:rPr lang="en-US" sz="2800" dirty="0">
                <a:solidFill>
                  <a:prstClr val="black"/>
                </a:solidFill>
              </a:rPr>
              <a:t>]</a:t>
            </a:r>
          </a:p>
        </p:txBody>
      </p:sp>
      <p:sp>
        <p:nvSpPr>
          <p:cNvPr id="19" name="Rectangle 18">
            <a:extLst>
              <a:ext uri="{FF2B5EF4-FFF2-40B4-BE49-F238E27FC236}">
                <a16:creationId xmlns:a16="http://schemas.microsoft.com/office/drawing/2014/main" id="{C706B261-420B-4A84-ADF3-4F7CD5335884}"/>
              </a:ext>
            </a:extLst>
          </p:cNvPr>
          <p:cNvSpPr/>
          <p:nvPr/>
        </p:nvSpPr>
        <p:spPr>
          <a:xfrm>
            <a:off x="2966280" y="3632833"/>
            <a:ext cx="6970643" cy="480131"/>
          </a:xfrm>
          <a:prstGeom prst="rect">
            <a:avLst/>
          </a:prstGeom>
        </p:spPr>
        <p:txBody>
          <a:bodyPr wrap="square">
            <a:spAutoFit/>
          </a:bodyPr>
          <a:lstStyle/>
          <a:p>
            <a:pPr marL="0" lvl="1" defTabSz="914411">
              <a:lnSpc>
                <a:spcPct val="90000"/>
              </a:lnSpc>
              <a:spcBef>
                <a:spcPts val="500"/>
              </a:spcBef>
            </a:pPr>
            <a:r>
              <a:rPr lang="en-US" sz="2800" dirty="0">
                <a:solidFill>
                  <a:prstClr val="black"/>
                </a:solidFill>
              </a:rPr>
              <a:t>=  force [M L T</a:t>
            </a:r>
            <a:r>
              <a:rPr lang="en-US" sz="2800" baseline="30000" dirty="0">
                <a:solidFill>
                  <a:prstClr val="black"/>
                </a:solidFill>
              </a:rPr>
              <a:t>-2</a:t>
            </a:r>
            <a:r>
              <a:rPr lang="en-US" sz="2800" dirty="0">
                <a:solidFill>
                  <a:prstClr val="black"/>
                </a:solidFill>
              </a:rPr>
              <a:t>] applied over a distance [L]</a:t>
            </a:r>
          </a:p>
        </p:txBody>
      </p:sp>
      <p:sp>
        <p:nvSpPr>
          <p:cNvPr id="13" name="Rectangle 12">
            <a:extLst>
              <a:ext uri="{FF2B5EF4-FFF2-40B4-BE49-F238E27FC236}">
                <a16:creationId xmlns:a16="http://schemas.microsoft.com/office/drawing/2014/main" id="{74031AD8-7FE9-49EC-B458-7A9B318D3A2B}"/>
              </a:ext>
            </a:extLst>
          </p:cNvPr>
          <p:cNvSpPr/>
          <p:nvPr/>
        </p:nvSpPr>
        <p:spPr>
          <a:xfrm>
            <a:off x="2610678" y="2269170"/>
            <a:ext cx="6970643" cy="480131"/>
          </a:xfrm>
          <a:prstGeom prst="rect">
            <a:avLst/>
          </a:prstGeom>
        </p:spPr>
        <p:txBody>
          <a:bodyPr wrap="square">
            <a:spAutoFit/>
          </a:bodyPr>
          <a:lstStyle/>
          <a:p>
            <a:pPr marL="0" lvl="1" defTabSz="914411">
              <a:lnSpc>
                <a:spcPct val="90000"/>
              </a:lnSpc>
              <a:spcBef>
                <a:spcPts val="500"/>
              </a:spcBef>
            </a:pPr>
            <a:r>
              <a:rPr lang="en-US" sz="2800" dirty="0">
                <a:solidFill>
                  <a:prstClr val="black"/>
                </a:solidFill>
              </a:rPr>
              <a:t>= change in distance [L] over time [T]</a:t>
            </a:r>
          </a:p>
        </p:txBody>
      </p:sp>
    </p:spTree>
    <p:extLst>
      <p:ext uri="{BB962C8B-B14F-4D97-AF65-F5344CB8AC3E}">
        <p14:creationId xmlns:p14="http://schemas.microsoft.com/office/powerpoint/2010/main" val="82264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left)">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left)">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wipe(left)">
                                      <p:cBhvr>
                                        <p:cTn id="52" dur="500"/>
                                        <p:tgtEl>
                                          <p:spTgt spid="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6" grpId="0"/>
      <p:bldP spid="17" grpId="0"/>
      <p:bldP spid="19"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1718EE-83DE-48DB-9B95-04050296661C}"/>
              </a:ext>
            </a:extLst>
          </p:cNvPr>
          <p:cNvSpPr/>
          <p:nvPr/>
        </p:nvSpPr>
        <p:spPr>
          <a:xfrm>
            <a:off x="1098844" y="2259895"/>
            <a:ext cx="10480372" cy="2287806"/>
          </a:xfrm>
          <a:prstGeom prst="rect">
            <a:avLst/>
          </a:prstGeom>
        </p:spPr>
        <p:txBody>
          <a:bodyPr wrap="square">
            <a:spAutoFit/>
          </a:bodyPr>
          <a:lstStyle/>
          <a:p>
            <a:pPr marL="228609" indent="-228604" defTabSz="914411">
              <a:lnSpc>
                <a:spcPct val="90000"/>
              </a:lnSpc>
              <a:spcBef>
                <a:spcPts val="500"/>
              </a:spcBef>
              <a:buFont typeface="Arial" panose="020B0604020202020204" pitchFamily="34" charset="0"/>
              <a:buChar char="•"/>
            </a:pPr>
            <a:r>
              <a:rPr lang="en-US" sz="2800" dirty="0"/>
              <a:t>Will vastly improve understanding of applied mathematics</a:t>
            </a:r>
          </a:p>
          <a:p>
            <a:pPr marL="685809" lvl="1" indent="-228604" defTabSz="914411">
              <a:lnSpc>
                <a:spcPct val="90000"/>
              </a:lnSpc>
              <a:spcBef>
                <a:spcPts val="500"/>
              </a:spcBef>
              <a:buFont typeface="Arial" panose="020B0604020202020204" pitchFamily="34" charset="0"/>
              <a:buChar char="•"/>
            </a:pPr>
            <a:r>
              <a:rPr lang="en-US" sz="2800" dirty="0"/>
              <a:t>Most important skill after algebra</a:t>
            </a:r>
          </a:p>
          <a:p>
            <a:pPr marL="228609" indent="-228604" defTabSz="914411">
              <a:lnSpc>
                <a:spcPct val="90000"/>
              </a:lnSpc>
              <a:spcBef>
                <a:spcPts val="500"/>
              </a:spcBef>
              <a:buFont typeface="Arial" panose="020B0604020202020204" pitchFamily="34" charset="0"/>
              <a:buChar char="•"/>
            </a:pPr>
            <a:r>
              <a:rPr lang="en-US" sz="2800" dirty="0"/>
              <a:t>Dramatically reduces the potential for mathematical errors</a:t>
            </a:r>
          </a:p>
          <a:p>
            <a:pPr marL="685809" lvl="1" indent="-228604" defTabSz="914411">
              <a:lnSpc>
                <a:spcPct val="90000"/>
              </a:lnSpc>
              <a:spcBef>
                <a:spcPts val="500"/>
              </a:spcBef>
              <a:buFont typeface="Arial" panose="020B0604020202020204" pitchFamily="34" charset="0"/>
              <a:buChar char="•"/>
            </a:pPr>
            <a:r>
              <a:rPr lang="en-US" sz="2800" dirty="0"/>
              <a:t>Calculation error (i.e. carrying units through calculations)</a:t>
            </a:r>
          </a:p>
          <a:p>
            <a:pPr marL="685809" lvl="1" indent="-228604" defTabSz="914411">
              <a:lnSpc>
                <a:spcPct val="90000"/>
              </a:lnSpc>
              <a:spcBef>
                <a:spcPts val="500"/>
              </a:spcBef>
              <a:buFont typeface="Arial" panose="020B0604020202020204" pitchFamily="34" charset="0"/>
              <a:buChar char="•"/>
            </a:pPr>
            <a:r>
              <a:rPr lang="en-US" sz="2800" dirty="0"/>
              <a:t>Derivation error</a:t>
            </a:r>
          </a:p>
        </p:txBody>
      </p:sp>
      <p:sp>
        <p:nvSpPr>
          <p:cNvPr id="14" name="Title 1">
            <a:extLst>
              <a:ext uri="{FF2B5EF4-FFF2-40B4-BE49-F238E27FC236}">
                <a16:creationId xmlns:a16="http://schemas.microsoft.com/office/drawing/2014/main" id="{0D9163B7-5CB7-4E43-ADDD-4DE26B6FAF4B}"/>
              </a:ext>
            </a:extLst>
          </p:cNvPr>
          <p:cNvSpPr txBox="1">
            <a:spLocks/>
          </p:cNvSpPr>
          <p:nvPr/>
        </p:nvSpPr>
        <p:spPr>
          <a:xfrm>
            <a:off x="945080" y="816387"/>
            <a:ext cx="10515600" cy="1325563"/>
          </a:xfrm>
          <a:prstGeom prst="rect">
            <a:avLst/>
          </a:prstGeom>
        </p:spPr>
        <p:txBody>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Why care about dimensional analysis?</a:t>
            </a:r>
          </a:p>
        </p:txBody>
      </p:sp>
      <p:grpSp>
        <p:nvGrpSpPr>
          <p:cNvPr id="6" name="Group 5">
            <a:extLst>
              <a:ext uri="{FF2B5EF4-FFF2-40B4-BE49-F238E27FC236}">
                <a16:creationId xmlns:a16="http://schemas.microsoft.com/office/drawing/2014/main" id="{A777A100-461B-5BEA-555B-B2F8D0479E8A}"/>
              </a:ext>
            </a:extLst>
          </p:cNvPr>
          <p:cNvGrpSpPr/>
          <p:nvPr/>
        </p:nvGrpSpPr>
        <p:grpSpPr>
          <a:xfrm>
            <a:off x="4997156" y="3991897"/>
            <a:ext cx="6096000" cy="1644927"/>
            <a:chOff x="4997156" y="3991897"/>
            <a:chExt cx="6096000" cy="1644927"/>
          </a:xfrm>
        </p:grpSpPr>
        <p:sp>
          <p:nvSpPr>
            <p:cNvPr id="3" name="TextBox 2">
              <a:extLst>
                <a:ext uri="{FF2B5EF4-FFF2-40B4-BE49-F238E27FC236}">
                  <a16:creationId xmlns:a16="http://schemas.microsoft.com/office/drawing/2014/main" id="{90F6992A-0154-DC84-911D-380623C99373}"/>
                </a:ext>
              </a:extLst>
            </p:cNvPr>
            <p:cNvSpPr txBox="1"/>
            <p:nvPr/>
          </p:nvSpPr>
          <p:spPr>
            <a:xfrm>
              <a:off x="4997156" y="4436495"/>
              <a:ext cx="6096000" cy="1200329"/>
            </a:xfrm>
            <a:prstGeom prst="rect">
              <a:avLst/>
            </a:prstGeom>
            <a:noFill/>
          </p:spPr>
          <p:txBody>
            <a:bodyPr wrap="square">
              <a:spAutoFit/>
            </a:bodyPr>
            <a:lstStyle/>
            <a:p>
              <a:r>
                <a:rPr lang="en-US" sz="3600" dirty="0">
                  <a:solidFill>
                    <a:srgbClr val="FF0000"/>
                  </a:solidFill>
                </a:rPr>
                <a:t>Huge emphasis on this in exams in this class!!!</a:t>
              </a:r>
            </a:p>
          </p:txBody>
        </p:sp>
        <p:cxnSp>
          <p:nvCxnSpPr>
            <p:cNvPr id="5" name="Straight Arrow Connector 4">
              <a:extLst>
                <a:ext uri="{FF2B5EF4-FFF2-40B4-BE49-F238E27FC236}">
                  <a16:creationId xmlns:a16="http://schemas.microsoft.com/office/drawing/2014/main" id="{B3D7CD8C-DC11-ADCD-370E-D97EDCA09DE8}"/>
                </a:ext>
              </a:extLst>
            </p:cNvPr>
            <p:cNvCxnSpPr/>
            <p:nvPr/>
          </p:nvCxnSpPr>
          <p:spPr>
            <a:xfrm flipH="1" flipV="1">
              <a:off x="6735097" y="3991897"/>
              <a:ext cx="98322" cy="55580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0738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left)">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1718EE-83DE-48DB-9B95-04050296661C}"/>
              </a:ext>
            </a:extLst>
          </p:cNvPr>
          <p:cNvSpPr/>
          <p:nvPr/>
        </p:nvSpPr>
        <p:spPr>
          <a:xfrm>
            <a:off x="1098844" y="2259895"/>
            <a:ext cx="10480372" cy="3448123"/>
          </a:xfrm>
          <a:prstGeom prst="rect">
            <a:avLst/>
          </a:prstGeom>
        </p:spPr>
        <p:txBody>
          <a:bodyPr wrap="square">
            <a:spAutoFit/>
          </a:bodyPr>
          <a:lstStyle/>
          <a:p>
            <a:pPr marL="228604" indent="-228604" defTabSz="914411">
              <a:lnSpc>
                <a:spcPct val="90000"/>
              </a:lnSpc>
              <a:spcBef>
                <a:spcPts val="1001"/>
              </a:spcBef>
              <a:buFont typeface="Arial" panose="020B0604020202020204" pitchFamily="34" charset="0"/>
              <a:buChar char="•"/>
            </a:pPr>
            <a:r>
              <a:rPr lang="en-US" sz="2800" dirty="0">
                <a:solidFill>
                  <a:prstClr val="black"/>
                </a:solidFill>
              </a:rPr>
              <a:t>Use capital letters with non-italicized fonts (e.g. [M] not [</a:t>
            </a:r>
            <a:r>
              <a:rPr lang="en-US" sz="2800" i="1" dirty="0">
                <a:solidFill>
                  <a:prstClr val="black"/>
                </a:solidFill>
              </a:rPr>
              <a:t>M</a:t>
            </a:r>
            <a:r>
              <a:rPr lang="en-US" sz="2800" dirty="0">
                <a:solidFill>
                  <a:prstClr val="black"/>
                </a:solidFill>
              </a:rPr>
              <a:t>] or [m])</a:t>
            </a:r>
          </a:p>
          <a:p>
            <a:pPr marL="228604" indent="-228604" defTabSz="914411">
              <a:lnSpc>
                <a:spcPct val="90000"/>
              </a:lnSpc>
              <a:spcBef>
                <a:spcPts val="1001"/>
              </a:spcBef>
              <a:buFont typeface="Arial" panose="020B0604020202020204" pitchFamily="34" charset="0"/>
              <a:buChar char="•"/>
            </a:pPr>
            <a:r>
              <a:rPr lang="en-US" sz="2800" dirty="0">
                <a:solidFill>
                  <a:prstClr val="black"/>
                </a:solidFill>
              </a:rPr>
              <a:t>Always put in square brackets (i.e. [L] not L or (L))</a:t>
            </a:r>
          </a:p>
          <a:p>
            <a:pPr marL="228604" indent="-228604" defTabSz="914411">
              <a:lnSpc>
                <a:spcPct val="90000"/>
              </a:lnSpc>
              <a:spcBef>
                <a:spcPts val="1001"/>
              </a:spcBef>
              <a:buFont typeface="Arial" panose="020B0604020202020204" pitchFamily="34" charset="0"/>
              <a:buChar char="•"/>
            </a:pPr>
            <a:r>
              <a:rPr lang="en-US" sz="2800" dirty="0">
                <a:solidFill>
                  <a:prstClr val="black"/>
                </a:solidFill>
              </a:rPr>
              <a:t>Use negative exponents rather than fractions </a:t>
            </a:r>
            <a:br>
              <a:rPr lang="en-US" sz="2800" dirty="0">
                <a:solidFill>
                  <a:prstClr val="black"/>
                </a:solidFill>
              </a:rPr>
            </a:br>
            <a:r>
              <a:rPr lang="en-US" sz="2800" dirty="0">
                <a:solidFill>
                  <a:prstClr val="black"/>
                </a:solidFill>
              </a:rPr>
              <a:t>(e.g. a mass flux is [M L</a:t>
            </a:r>
            <a:r>
              <a:rPr lang="en-US" sz="2800" baseline="30000" dirty="0">
                <a:solidFill>
                  <a:prstClr val="black"/>
                </a:solidFill>
              </a:rPr>
              <a:t>-2</a:t>
            </a:r>
            <a:r>
              <a:rPr lang="en-US" sz="2800" dirty="0">
                <a:solidFill>
                  <a:prstClr val="black"/>
                </a:solidFill>
              </a:rPr>
              <a:t> T</a:t>
            </a:r>
            <a:r>
              <a:rPr lang="en-US" sz="2800" baseline="30000" dirty="0">
                <a:solidFill>
                  <a:prstClr val="black"/>
                </a:solidFill>
              </a:rPr>
              <a:t>-1</a:t>
            </a:r>
            <a:r>
              <a:rPr lang="en-US" sz="2800" dirty="0">
                <a:solidFill>
                  <a:prstClr val="black"/>
                </a:solidFill>
              </a:rPr>
              <a:t>] not [M / L</a:t>
            </a:r>
            <a:r>
              <a:rPr lang="en-US" sz="2800" baseline="30000" dirty="0">
                <a:solidFill>
                  <a:prstClr val="black"/>
                </a:solidFill>
              </a:rPr>
              <a:t>2</a:t>
            </a:r>
            <a:r>
              <a:rPr lang="en-US" sz="2800" dirty="0">
                <a:solidFill>
                  <a:prstClr val="black"/>
                </a:solidFill>
              </a:rPr>
              <a:t>T])</a:t>
            </a:r>
          </a:p>
          <a:p>
            <a:pPr marL="685804" lvl="1" indent="-228604" defTabSz="914411">
              <a:lnSpc>
                <a:spcPct val="90000"/>
              </a:lnSpc>
              <a:spcBef>
                <a:spcPts val="1001"/>
              </a:spcBef>
              <a:buFont typeface="Arial" panose="020B0604020202020204" pitchFamily="34" charset="0"/>
              <a:buChar char="•"/>
            </a:pPr>
            <a:r>
              <a:rPr lang="en-US" sz="2800" dirty="0">
                <a:solidFill>
                  <a:prstClr val="black"/>
                </a:solidFill>
              </a:rPr>
              <a:t>Why?  Less ambiguous order of operations</a:t>
            </a:r>
          </a:p>
          <a:p>
            <a:pPr marL="1143004" lvl="2" indent="-228604" defTabSz="914411">
              <a:lnSpc>
                <a:spcPct val="90000"/>
              </a:lnSpc>
              <a:spcBef>
                <a:spcPts val="1001"/>
              </a:spcBef>
              <a:buFont typeface="Arial" panose="020B0604020202020204" pitchFamily="34" charset="0"/>
              <a:buChar char="•"/>
            </a:pPr>
            <a:r>
              <a:rPr lang="en-US" sz="2800" dirty="0">
                <a:solidFill>
                  <a:prstClr val="black"/>
                </a:solidFill>
              </a:rPr>
              <a:t>[M/L</a:t>
            </a:r>
            <a:r>
              <a:rPr lang="en-US" sz="2800" baseline="30000" dirty="0">
                <a:solidFill>
                  <a:prstClr val="black"/>
                </a:solidFill>
              </a:rPr>
              <a:t>2</a:t>
            </a:r>
            <a:r>
              <a:rPr lang="en-US" sz="2800" dirty="0">
                <a:solidFill>
                  <a:prstClr val="black"/>
                </a:solidFill>
              </a:rPr>
              <a:t>T] might be interpreted as [(M/L</a:t>
            </a:r>
            <a:r>
              <a:rPr lang="en-US" sz="2800" baseline="30000" dirty="0">
                <a:solidFill>
                  <a:prstClr val="black"/>
                </a:solidFill>
              </a:rPr>
              <a:t>2</a:t>
            </a:r>
            <a:r>
              <a:rPr lang="en-US" sz="2800" dirty="0">
                <a:solidFill>
                  <a:prstClr val="black"/>
                </a:solidFill>
              </a:rPr>
              <a:t>)T] or [M/(L</a:t>
            </a:r>
            <a:r>
              <a:rPr lang="en-US" sz="2800" baseline="30000" dirty="0">
                <a:solidFill>
                  <a:prstClr val="black"/>
                </a:solidFill>
              </a:rPr>
              <a:t>2</a:t>
            </a:r>
            <a:r>
              <a:rPr lang="en-US" sz="2800" dirty="0">
                <a:solidFill>
                  <a:prstClr val="black"/>
                </a:solidFill>
              </a:rPr>
              <a:t>T)]</a:t>
            </a:r>
          </a:p>
          <a:p>
            <a:pPr marL="1143004" lvl="2" indent="-228604" defTabSz="914411">
              <a:lnSpc>
                <a:spcPct val="90000"/>
              </a:lnSpc>
              <a:spcBef>
                <a:spcPts val="1001"/>
              </a:spcBef>
              <a:buFont typeface="Arial" panose="020B0604020202020204" pitchFamily="34" charset="0"/>
              <a:buChar char="•"/>
            </a:pPr>
            <a:r>
              <a:rPr lang="en-US" sz="2800" dirty="0">
                <a:solidFill>
                  <a:prstClr val="black"/>
                </a:solidFill>
              </a:rPr>
              <a:t>[M L</a:t>
            </a:r>
            <a:r>
              <a:rPr lang="en-US" sz="2800" baseline="30000" dirty="0">
                <a:solidFill>
                  <a:prstClr val="black"/>
                </a:solidFill>
              </a:rPr>
              <a:t>-2</a:t>
            </a:r>
            <a:r>
              <a:rPr lang="en-US" sz="2800" dirty="0">
                <a:solidFill>
                  <a:prstClr val="black"/>
                </a:solidFill>
              </a:rPr>
              <a:t> T</a:t>
            </a:r>
            <a:r>
              <a:rPr lang="en-US" sz="2800" baseline="30000" dirty="0">
                <a:solidFill>
                  <a:prstClr val="black"/>
                </a:solidFill>
              </a:rPr>
              <a:t>-1</a:t>
            </a:r>
            <a:r>
              <a:rPr lang="en-US" sz="2800" dirty="0">
                <a:solidFill>
                  <a:prstClr val="black"/>
                </a:solidFill>
              </a:rPr>
              <a:t>] is unambiguously the same as [M/(L</a:t>
            </a:r>
            <a:r>
              <a:rPr lang="en-US" sz="2800" baseline="30000" dirty="0">
                <a:solidFill>
                  <a:prstClr val="black"/>
                </a:solidFill>
              </a:rPr>
              <a:t>2</a:t>
            </a:r>
            <a:r>
              <a:rPr lang="en-US" sz="2800" dirty="0">
                <a:solidFill>
                  <a:prstClr val="black"/>
                </a:solidFill>
              </a:rPr>
              <a:t>T)]</a:t>
            </a:r>
          </a:p>
        </p:txBody>
      </p:sp>
      <p:sp>
        <p:nvSpPr>
          <p:cNvPr id="14" name="Title 1">
            <a:extLst>
              <a:ext uri="{FF2B5EF4-FFF2-40B4-BE49-F238E27FC236}">
                <a16:creationId xmlns:a16="http://schemas.microsoft.com/office/drawing/2014/main" id="{0D9163B7-5CB7-4E43-ADDD-4DE26B6FAF4B}"/>
              </a:ext>
            </a:extLst>
          </p:cNvPr>
          <p:cNvSpPr txBox="1">
            <a:spLocks/>
          </p:cNvSpPr>
          <p:nvPr/>
        </p:nvSpPr>
        <p:spPr>
          <a:xfrm>
            <a:off x="838202" y="365125"/>
            <a:ext cx="10515600" cy="1325563"/>
          </a:xfrm>
          <a:prstGeom prst="rect">
            <a:avLst/>
          </a:prstGeom>
        </p:spPr>
        <p:txBody>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Rules for formatting dimensions</a:t>
            </a:r>
          </a:p>
          <a:p>
            <a:r>
              <a:rPr lang="en-US" dirty="0"/>
              <a:t>(i.e. grounds for losing points on assignments)</a:t>
            </a:r>
          </a:p>
        </p:txBody>
      </p:sp>
    </p:spTree>
    <p:extLst>
      <p:ext uri="{BB962C8B-B14F-4D97-AF65-F5344CB8AC3E}">
        <p14:creationId xmlns:p14="http://schemas.microsoft.com/office/powerpoint/2010/main" val="281513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003C71-C725-4F3C-B984-6B23BD5AE865}"/>
              </a:ext>
            </a:extLst>
          </p:cNvPr>
          <p:cNvPicPr>
            <a:picLocks noChangeAspect="1"/>
          </p:cNvPicPr>
          <p:nvPr/>
        </p:nvPicPr>
        <p:blipFill rotWithShape="1">
          <a:blip r:embed="rId3"/>
          <a:srcRect l="12643" t="9048" r="65500" b="3714"/>
          <a:stretch/>
        </p:blipFill>
        <p:spPr>
          <a:xfrm>
            <a:off x="4323805" y="0"/>
            <a:ext cx="7350377" cy="8251157"/>
          </a:xfrm>
          <a:prstGeom prst="rect">
            <a:avLst/>
          </a:prstGeom>
        </p:spPr>
      </p:pic>
      <p:sp>
        <p:nvSpPr>
          <p:cNvPr id="5" name="Title 1">
            <a:extLst>
              <a:ext uri="{FF2B5EF4-FFF2-40B4-BE49-F238E27FC236}">
                <a16:creationId xmlns:a16="http://schemas.microsoft.com/office/drawing/2014/main" id="{B5E9F971-7F70-4F50-996F-15BE21DD7AB7}"/>
              </a:ext>
            </a:extLst>
          </p:cNvPr>
          <p:cNvSpPr txBox="1">
            <a:spLocks/>
          </p:cNvSpPr>
          <p:nvPr/>
        </p:nvSpPr>
        <p:spPr>
          <a:xfrm>
            <a:off x="250374" y="1462405"/>
            <a:ext cx="3746860" cy="1325563"/>
          </a:xfrm>
          <a:prstGeom prst="rect">
            <a:avLst/>
          </a:prstGeom>
        </p:spPr>
        <p:txBody>
          <a:bodyPr/>
          <a:lstStyle>
            <a:lvl1pPr algn="l"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Appendix A in the textbook</a:t>
            </a:r>
          </a:p>
        </p:txBody>
      </p:sp>
    </p:spTree>
    <p:extLst>
      <p:ext uri="{BB962C8B-B14F-4D97-AF65-F5344CB8AC3E}">
        <p14:creationId xmlns:p14="http://schemas.microsoft.com/office/powerpoint/2010/main" val="689269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Using the dimensionality of chemical properties of water to estimate volume</a:t>
            </a:r>
          </a:p>
        </p:txBody>
      </p:sp>
    </p:spTree>
    <p:extLst>
      <p:ext uri="{BB962C8B-B14F-4D97-AF65-F5344CB8AC3E}">
        <p14:creationId xmlns:p14="http://schemas.microsoft.com/office/powerpoint/2010/main" val="147868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Chemistry of water: Solutions</a:t>
            </a:r>
          </a:p>
        </p:txBody>
      </p:sp>
      <p:sp>
        <p:nvSpPr>
          <p:cNvPr id="21" name="Can 20"/>
          <p:cNvSpPr/>
          <p:nvPr/>
        </p:nvSpPr>
        <p:spPr>
          <a:xfrm>
            <a:off x="657647" y="28561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657647" y="41016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a:grpSpLocks noChangeAspect="1"/>
          </p:cNvGrpSpPr>
          <p:nvPr/>
        </p:nvGrpSpPr>
        <p:grpSpPr>
          <a:xfrm rot="15318483">
            <a:off x="3552976" y="1240490"/>
            <a:ext cx="1293318" cy="1707304"/>
            <a:chOff x="6433607" y="1690688"/>
            <a:chExt cx="3541989" cy="3894082"/>
          </a:xfrm>
        </p:grpSpPr>
        <p:sp>
          <p:nvSpPr>
            <p:cNvPr id="30" name="Can 29"/>
            <p:cNvSpPr/>
            <p:nvPr/>
          </p:nvSpPr>
          <p:spPr>
            <a:xfrm>
              <a:off x="6433607" y="1690688"/>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 name="Can 30"/>
            <p:cNvSpPr/>
            <p:nvPr/>
          </p:nvSpPr>
          <p:spPr>
            <a:xfrm>
              <a:off x="6433608" y="2936162"/>
              <a:ext cx="3541988" cy="2643351"/>
            </a:xfrm>
            <a:prstGeom prst="can">
              <a:avLst>
                <a:gd name="adj" fmla="val 26626"/>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rPr>
                <a:t>NaCl</a:t>
              </a:r>
              <a:endParaRPr lang="en-US" sz="4000" dirty="0">
                <a:solidFill>
                  <a:schemeClr val="tx1"/>
                </a:solidFill>
              </a:endParaRPr>
            </a:p>
          </p:txBody>
        </p:sp>
      </p:grpSp>
      <mc:AlternateContent xmlns:mc="http://schemas.openxmlformats.org/markup-compatibility/2006" xmlns:a14="http://schemas.microsoft.com/office/drawing/2010/main">
        <mc:Choice Requires="a14">
          <p:sp>
            <p:nvSpPr>
              <p:cNvPr id="32" name="Content Placeholder 2"/>
              <p:cNvSpPr txBox="1">
                <a:spLocks/>
              </p:cNvSpPr>
              <p:nvPr/>
            </p:nvSpPr>
            <p:spPr>
              <a:xfrm>
                <a:off x="5425439" y="1585732"/>
                <a:ext cx="6528159" cy="4830308"/>
              </a:xfrm>
              <a:prstGeom prst="rect">
                <a:avLst/>
              </a:prstGeom>
            </p:spPr>
            <p:txBody>
              <a:bodyPr vert="horz" lIns="91440" tIns="45720" rIns="91440" bIns="45720" rtlCol="0">
                <a:no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3200" dirty="0"/>
                  <a:t>Solute : </a:t>
                </a:r>
                <a:r>
                  <a:rPr lang="en-US" sz="3200" dirty="0" err="1"/>
                  <a:t>NaCl</a:t>
                </a:r>
                <a:r>
                  <a:rPr lang="en-US" sz="3200" dirty="0"/>
                  <a:t> (table salt)</a:t>
                </a:r>
              </a:p>
              <a:p>
                <a:r>
                  <a:rPr lang="en-US" sz="3200" dirty="0"/>
                  <a:t>Solvent: Water</a:t>
                </a:r>
              </a:p>
              <a:p>
                <a:r>
                  <a:rPr lang="en-US" sz="3200" dirty="0"/>
                  <a:t>Dissociation: Na</a:t>
                </a:r>
                <a:r>
                  <a:rPr lang="en-US" sz="3200" baseline="30000" dirty="0"/>
                  <a:t>+</a:t>
                </a:r>
                <a:r>
                  <a:rPr lang="en-US" sz="3200" dirty="0"/>
                  <a:t> and Cl</a:t>
                </a:r>
                <a:r>
                  <a:rPr lang="en-US" sz="3200" baseline="30000" dirty="0"/>
                  <a:t>-</a:t>
                </a:r>
              </a:p>
              <a:p>
                <a:pPr lvl="1"/>
                <a:r>
                  <a:rPr lang="en-US" sz="2800" dirty="0"/>
                  <a:t>Water is a </a:t>
                </a:r>
                <a:r>
                  <a:rPr lang="en-US" sz="2800" u="sng" dirty="0"/>
                  <a:t>nearly</a:t>
                </a:r>
                <a:r>
                  <a:rPr lang="en-US" sz="2800" dirty="0"/>
                  <a:t> universal solvent (polar molecule)</a:t>
                </a:r>
              </a:p>
              <a:p>
                <a:r>
                  <a:rPr lang="en-US" dirty="0"/>
                  <a:t>Concentration</a:t>
                </a:r>
                <a:r>
                  <a:rPr lang="en-US" sz="3200" dirty="0"/>
                  <a:t>: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𝐶</m:t>
                        </m:r>
                      </m:e>
                      <m:sub>
                        <m:r>
                          <a:rPr lang="en-US" sz="3200" b="0" i="1" smtClean="0">
                            <a:latin typeface="Cambria Math" panose="02040503050406030204" pitchFamily="18" charset="0"/>
                          </a:rPr>
                          <m:t>𝑠𝑜𝑙𝑢𝑡𝑖𝑜𝑛</m:t>
                        </m:r>
                      </m:sub>
                    </m:sSub>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𝑚</m:t>
                            </m:r>
                          </m:e>
                          <m:sub>
                            <m:r>
                              <a:rPr lang="en-US" sz="3200" b="0" i="1" smtClean="0">
                                <a:latin typeface="Cambria Math" panose="02040503050406030204" pitchFamily="18" charset="0"/>
                              </a:rPr>
                              <m:t>𝑠𝑜𝑙𝑢𝑡𝑒</m:t>
                            </m:r>
                          </m:sub>
                        </m:sSub>
                      </m:num>
                      <m:den>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𝑉</m:t>
                            </m:r>
                          </m:e>
                          <m:sub>
                            <m:r>
                              <a:rPr lang="en-US" sz="3200" b="0" i="1" smtClean="0">
                                <a:latin typeface="Cambria Math" panose="02040503050406030204" pitchFamily="18" charset="0"/>
                              </a:rPr>
                              <m:t>𝑠𝑜𝑙𝑢𝑡𝑖𝑜𝑛</m:t>
                            </m:r>
                          </m:sub>
                        </m:sSub>
                      </m:den>
                    </m:f>
                  </m:oMath>
                </a14:m>
                <a:endParaRPr lang="en-US" sz="3200" dirty="0"/>
              </a:p>
              <a:p>
                <a:r>
                  <a:rPr lang="en-US" sz="3200" dirty="0"/>
                  <a:t>Dimensions: [M L</a:t>
                </a:r>
                <a:r>
                  <a:rPr lang="en-US" sz="3200" baseline="30000" dirty="0"/>
                  <a:t>-3</a:t>
                </a:r>
                <a:r>
                  <a:rPr lang="en-US" sz="3200" dirty="0"/>
                  <a:t>]</a:t>
                </a:r>
              </a:p>
            </p:txBody>
          </p:sp>
        </mc:Choice>
        <mc:Fallback xmlns="">
          <p:sp>
            <p:nvSpPr>
              <p:cNvPr id="32" name="Content Placeholder 2"/>
              <p:cNvSpPr txBox="1">
                <a:spLocks noRot="1" noChangeAspect="1" noMove="1" noResize="1" noEditPoints="1" noAdjustHandles="1" noChangeArrowheads="1" noChangeShapeType="1" noTextEdit="1"/>
              </p:cNvSpPr>
              <p:nvPr/>
            </p:nvSpPr>
            <p:spPr>
              <a:xfrm>
                <a:off x="5425439" y="1585732"/>
                <a:ext cx="6528159" cy="4830308"/>
              </a:xfrm>
              <a:prstGeom prst="rect">
                <a:avLst/>
              </a:prstGeom>
              <a:blipFill>
                <a:blip r:embed="rId3"/>
                <a:stretch>
                  <a:fillRect l="-2148" t="-2648"/>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77849608-2EF1-B49D-FA51-C792B4966C02}"/>
              </a:ext>
            </a:extLst>
          </p:cNvPr>
          <p:cNvSpPr txBox="1"/>
          <p:nvPr/>
        </p:nvSpPr>
        <p:spPr>
          <a:xfrm>
            <a:off x="1790740" y="1863309"/>
            <a:ext cx="1612490" cy="461665"/>
          </a:xfrm>
          <a:prstGeom prst="rect">
            <a:avLst/>
          </a:prstGeom>
          <a:noFill/>
        </p:spPr>
        <p:txBody>
          <a:bodyPr wrap="square">
            <a:spAutoFit/>
          </a:bodyPr>
          <a:lstStyle/>
          <a:p>
            <a:r>
              <a:rPr lang="en-US" sz="2400" dirty="0"/>
              <a:t>Solute: [M]</a:t>
            </a:r>
          </a:p>
        </p:txBody>
      </p:sp>
      <p:sp>
        <p:nvSpPr>
          <p:cNvPr id="6" name="TextBox 5">
            <a:extLst>
              <a:ext uri="{FF2B5EF4-FFF2-40B4-BE49-F238E27FC236}">
                <a16:creationId xmlns:a16="http://schemas.microsoft.com/office/drawing/2014/main" id="{EAD1BA8B-252A-902C-0C3F-0722055420A1}"/>
              </a:ext>
            </a:extLst>
          </p:cNvPr>
          <p:cNvSpPr txBox="1"/>
          <p:nvPr/>
        </p:nvSpPr>
        <p:spPr>
          <a:xfrm>
            <a:off x="816150" y="6031210"/>
            <a:ext cx="2393737" cy="461665"/>
          </a:xfrm>
          <a:prstGeom prst="rect">
            <a:avLst/>
          </a:prstGeom>
          <a:noFill/>
        </p:spPr>
        <p:txBody>
          <a:bodyPr wrap="square">
            <a:spAutoFit/>
          </a:bodyPr>
          <a:lstStyle/>
          <a:p>
            <a:r>
              <a:rPr lang="en-US" sz="2400" dirty="0">
                <a:solidFill>
                  <a:schemeClr val="bg1"/>
                </a:solidFill>
              </a:rPr>
              <a:t>Solvent H</a:t>
            </a:r>
            <a:r>
              <a:rPr lang="en-US" sz="2400" baseline="-25000" dirty="0">
                <a:solidFill>
                  <a:schemeClr val="bg1"/>
                </a:solidFill>
              </a:rPr>
              <a:t>2</a:t>
            </a:r>
            <a:r>
              <a:rPr lang="en-US" sz="2400" dirty="0">
                <a:solidFill>
                  <a:schemeClr val="bg1"/>
                </a:solidFill>
              </a:rPr>
              <a:t>O: [L</a:t>
            </a:r>
            <a:r>
              <a:rPr lang="en-US" sz="2400" baseline="30000" dirty="0">
                <a:solidFill>
                  <a:schemeClr val="bg1"/>
                </a:solidFill>
              </a:rPr>
              <a:t>3</a:t>
            </a:r>
            <a:r>
              <a:rPr lang="en-US" sz="2400" dirty="0">
                <a:solidFill>
                  <a:schemeClr val="bg1"/>
                </a:solidFill>
              </a:rPr>
              <a:t>]</a:t>
            </a:r>
          </a:p>
        </p:txBody>
      </p:sp>
      <p:sp>
        <p:nvSpPr>
          <p:cNvPr id="7" name="TextBox 6">
            <a:extLst>
              <a:ext uri="{FF2B5EF4-FFF2-40B4-BE49-F238E27FC236}">
                <a16:creationId xmlns:a16="http://schemas.microsoft.com/office/drawing/2014/main" id="{1B383A33-49E5-67F2-A98B-1542323B3B8E}"/>
              </a:ext>
            </a:extLst>
          </p:cNvPr>
          <p:cNvSpPr txBox="1"/>
          <p:nvPr/>
        </p:nvSpPr>
        <p:spPr>
          <a:xfrm>
            <a:off x="609707" y="4947467"/>
            <a:ext cx="3775515" cy="461665"/>
          </a:xfrm>
          <a:prstGeom prst="rect">
            <a:avLst/>
          </a:prstGeom>
          <a:noFill/>
        </p:spPr>
        <p:txBody>
          <a:bodyPr wrap="square">
            <a:spAutoFit/>
          </a:bodyPr>
          <a:lstStyle/>
          <a:p>
            <a:r>
              <a:rPr lang="en-US" sz="2400" dirty="0">
                <a:solidFill>
                  <a:schemeClr val="bg1"/>
                </a:solidFill>
              </a:rPr>
              <a:t>Solution NaCl in H</a:t>
            </a:r>
            <a:r>
              <a:rPr lang="en-US" sz="2400" baseline="-25000" dirty="0">
                <a:solidFill>
                  <a:schemeClr val="bg1"/>
                </a:solidFill>
              </a:rPr>
              <a:t>2</a:t>
            </a:r>
            <a:r>
              <a:rPr lang="en-US" sz="2400" dirty="0">
                <a:solidFill>
                  <a:schemeClr val="bg1"/>
                </a:solidFill>
              </a:rPr>
              <a:t>O: [M L</a:t>
            </a:r>
            <a:r>
              <a:rPr lang="en-US" sz="2400" baseline="30000" dirty="0">
                <a:solidFill>
                  <a:schemeClr val="bg1"/>
                </a:solidFill>
              </a:rPr>
              <a:t>-3</a:t>
            </a:r>
            <a:r>
              <a:rPr lang="en-US" sz="2400" dirty="0">
                <a:solidFill>
                  <a:schemeClr val="bg1"/>
                </a:solidFill>
              </a:rPr>
              <a:t>]</a:t>
            </a:r>
          </a:p>
        </p:txBody>
      </p:sp>
      <p:grpSp>
        <p:nvGrpSpPr>
          <p:cNvPr id="12" name="Group 11">
            <a:extLst>
              <a:ext uri="{FF2B5EF4-FFF2-40B4-BE49-F238E27FC236}">
                <a16:creationId xmlns:a16="http://schemas.microsoft.com/office/drawing/2014/main" id="{20F6B42A-5D2F-E72C-6FD2-8A1FCA8D5811}"/>
              </a:ext>
            </a:extLst>
          </p:cNvPr>
          <p:cNvGrpSpPr/>
          <p:nvPr/>
        </p:nvGrpSpPr>
        <p:grpSpPr>
          <a:xfrm>
            <a:off x="1117337" y="5364809"/>
            <a:ext cx="2245237" cy="786874"/>
            <a:chOff x="1117337" y="5364809"/>
            <a:chExt cx="2245237" cy="786874"/>
          </a:xfrm>
        </p:grpSpPr>
        <p:sp>
          <p:nvSpPr>
            <p:cNvPr id="8" name="TextBox 7">
              <a:extLst>
                <a:ext uri="{FF2B5EF4-FFF2-40B4-BE49-F238E27FC236}">
                  <a16:creationId xmlns:a16="http://schemas.microsoft.com/office/drawing/2014/main" id="{3DE9A86F-39CC-8C54-5CC2-D137BEAC6CA3}"/>
                </a:ext>
              </a:extLst>
            </p:cNvPr>
            <p:cNvSpPr txBox="1"/>
            <p:nvPr/>
          </p:nvSpPr>
          <p:spPr>
            <a:xfrm rot="19454671">
              <a:off x="1117337" y="5423337"/>
              <a:ext cx="673403" cy="461665"/>
            </a:xfrm>
            <a:prstGeom prst="rect">
              <a:avLst/>
            </a:prstGeom>
            <a:noFill/>
          </p:spPr>
          <p:txBody>
            <a:bodyPr wrap="square">
              <a:spAutoFit/>
            </a:bodyPr>
            <a:lstStyle/>
            <a:p>
              <a:r>
                <a:rPr lang="en-US" sz="2400" dirty="0">
                  <a:solidFill>
                    <a:schemeClr val="bg1"/>
                  </a:solidFill>
                </a:rPr>
                <a:t>Na</a:t>
              </a:r>
              <a:r>
                <a:rPr lang="en-US" sz="2400" baseline="30000" dirty="0">
                  <a:solidFill>
                    <a:schemeClr val="bg1"/>
                  </a:solidFill>
                </a:rPr>
                <a:t>+</a:t>
              </a:r>
            </a:p>
          </p:txBody>
        </p:sp>
        <p:sp>
          <p:nvSpPr>
            <p:cNvPr id="9" name="TextBox 8">
              <a:extLst>
                <a:ext uri="{FF2B5EF4-FFF2-40B4-BE49-F238E27FC236}">
                  <a16:creationId xmlns:a16="http://schemas.microsoft.com/office/drawing/2014/main" id="{C7BE2006-01A1-C2EC-2471-D0E6CE6987F3}"/>
                </a:ext>
              </a:extLst>
            </p:cNvPr>
            <p:cNvSpPr txBox="1"/>
            <p:nvPr/>
          </p:nvSpPr>
          <p:spPr>
            <a:xfrm rot="1335842">
              <a:off x="1618252" y="5690018"/>
              <a:ext cx="673403" cy="461665"/>
            </a:xfrm>
            <a:prstGeom prst="rect">
              <a:avLst/>
            </a:prstGeom>
            <a:noFill/>
          </p:spPr>
          <p:txBody>
            <a:bodyPr wrap="square">
              <a:spAutoFit/>
            </a:bodyPr>
            <a:lstStyle/>
            <a:p>
              <a:r>
                <a:rPr lang="en-US" sz="2400" dirty="0">
                  <a:solidFill>
                    <a:schemeClr val="bg1"/>
                  </a:solidFill>
                </a:rPr>
                <a:t>Cl</a:t>
              </a:r>
              <a:r>
                <a:rPr lang="en-US" sz="2400" baseline="30000" dirty="0">
                  <a:solidFill>
                    <a:schemeClr val="bg1"/>
                  </a:solidFill>
                </a:rPr>
                <a:t>-</a:t>
              </a:r>
            </a:p>
          </p:txBody>
        </p:sp>
        <p:sp>
          <p:nvSpPr>
            <p:cNvPr id="10" name="TextBox 9">
              <a:extLst>
                <a:ext uri="{FF2B5EF4-FFF2-40B4-BE49-F238E27FC236}">
                  <a16:creationId xmlns:a16="http://schemas.microsoft.com/office/drawing/2014/main" id="{E6B7D90F-EC73-DD91-061C-79A2718ABA70}"/>
                </a:ext>
              </a:extLst>
            </p:cNvPr>
            <p:cNvSpPr txBox="1"/>
            <p:nvPr/>
          </p:nvSpPr>
          <p:spPr>
            <a:xfrm rot="1894086">
              <a:off x="2035438" y="5364809"/>
              <a:ext cx="673403" cy="461665"/>
            </a:xfrm>
            <a:prstGeom prst="rect">
              <a:avLst/>
            </a:prstGeom>
            <a:noFill/>
          </p:spPr>
          <p:txBody>
            <a:bodyPr wrap="square">
              <a:spAutoFit/>
            </a:bodyPr>
            <a:lstStyle/>
            <a:p>
              <a:r>
                <a:rPr lang="en-US" sz="2400" dirty="0">
                  <a:solidFill>
                    <a:schemeClr val="bg1"/>
                  </a:solidFill>
                </a:rPr>
                <a:t>Na</a:t>
              </a:r>
              <a:r>
                <a:rPr lang="en-US" sz="2400" baseline="30000" dirty="0">
                  <a:solidFill>
                    <a:schemeClr val="bg1"/>
                  </a:solidFill>
                </a:rPr>
                <a:t>+</a:t>
              </a:r>
            </a:p>
          </p:txBody>
        </p:sp>
        <p:sp>
          <p:nvSpPr>
            <p:cNvPr id="11" name="TextBox 10">
              <a:extLst>
                <a:ext uri="{FF2B5EF4-FFF2-40B4-BE49-F238E27FC236}">
                  <a16:creationId xmlns:a16="http://schemas.microsoft.com/office/drawing/2014/main" id="{99737C41-A381-8259-537F-09CA1EC88984}"/>
                </a:ext>
              </a:extLst>
            </p:cNvPr>
            <p:cNvSpPr txBox="1"/>
            <p:nvPr/>
          </p:nvSpPr>
          <p:spPr>
            <a:xfrm rot="20287678">
              <a:off x="2689171" y="5548240"/>
              <a:ext cx="673403" cy="461665"/>
            </a:xfrm>
            <a:prstGeom prst="rect">
              <a:avLst/>
            </a:prstGeom>
            <a:noFill/>
          </p:spPr>
          <p:txBody>
            <a:bodyPr wrap="square">
              <a:spAutoFit/>
            </a:bodyPr>
            <a:lstStyle/>
            <a:p>
              <a:r>
                <a:rPr lang="en-US" sz="2400" dirty="0">
                  <a:solidFill>
                    <a:schemeClr val="bg1"/>
                  </a:solidFill>
                </a:rPr>
                <a:t>Cl</a:t>
              </a:r>
              <a:r>
                <a:rPr lang="en-US" sz="2400" baseline="30000" dirty="0">
                  <a:solidFill>
                    <a:schemeClr val="bg1"/>
                  </a:solidFill>
                </a:rPr>
                <a:t>-</a:t>
              </a:r>
            </a:p>
          </p:txBody>
        </p:sp>
      </p:grpSp>
      <p:grpSp>
        <p:nvGrpSpPr>
          <p:cNvPr id="18" name="Group 17">
            <a:extLst>
              <a:ext uri="{FF2B5EF4-FFF2-40B4-BE49-F238E27FC236}">
                <a16:creationId xmlns:a16="http://schemas.microsoft.com/office/drawing/2014/main" id="{CA4A3396-F69C-3A40-1441-4DB74D0FEB57}"/>
              </a:ext>
            </a:extLst>
          </p:cNvPr>
          <p:cNvGrpSpPr/>
          <p:nvPr/>
        </p:nvGrpSpPr>
        <p:grpSpPr>
          <a:xfrm>
            <a:off x="2934789" y="5338354"/>
            <a:ext cx="6759368" cy="923688"/>
            <a:chOff x="2934789" y="5338354"/>
            <a:chExt cx="6759368" cy="923688"/>
          </a:xfrm>
        </p:grpSpPr>
        <p:cxnSp>
          <p:nvCxnSpPr>
            <p:cNvPr id="13" name="Straight Arrow Connector 12">
              <a:extLst>
                <a:ext uri="{FF2B5EF4-FFF2-40B4-BE49-F238E27FC236}">
                  <a16:creationId xmlns:a16="http://schemas.microsoft.com/office/drawing/2014/main" id="{AAD190EF-3548-6159-031C-033EBBE3F220}"/>
                </a:ext>
              </a:extLst>
            </p:cNvPr>
            <p:cNvCxnSpPr>
              <a:cxnSpLocks/>
            </p:cNvCxnSpPr>
            <p:nvPr/>
          </p:nvCxnSpPr>
          <p:spPr>
            <a:xfrm flipV="1">
              <a:off x="2934789" y="5338354"/>
              <a:ext cx="949234" cy="923688"/>
            </a:xfrm>
            <a:prstGeom prst="straightConnector1">
              <a:avLst/>
            </a:prstGeom>
            <a:ln w="762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D9EB855-B792-DD73-353F-C410BF1FC2E6}"/>
                </a:ext>
              </a:extLst>
            </p:cNvPr>
            <p:cNvSpPr txBox="1"/>
            <p:nvPr/>
          </p:nvSpPr>
          <p:spPr>
            <a:xfrm>
              <a:off x="3598157" y="5736184"/>
              <a:ext cx="6096000" cy="369332"/>
            </a:xfrm>
            <a:prstGeom prst="rect">
              <a:avLst/>
            </a:prstGeom>
            <a:noFill/>
          </p:spPr>
          <p:txBody>
            <a:bodyPr wrap="square">
              <a:spAutoFit/>
            </a:bodyPr>
            <a:lstStyle/>
            <a:p>
              <a:r>
                <a:rPr lang="en-US" sz="1800" dirty="0">
                  <a:effectLst>
                    <a:glow rad="228600">
                      <a:schemeClr val="accent4">
                        <a:satMod val="175000"/>
                        <a:alpha val="80000"/>
                      </a:schemeClr>
                    </a:glow>
                  </a:effectLst>
                </a:rPr>
                <a:t>Careful! These volumes are not the necessarily the same.</a:t>
              </a:r>
              <a:endParaRPr lang="en-US" dirty="0">
                <a:effectLst>
                  <a:glow rad="228600">
                    <a:schemeClr val="accent4">
                      <a:satMod val="175000"/>
                      <a:alpha val="80000"/>
                    </a:schemeClr>
                  </a:glow>
                </a:effectLst>
              </a:endParaRPr>
            </a:p>
          </p:txBody>
        </p:sp>
      </p:grpSp>
    </p:spTree>
    <p:extLst>
      <p:ext uri="{BB962C8B-B14F-4D97-AF65-F5344CB8AC3E}">
        <p14:creationId xmlns:p14="http://schemas.microsoft.com/office/powerpoint/2010/main" val="362450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fade">
                                      <p:cBhvr>
                                        <p:cTn id="12" dur="500"/>
                                        <p:tgtEl>
                                          <p:spTgt spid="3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
                                            <p:txEl>
                                              <p:pRg st="1" end="1"/>
                                            </p:txEl>
                                          </p:spTgt>
                                        </p:tgtEl>
                                        <p:attrNameLst>
                                          <p:attrName>style.visibility</p:attrName>
                                        </p:attrNameLst>
                                      </p:cBhvr>
                                      <p:to>
                                        <p:strVal val="visible"/>
                                      </p:to>
                                    </p:set>
                                    <p:animEffect transition="in" filter="fade">
                                      <p:cBhvr>
                                        <p:cTn id="20" dur="500"/>
                                        <p:tgtEl>
                                          <p:spTgt spid="32">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2">
                                            <p:txEl>
                                              <p:pRg st="2" end="2"/>
                                            </p:txEl>
                                          </p:spTgt>
                                        </p:tgtEl>
                                        <p:attrNameLst>
                                          <p:attrName>style.visibility</p:attrName>
                                        </p:attrNameLst>
                                      </p:cBhvr>
                                      <p:to>
                                        <p:strVal val="visible"/>
                                      </p:to>
                                    </p:set>
                                    <p:animEffect transition="in" filter="fade">
                                      <p:cBhvr>
                                        <p:cTn id="28" dur="500"/>
                                        <p:tgtEl>
                                          <p:spTgt spid="32">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
                                            <p:txEl>
                                              <p:pRg st="3" end="3"/>
                                            </p:txEl>
                                          </p:spTgt>
                                        </p:tgtEl>
                                        <p:attrNameLst>
                                          <p:attrName>style.visibility</p:attrName>
                                        </p:attrNameLst>
                                      </p:cBhvr>
                                      <p:to>
                                        <p:strVal val="visible"/>
                                      </p:to>
                                    </p:set>
                                    <p:animEffect transition="in" filter="fade">
                                      <p:cBhvr>
                                        <p:cTn id="36" dur="500"/>
                                        <p:tgtEl>
                                          <p:spTgt spid="3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2">
                                            <p:txEl>
                                              <p:pRg st="4" end="4"/>
                                            </p:txEl>
                                          </p:spTgt>
                                        </p:tgtEl>
                                        <p:attrNameLst>
                                          <p:attrName>style.visibility</p:attrName>
                                        </p:attrNameLst>
                                      </p:cBhvr>
                                      <p:to>
                                        <p:strVal val="visible"/>
                                      </p:to>
                                    </p:set>
                                    <p:animEffect transition="in" filter="fade">
                                      <p:cBhvr>
                                        <p:cTn id="41" dur="500"/>
                                        <p:tgtEl>
                                          <p:spTgt spid="32">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2">
                                            <p:txEl>
                                              <p:pRg st="5" end="5"/>
                                            </p:txEl>
                                          </p:spTgt>
                                        </p:tgtEl>
                                        <p:attrNameLst>
                                          <p:attrName>style.visibility</p:attrName>
                                        </p:attrNameLst>
                                      </p:cBhvr>
                                      <p:to>
                                        <p:strVal val="visible"/>
                                      </p:to>
                                    </p:set>
                                    <p:animEffect transition="in" filter="fade">
                                      <p:cBhvr>
                                        <p:cTn id="46" dur="500"/>
                                        <p:tgtEl>
                                          <p:spTgt spid="32">
                                            <p:txEl>
                                              <p:pRg st="5" end="5"/>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33" y="146552"/>
            <a:ext cx="5423702" cy="1325563"/>
          </a:xfrm>
        </p:spPr>
        <p:txBody>
          <a:bodyPr/>
          <a:lstStyle/>
          <a:p>
            <a:r>
              <a:rPr lang="en-US" dirty="0"/>
              <a:t>Physics of water</a:t>
            </a:r>
          </a:p>
        </p:txBody>
      </p:sp>
      <p:grpSp>
        <p:nvGrpSpPr>
          <p:cNvPr id="3" name="Group 2"/>
          <p:cNvGrpSpPr/>
          <p:nvPr/>
        </p:nvGrpSpPr>
        <p:grpSpPr>
          <a:xfrm>
            <a:off x="1483790" y="1920979"/>
            <a:ext cx="3541988" cy="3894082"/>
            <a:chOff x="1891862" y="2017987"/>
            <a:chExt cx="3541988" cy="3894082"/>
          </a:xfrm>
        </p:grpSpPr>
        <p:sp>
          <p:nvSpPr>
            <p:cNvPr id="23" name="Can 22"/>
            <p:cNvSpPr/>
            <p:nvPr/>
          </p:nvSpPr>
          <p:spPr>
            <a:xfrm>
              <a:off x="1891862" y="20179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23"/>
            <p:cNvSpPr/>
            <p:nvPr/>
          </p:nvSpPr>
          <p:spPr>
            <a:xfrm>
              <a:off x="1891862" y="32634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Content Placeholder 2"/>
          <p:cNvSpPr txBox="1">
            <a:spLocks/>
          </p:cNvSpPr>
          <p:nvPr/>
        </p:nvSpPr>
        <p:spPr>
          <a:xfrm>
            <a:off x="6562507" y="515262"/>
            <a:ext cx="4600902" cy="2194381"/>
          </a:xfrm>
          <a:prstGeom prst="rect">
            <a:avLst/>
          </a:prstGeom>
        </p:spPr>
        <p:txBody>
          <a:bodyPr vert="horz" lIns="91440" tIns="45720" rIns="91440" bIns="45720" rtlCol="0">
            <a:norm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3600" dirty="0"/>
              <a:t>Water is matter.</a:t>
            </a:r>
            <a:br>
              <a:rPr lang="en-US" sz="3600" dirty="0"/>
            </a:br>
            <a:r>
              <a:rPr lang="en-US" sz="3600" dirty="0"/>
              <a:t>What does this mean?</a:t>
            </a:r>
          </a:p>
          <a:p>
            <a:pPr lvl="1"/>
            <a:r>
              <a:rPr lang="en-US" sz="3200" dirty="0"/>
              <a:t>Water has mass</a:t>
            </a:r>
          </a:p>
          <a:p>
            <a:pPr lvl="1"/>
            <a:r>
              <a:rPr lang="en-US" sz="3200" dirty="0"/>
              <a:t>Water occupies space</a:t>
            </a:r>
          </a:p>
          <a:p>
            <a:endParaRPr lang="en-US" sz="3600" dirty="0"/>
          </a:p>
        </p:txBody>
      </p:sp>
      <p:sp>
        <p:nvSpPr>
          <p:cNvPr id="9" name="Content Placeholder 2">
            <a:extLst>
              <a:ext uri="{FF2B5EF4-FFF2-40B4-BE49-F238E27FC236}">
                <a16:creationId xmlns:a16="http://schemas.microsoft.com/office/drawing/2014/main" id="{089ED91A-CA96-4333-A60B-309F8C753D69}"/>
              </a:ext>
            </a:extLst>
          </p:cNvPr>
          <p:cNvSpPr txBox="1">
            <a:spLocks/>
          </p:cNvSpPr>
          <p:nvPr/>
        </p:nvSpPr>
        <p:spPr>
          <a:xfrm>
            <a:off x="6562507" y="3166453"/>
            <a:ext cx="5334525" cy="1513702"/>
          </a:xfrm>
          <a:prstGeom prst="rect">
            <a:avLst/>
          </a:prstGeom>
        </p:spPr>
        <p:txBody>
          <a:bodyPr vert="horz" lIns="91440" tIns="45720" rIns="91440" bIns="45720" rtlCol="0">
            <a:no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3200" dirty="0"/>
              <a:t>How do we describe the amount of mass and volume objectively?</a:t>
            </a:r>
            <a:endParaRPr lang="en-US" dirty="0"/>
          </a:p>
          <a:p>
            <a:endParaRPr lang="en-US" sz="3200" dirty="0"/>
          </a:p>
        </p:txBody>
      </p:sp>
    </p:spTree>
    <p:extLst>
      <p:ext uri="{BB962C8B-B14F-4D97-AF65-F5344CB8AC3E}">
        <p14:creationId xmlns:p14="http://schemas.microsoft.com/office/powerpoint/2010/main" val="300522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fade">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fade">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fade">
                                      <p:cBhvr>
                                        <p:cTn id="22" dur="5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Chemistry of water: Solutions</a:t>
            </a:r>
          </a:p>
        </p:txBody>
      </p:sp>
      <p:sp>
        <p:nvSpPr>
          <p:cNvPr id="21" name="Can 20"/>
          <p:cNvSpPr/>
          <p:nvPr/>
        </p:nvSpPr>
        <p:spPr>
          <a:xfrm>
            <a:off x="657647" y="28561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657647" y="41016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a:grpSpLocks noChangeAspect="1"/>
          </p:cNvGrpSpPr>
          <p:nvPr/>
        </p:nvGrpSpPr>
        <p:grpSpPr>
          <a:xfrm rot="15318483">
            <a:off x="3552976" y="1240490"/>
            <a:ext cx="1293318" cy="1707304"/>
            <a:chOff x="6433607" y="1690688"/>
            <a:chExt cx="3541989" cy="3894082"/>
          </a:xfrm>
        </p:grpSpPr>
        <p:sp>
          <p:nvSpPr>
            <p:cNvPr id="30" name="Can 29"/>
            <p:cNvSpPr/>
            <p:nvPr/>
          </p:nvSpPr>
          <p:spPr>
            <a:xfrm>
              <a:off x="6433607" y="1690688"/>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 name="Can 30"/>
            <p:cNvSpPr/>
            <p:nvPr/>
          </p:nvSpPr>
          <p:spPr>
            <a:xfrm>
              <a:off x="6433608" y="2936162"/>
              <a:ext cx="3541988" cy="2643351"/>
            </a:xfrm>
            <a:prstGeom prst="can">
              <a:avLst>
                <a:gd name="adj" fmla="val 26626"/>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rPr>
                <a:t>NaCl</a:t>
              </a:r>
              <a:endParaRPr lang="en-US" sz="4000" dirty="0">
                <a:solidFill>
                  <a:schemeClr val="tx1"/>
                </a:solidFill>
              </a:endParaRPr>
            </a:p>
          </p:txBody>
        </p:sp>
      </p:grpSp>
      <p:sp>
        <p:nvSpPr>
          <p:cNvPr id="32" name="Content Placeholder 2"/>
          <p:cNvSpPr txBox="1">
            <a:spLocks/>
          </p:cNvSpPr>
          <p:nvPr/>
        </p:nvSpPr>
        <p:spPr>
          <a:xfrm>
            <a:off x="5464628" y="1442041"/>
            <a:ext cx="6528159" cy="5302972"/>
          </a:xfrm>
          <a:prstGeom prst="rect">
            <a:avLst/>
          </a:prstGeom>
        </p:spPr>
        <p:txBody>
          <a:bodyPr vert="horz" lIns="91440" tIns="45720" rIns="91440" bIns="45720" rtlCol="0">
            <a:no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3200" dirty="0"/>
              <a:t>DIMENSIONS DON’T TELL YOU EVERYTHING!</a:t>
            </a:r>
          </a:p>
          <a:p>
            <a:r>
              <a:rPr lang="en-US" sz="3200" dirty="0"/>
              <a:t>Concentration might be provided in different dimensions (molarity is </a:t>
            </a:r>
            <a:br>
              <a:rPr lang="en-US" sz="3200" dirty="0"/>
            </a:br>
            <a:r>
              <a:rPr lang="en-US" sz="3200" dirty="0"/>
              <a:t>[N L</a:t>
            </a:r>
            <a:r>
              <a:rPr lang="en-US" sz="3200" baseline="30000" dirty="0"/>
              <a:t>-3</a:t>
            </a:r>
            <a:r>
              <a:rPr lang="en-US" sz="3200" dirty="0"/>
              <a:t>], molality is [N M</a:t>
            </a:r>
            <a:r>
              <a:rPr lang="en-US" sz="3200" baseline="30000" dirty="0"/>
              <a:t>-1</a:t>
            </a:r>
            <a:r>
              <a:rPr lang="en-US" sz="3200" dirty="0"/>
              <a:t>], percent by volume is [1], etc.)</a:t>
            </a:r>
          </a:p>
          <a:p>
            <a:r>
              <a:rPr lang="en-US" sz="3200" dirty="0"/>
              <a:t>[M L</a:t>
            </a:r>
            <a:r>
              <a:rPr lang="en-US" sz="3200" baseline="30000" dirty="0"/>
              <a:t>-3</a:t>
            </a:r>
            <a:r>
              <a:rPr lang="en-US" sz="3200" dirty="0"/>
              <a:t>] is not always concentration. These are also the dimensions of density.</a:t>
            </a:r>
          </a:p>
          <a:p>
            <a:r>
              <a:rPr lang="en-US" sz="3200" dirty="0"/>
              <a:t>Mass </a:t>
            </a:r>
            <a:r>
              <a:rPr lang="en-US" sz="3200" b="1" i="1" dirty="0"/>
              <a:t>of what </a:t>
            </a:r>
            <a:r>
              <a:rPr lang="en-US" sz="3200" dirty="0"/>
              <a:t>and volume </a:t>
            </a:r>
            <a:r>
              <a:rPr lang="en-US" sz="3200" b="1" i="1" dirty="0"/>
              <a:t>of what </a:t>
            </a:r>
            <a:r>
              <a:rPr lang="en-US" sz="3200" dirty="0"/>
              <a:t>are critical context for interpretation</a:t>
            </a:r>
          </a:p>
        </p:txBody>
      </p:sp>
      <p:sp>
        <p:nvSpPr>
          <p:cNvPr id="4" name="TextBox 3">
            <a:extLst>
              <a:ext uri="{FF2B5EF4-FFF2-40B4-BE49-F238E27FC236}">
                <a16:creationId xmlns:a16="http://schemas.microsoft.com/office/drawing/2014/main" id="{E59D5A51-5BE5-35D2-E8A4-E7D726DCA425}"/>
              </a:ext>
            </a:extLst>
          </p:cNvPr>
          <p:cNvSpPr txBox="1"/>
          <p:nvPr/>
        </p:nvSpPr>
        <p:spPr>
          <a:xfrm>
            <a:off x="1790740" y="1863309"/>
            <a:ext cx="1612490" cy="461665"/>
          </a:xfrm>
          <a:prstGeom prst="rect">
            <a:avLst/>
          </a:prstGeom>
          <a:noFill/>
        </p:spPr>
        <p:txBody>
          <a:bodyPr wrap="square">
            <a:spAutoFit/>
          </a:bodyPr>
          <a:lstStyle/>
          <a:p>
            <a:r>
              <a:rPr lang="en-US" sz="2400" dirty="0"/>
              <a:t>Solute: [M]</a:t>
            </a:r>
          </a:p>
        </p:txBody>
      </p:sp>
      <p:sp>
        <p:nvSpPr>
          <p:cNvPr id="5" name="TextBox 4">
            <a:extLst>
              <a:ext uri="{FF2B5EF4-FFF2-40B4-BE49-F238E27FC236}">
                <a16:creationId xmlns:a16="http://schemas.microsoft.com/office/drawing/2014/main" id="{EE33A6EB-E00B-63A4-660C-CECA0FDD8D47}"/>
              </a:ext>
            </a:extLst>
          </p:cNvPr>
          <p:cNvSpPr txBox="1"/>
          <p:nvPr/>
        </p:nvSpPr>
        <p:spPr>
          <a:xfrm>
            <a:off x="816150" y="6031210"/>
            <a:ext cx="2393737" cy="461665"/>
          </a:xfrm>
          <a:prstGeom prst="rect">
            <a:avLst/>
          </a:prstGeom>
          <a:noFill/>
        </p:spPr>
        <p:txBody>
          <a:bodyPr wrap="square">
            <a:spAutoFit/>
          </a:bodyPr>
          <a:lstStyle/>
          <a:p>
            <a:r>
              <a:rPr lang="en-US" sz="2400" dirty="0">
                <a:solidFill>
                  <a:schemeClr val="bg1"/>
                </a:solidFill>
              </a:rPr>
              <a:t>Solvent H</a:t>
            </a:r>
            <a:r>
              <a:rPr lang="en-US" sz="2400" baseline="-25000" dirty="0">
                <a:solidFill>
                  <a:schemeClr val="bg1"/>
                </a:solidFill>
              </a:rPr>
              <a:t>2</a:t>
            </a:r>
            <a:r>
              <a:rPr lang="en-US" sz="2400" dirty="0">
                <a:solidFill>
                  <a:schemeClr val="bg1"/>
                </a:solidFill>
              </a:rPr>
              <a:t>O: [L</a:t>
            </a:r>
            <a:r>
              <a:rPr lang="en-US" sz="2400" baseline="30000" dirty="0">
                <a:solidFill>
                  <a:schemeClr val="bg1"/>
                </a:solidFill>
              </a:rPr>
              <a:t>3</a:t>
            </a:r>
            <a:r>
              <a:rPr lang="en-US" sz="2400" dirty="0">
                <a:solidFill>
                  <a:schemeClr val="bg1"/>
                </a:solidFill>
              </a:rPr>
              <a:t>]</a:t>
            </a:r>
          </a:p>
        </p:txBody>
      </p:sp>
      <p:sp>
        <p:nvSpPr>
          <p:cNvPr id="6" name="TextBox 5">
            <a:extLst>
              <a:ext uri="{FF2B5EF4-FFF2-40B4-BE49-F238E27FC236}">
                <a16:creationId xmlns:a16="http://schemas.microsoft.com/office/drawing/2014/main" id="{B189605A-BF4B-9068-B8C6-5F7924584AF1}"/>
              </a:ext>
            </a:extLst>
          </p:cNvPr>
          <p:cNvSpPr txBox="1"/>
          <p:nvPr/>
        </p:nvSpPr>
        <p:spPr>
          <a:xfrm>
            <a:off x="609707" y="4947467"/>
            <a:ext cx="3775515" cy="461665"/>
          </a:xfrm>
          <a:prstGeom prst="rect">
            <a:avLst/>
          </a:prstGeom>
          <a:noFill/>
        </p:spPr>
        <p:txBody>
          <a:bodyPr wrap="square">
            <a:spAutoFit/>
          </a:bodyPr>
          <a:lstStyle/>
          <a:p>
            <a:r>
              <a:rPr lang="en-US" sz="2400" dirty="0">
                <a:solidFill>
                  <a:schemeClr val="bg1"/>
                </a:solidFill>
              </a:rPr>
              <a:t>Solution NaCl in H</a:t>
            </a:r>
            <a:r>
              <a:rPr lang="en-US" sz="2400" baseline="-25000" dirty="0">
                <a:solidFill>
                  <a:schemeClr val="bg1"/>
                </a:solidFill>
              </a:rPr>
              <a:t>2</a:t>
            </a:r>
            <a:r>
              <a:rPr lang="en-US" sz="2400" dirty="0">
                <a:solidFill>
                  <a:schemeClr val="bg1"/>
                </a:solidFill>
              </a:rPr>
              <a:t>O: [M L</a:t>
            </a:r>
            <a:r>
              <a:rPr lang="en-US" sz="2400" baseline="30000" dirty="0">
                <a:solidFill>
                  <a:schemeClr val="bg1"/>
                </a:solidFill>
              </a:rPr>
              <a:t>-3</a:t>
            </a:r>
            <a:r>
              <a:rPr lang="en-US" sz="2400" dirty="0">
                <a:solidFill>
                  <a:schemeClr val="bg1"/>
                </a:solidFill>
              </a:rPr>
              <a:t>]</a:t>
            </a:r>
          </a:p>
        </p:txBody>
      </p:sp>
      <p:grpSp>
        <p:nvGrpSpPr>
          <p:cNvPr id="7" name="Group 6">
            <a:extLst>
              <a:ext uri="{FF2B5EF4-FFF2-40B4-BE49-F238E27FC236}">
                <a16:creationId xmlns:a16="http://schemas.microsoft.com/office/drawing/2014/main" id="{3ACEBB86-B43B-1D63-A0D5-E3802E615826}"/>
              </a:ext>
            </a:extLst>
          </p:cNvPr>
          <p:cNvGrpSpPr/>
          <p:nvPr/>
        </p:nvGrpSpPr>
        <p:grpSpPr>
          <a:xfrm>
            <a:off x="1117337" y="5364809"/>
            <a:ext cx="2245237" cy="786874"/>
            <a:chOff x="1117337" y="5364809"/>
            <a:chExt cx="2245237" cy="786874"/>
          </a:xfrm>
        </p:grpSpPr>
        <p:sp>
          <p:nvSpPr>
            <p:cNvPr id="8" name="TextBox 7">
              <a:extLst>
                <a:ext uri="{FF2B5EF4-FFF2-40B4-BE49-F238E27FC236}">
                  <a16:creationId xmlns:a16="http://schemas.microsoft.com/office/drawing/2014/main" id="{90A496A5-E3AB-37B8-3F29-E5D6E28F32F3}"/>
                </a:ext>
              </a:extLst>
            </p:cNvPr>
            <p:cNvSpPr txBox="1"/>
            <p:nvPr/>
          </p:nvSpPr>
          <p:spPr>
            <a:xfrm rot="19454671">
              <a:off x="1117337" y="5423337"/>
              <a:ext cx="673403" cy="461665"/>
            </a:xfrm>
            <a:prstGeom prst="rect">
              <a:avLst/>
            </a:prstGeom>
            <a:noFill/>
          </p:spPr>
          <p:txBody>
            <a:bodyPr wrap="square">
              <a:spAutoFit/>
            </a:bodyPr>
            <a:lstStyle/>
            <a:p>
              <a:r>
                <a:rPr lang="en-US" sz="2400" dirty="0">
                  <a:solidFill>
                    <a:schemeClr val="bg1"/>
                  </a:solidFill>
                </a:rPr>
                <a:t>Na</a:t>
              </a:r>
              <a:r>
                <a:rPr lang="en-US" sz="2400" baseline="30000" dirty="0">
                  <a:solidFill>
                    <a:schemeClr val="bg1"/>
                  </a:solidFill>
                </a:rPr>
                <a:t>+</a:t>
              </a:r>
            </a:p>
          </p:txBody>
        </p:sp>
        <p:sp>
          <p:nvSpPr>
            <p:cNvPr id="9" name="TextBox 8">
              <a:extLst>
                <a:ext uri="{FF2B5EF4-FFF2-40B4-BE49-F238E27FC236}">
                  <a16:creationId xmlns:a16="http://schemas.microsoft.com/office/drawing/2014/main" id="{2EE513FD-949A-805F-8B5C-A0252671545F}"/>
                </a:ext>
              </a:extLst>
            </p:cNvPr>
            <p:cNvSpPr txBox="1"/>
            <p:nvPr/>
          </p:nvSpPr>
          <p:spPr>
            <a:xfrm rot="1335842">
              <a:off x="1618252" y="5690018"/>
              <a:ext cx="673403" cy="461665"/>
            </a:xfrm>
            <a:prstGeom prst="rect">
              <a:avLst/>
            </a:prstGeom>
            <a:noFill/>
          </p:spPr>
          <p:txBody>
            <a:bodyPr wrap="square">
              <a:spAutoFit/>
            </a:bodyPr>
            <a:lstStyle/>
            <a:p>
              <a:r>
                <a:rPr lang="en-US" sz="2400" dirty="0">
                  <a:solidFill>
                    <a:schemeClr val="bg1"/>
                  </a:solidFill>
                </a:rPr>
                <a:t>Cl</a:t>
              </a:r>
              <a:r>
                <a:rPr lang="en-US" sz="2400" baseline="30000" dirty="0">
                  <a:solidFill>
                    <a:schemeClr val="bg1"/>
                  </a:solidFill>
                </a:rPr>
                <a:t>-</a:t>
              </a:r>
            </a:p>
          </p:txBody>
        </p:sp>
        <p:sp>
          <p:nvSpPr>
            <p:cNvPr id="10" name="TextBox 9">
              <a:extLst>
                <a:ext uri="{FF2B5EF4-FFF2-40B4-BE49-F238E27FC236}">
                  <a16:creationId xmlns:a16="http://schemas.microsoft.com/office/drawing/2014/main" id="{C528DCF5-12A5-9D9A-EFAE-0E51E71B1E2A}"/>
                </a:ext>
              </a:extLst>
            </p:cNvPr>
            <p:cNvSpPr txBox="1"/>
            <p:nvPr/>
          </p:nvSpPr>
          <p:spPr>
            <a:xfrm rot="1894086">
              <a:off x="2035438" y="5364809"/>
              <a:ext cx="673403" cy="461665"/>
            </a:xfrm>
            <a:prstGeom prst="rect">
              <a:avLst/>
            </a:prstGeom>
            <a:noFill/>
          </p:spPr>
          <p:txBody>
            <a:bodyPr wrap="square">
              <a:spAutoFit/>
            </a:bodyPr>
            <a:lstStyle/>
            <a:p>
              <a:r>
                <a:rPr lang="en-US" sz="2400" dirty="0">
                  <a:solidFill>
                    <a:schemeClr val="bg1"/>
                  </a:solidFill>
                </a:rPr>
                <a:t>Na</a:t>
              </a:r>
              <a:r>
                <a:rPr lang="en-US" sz="2400" baseline="30000" dirty="0">
                  <a:solidFill>
                    <a:schemeClr val="bg1"/>
                  </a:solidFill>
                </a:rPr>
                <a:t>+</a:t>
              </a:r>
            </a:p>
          </p:txBody>
        </p:sp>
        <p:sp>
          <p:nvSpPr>
            <p:cNvPr id="11" name="TextBox 10">
              <a:extLst>
                <a:ext uri="{FF2B5EF4-FFF2-40B4-BE49-F238E27FC236}">
                  <a16:creationId xmlns:a16="http://schemas.microsoft.com/office/drawing/2014/main" id="{9BDA8870-D718-EC05-6380-1B1CA6886E8E}"/>
                </a:ext>
              </a:extLst>
            </p:cNvPr>
            <p:cNvSpPr txBox="1"/>
            <p:nvPr/>
          </p:nvSpPr>
          <p:spPr>
            <a:xfrm rot="20287678">
              <a:off x="2689171" y="5548240"/>
              <a:ext cx="673403" cy="461665"/>
            </a:xfrm>
            <a:prstGeom prst="rect">
              <a:avLst/>
            </a:prstGeom>
            <a:noFill/>
          </p:spPr>
          <p:txBody>
            <a:bodyPr wrap="square">
              <a:spAutoFit/>
            </a:bodyPr>
            <a:lstStyle/>
            <a:p>
              <a:r>
                <a:rPr lang="en-US" sz="2400" dirty="0">
                  <a:solidFill>
                    <a:schemeClr val="bg1"/>
                  </a:solidFill>
                </a:rPr>
                <a:t>Cl</a:t>
              </a:r>
              <a:r>
                <a:rPr lang="en-US" sz="2400" baseline="30000" dirty="0">
                  <a:solidFill>
                    <a:schemeClr val="bg1"/>
                  </a:solidFill>
                </a:rPr>
                <a:t>-</a:t>
              </a:r>
            </a:p>
          </p:txBody>
        </p:sp>
      </p:grpSp>
    </p:spTree>
    <p:extLst>
      <p:ext uri="{BB962C8B-B14F-4D97-AF65-F5344CB8AC3E}">
        <p14:creationId xmlns:p14="http://schemas.microsoft.com/office/powerpoint/2010/main" val="263351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wipe(left)">
                                      <p:cBhvr>
                                        <p:cTn id="7" dur="20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wipe(left)">
                                      <p:cBhvr>
                                        <p:cTn id="12" dur="2000"/>
                                        <p:tgtEl>
                                          <p:spTgt spid="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
                                            <p:txEl>
                                              <p:pRg st="2" end="2"/>
                                            </p:txEl>
                                          </p:spTgt>
                                        </p:tgtEl>
                                        <p:attrNameLst>
                                          <p:attrName>style.visibility</p:attrName>
                                        </p:attrNameLst>
                                      </p:cBhvr>
                                      <p:to>
                                        <p:strVal val="visible"/>
                                      </p:to>
                                    </p:set>
                                    <p:animEffect transition="in" filter="wipe(left)">
                                      <p:cBhvr>
                                        <p:cTn id="17" dur="2000"/>
                                        <p:tgtEl>
                                          <p:spTgt spid="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
                                            <p:txEl>
                                              <p:pRg st="3" end="3"/>
                                            </p:txEl>
                                          </p:spTgt>
                                        </p:tgtEl>
                                        <p:attrNameLst>
                                          <p:attrName>style.visibility</p:attrName>
                                        </p:attrNameLst>
                                      </p:cBhvr>
                                      <p:to>
                                        <p:strVal val="visible"/>
                                      </p:to>
                                    </p:set>
                                    <p:animEffect transition="in" filter="wipe(left)">
                                      <p:cBhvr>
                                        <p:cTn id="22" dur="20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Physics of water: Electrical conductivity</a:t>
            </a:r>
          </a:p>
        </p:txBody>
      </p:sp>
      <p:sp>
        <p:nvSpPr>
          <p:cNvPr id="21" name="Can 20"/>
          <p:cNvSpPr/>
          <p:nvPr/>
        </p:nvSpPr>
        <p:spPr>
          <a:xfrm>
            <a:off x="657647" y="28561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657647" y="41016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a:grpSpLocks noChangeAspect="1"/>
          </p:cNvGrpSpPr>
          <p:nvPr/>
        </p:nvGrpSpPr>
        <p:grpSpPr>
          <a:xfrm rot="15318483">
            <a:off x="3552975" y="1240487"/>
            <a:ext cx="1293319" cy="1707304"/>
            <a:chOff x="6433607" y="1690688"/>
            <a:chExt cx="3541989" cy="3894082"/>
          </a:xfrm>
        </p:grpSpPr>
        <p:sp>
          <p:nvSpPr>
            <p:cNvPr id="30" name="Can 29"/>
            <p:cNvSpPr/>
            <p:nvPr/>
          </p:nvSpPr>
          <p:spPr>
            <a:xfrm>
              <a:off x="6433607" y="1690688"/>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 name="Can 30"/>
            <p:cNvSpPr/>
            <p:nvPr/>
          </p:nvSpPr>
          <p:spPr>
            <a:xfrm>
              <a:off x="6433607" y="2936162"/>
              <a:ext cx="3541989" cy="2643351"/>
            </a:xfrm>
            <a:prstGeom prst="can">
              <a:avLst>
                <a:gd name="adj" fmla="val 28437"/>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rPr>
                <a:t>NaCl</a:t>
              </a:r>
              <a:endParaRPr lang="en-US" sz="4000" dirty="0">
                <a:solidFill>
                  <a:schemeClr val="tx1"/>
                </a:solidFill>
              </a:endParaRPr>
            </a:p>
          </p:txBody>
        </p:sp>
      </p:grpSp>
      <p:sp>
        <p:nvSpPr>
          <p:cNvPr id="32" name="Content Placeholder 2"/>
          <p:cNvSpPr txBox="1">
            <a:spLocks/>
          </p:cNvSpPr>
          <p:nvPr/>
        </p:nvSpPr>
        <p:spPr>
          <a:xfrm>
            <a:off x="6135009" y="1765458"/>
            <a:ext cx="5444915" cy="4672405"/>
          </a:xfrm>
          <a:prstGeom prst="rect">
            <a:avLst/>
          </a:prstGeom>
        </p:spPr>
        <p:txBody>
          <a:bodyPr vert="horz" lIns="91440" tIns="45720" rIns="91440" bIns="45720" rtlCol="0">
            <a:normAutofit fontScale="85000" lnSpcReduction="1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4000" dirty="0"/>
              <a:t>Solutes change the physical properties of water, like electrical conductivity</a:t>
            </a:r>
          </a:p>
          <a:p>
            <a:r>
              <a:rPr lang="en-US" sz="4000" dirty="0"/>
              <a:t>Units: </a:t>
            </a:r>
            <a:r>
              <a:rPr lang="en-US" sz="4000" dirty="0">
                <a:latin typeface="Symbol" panose="05050102010706020507" pitchFamily="18" charset="2"/>
              </a:rPr>
              <a:t>m</a:t>
            </a:r>
            <a:r>
              <a:rPr lang="en-US" sz="4000" dirty="0"/>
              <a:t>S cm</a:t>
            </a:r>
            <a:r>
              <a:rPr lang="en-US" sz="4000" baseline="30000" dirty="0"/>
              <a:t>-1</a:t>
            </a:r>
          </a:p>
          <a:p>
            <a:r>
              <a:rPr lang="en-US" sz="4000" dirty="0"/>
              <a:t>Varies with dissolved solids and temperature</a:t>
            </a:r>
          </a:p>
          <a:p>
            <a:r>
              <a:rPr lang="en-US" sz="4000" dirty="0"/>
              <a:t>Temperature-corrected (to 25 °C), or “specific” conductivity normalizes for the effects of temperature</a:t>
            </a:r>
          </a:p>
        </p:txBody>
      </p:sp>
      <p:sp>
        <p:nvSpPr>
          <p:cNvPr id="14" name="Rectangle 13">
            <a:extLst>
              <a:ext uri="{FF2B5EF4-FFF2-40B4-BE49-F238E27FC236}">
                <a16:creationId xmlns:a16="http://schemas.microsoft.com/office/drawing/2014/main" id="{628B7FB3-A1DC-45D1-A43F-5BC522DFC909}"/>
              </a:ext>
            </a:extLst>
          </p:cNvPr>
          <p:cNvSpPr/>
          <p:nvPr/>
        </p:nvSpPr>
        <p:spPr>
          <a:xfrm>
            <a:off x="8577942" y="5360442"/>
            <a:ext cx="2133601" cy="5874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421E2C8-B04E-36BE-84F2-58C108BBF2EF}"/>
              </a:ext>
            </a:extLst>
          </p:cNvPr>
          <p:cNvSpPr txBox="1"/>
          <p:nvPr/>
        </p:nvSpPr>
        <p:spPr>
          <a:xfrm>
            <a:off x="1790740" y="1863309"/>
            <a:ext cx="1612490" cy="461665"/>
          </a:xfrm>
          <a:prstGeom prst="rect">
            <a:avLst/>
          </a:prstGeom>
          <a:noFill/>
        </p:spPr>
        <p:txBody>
          <a:bodyPr wrap="square">
            <a:spAutoFit/>
          </a:bodyPr>
          <a:lstStyle/>
          <a:p>
            <a:r>
              <a:rPr lang="en-US" sz="2400" dirty="0"/>
              <a:t>Solute: [M]</a:t>
            </a:r>
          </a:p>
        </p:txBody>
      </p:sp>
      <p:sp>
        <p:nvSpPr>
          <p:cNvPr id="5" name="TextBox 4">
            <a:extLst>
              <a:ext uri="{FF2B5EF4-FFF2-40B4-BE49-F238E27FC236}">
                <a16:creationId xmlns:a16="http://schemas.microsoft.com/office/drawing/2014/main" id="{D00B3A55-05DF-3B75-6ACD-923AE42BD753}"/>
              </a:ext>
            </a:extLst>
          </p:cNvPr>
          <p:cNvSpPr txBox="1"/>
          <p:nvPr/>
        </p:nvSpPr>
        <p:spPr>
          <a:xfrm>
            <a:off x="816150" y="6031210"/>
            <a:ext cx="2393737" cy="461665"/>
          </a:xfrm>
          <a:prstGeom prst="rect">
            <a:avLst/>
          </a:prstGeom>
          <a:noFill/>
        </p:spPr>
        <p:txBody>
          <a:bodyPr wrap="square">
            <a:spAutoFit/>
          </a:bodyPr>
          <a:lstStyle/>
          <a:p>
            <a:r>
              <a:rPr lang="en-US" sz="2400" dirty="0">
                <a:solidFill>
                  <a:schemeClr val="bg1"/>
                </a:solidFill>
              </a:rPr>
              <a:t>Solvent H</a:t>
            </a:r>
            <a:r>
              <a:rPr lang="en-US" sz="2400" baseline="-25000" dirty="0">
                <a:solidFill>
                  <a:schemeClr val="bg1"/>
                </a:solidFill>
              </a:rPr>
              <a:t>2</a:t>
            </a:r>
            <a:r>
              <a:rPr lang="en-US" sz="2400" dirty="0">
                <a:solidFill>
                  <a:schemeClr val="bg1"/>
                </a:solidFill>
              </a:rPr>
              <a:t>O: [L</a:t>
            </a:r>
            <a:r>
              <a:rPr lang="en-US" sz="2400" baseline="30000" dirty="0">
                <a:solidFill>
                  <a:schemeClr val="bg1"/>
                </a:solidFill>
              </a:rPr>
              <a:t>3</a:t>
            </a:r>
            <a:r>
              <a:rPr lang="en-US" sz="2400" dirty="0">
                <a:solidFill>
                  <a:schemeClr val="bg1"/>
                </a:solidFill>
              </a:rPr>
              <a:t>]</a:t>
            </a:r>
          </a:p>
        </p:txBody>
      </p:sp>
      <p:sp>
        <p:nvSpPr>
          <p:cNvPr id="6" name="TextBox 5">
            <a:extLst>
              <a:ext uri="{FF2B5EF4-FFF2-40B4-BE49-F238E27FC236}">
                <a16:creationId xmlns:a16="http://schemas.microsoft.com/office/drawing/2014/main" id="{0F6F47BD-7644-BC74-1BE3-C28E0135C34E}"/>
              </a:ext>
            </a:extLst>
          </p:cNvPr>
          <p:cNvSpPr txBox="1"/>
          <p:nvPr/>
        </p:nvSpPr>
        <p:spPr>
          <a:xfrm>
            <a:off x="609707" y="4947467"/>
            <a:ext cx="3775515" cy="461665"/>
          </a:xfrm>
          <a:prstGeom prst="rect">
            <a:avLst/>
          </a:prstGeom>
          <a:noFill/>
        </p:spPr>
        <p:txBody>
          <a:bodyPr wrap="square">
            <a:spAutoFit/>
          </a:bodyPr>
          <a:lstStyle/>
          <a:p>
            <a:r>
              <a:rPr lang="en-US" sz="2400" dirty="0">
                <a:solidFill>
                  <a:schemeClr val="bg1"/>
                </a:solidFill>
              </a:rPr>
              <a:t>Solution NaCl in H</a:t>
            </a:r>
            <a:r>
              <a:rPr lang="en-US" sz="2400" baseline="-25000" dirty="0">
                <a:solidFill>
                  <a:schemeClr val="bg1"/>
                </a:solidFill>
              </a:rPr>
              <a:t>2</a:t>
            </a:r>
            <a:r>
              <a:rPr lang="en-US" sz="2400" dirty="0">
                <a:solidFill>
                  <a:schemeClr val="bg1"/>
                </a:solidFill>
              </a:rPr>
              <a:t>O: [M L</a:t>
            </a:r>
            <a:r>
              <a:rPr lang="en-US" sz="2400" baseline="30000" dirty="0">
                <a:solidFill>
                  <a:schemeClr val="bg1"/>
                </a:solidFill>
              </a:rPr>
              <a:t>-3</a:t>
            </a:r>
            <a:r>
              <a:rPr lang="en-US" sz="2400" dirty="0">
                <a:solidFill>
                  <a:schemeClr val="bg1"/>
                </a:solidFill>
              </a:rPr>
              <a:t>]</a:t>
            </a:r>
          </a:p>
        </p:txBody>
      </p:sp>
      <p:grpSp>
        <p:nvGrpSpPr>
          <p:cNvPr id="7" name="Group 6">
            <a:extLst>
              <a:ext uri="{FF2B5EF4-FFF2-40B4-BE49-F238E27FC236}">
                <a16:creationId xmlns:a16="http://schemas.microsoft.com/office/drawing/2014/main" id="{061DC7D3-8E52-2A38-1813-855A384DDEB9}"/>
              </a:ext>
            </a:extLst>
          </p:cNvPr>
          <p:cNvGrpSpPr/>
          <p:nvPr/>
        </p:nvGrpSpPr>
        <p:grpSpPr>
          <a:xfrm>
            <a:off x="1117337" y="5364809"/>
            <a:ext cx="2245237" cy="786874"/>
            <a:chOff x="1117337" y="5364809"/>
            <a:chExt cx="2245237" cy="786874"/>
          </a:xfrm>
        </p:grpSpPr>
        <p:sp>
          <p:nvSpPr>
            <p:cNvPr id="8" name="TextBox 7">
              <a:extLst>
                <a:ext uri="{FF2B5EF4-FFF2-40B4-BE49-F238E27FC236}">
                  <a16:creationId xmlns:a16="http://schemas.microsoft.com/office/drawing/2014/main" id="{8AB19C0F-E856-E574-5EA2-461BB03D536C}"/>
                </a:ext>
              </a:extLst>
            </p:cNvPr>
            <p:cNvSpPr txBox="1"/>
            <p:nvPr/>
          </p:nvSpPr>
          <p:spPr>
            <a:xfrm rot="19454671">
              <a:off x="1117337" y="5423337"/>
              <a:ext cx="673403" cy="461665"/>
            </a:xfrm>
            <a:prstGeom prst="rect">
              <a:avLst/>
            </a:prstGeom>
            <a:noFill/>
          </p:spPr>
          <p:txBody>
            <a:bodyPr wrap="square">
              <a:spAutoFit/>
            </a:bodyPr>
            <a:lstStyle/>
            <a:p>
              <a:r>
                <a:rPr lang="en-US" sz="2400" dirty="0">
                  <a:solidFill>
                    <a:schemeClr val="bg1"/>
                  </a:solidFill>
                </a:rPr>
                <a:t>Na</a:t>
              </a:r>
              <a:r>
                <a:rPr lang="en-US" sz="2400" baseline="30000" dirty="0">
                  <a:solidFill>
                    <a:schemeClr val="bg1"/>
                  </a:solidFill>
                </a:rPr>
                <a:t>+</a:t>
              </a:r>
            </a:p>
          </p:txBody>
        </p:sp>
        <p:sp>
          <p:nvSpPr>
            <p:cNvPr id="9" name="TextBox 8">
              <a:extLst>
                <a:ext uri="{FF2B5EF4-FFF2-40B4-BE49-F238E27FC236}">
                  <a16:creationId xmlns:a16="http://schemas.microsoft.com/office/drawing/2014/main" id="{5B942272-0FEF-D694-D367-590D1B6D0BD5}"/>
                </a:ext>
              </a:extLst>
            </p:cNvPr>
            <p:cNvSpPr txBox="1"/>
            <p:nvPr/>
          </p:nvSpPr>
          <p:spPr>
            <a:xfrm rot="1335842">
              <a:off x="1618252" y="5690018"/>
              <a:ext cx="673403" cy="461665"/>
            </a:xfrm>
            <a:prstGeom prst="rect">
              <a:avLst/>
            </a:prstGeom>
            <a:noFill/>
          </p:spPr>
          <p:txBody>
            <a:bodyPr wrap="square">
              <a:spAutoFit/>
            </a:bodyPr>
            <a:lstStyle/>
            <a:p>
              <a:r>
                <a:rPr lang="en-US" sz="2400" dirty="0">
                  <a:solidFill>
                    <a:schemeClr val="bg1"/>
                  </a:solidFill>
                </a:rPr>
                <a:t>Cl</a:t>
              </a:r>
              <a:r>
                <a:rPr lang="en-US" sz="2400" baseline="30000" dirty="0">
                  <a:solidFill>
                    <a:schemeClr val="bg1"/>
                  </a:solidFill>
                </a:rPr>
                <a:t>-</a:t>
              </a:r>
            </a:p>
          </p:txBody>
        </p:sp>
        <p:sp>
          <p:nvSpPr>
            <p:cNvPr id="10" name="TextBox 9">
              <a:extLst>
                <a:ext uri="{FF2B5EF4-FFF2-40B4-BE49-F238E27FC236}">
                  <a16:creationId xmlns:a16="http://schemas.microsoft.com/office/drawing/2014/main" id="{DB7A3AD9-FB31-8E30-EE64-964FFD5F41D0}"/>
                </a:ext>
              </a:extLst>
            </p:cNvPr>
            <p:cNvSpPr txBox="1"/>
            <p:nvPr/>
          </p:nvSpPr>
          <p:spPr>
            <a:xfrm rot="1894086">
              <a:off x="2035438" y="5364809"/>
              <a:ext cx="673403" cy="461665"/>
            </a:xfrm>
            <a:prstGeom prst="rect">
              <a:avLst/>
            </a:prstGeom>
            <a:noFill/>
          </p:spPr>
          <p:txBody>
            <a:bodyPr wrap="square">
              <a:spAutoFit/>
            </a:bodyPr>
            <a:lstStyle/>
            <a:p>
              <a:r>
                <a:rPr lang="en-US" sz="2400" dirty="0">
                  <a:solidFill>
                    <a:schemeClr val="bg1"/>
                  </a:solidFill>
                </a:rPr>
                <a:t>Na</a:t>
              </a:r>
              <a:r>
                <a:rPr lang="en-US" sz="2400" baseline="30000" dirty="0">
                  <a:solidFill>
                    <a:schemeClr val="bg1"/>
                  </a:solidFill>
                </a:rPr>
                <a:t>+</a:t>
              </a:r>
            </a:p>
          </p:txBody>
        </p:sp>
        <p:sp>
          <p:nvSpPr>
            <p:cNvPr id="11" name="TextBox 10">
              <a:extLst>
                <a:ext uri="{FF2B5EF4-FFF2-40B4-BE49-F238E27FC236}">
                  <a16:creationId xmlns:a16="http://schemas.microsoft.com/office/drawing/2014/main" id="{F1AB89DD-BD36-C49B-4175-7744AD95967C}"/>
                </a:ext>
              </a:extLst>
            </p:cNvPr>
            <p:cNvSpPr txBox="1"/>
            <p:nvPr/>
          </p:nvSpPr>
          <p:spPr>
            <a:xfrm rot="20287678">
              <a:off x="2689171" y="5548240"/>
              <a:ext cx="673403" cy="461665"/>
            </a:xfrm>
            <a:prstGeom prst="rect">
              <a:avLst/>
            </a:prstGeom>
            <a:noFill/>
          </p:spPr>
          <p:txBody>
            <a:bodyPr wrap="square">
              <a:spAutoFit/>
            </a:bodyPr>
            <a:lstStyle/>
            <a:p>
              <a:r>
                <a:rPr lang="en-US" sz="2400" dirty="0">
                  <a:solidFill>
                    <a:schemeClr val="bg1"/>
                  </a:solidFill>
                </a:rPr>
                <a:t>Cl</a:t>
              </a:r>
              <a:r>
                <a:rPr lang="en-US" sz="2400" baseline="30000" dirty="0">
                  <a:solidFill>
                    <a:schemeClr val="bg1"/>
                  </a:solidFill>
                </a:rPr>
                <a:t>-</a:t>
              </a:r>
            </a:p>
          </p:txBody>
        </p:sp>
      </p:grpSp>
    </p:spTree>
    <p:extLst>
      <p:ext uri="{BB962C8B-B14F-4D97-AF65-F5344CB8AC3E}">
        <p14:creationId xmlns:p14="http://schemas.microsoft.com/office/powerpoint/2010/main" val="6068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wipe(left)">
                                      <p:cBhvr>
                                        <p:cTn id="7" dur="20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wipe(left)">
                                      <p:cBhvr>
                                        <p:cTn id="12" dur="2000"/>
                                        <p:tgtEl>
                                          <p:spTgt spid="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2">
                                            <p:txEl>
                                              <p:pRg st="2" end="2"/>
                                            </p:txEl>
                                          </p:spTgt>
                                        </p:tgtEl>
                                        <p:attrNameLst>
                                          <p:attrName>style.visibility</p:attrName>
                                        </p:attrNameLst>
                                      </p:cBhvr>
                                      <p:to>
                                        <p:strVal val="visible"/>
                                      </p:to>
                                    </p:set>
                                    <p:animEffect transition="in" filter="wipe(left)">
                                      <p:cBhvr>
                                        <p:cTn id="17" dur="2000"/>
                                        <p:tgtEl>
                                          <p:spTgt spid="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
                                            <p:txEl>
                                              <p:pRg st="3" end="3"/>
                                            </p:txEl>
                                          </p:spTgt>
                                        </p:tgtEl>
                                        <p:attrNameLst>
                                          <p:attrName>style.visibility</p:attrName>
                                        </p:attrNameLst>
                                      </p:cBhvr>
                                      <p:to>
                                        <p:strVal val="visible"/>
                                      </p:to>
                                    </p:set>
                                    <p:animEffect transition="in" filter="wipe(left)">
                                      <p:cBhvr>
                                        <p:cTn id="22" dur="2000"/>
                                        <p:tgtEl>
                                          <p:spTgt spid="3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32" presetClass="emph" presetSubtype="0" fill="hold" grpId="1" nodeType="withEffect">
                                  <p:stCondLst>
                                    <p:cond delay="0"/>
                                  </p:stCondLst>
                                  <p:childTnLst>
                                    <p:animRot by="120000">
                                      <p:cBhvr>
                                        <p:cTn id="29" dur="200" fill="hold">
                                          <p:stCondLst>
                                            <p:cond delay="0"/>
                                          </p:stCondLst>
                                        </p:cTn>
                                        <p:tgtEl>
                                          <p:spTgt spid="14"/>
                                        </p:tgtEl>
                                        <p:attrNameLst>
                                          <p:attrName>r</p:attrName>
                                        </p:attrNameLst>
                                      </p:cBhvr>
                                    </p:animRot>
                                    <p:animRot by="-240000">
                                      <p:cBhvr>
                                        <p:cTn id="30" dur="400" fill="hold">
                                          <p:stCondLst>
                                            <p:cond delay="400"/>
                                          </p:stCondLst>
                                        </p:cTn>
                                        <p:tgtEl>
                                          <p:spTgt spid="14"/>
                                        </p:tgtEl>
                                        <p:attrNameLst>
                                          <p:attrName>r</p:attrName>
                                        </p:attrNameLst>
                                      </p:cBhvr>
                                    </p:animRot>
                                    <p:animRot by="240000">
                                      <p:cBhvr>
                                        <p:cTn id="31" dur="400" fill="hold">
                                          <p:stCondLst>
                                            <p:cond delay="800"/>
                                          </p:stCondLst>
                                        </p:cTn>
                                        <p:tgtEl>
                                          <p:spTgt spid="14"/>
                                        </p:tgtEl>
                                        <p:attrNameLst>
                                          <p:attrName>r</p:attrName>
                                        </p:attrNameLst>
                                      </p:cBhvr>
                                    </p:animRot>
                                    <p:animRot by="-240000">
                                      <p:cBhvr>
                                        <p:cTn id="32" dur="400" fill="hold">
                                          <p:stCondLst>
                                            <p:cond delay="1200"/>
                                          </p:stCondLst>
                                        </p:cTn>
                                        <p:tgtEl>
                                          <p:spTgt spid="14"/>
                                        </p:tgtEl>
                                        <p:attrNameLst>
                                          <p:attrName>r</p:attrName>
                                        </p:attrNameLst>
                                      </p:cBhvr>
                                    </p:animRot>
                                    <p:animRot by="120000">
                                      <p:cBhvr>
                                        <p:cTn id="33"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365125"/>
            <a:ext cx="10973584" cy="1325563"/>
          </a:xfrm>
        </p:spPr>
        <p:txBody>
          <a:bodyPr>
            <a:normAutofit/>
          </a:bodyPr>
          <a:lstStyle/>
          <a:p>
            <a:r>
              <a:rPr lang="en-US" sz="3600" dirty="0"/>
              <a:t>Relating electrical conductivity to solute concentration</a:t>
            </a:r>
          </a:p>
        </p:txBody>
      </p:sp>
      <p:sp>
        <p:nvSpPr>
          <p:cNvPr id="21" name="Can 20"/>
          <p:cNvSpPr/>
          <p:nvPr/>
        </p:nvSpPr>
        <p:spPr>
          <a:xfrm>
            <a:off x="657647" y="28561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657647" y="41016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a:grpSpLocks noChangeAspect="1"/>
          </p:cNvGrpSpPr>
          <p:nvPr/>
        </p:nvGrpSpPr>
        <p:grpSpPr>
          <a:xfrm rot="15318483">
            <a:off x="3552975" y="1240487"/>
            <a:ext cx="1293319" cy="1707304"/>
            <a:chOff x="6433607" y="1690688"/>
            <a:chExt cx="3541989" cy="3894082"/>
          </a:xfrm>
        </p:grpSpPr>
        <p:sp>
          <p:nvSpPr>
            <p:cNvPr id="30" name="Can 29"/>
            <p:cNvSpPr/>
            <p:nvPr/>
          </p:nvSpPr>
          <p:spPr>
            <a:xfrm>
              <a:off x="6433607" y="1690688"/>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 name="Can 30"/>
            <p:cNvSpPr/>
            <p:nvPr/>
          </p:nvSpPr>
          <p:spPr>
            <a:xfrm>
              <a:off x="6433607" y="2936162"/>
              <a:ext cx="3541989" cy="2643351"/>
            </a:xfrm>
            <a:prstGeom prst="can">
              <a:avLst>
                <a:gd name="adj" fmla="val 28437"/>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rPr>
                <a:t>NaCl</a:t>
              </a:r>
              <a:endParaRPr lang="en-US" sz="4000" dirty="0">
                <a:solidFill>
                  <a:schemeClr val="tx1"/>
                </a:solidFill>
              </a:endParaRPr>
            </a:p>
          </p:txBody>
        </p:sp>
      </p:grpSp>
      <mc:AlternateContent xmlns:mc="http://schemas.openxmlformats.org/markup-compatibility/2006" xmlns:a14="http://schemas.microsoft.com/office/drawing/2010/main">
        <mc:Choice Requires="a14">
          <p:sp>
            <p:nvSpPr>
              <p:cNvPr id="32" name="Content Placeholder 2"/>
              <p:cNvSpPr txBox="1">
                <a:spLocks/>
              </p:cNvSpPr>
              <p:nvPr/>
            </p:nvSpPr>
            <p:spPr>
              <a:xfrm>
                <a:off x="6135009" y="1765458"/>
                <a:ext cx="5444915" cy="4672405"/>
              </a:xfrm>
              <a:prstGeom prst="rect">
                <a:avLst/>
              </a:prstGeom>
            </p:spPr>
            <p:txBody>
              <a:bodyPr vert="horz" lIns="91440" tIns="45720" rIns="91440" bIns="45720" rtlCol="0">
                <a:normAutofit/>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4000" dirty="0"/>
                  <a:t>In lower conductivity freshwater, increase of 1 mg L</a:t>
                </a:r>
                <a:r>
                  <a:rPr lang="en-US" sz="4000" baseline="30000" dirty="0"/>
                  <a:t>-1</a:t>
                </a:r>
                <a:r>
                  <a:rPr lang="en-US" sz="4000" dirty="0"/>
                  <a:t> of NaCl will increase specific conductivity by </a:t>
                </a:r>
                <a:br>
                  <a:rPr lang="en-US" sz="4000" dirty="0"/>
                </a:br>
                <a:r>
                  <a:rPr lang="en-US" sz="4000" dirty="0"/>
                  <a:t>ca. 2 </a:t>
                </a:r>
                <a:r>
                  <a:rPr lang="en-US" sz="4000" dirty="0" err="1">
                    <a:latin typeface="Symbol" panose="05050102010706020507" pitchFamily="18" charset="2"/>
                  </a:rPr>
                  <a:t>m</a:t>
                </a:r>
                <a:r>
                  <a:rPr lang="en-US" sz="4000" dirty="0" err="1"/>
                  <a:t>S</a:t>
                </a:r>
                <a:r>
                  <a:rPr lang="en-US" sz="4000" dirty="0"/>
                  <a:t> cm</a:t>
                </a:r>
                <a:r>
                  <a:rPr lang="en-US" sz="4000" baseline="30000" dirty="0"/>
                  <a:t>-1</a:t>
                </a:r>
              </a:p>
              <a:p>
                <a:r>
                  <a:rPr lang="en-US" sz="4000" dirty="0"/>
                  <a:t>Dimensionally:</a:t>
                </a:r>
                <a:br>
                  <a:rPr lang="en-US" sz="4000" dirty="0"/>
                </a:br>
                <a:r>
                  <a:rPr lang="en-US" sz="4000" dirty="0"/>
                  <a:t>2 </a:t>
                </a:r>
                <a:r>
                  <a:rPr lang="en-US" sz="4000" dirty="0">
                    <a:latin typeface="Symbol" panose="05050102010706020507" pitchFamily="18" charset="2"/>
                  </a:rPr>
                  <a:t>m</a:t>
                </a:r>
                <a:r>
                  <a:rPr lang="en-US" sz="4000" dirty="0"/>
                  <a:t>S cm</a:t>
                </a:r>
                <a:r>
                  <a:rPr lang="en-US" sz="4000" baseline="30000" dirty="0"/>
                  <a:t>-1</a:t>
                </a:r>
                <a:r>
                  <a:rPr lang="en-US" sz="4000" dirty="0"/>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oMath>
                </a14:m>
                <a:r>
                  <a:rPr lang="en-US" sz="4000" dirty="0"/>
                  <a:t> 1 mg L</a:t>
                </a:r>
                <a:r>
                  <a:rPr lang="en-US" sz="4000" baseline="30000" dirty="0"/>
                  <a:t>-1</a:t>
                </a:r>
                <a:r>
                  <a:rPr lang="en-US" sz="4000" dirty="0"/>
                  <a:t>  </a:t>
                </a:r>
                <a:endParaRPr lang="en-US" sz="4000" baseline="30000" dirty="0"/>
              </a:p>
            </p:txBody>
          </p:sp>
        </mc:Choice>
        <mc:Fallback xmlns="">
          <p:sp>
            <p:nvSpPr>
              <p:cNvPr id="32" name="Content Placeholder 2"/>
              <p:cNvSpPr txBox="1">
                <a:spLocks noRot="1" noChangeAspect="1" noMove="1" noResize="1" noEditPoints="1" noAdjustHandles="1" noChangeArrowheads="1" noChangeShapeType="1" noTextEdit="1"/>
              </p:cNvSpPr>
              <p:nvPr/>
            </p:nvSpPr>
            <p:spPr>
              <a:xfrm>
                <a:off x="6135009" y="1765458"/>
                <a:ext cx="5444915" cy="4672405"/>
              </a:xfrm>
              <a:prstGeom prst="rect">
                <a:avLst/>
              </a:prstGeom>
              <a:blipFill>
                <a:blip r:embed="rId3"/>
                <a:stretch>
                  <a:fillRect l="-3579" t="-3655" b="-4439"/>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D6E06C3B-E625-4D95-96CC-52CD4D964E90}"/>
              </a:ext>
            </a:extLst>
          </p:cNvPr>
          <p:cNvSpPr/>
          <p:nvPr/>
        </p:nvSpPr>
        <p:spPr>
          <a:xfrm>
            <a:off x="6370598" y="4549228"/>
            <a:ext cx="696686" cy="508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D9BB651-D45C-49A0-B312-AA2241BBFB2B}"/>
              </a:ext>
            </a:extLst>
          </p:cNvPr>
          <p:cNvSpPr/>
          <p:nvPr/>
        </p:nvSpPr>
        <p:spPr>
          <a:xfrm>
            <a:off x="6370598" y="5696844"/>
            <a:ext cx="4314819" cy="65344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AC946B7-B087-745F-B68C-DF47F2690D74}"/>
              </a:ext>
            </a:extLst>
          </p:cNvPr>
          <p:cNvSpPr/>
          <p:nvPr/>
        </p:nvSpPr>
        <p:spPr>
          <a:xfrm>
            <a:off x="6418286" y="1805424"/>
            <a:ext cx="4433933" cy="108274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94F1D8D-80EC-654D-B9F4-AA52935A4768}"/>
              </a:ext>
            </a:extLst>
          </p:cNvPr>
          <p:cNvSpPr txBox="1"/>
          <p:nvPr/>
        </p:nvSpPr>
        <p:spPr>
          <a:xfrm>
            <a:off x="1790740" y="1863309"/>
            <a:ext cx="1612490" cy="461665"/>
          </a:xfrm>
          <a:prstGeom prst="rect">
            <a:avLst/>
          </a:prstGeom>
          <a:noFill/>
        </p:spPr>
        <p:txBody>
          <a:bodyPr wrap="square">
            <a:spAutoFit/>
          </a:bodyPr>
          <a:lstStyle/>
          <a:p>
            <a:r>
              <a:rPr lang="en-US" sz="2400" dirty="0"/>
              <a:t>Solute: [M]</a:t>
            </a:r>
          </a:p>
        </p:txBody>
      </p:sp>
      <p:sp>
        <p:nvSpPr>
          <p:cNvPr id="7" name="TextBox 6">
            <a:extLst>
              <a:ext uri="{FF2B5EF4-FFF2-40B4-BE49-F238E27FC236}">
                <a16:creationId xmlns:a16="http://schemas.microsoft.com/office/drawing/2014/main" id="{CD7B719C-3FFC-1978-4CD0-D72172F27BE4}"/>
              </a:ext>
            </a:extLst>
          </p:cNvPr>
          <p:cNvSpPr txBox="1"/>
          <p:nvPr/>
        </p:nvSpPr>
        <p:spPr>
          <a:xfrm>
            <a:off x="816150" y="6031210"/>
            <a:ext cx="2393737" cy="461665"/>
          </a:xfrm>
          <a:prstGeom prst="rect">
            <a:avLst/>
          </a:prstGeom>
          <a:noFill/>
        </p:spPr>
        <p:txBody>
          <a:bodyPr wrap="square">
            <a:spAutoFit/>
          </a:bodyPr>
          <a:lstStyle/>
          <a:p>
            <a:r>
              <a:rPr lang="en-US" sz="2400" dirty="0">
                <a:solidFill>
                  <a:schemeClr val="bg1"/>
                </a:solidFill>
              </a:rPr>
              <a:t>Solvent H</a:t>
            </a:r>
            <a:r>
              <a:rPr lang="en-US" sz="2400" baseline="-25000" dirty="0">
                <a:solidFill>
                  <a:schemeClr val="bg1"/>
                </a:solidFill>
              </a:rPr>
              <a:t>2</a:t>
            </a:r>
            <a:r>
              <a:rPr lang="en-US" sz="2400" dirty="0">
                <a:solidFill>
                  <a:schemeClr val="bg1"/>
                </a:solidFill>
              </a:rPr>
              <a:t>O: [L</a:t>
            </a:r>
            <a:r>
              <a:rPr lang="en-US" sz="2400" baseline="30000" dirty="0">
                <a:solidFill>
                  <a:schemeClr val="bg1"/>
                </a:solidFill>
              </a:rPr>
              <a:t>3</a:t>
            </a:r>
            <a:r>
              <a:rPr lang="en-US" sz="2400" dirty="0">
                <a:solidFill>
                  <a:schemeClr val="bg1"/>
                </a:solidFill>
              </a:rPr>
              <a:t>]</a:t>
            </a:r>
          </a:p>
        </p:txBody>
      </p:sp>
      <p:sp>
        <p:nvSpPr>
          <p:cNvPr id="8" name="TextBox 7">
            <a:extLst>
              <a:ext uri="{FF2B5EF4-FFF2-40B4-BE49-F238E27FC236}">
                <a16:creationId xmlns:a16="http://schemas.microsoft.com/office/drawing/2014/main" id="{5275CDEF-484A-CE79-6486-0CF61C1770E7}"/>
              </a:ext>
            </a:extLst>
          </p:cNvPr>
          <p:cNvSpPr txBox="1"/>
          <p:nvPr/>
        </p:nvSpPr>
        <p:spPr>
          <a:xfrm>
            <a:off x="609707" y="4947467"/>
            <a:ext cx="3775515" cy="461665"/>
          </a:xfrm>
          <a:prstGeom prst="rect">
            <a:avLst/>
          </a:prstGeom>
          <a:noFill/>
        </p:spPr>
        <p:txBody>
          <a:bodyPr wrap="square">
            <a:spAutoFit/>
          </a:bodyPr>
          <a:lstStyle/>
          <a:p>
            <a:r>
              <a:rPr lang="en-US" sz="2400" dirty="0">
                <a:solidFill>
                  <a:schemeClr val="bg1"/>
                </a:solidFill>
              </a:rPr>
              <a:t>Solution NaCl in H</a:t>
            </a:r>
            <a:r>
              <a:rPr lang="en-US" sz="2400" baseline="-25000" dirty="0">
                <a:solidFill>
                  <a:schemeClr val="bg1"/>
                </a:solidFill>
              </a:rPr>
              <a:t>2</a:t>
            </a:r>
            <a:r>
              <a:rPr lang="en-US" sz="2400" dirty="0">
                <a:solidFill>
                  <a:schemeClr val="bg1"/>
                </a:solidFill>
              </a:rPr>
              <a:t>O: [M L</a:t>
            </a:r>
            <a:r>
              <a:rPr lang="en-US" sz="2400" baseline="30000" dirty="0">
                <a:solidFill>
                  <a:schemeClr val="bg1"/>
                </a:solidFill>
              </a:rPr>
              <a:t>-3</a:t>
            </a:r>
            <a:r>
              <a:rPr lang="en-US" sz="2400" dirty="0">
                <a:solidFill>
                  <a:schemeClr val="bg1"/>
                </a:solidFill>
              </a:rPr>
              <a:t>]</a:t>
            </a:r>
          </a:p>
        </p:txBody>
      </p:sp>
      <p:grpSp>
        <p:nvGrpSpPr>
          <p:cNvPr id="9" name="Group 8">
            <a:extLst>
              <a:ext uri="{FF2B5EF4-FFF2-40B4-BE49-F238E27FC236}">
                <a16:creationId xmlns:a16="http://schemas.microsoft.com/office/drawing/2014/main" id="{1BFFA7E5-1A95-D36C-5796-1EDE7854A8B3}"/>
              </a:ext>
            </a:extLst>
          </p:cNvPr>
          <p:cNvGrpSpPr/>
          <p:nvPr/>
        </p:nvGrpSpPr>
        <p:grpSpPr>
          <a:xfrm>
            <a:off x="1117337" y="5364809"/>
            <a:ext cx="2245237" cy="786874"/>
            <a:chOff x="1117337" y="5364809"/>
            <a:chExt cx="2245237" cy="786874"/>
          </a:xfrm>
        </p:grpSpPr>
        <p:sp>
          <p:nvSpPr>
            <p:cNvPr id="10" name="TextBox 9">
              <a:extLst>
                <a:ext uri="{FF2B5EF4-FFF2-40B4-BE49-F238E27FC236}">
                  <a16:creationId xmlns:a16="http://schemas.microsoft.com/office/drawing/2014/main" id="{12B4A5DA-13B7-F349-6A30-779C500699C0}"/>
                </a:ext>
              </a:extLst>
            </p:cNvPr>
            <p:cNvSpPr txBox="1"/>
            <p:nvPr/>
          </p:nvSpPr>
          <p:spPr>
            <a:xfrm rot="19454671">
              <a:off x="1117337" y="5423337"/>
              <a:ext cx="673403" cy="461665"/>
            </a:xfrm>
            <a:prstGeom prst="rect">
              <a:avLst/>
            </a:prstGeom>
            <a:noFill/>
          </p:spPr>
          <p:txBody>
            <a:bodyPr wrap="square">
              <a:spAutoFit/>
            </a:bodyPr>
            <a:lstStyle/>
            <a:p>
              <a:r>
                <a:rPr lang="en-US" sz="2400" dirty="0">
                  <a:solidFill>
                    <a:schemeClr val="bg1"/>
                  </a:solidFill>
                </a:rPr>
                <a:t>Na</a:t>
              </a:r>
              <a:r>
                <a:rPr lang="en-US" sz="2400" baseline="30000" dirty="0">
                  <a:solidFill>
                    <a:schemeClr val="bg1"/>
                  </a:solidFill>
                </a:rPr>
                <a:t>+</a:t>
              </a:r>
            </a:p>
          </p:txBody>
        </p:sp>
        <p:sp>
          <p:nvSpPr>
            <p:cNvPr id="11" name="TextBox 10">
              <a:extLst>
                <a:ext uri="{FF2B5EF4-FFF2-40B4-BE49-F238E27FC236}">
                  <a16:creationId xmlns:a16="http://schemas.microsoft.com/office/drawing/2014/main" id="{499ACEC3-2B46-3985-FBA6-69243F59CA79}"/>
                </a:ext>
              </a:extLst>
            </p:cNvPr>
            <p:cNvSpPr txBox="1"/>
            <p:nvPr/>
          </p:nvSpPr>
          <p:spPr>
            <a:xfrm rot="1335842">
              <a:off x="1618252" y="5690018"/>
              <a:ext cx="673403" cy="461665"/>
            </a:xfrm>
            <a:prstGeom prst="rect">
              <a:avLst/>
            </a:prstGeom>
            <a:noFill/>
          </p:spPr>
          <p:txBody>
            <a:bodyPr wrap="square">
              <a:spAutoFit/>
            </a:bodyPr>
            <a:lstStyle/>
            <a:p>
              <a:r>
                <a:rPr lang="en-US" sz="2400" dirty="0">
                  <a:solidFill>
                    <a:schemeClr val="bg1"/>
                  </a:solidFill>
                </a:rPr>
                <a:t>Cl</a:t>
              </a:r>
              <a:r>
                <a:rPr lang="en-US" sz="2400" baseline="30000" dirty="0">
                  <a:solidFill>
                    <a:schemeClr val="bg1"/>
                  </a:solidFill>
                </a:rPr>
                <a:t>-</a:t>
              </a:r>
            </a:p>
          </p:txBody>
        </p:sp>
        <p:sp>
          <p:nvSpPr>
            <p:cNvPr id="12" name="TextBox 11">
              <a:extLst>
                <a:ext uri="{FF2B5EF4-FFF2-40B4-BE49-F238E27FC236}">
                  <a16:creationId xmlns:a16="http://schemas.microsoft.com/office/drawing/2014/main" id="{3205844A-0AE7-185B-7951-786CCBA51353}"/>
                </a:ext>
              </a:extLst>
            </p:cNvPr>
            <p:cNvSpPr txBox="1"/>
            <p:nvPr/>
          </p:nvSpPr>
          <p:spPr>
            <a:xfrm rot="1894086">
              <a:off x="2035438" y="5364809"/>
              <a:ext cx="673403" cy="461665"/>
            </a:xfrm>
            <a:prstGeom prst="rect">
              <a:avLst/>
            </a:prstGeom>
            <a:noFill/>
          </p:spPr>
          <p:txBody>
            <a:bodyPr wrap="square">
              <a:spAutoFit/>
            </a:bodyPr>
            <a:lstStyle/>
            <a:p>
              <a:r>
                <a:rPr lang="en-US" sz="2400" dirty="0">
                  <a:solidFill>
                    <a:schemeClr val="bg1"/>
                  </a:solidFill>
                </a:rPr>
                <a:t>Na</a:t>
              </a:r>
              <a:r>
                <a:rPr lang="en-US" sz="2400" baseline="30000" dirty="0">
                  <a:solidFill>
                    <a:schemeClr val="bg1"/>
                  </a:solidFill>
                </a:rPr>
                <a:t>+</a:t>
              </a:r>
            </a:p>
          </p:txBody>
        </p:sp>
        <p:sp>
          <p:nvSpPr>
            <p:cNvPr id="14" name="TextBox 13">
              <a:extLst>
                <a:ext uri="{FF2B5EF4-FFF2-40B4-BE49-F238E27FC236}">
                  <a16:creationId xmlns:a16="http://schemas.microsoft.com/office/drawing/2014/main" id="{2043124B-480F-88BE-C6AB-0CCA38988B41}"/>
                </a:ext>
              </a:extLst>
            </p:cNvPr>
            <p:cNvSpPr txBox="1"/>
            <p:nvPr/>
          </p:nvSpPr>
          <p:spPr>
            <a:xfrm rot="20287678">
              <a:off x="2689171" y="5548240"/>
              <a:ext cx="673403" cy="461665"/>
            </a:xfrm>
            <a:prstGeom prst="rect">
              <a:avLst/>
            </a:prstGeom>
            <a:noFill/>
          </p:spPr>
          <p:txBody>
            <a:bodyPr wrap="square">
              <a:spAutoFit/>
            </a:bodyPr>
            <a:lstStyle/>
            <a:p>
              <a:r>
                <a:rPr lang="en-US" sz="2400" dirty="0">
                  <a:solidFill>
                    <a:schemeClr val="bg1"/>
                  </a:solidFill>
                </a:rPr>
                <a:t>Cl</a:t>
              </a:r>
              <a:r>
                <a:rPr lang="en-US" sz="2400" baseline="30000" dirty="0">
                  <a:solidFill>
                    <a:schemeClr val="bg1"/>
                  </a:solidFill>
                </a:rPr>
                <a:t>-</a:t>
              </a:r>
            </a:p>
          </p:txBody>
        </p:sp>
      </p:grpSp>
    </p:spTree>
    <p:extLst>
      <p:ext uri="{BB962C8B-B14F-4D97-AF65-F5344CB8AC3E}">
        <p14:creationId xmlns:p14="http://schemas.microsoft.com/office/powerpoint/2010/main" val="354868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wipe(left)">
                                      <p:cBhvr>
                                        <p:cTn id="7" dur="20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2" presetClass="emph" presetSubtype="0" fill="hold" grpId="1" nodeType="withEffect">
                                  <p:stCondLst>
                                    <p:cond delay="0"/>
                                  </p:stCondLst>
                                  <p:childTnLst>
                                    <p:animRot by="120000">
                                      <p:cBhvr>
                                        <p:cTn id="14" dur="200" fill="hold">
                                          <p:stCondLst>
                                            <p:cond delay="0"/>
                                          </p:stCondLst>
                                        </p:cTn>
                                        <p:tgtEl>
                                          <p:spTgt spid="5"/>
                                        </p:tgtEl>
                                        <p:attrNameLst>
                                          <p:attrName>r</p:attrName>
                                        </p:attrNameLst>
                                      </p:cBhvr>
                                    </p:animRot>
                                    <p:animRot by="-240000">
                                      <p:cBhvr>
                                        <p:cTn id="15" dur="400" fill="hold">
                                          <p:stCondLst>
                                            <p:cond delay="400"/>
                                          </p:stCondLst>
                                        </p:cTn>
                                        <p:tgtEl>
                                          <p:spTgt spid="5"/>
                                        </p:tgtEl>
                                        <p:attrNameLst>
                                          <p:attrName>r</p:attrName>
                                        </p:attrNameLst>
                                      </p:cBhvr>
                                    </p:animRot>
                                    <p:animRot by="240000">
                                      <p:cBhvr>
                                        <p:cTn id="16" dur="400" fill="hold">
                                          <p:stCondLst>
                                            <p:cond delay="800"/>
                                          </p:stCondLst>
                                        </p:cTn>
                                        <p:tgtEl>
                                          <p:spTgt spid="5"/>
                                        </p:tgtEl>
                                        <p:attrNameLst>
                                          <p:attrName>r</p:attrName>
                                        </p:attrNameLst>
                                      </p:cBhvr>
                                    </p:animRot>
                                    <p:animRot by="-240000">
                                      <p:cBhvr>
                                        <p:cTn id="17" dur="400" fill="hold">
                                          <p:stCondLst>
                                            <p:cond delay="1200"/>
                                          </p:stCondLst>
                                        </p:cTn>
                                        <p:tgtEl>
                                          <p:spTgt spid="5"/>
                                        </p:tgtEl>
                                        <p:attrNameLst>
                                          <p:attrName>r</p:attrName>
                                        </p:attrNameLst>
                                      </p:cBhvr>
                                    </p:animRot>
                                    <p:animRot by="120000">
                                      <p:cBhvr>
                                        <p:cTn id="18" dur="400" fill="hold">
                                          <p:stCondLst>
                                            <p:cond delay="1600"/>
                                          </p:stCondLst>
                                        </p:cTn>
                                        <p:tgtEl>
                                          <p:spTgt spid="5"/>
                                        </p:tgtEl>
                                        <p:attrNameLst>
                                          <p:attrName>r</p:attrName>
                                        </p:attrNameLst>
                                      </p:cBhvr>
                                    </p:animRo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32" presetClass="emph" presetSubtype="0" fill="hold" grpId="1" nodeType="withEffect">
                                  <p:stCondLst>
                                    <p:cond delay="0"/>
                                  </p:stCondLst>
                                  <p:childTnLst>
                                    <p:animRot by="120000">
                                      <p:cBhvr>
                                        <p:cTn id="23" dur="200" fill="hold">
                                          <p:stCondLst>
                                            <p:cond delay="0"/>
                                          </p:stCondLst>
                                        </p:cTn>
                                        <p:tgtEl>
                                          <p:spTgt spid="4"/>
                                        </p:tgtEl>
                                        <p:attrNameLst>
                                          <p:attrName>r</p:attrName>
                                        </p:attrNameLst>
                                      </p:cBhvr>
                                    </p:animRot>
                                    <p:animRot by="-240000">
                                      <p:cBhvr>
                                        <p:cTn id="24" dur="400" fill="hold">
                                          <p:stCondLst>
                                            <p:cond delay="400"/>
                                          </p:stCondLst>
                                        </p:cTn>
                                        <p:tgtEl>
                                          <p:spTgt spid="4"/>
                                        </p:tgtEl>
                                        <p:attrNameLst>
                                          <p:attrName>r</p:attrName>
                                        </p:attrNameLst>
                                      </p:cBhvr>
                                    </p:animRot>
                                    <p:animRot by="240000">
                                      <p:cBhvr>
                                        <p:cTn id="25" dur="400" fill="hold">
                                          <p:stCondLst>
                                            <p:cond delay="800"/>
                                          </p:stCondLst>
                                        </p:cTn>
                                        <p:tgtEl>
                                          <p:spTgt spid="4"/>
                                        </p:tgtEl>
                                        <p:attrNameLst>
                                          <p:attrName>r</p:attrName>
                                        </p:attrNameLst>
                                      </p:cBhvr>
                                    </p:animRot>
                                    <p:animRot by="-240000">
                                      <p:cBhvr>
                                        <p:cTn id="26" dur="400" fill="hold">
                                          <p:stCondLst>
                                            <p:cond delay="1200"/>
                                          </p:stCondLst>
                                        </p:cTn>
                                        <p:tgtEl>
                                          <p:spTgt spid="4"/>
                                        </p:tgtEl>
                                        <p:attrNameLst>
                                          <p:attrName>r</p:attrName>
                                        </p:attrNameLst>
                                      </p:cBhvr>
                                    </p:animRot>
                                    <p:animRot by="120000">
                                      <p:cBhvr>
                                        <p:cTn id="27" dur="400" fill="hold">
                                          <p:stCondLst>
                                            <p:cond delay="1600"/>
                                          </p:stCondLst>
                                        </p:cTn>
                                        <p:tgtEl>
                                          <p:spTgt spid="4"/>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2">
                                            <p:txEl>
                                              <p:pRg st="1" end="1"/>
                                            </p:txEl>
                                          </p:spTgt>
                                        </p:tgtEl>
                                        <p:attrNameLst>
                                          <p:attrName>style.visibility</p:attrName>
                                        </p:attrNameLst>
                                      </p:cBhvr>
                                      <p:to>
                                        <p:strVal val="visible"/>
                                      </p:to>
                                    </p:set>
                                    <p:animEffect transition="in" filter="wipe(left)">
                                      <p:cBhvr>
                                        <p:cTn id="32" dur="2000"/>
                                        <p:tgtEl>
                                          <p:spTgt spid="3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32" presetClass="emph" presetSubtype="0" fill="hold" grpId="1" nodeType="withEffect">
                                  <p:stCondLst>
                                    <p:cond delay="0"/>
                                  </p:stCondLst>
                                  <p:childTnLst>
                                    <p:animRot by="120000">
                                      <p:cBhvr>
                                        <p:cTn id="39" dur="200" fill="hold">
                                          <p:stCondLst>
                                            <p:cond delay="0"/>
                                          </p:stCondLst>
                                        </p:cTn>
                                        <p:tgtEl>
                                          <p:spTgt spid="13"/>
                                        </p:tgtEl>
                                        <p:attrNameLst>
                                          <p:attrName>r</p:attrName>
                                        </p:attrNameLst>
                                      </p:cBhvr>
                                    </p:animRot>
                                    <p:animRot by="-240000">
                                      <p:cBhvr>
                                        <p:cTn id="40" dur="400" fill="hold">
                                          <p:stCondLst>
                                            <p:cond delay="400"/>
                                          </p:stCondLst>
                                        </p:cTn>
                                        <p:tgtEl>
                                          <p:spTgt spid="13"/>
                                        </p:tgtEl>
                                        <p:attrNameLst>
                                          <p:attrName>r</p:attrName>
                                        </p:attrNameLst>
                                      </p:cBhvr>
                                    </p:animRot>
                                    <p:animRot by="240000">
                                      <p:cBhvr>
                                        <p:cTn id="41" dur="400" fill="hold">
                                          <p:stCondLst>
                                            <p:cond delay="800"/>
                                          </p:stCondLst>
                                        </p:cTn>
                                        <p:tgtEl>
                                          <p:spTgt spid="13"/>
                                        </p:tgtEl>
                                        <p:attrNameLst>
                                          <p:attrName>r</p:attrName>
                                        </p:attrNameLst>
                                      </p:cBhvr>
                                    </p:animRot>
                                    <p:animRot by="-240000">
                                      <p:cBhvr>
                                        <p:cTn id="42" dur="400" fill="hold">
                                          <p:stCondLst>
                                            <p:cond delay="1200"/>
                                          </p:stCondLst>
                                        </p:cTn>
                                        <p:tgtEl>
                                          <p:spTgt spid="13"/>
                                        </p:tgtEl>
                                        <p:attrNameLst>
                                          <p:attrName>r</p:attrName>
                                        </p:attrNameLst>
                                      </p:cBhvr>
                                    </p:animRot>
                                    <p:animRot by="120000">
                                      <p:cBhvr>
                                        <p:cTn id="43" dur="400" fill="hold">
                                          <p:stCondLst>
                                            <p:cond delay="16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3" grpId="0" animBg="1"/>
      <p:bldP spid="13" grpId="1" animBg="1"/>
      <p:bldP spid="4" grpId="0" animBg="1"/>
      <p:bldP spid="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volume by dilution</a:t>
            </a:r>
          </a:p>
        </p:txBody>
      </p:sp>
      <p:sp>
        <p:nvSpPr>
          <p:cNvPr id="21" name="Can 20"/>
          <p:cNvSpPr/>
          <p:nvPr/>
        </p:nvSpPr>
        <p:spPr>
          <a:xfrm>
            <a:off x="657647" y="28561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657647" y="41016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t>?</a:t>
            </a:r>
          </a:p>
        </p:txBody>
      </p:sp>
      <p:grpSp>
        <p:nvGrpSpPr>
          <p:cNvPr id="7" name="Group 6"/>
          <p:cNvGrpSpPr/>
          <p:nvPr/>
        </p:nvGrpSpPr>
        <p:grpSpPr>
          <a:xfrm>
            <a:off x="3209887" y="2811310"/>
            <a:ext cx="6384055" cy="3269450"/>
            <a:chOff x="3209887" y="2811310"/>
            <a:chExt cx="6384055" cy="3269450"/>
          </a:xfrm>
        </p:grpSpPr>
        <p:sp>
          <p:nvSpPr>
            <p:cNvPr id="5" name="Freeform 4"/>
            <p:cNvSpPr/>
            <p:nvPr/>
          </p:nvSpPr>
          <p:spPr>
            <a:xfrm>
              <a:off x="3275705" y="2811310"/>
              <a:ext cx="3018415" cy="2629370"/>
            </a:xfrm>
            <a:custGeom>
              <a:avLst/>
              <a:gdLst>
                <a:gd name="connsiteX0" fmla="*/ 3018415 w 3018415"/>
                <a:gd name="connsiteY0" fmla="*/ 861530 h 2629370"/>
                <a:gd name="connsiteX1" fmla="*/ 2088775 w 3018415"/>
                <a:gd name="connsiteY1" fmla="*/ 145250 h 2629370"/>
                <a:gd name="connsiteX2" fmla="*/ 808615 w 3018415"/>
                <a:gd name="connsiteY2" fmla="*/ 99530 h 2629370"/>
                <a:gd name="connsiteX3" fmla="*/ 92335 w 3018415"/>
                <a:gd name="connsiteY3" fmla="*/ 1242530 h 2629370"/>
                <a:gd name="connsiteX4" fmla="*/ 31375 w 3018415"/>
                <a:gd name="connsiteY4" fmla="*/ 2629370 h 2629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8415" h="2629370">
                  <a:moveTo>
                    <a:pt x="3018415" y="861530"/>
                  </a:moveTo>
                  <a:cubicBezTo>
                    <a:pt x="2737745" y="566890"/>
                    <a:pt x="2457075" y="272250"/>
                    <a:pt x="2088775" y="145250"/>
                  </a:cubicBezTo>
                  <a:cubicBezTo>
                    <a:pt x="1720475" y="18250"/>
                    <a:pt x="1141355" y="-83350"/>
                    <a:pt x="808615" y="99530"/>
                  </a:cubicBezTo>
                  <a:cubicBezTo>
                    <a:pt x="475875" y="282410"/>
                    <a:pt x="221875" y="820890"/>
                    <a:pt x="92335" y="1242530"/>
                  </a:cubicBezTo>
                  <a:cubicBezTo>
                    <a:pt x="-37205" y="1664170"/>
                    <a:pt x="-2915" y="2146770"/>
                    <a:pt x="31375" y="262937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1147780">
              <a:off x="3209887" y="5440680"/>
              <a:ext cx="280073"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100397" y="3230880"/>
              <a:ext cx="3493545" cy="87078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Conductivity</a:t>
              </a:r>
            </a:p>
            <a:p>
              <a:r>
                <a:rPr lang="en-US" dirty="0">
                  <a:solidFill>
                    <a:schemeClr val="tx1"/>
                  </a:solidFill>
                </a:rPr>
                <a:t>Meter</a:t>
              </a:r>
            </a:p>
          </p:txBody>
        </p:sp>
      </p:grpSp>
      <p:sp>
        <p:nvSpPr>
          <p:cNvPr id="8" name="TextBox 7"/>
          <p:cNvSpPr txBox="1"/>
          <p:nvPr/>
        </p:nvSpPr>
        <p:spPr>
          <a:xfrm>
            <a:off x="7544322" y="3404660"/>
            <a:ext cx="1903085" cy="523220"/>
          </a:xfrm>
          <a:prstGeom prst="rect">
            <a:avLst/>
          </a:prstGeom>
          <a:solidFill>
            <a:schemeClr val="bg1"/>
          </a:solidFill>
          <a:ln>
            <a:solidFill>
              <a:schemeClr val="tx1"/>
            </a:solidFill>
          </a:ln>
        </p:spPr>
        <p:txBody>
          <a:bodyPr wrap="none" rtlCol="0">
            <a:spAutoFit/>
          </a:bodyPr>
          <a:lstStyle/>
          <a:p>
            <a:r>
              <a:rPr lang="en-US" sz="2800" dirty="0"/>
              <a:t>350 </a:t>
            </a:r>
            <a:r>
              <a:rPr lang="en-US" sz="2800" dirty="0" err="1">
                <a:latin typeface="Symbol" panose="05050102010706020507" pitchFamily="18" charset="2"/>
              </a:rPr>
              <a:t>m</a:t>
            </a:r>
            <a:r>
              <a:rPr lang="en-US" sz="2800" dirty="0" err="1"/>
              <a:t>S</a:t>
            </a:r>
            <a:r>
              <a:rPr lang="en-US" sz="2800" dirty="0"/>
              <a:t> cm</a:t>
            </a:r>
            <a:r>
              <a:rPr lang="en-US" sz="2800" baseline="30000" dirty="0"/>
              <a:t>-1</a:t>
            </a:r>
          </a:p>
        </p:txBody>
      </p:sp>
      <mc:AlternateContent xmlns:mc="http://schemas.openxmlformats.org/markup-compatibility/2006" xmlns:a14="http://schemas.microsoft.com/office/drawing/2010/main">
        <mc:Choice Requires="a14">
          <p:sp>
            <p:nvSpPr>
              <p:cNvPr id="9" name="Rectangle 8"/>
              <p:cNvSpPr/>
              <p:nvPr/>
            </p:nvSpPr>
            <p:spPr>
              <a:xfrm>
                <a:off x="8326120" y="1341248"/>
                <a:ext cx="3232103" cy="523220"/>
              </a:xfrm>
              <a:prstGeom prst="rect">
                <a:avLst/>
              </a:prstGeom>
            </p:spPr>
            <p:txBody>
              <a:bodyPr wrap="none">
                <a:spAutoFit/>
              </a:bodyPr>
              <a:lstStyle/>
              <a:p>
                <a14:m>
                  <m:oMath xmlns:m="http://schemas.openxmlformats.org/officeDocument/2006/math">
                    <m:r>
                      <a:rPr lang="en-US" sz="2800" b="0" i="1" smtClean="0">
                        <a:latin typeface="Cambria Math" panose="02040503050406030204" pitchFamily="18" charset="0"/>
                      </a:rPr>
                      <m:t>𝐸</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m:t>
                        </m:r>
                      </m:e>
                      <m:sub>
                        <m:r>
                          <a:rPr lang="en-US" sz="2800" b="0" i="1" smtClean="0">
                            <a:latin typeface="Cambria Math" panose="02040503050406030204" pitchFamily="18" charset="0"/>
                          </a:rPr>
                          <m:t>𝐵𝐵𝐺</m:t>
                        </m:r>
                      </m:sub>
                    </m:sSub>
                  </m:oMath>
                </a14:m>
                <a:r>
                  <a:rPr lang="en-US" sz="2800" dirty="0"/>
                  <a:t> = 350 </a:t>
                </a:r>
                <a:r>
                  <a:rPr lang="en-US" sz="2800" dirty="0" err="1">
                    <a:latin typeface="Symbol" panose="05050102010706020507" pitchFamily="18" charset="2"/>
                  </a:rPr>
                  <a:t>m</a:t>
                </a:r>
                <a:r>
                  <a:rPr lang="en-US" sz="2800" dirty="0" err="1"/>
                  <a:t>S</a:t>
                </a:r>
                <a:r>
                  <a:rPr lang="en-US" sz="2800" dirty="0"/>
                  <a:t> cm</a:t>
                </a:r>
                <a:r>
                  <a:rPr lang="en-US" sz="2800" baseline="30000" dirty="0"/>
                  <a:t>-1</a:t>
                </a:r>
              </a:p>
            </p:txBody>
          </p:sp>
        </mc:Choice>
        <mc:Fallback xmlns="">
          <p:sp>
            <p:nvSpPr>
              <p:cNvPr id="9" name="Rectangle 8"/>
              <p:cNvSpPr>
                <a:spLocks noRot="1" noChangeAspect="1" noMove="1" noResize="1" noEditPoints="1" noAdjustHandles="1" noChangeArrowheads="1" noChangeShapeType="1" noTextEdit="1"/>
              </p:cNvSpPr>
              <p:nvPr/>
            </p:nvSpPr>
            <p:spPr>
              <a:xfrm>
                <a:off x="8326120" y="1341248"/>
                <a:ext cx="3232103" cy="523220"/>
              </a:xfrm>
              <a:prstGeom prst="rect">
                <a:avLst/>
              </a:prstGeom>
              <a:blipFill rotWithShape="0">
                <a:blip r:embed="rId3"/>
                <a:stretch>
                  <a:fillRect t="-13953" r="-755" b="-32558"/>
                </a:stretch>
              </a:blipFill>
            </p:spPr>
            <p:txBody>
              <a:bodyPr/>
              <a:lstStyle/>
              <a:p>
                <a:r>
                  <a:rPr lang="en-US">
                    <a:noFill/>
                  </a:rPr>
                  <a:t> </a:t>
                </a:r>
              </a:p>
            </p:txBody>
          </p:sp>
        </mc:Fallback>
      </mc:AlternateContent>
    </p:spTree>
    <p:extLst>
      <p:ext uri="{BB962C8B-B14F-4D97-AF65-F5344CB8AC3E}">
        <p14:creationId xmlns:p14="http://schemas.microsoft.com/office/powerpoint/2010/main" val="161060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volume by dilution</a:t>
            </a:r>
          </a:p>
        </p:txBody>
      </p:sp>
      <p:sp>
        <p:nvSpPr>
          <p:cNvPr id="21" name="Can 20"/>
          <p:cNvSpPr/>
          <p:nvPr/>
        </p:nvSpPr>
        <p:spPr>
          <a:xfrm>
            <a:off x="657647" y="28561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657647" y="41016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t>?</a:t>
            </a:r>
          </a:p>
        </p:txBody>
      </p:sp>
      <p:grpSp>
        <p:nvGrpSpPr>
          <p:cNvPr id="11" name="Group 10"/>
          <p:cNvGrpSpPr>
            <a:grpSpLocks noChangeAspect="1"/>
          </p:cNvGrpSpPr>
          <p:nvPr/>
        </p:nvGrpSpPr>
        <p:grpSpPr>
          <a:xfrm rot="15318483">
            <a:off x="3552976" y="1240490"/>
            <a:ext cx="1293318" cy="1707304"/>
            <a:chOff x="6433607" y="1690688"/>
            <a:chExt cx="3541989" cy="3894082"/>
          </a:xfrm>
        </p:grpSpPr>
        <p:sp>
          <p:nvSpPr>
            <p:cNvPr id="12" name="Can 11"/>
            <p:cNvSpPr/>
            <p:nvPr/>
          </p:nvSpPr>
          <p:spPr>
            <a:xfrm>
              <a:off x="6433607" y="1690688"/>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Can 12"/>
            <p:cNvSpPr/>
            <p:nvPr/>
          </p:nvSpPr>
          <p:spPr>
            <a:xfrm>
              <a:off x="6433608" y="2936162"/>
              <a:ext cx="3541988" cy="2643351"/>
            </a:xfrm>
            <a:prstGeom prst="can">
              <a:avLst>
                <a:gd name="adj" fmla="val 28368"/>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rPr>
                <a:t>NaCl</a:t>
              </a:r>
              <a:endParaRPr lang="en-US" sz="4000" dirty="0">
                <a:solidFill>
                  <a:schemeClr val="tx1"/>
                </a:solidFill>
              </a:endParaRPr>
            </a:p>
          </p:txBody>
        </p:sp>
      </p:grpSp>
      <mc:AlternateContent xmlns:mc="http://schemas.openxmlformats.org/markup-compatibility/2006" xmlns:a14="http://schemas.microsoft.com/office/drawing/2010/main">
        <mc:Choice Requires="a14">
          <p:sp>
            <p:nvSpPr>
              <p:cNvPr id="3" name="Rectangle 2"/>
              <p:cNvSpPr/>
              <p:nvPr/>
            </p:nvSpPr>
            <p:spPr>
              <a:xfrm>
                <a:off x="5027496" y="1341248"/>
                <a:ext cx="3123997" cy="584775"/>
              </a:xfrm>
              <a:prstGeom prst="rect">
                <a:avLst/>
              </a:prstGeom>
            </p:spPr>
            <p:txBody>
              <a:bodyPr wrap="none">
                <a:spAutoFit/>
              </a:bodyPr>
              <a:lstStyle/>
              <a:p>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𝑚</m:t>
                        </m:r>
                      </m:e>
                      <m:sub>
                        <m:r>
                          <m:rPr>
                            <m:sty m:val="p"/>
                          </m:rPr>
                          <a:rPr lang="en-US" sz="3200" b="0" i="0" smtClean="0">
                            <a:latin typeface="Cambria Math" panose="02040503050406030204" pitchFamily="18" charset="0"/>
                          </a:rPr>
                          <m:t>NaCl</m:t>
                        </m:r>
                      </m:sub>
                    </m:sSub>
                  </m:oMath>
                </a14:m>
                <a:r>
                  <a:rPr lang="en-US" sz="3200" dirty="0"/>
                  <a:t> = 1000 mg</a:t>
                </a:r>
                <a:endParaRPr lang="en-US" sz="3200" baseline="30000" dirty="0"/>
              </a:p>
            </p:txBody>
          </p:sp>
        </mc:Choice>
        <mc:Fallback xmlns="">
          <p:sp>
            <p:nvSpPr>
              <p:cNvPr id="3" name="Rectangle 2"/>
              <p:cNvSpPr>
                <a:spLocks noRot="1" noChangeAspect="1" noMove="1" noResize="1" noEditPoints="1" noAdjustHandles="1" noChangeArrowheads="1" noChangeShapeType="1" noTextEdit="1"/>
              </p:cNvSpPr>
              <p:nvPr/>
            </p:nvSpPr>
            <p:spPr>
              <a:xfrm>
                <a:off x="5027496" y="1341248"/>
                <a:ext cx="3123997" cy="584775"/>
              </a:xfrm>
              <a:prstGeom prst="rect">
                <a:avLst/>
              </a:prstGeom>
              <a:blipFill rotWithShape="0">
                <a:blip r:embed="rId3"/>
                <a:stretch>
                  <a:fillRect t="-12500" r="-2148"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8326120" y="1341248"/>
                <a:ext cx="3232103" cy="523220"/>
              </a:xfrm>
              <a:prstGeom prst="rect">
                <a:avLst/>
              </a:prstGeom>
            </p:spPr>
            <p:txBody>
              <a:bodyPr wrap="none">
                <a:spAutoFit/>
              </a:bodyPr>
              <a:lstStyle/>
              <a:p>
                <a14:m>
                  <m:oMath xmlns:m="http://schemas.openxmlformats.org/officeDocument/2006/math">
                    <m:r>
                      <a:rPr lang="en-US" sz="2800" b="0" i="1" smtClean="0">
                        <a:latin typeface="Cambria Math" panose="02040503050406030204" pitchFamily="18" charset="0"/>
                      </a:rPr>
                      <m:t>𝐸</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m:t>
                        </m:r>
                      </m:e>
                      <m:sub>
                        <m:r>
                          <a:rPr lang="en-US" sz="2800" b="0" i="1" smtClean="0">
                            <a:latin typeface="Cambria Math" panose="02040503050406030204" pitchFamily="18" charset="0"/>
                          </a:rPr>
                          <m:t>𝐵𝐵𝐺</m:t>
                        </m:r>
                      </m:sub>
                    </m:sSub>
                  </m:oMath>
                </a14:m>
                <a:r>
                  <a:rPr lang="en-US" sz="2800" dirty="0"/>
                  <a:t> = 350 </a:t>
                </a:r>
                <a:r>
                  <a:rPr lang="en-US" sz="2800" dirty="0" err="1">
                    <a:latin typeface="Symbol" panose="05050102010706020507" pitchFamily="18" charset="2"/>
                  </a:rPr>
                  <a:t>m</a:t>
                </a:r>
                <a:r>
                  <a:rPr lang="en-US" sz="2800" dirty="0" err="1"/>
                  <a:t>S</a:t>
                </a:r>
                <a:r>
                  <a:rPr lang="en-US" sz="2800" dirty="0"/>
                  <a:t> cm</a:t>
                </a:r>
                <a:r>
                  <a:rPr lang="en-US" sz="2800" baseline="30000" dirty="0"/>
                  <a:t>-1</a:t>
                </a:r>
              </a:p>
            </p:txBody>
          </p:sp>
        </mc:Choice>
        <mc:Fallback xmlns="">
          <p:sp>
            <p:nvSpPr>
              <p:cNvPr id="15" name="Rectangle 14"/>
              <p:cNvSpPr>
                <a:spLocks noRot="1" noChangeAspect="1" noMove="1" noResize="1" noEditPoints="1" noAdjustHandles="1" noChangeArrowheads="1" noChangeShapeType="1" noTextEdit="1"/>
              </p:cNvSpPr>
              <p:nvPr/>
            </p:nvSpPr>
            <p:spPr>
              <a:xfrm>
                <a:off x="8326120" y="1341248"/>
                <a:ext cx="3232103" cy="523220"/>
              </a:xfrm>
              <a:prstGeom prst="rect">
                <a:avLst/>
              </a:prstGeom>
              <a:blipFill rotWithShape="0">
                <a:blip r:embed="rId4"/>
                <a:stretch>
                  <a:fillRect t="-13953" r="-755" b="-32558"/>
                </a:stretch>
              </a:blipFill>
            </p:spPr>
            <p:txBody>
              <a:bodyPr/>
              <a:lstStyle/>
              <a:p>
                <a:r>
                  <a:rPr lang="en-US">
                    <a:noFill/>
                  </a:rPr>
                  <a:t> </a:t>
                </a:r>
              </a:p>
            </p:txBody>
          </p:sp>
        </mc:Fallback>
      </mc:AlternateContent>
    </p:spTree>
    <p:extLst>
      <p:ext uri="{BB962C8B-B14F-4D97-AF65-F5344CB8AC3E}">
        <p14:creationId xmlns:p14="http://schemas.microsoft.com/office/powerpoint/2010/main" val="1472236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volume by dilution</a:t>
            </a:r>
          </a:p>
        </p:txBody>
      </p:sp>
      <p:sp>
        <p:nvSpPr>
          <p:cNvPr id="21" name="Can 20"/>
          <p:cNvSpPr/>
          <p:nvPr/>
        </p:nvSpPr>
        <p:spPr>
          <a:xfrm>
            <a:off x="657647" y="28561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657647" y="41016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t>?</a:t>
            </a:r>
          </a:p>
        </p:txBody>
      </p:sp>
      <p:grpSp>
        <p:nvGrpSpPr>
          <p:cNvPr id="7" name="Group 6"/>
          <p:cNvGrpSpPr/>
          <p:nvPr/>
        </p:nvGrpSpPr>
        <p:grpSpPr>
          <a:xfrm>
            <a:off x="3209887" y="2811310"/>
            <a:ext cx="6384055" cy="3269450"/>
            <a:chOff x="3209887" y="2811310"/>
            <a:chExt cx="6384055" cy="3269450"/>
          </a:xfrm>
        </p:grpSpPr>
        <p:sp>
          <p:nvSpPr>
            <p:cNvPr id="5" name="Freeform 4"/>
            <p:cNvSpPr/>
            <p:nvPr/>
          </p:nvSpPr>
          <p:spPr>
            <a:xfrm>
              <a:off x="3275705" y="2811310"/>
              <a:ext cx="3018415" cy="2629370"/>
            </a:xfrm>
            <a:custGeom>
              <a:avLst/>
              <a:gdLst>
                <a:gd name="connsiteX0" fmla="*/ 3018415 w 3018415"/>
                <a:gd name="connsiteY0" fmla="*/ 861530 h 2629370"/>
                <a:gd name="connsiteX1" fmla="*/ 2088775 w 3018415"/>
                <a:gd name="connsiteY1" fmla="*/ 145250 h 2629370"/>
                <a:gd name="connsiteX2" fmla="*/ 808615 w 3018415"/>
                <a:gd name="connsiteY2" fmla="*/ 99530 h 2629370"/>
                <a:gd name="connsiteX3" fmla="*/ 92335 w 3018415"/>
                <a:gd name="connsiteY3" fmla="*/ 1242530 h 2629370"/>
                <a:gd name="connsiteX4" fmla="*/ 31375 w 3018415"/>
                <a:gd name="connsiteY4" fmla="*/ 2629370 h 2629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8415" h="2629370">
                  <a:moveTo>
                    <a:pt x="3018415" y="861530"/>
                  </a:moveTo>
                  <a:cubicBezTo>
                    <a:pt x="2737745" y="566890"/>
                    <a:pt x="2457075" y="272250"/>
                    <a:pt x="2088775" y="145250"/>
                  </a:cubicBezTo>
                  <a:cubicBezTo>
                    <a:pt x="1720475" y="18250"/>
                    <a:pt x="1141355" y="-83350"/>
                    <a:pt x="808615" y="99530"/>
                  </a:cubicBezTo>
                  <a:cubicBezTo>
                    <a:pt x="475875" y="282410"/>
                    <a:pt x="221875" y="820890"/>
                    <a:pt x="92335" y="1242530"/>
                  </a:cubicBezTo>
                  <a:cubicBezTo>
                    <a:pt x="-37205" y="1664170"/>
                    <a:pt x="-2915" y="2146770"/>
                    <a:pt x="31375" y="262937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1147780">
              <a:off x="3209887" y="5440680"/>
              <a:ext cx="280073"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100397" y="3230880"/>
              <a:ext cx="3493545" cy="87078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Conductivity</a:t>
              </a:r>
            </a:p>
            <a:p>
              <a:r>
                <a:rPr lang="en-US" dirty="0">
                  <a:solidFill>
                    <a:schemeClr val="tx1"/>
                  </a:solidFill>
                </a:rPr>
                <a:t>Meter</a:t>
              </a:r>
            </a:p>
          </p:txBody>
        </p:sp>
      </p:grpSp>
      <p:sp>
        <p:nvSpPr>
          <p:cNvPr id="8" name="TextBox 7"/>
          <p:cNvSpPr txBox="1"/>
          <p:nvPr/>
        </p:nvSpPr>
        <p:spPr>
          <a:xfrm>
            <a:off x="7544322" y="3404660"/>
            <a:ext cx="1903085" cy="523220"/>
          </a:xfrm>
          <a:prstGeom prst="rect">
            <a:avLst/>
          </a:prstGeom>
          <a:solidFill>
            <a:schemeClr val="bg1"/>
          </a:solidFill>
          <a:ln>
            <a:solidFill>
              <a:schemeClr val="tx1"/>
            </a:solidFill>
          </a:ln>
        </p:spPr>
        <p:txBody>
          <a:bodyPr wrap="none" rtlCol="0">
            <a:spAutoFit/>
          </a:bodyPr>
          <a:lstStyle/>
          <a:p>
            <a:r>
              <a:rPr lang="en-US" sz="2800" dirty="0"/>
              <a:t>475 </a:t>
            </a:r>
            <a:r>
              <a:rPr lang="en-US" sz="2800" dirty="0" err="1">
                <a:latin typeface="Symbol" panose="05050102010706020507" pitchFamily="18" charset="2"/>
              </a:rPr>
              <a:t>m</a:t>
            </a:r>
            <a:r>
              <a:rPr lang="en-US" sz="2800" dirty="0" err="1"/>
              <a:t>S</a:t>
            </a:r>
            <a:r>
              <a:rPr lang="en-US" sz="2800" dirty="0"/>
              <a:t> cm</a:t>
            </a:r>
            <a:r>
              <a:rPr lang="en-US" sz="2800" baseline="30000" dirty="0"/>
              <a:t>-1</a:t>
            </a:r>
          </a:p>
        </p:txBody>
      </p:sp>
      <mc:AlternateContent xmlns:mc="http://schemas.openxmlformats.org/markup-compatibility/2006" xmlns:a14="http://schemas.microsoft.com/office/drawing/2010/main">
        <mc:Choice Requires="a14">
          <p:sp>
            <p:nvSpPr>
              <p:cNvPr id="11" name="Rectangle 10"/>
              <p:cNvSpPr/>
              <p:nvPr/>
            </p:nvSpPr>
            <p:spPr>
              <a:xfrm>
                <a:off x="8496038" y="1793622"/>
                <a:ext cx="3131178" cy="523220"/>
              </a:xfrm>
              <a:prstGeom prst="rect">
                <a:avLst/>
              </a:prstGeom>
            </p:spPr>
            <p:txBody>
              <a:bodyPr wrap="none">
                <a:spAutoFit/>
              </a:bodyPr>
              <a:lstStyle/>
              <a:p>
                <a14:m>
                  <m:oMath xmlns:m="http://schemas.openxmlformats.org/officeDocument/2006/math">
                    <m:r>
                      <a:rPr lang="en-US" sz="2800" b="0" i="1" smtClean="0">
                        <a:latin typeface="Cambria Math" panose="02040503050406030204" pitchFamily="18" charset="0"/>
                      </a:rPr>
                      <m:t>𝐸</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m:t>
                        </m:r>
                      </m:e>
                      <m:sub>
                        <m:r>
                          <a:rPr lang="en-US" sz="2800" b="0" i="1" smtClean="0">
                            <a:latin typeface="Cambria Math" panose="02040503050406030204" pitchFamily="18" charset="0"/>
                          </a:rPr>
                          <m:t>𝐵𝑆</m:t>
                        </m:r>
                      </m:sub>
                    </m:sSub>
                  </m:oMath>
                </a14:m>
                <a:r>
                  <a:rPr lang="en-US" sz="2800" dirty="0"/>
                  <a:t> = 475 </a:t>
                </a:r>
                <a:r>
                  <a:rPr lang="en-US" sz="2800" dirty="0" err="1">
                    <a:latin typeface="Symbol" panose="05050102010706020507" pitchFamily="18" charset="2"/>
                  </a:rPr>
                  <a:t>m</a:t>
                </a:r>
                <a:r>
                  <a:rPr lang="en-US" sz="2800" dirty="0" err="1"/>
                  <a:t>S</a:t>
                </a:r>
                <a:r>
                  <a:rPr lang="en-US" sz="2800" dirty="0"/>
                  <a:t> cm</a:t>
                </a:r>
                <a:r>
                  <a:rPr lang="en-US" sz="2800" baseline="30000" dirty="0"/>
                  <a:t>-1</a:t>
                </a:r>
              </a:p>
            </p:txBody>
          </p:sp>
        </mc:Choice>
        <mc:Fallback xmlns="">
          <p:sp>
            <p:nvSpPr>
              <p:cNvPr id="11" name="Rectangle 10"/>
              <p:cNvSpPr>
                <a:spLocks noRot="1" noChangeAspect="1" noMove="1" noResize="1" noEditPoints="1" noAdjustHandles="1" noChangeArrowheads="1" noChangeShapeType="1" noTextEdit="1"/>
              </p:cNvSpPr>
              <p:nvPr/>
            </p:nvSpPr>
            <p:spPr>
              <a:xfrm>
                <a:off x="8496038" y="1793622"/>
                <a:ext cx="3131178" cy="523220"/>
              </a:xfrm>
              <a:prstGeom prst="rect">
                <a:avLst/>
              </a:prstGeom>
              <a:blipFill rotWithShape="0">
                <a:blip r:embed="rId3"/>
                <a:stretch>
                  <a:fillRect t="-13953"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027496" y="1341248"/>
                <a:ext cx="3061479" cy="584775"/>
              </a:xfrm>
              <a:prstGeom prst="rect">
                <a:avLst/>
              </a:prstGeom>
            </p:spPr>
            <p:txBody>
              <a:bodyPr wrap="none">
                <a:spAutoFit/>
              </a:bodyPr>
              <a:lstStyle/>
              <a:p>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𝑚</m:t>
                        </m:r>
                      </m:e>
                      <m:sub>
                        <m:r>
                          <m:rPr>
                            <m:sty m:val="p"/>
                          </m:rPr>
                          <a:rPr lang="en-US" sz="3200" b="0" i="0" smtClean="0">
                            <a:latin typeface="Cambria Math" panose="02040503050406030204" pitchFamily="18" charset="0"/>
                          </a:rPr>
                          <m:t>NaCl</m:t>
                        </m:r>
                      </m:sub>
                    </m:sSub>
                  </m:oMath>
                </a14:m>
                <a:r>
                  <a:rPr lang="en-US" sz="3200" dirty="0"/>
                  <a:t> = 1000 mg</a:t>
                </a:r>
                <a:endParaRPr lang="en-US" sz="3200" baseline="30000" dirty="0"/>
              </a:p>
            </p:txBody>
          </p:sp>
        </mc:Choice>
        <mc:Fallback xmlns="">
          <p:sp>
            <p:nvSpPr>
              <p:cNvPr id="13" name="Rectangle 12"/>
              <p:cNvSpPr>
                <a:spLocks noRot="1" noChangeAspect="1" noMove="1" noResize="1" noEditPoints="1" noAdjustHandles="1" noChangeArrowheads="1" noChangeShapeType="1" noTextEdit="1"/>
              </p:cNvSpPr>
              <p:nvPr/>
            </p:nvSpPr>
            <p:spPr>
              <a:xfrm>
                <a:off x="5027496" y="1341248"/>
                <a:ext cx="3061479" cy="584775"/>
              </a:xfrm>
              <a:prstGeom prst="rect">
                <a:avLst/>
              </a:prstGeom>
              <a:blipFill rotWithShape="0">
                <a:blip r:embed="rId4"/>
                <a:stretch>
                  <a:fillRect t="-12500" r="-4183"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8326120" y="1341248"/>
                <a:ext cx="3232103" cy="523220"/>
              </a:xfrm>
              <a:prstGeom prst="rect">
                <a:avLst/>
              </a:prstGeom>
            </p:spPr>
            <p:txBody>
              <a:bodyPr wrap="none">
                <a:spAutoFit/>
              </a:bodyPr>
              <a:lstStyle/>
              <a:p>
                <a14:m>
                  <m:oMath xmlns:m="http://schemas.openxmlformats.org/officeDocument/2006/math">
                    <m:r>
                      <a:rPr lang="en-US" sz="2800" b="0" i="1" smtClean="0">
                        <a:latin typeface="Cambria Math" panose="02040503050406030204" pitchFamily="18" charset="0"/>
                      </a:rPr>
                      <m:t>𝐸</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m:t>
                        </m:r>
                      </m:e>
                      <m:sub>
                        <m:r>
                          <a:rPr lang="en-US" sz="2800" b="0" i="1" smtClean="0">
                            <a:latin typeface="Cambria Math" panose="02040503050406030204" pitchFamily="18" charset="0"/>
                          </a:rPr>
                          <m:t>𝐵𝐵𝐺</m:t>
                        </m:r>
                      </m:sub>
                    </m:sSub>
                  </m:oMath>
                </a14:m>
                <a:r>
                  <a:rPr lang="en-US" sz="2800" dirty="0"/>
                  <a:t> = 350 </a:t>
                </a:r>
                <a:r>
                  <a:rPr lang="en-US" sz="2800" dirty="0" err="1">
                    <a:latin typeface="Symbol" panose="05050102010706020507" pitchFamily="18" charset="2"/>
                  </a:rPr>
                  <a:t>m</a:t>
                </a:r>
                <a:r>
                  <a:rPr lang="en-US" sz="2800" dirty="0" err="1"/>
                  <a:t>S</a:t>
                </a:r>
                <a:r>
                  <a:rPr lang="en-US" sz="2800" dirty="0"/>
                  <a:t> cm</a:t>
                </a:r>
                <a:r>
                  <a:rPr lang="en-US" sz="2800" baseline="30000" dirty="0"/>
                  <a:t>-1</a:t>
                </a:r>
              </a:p>
            </p:txBody>
          </p:sp>
        </mc:Choice>
        <mc:Fallback xmlns="">
          <p:sp>
            <p:nvSpPr>
              <p:cNvPr id="14" name="Rectangle 13"/>
              <p:cNvSpPr>
                <a:spLocks noRot="1" noChangeAspect="1" noMove="1" noResize="1" noEditPoints="1" noAdjustHandles="1" noChangeArrowheads="1" noChangeShapeType="1" noTextEdit="1"/>
              </p:cNvSpPr>
              <p:nvPr/>
            </p:nvSpPr>
            <p:spPr>
              <a:xfrm>
                <a:off x="8326120" y="1341248"/>
                <a:ext cx="3232103" cy="523220"/>
              </a:xfrm>
              <a:prstGeom prst="rect">
                <a:avLst/>
              </a:prstGeom>
              <a:blipFill rotWithShape="0">
                <a:blip r:embed="rId5"/>
                <a:stretch>
                  <a:fillRect t="-13953" r="-755" b="-32558"/>
                </a:stretch>
              </a:blipFill>
            </p:spPr>
            <p:txBody>
              <a:bodyPr/>
              <a:lstStyle/>
              <a:p>
                <a:r>
                  <a:rPr lang="en-US">
                    <a:noFill/>
                  </a:rPr>
                  <a:t> </a:t>
                </a:r>
              </a:p>
            </p:txBody>
          </p:sp>
        </mc:Fallback>
      </mc:AlternateContent>
    </p:spTree>
    <p:extLst>
      <p:ext uri="{BB962C8B-B14F-4D97-AF65-F5344CB8AC3E}">
        <p14:creationId xmlns:p14="http://schemas.microsoft.com/office/powerpoint/2010/main" val="338623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volume by dilution</a:t>
            </a:r>
          </a:p>
        </p:txBody>
      </p:sp>
      <p:sp>
        <p:nvSpPr>
          <p:cNvPr id="21" name="Can 20"/>
          <p:cNvSpPr/>
          <p:nvPr/>
        </p:nvSpPr>
        <p:spPr>
          <a:xfrm>
            <a:off x="657647" y="28561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657647" y="41016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t>?</a:t>
            </a:r>
          </a:p>
        </p:txBody>
      </p:sp>
      <p:grpSp>
        <p:nvGrpSpPr>
          <p:cNvPr id="7" name="Group 6"/>
          <p:cNvGrpSpPr/>
          <p:nvPr/>
        </p:nvGrpSpPr>
        <p:grpSpPr>
          <a:xfrm>
            <a:off x="3209887" y="2811310"/>
            <a:ext cx="6384055" cy="3269450"/>
            <a:chOff x="3209887" y="2811310"/>
            <a:chExt cx="6384055" cy="3269450"/>
          </a:xfrm>
        </p:grpSpPr>
        <p:sp>
          <p:nvSpPr>
            <p:cNvPr id="5" name="Freeform 4"/>
            <p:cNvSpPr/>
            <p:nvPr/>
          </p:nvSpPr>
          <p:spPr>
            <a:xfrm>
              <a:off x="3275705" y="2811310"/>
              <a:ext cx="3018415" cy="2629370"/>
            </a:xfrm>
            <a:custGeom>
              <a:avLst/>
              <a:gdLst>
                <a:gd name="connsiteX0" fmla="*/ 3018415 w 3018415"/>
                <a:gd name="connsiteY0" fmla="*/ 861530 h 2629370"/>
                <a:gd name="connsiteX1" fmla="*/ 2088775 w 3018415"/>
                <a:gd name="connsiteY1" fmla="*/ 145250 h 2629370"/>
                <a:gd name="connsiteX2" fmla="*/ 808615 w 3018415"/>
                <a:gd name="connsiteY2" fmla="*/ 99530 h 2629370"/>
                <a:gd name="connsiteX3" fmla="*/ 92335 w 3018415"/>
                <a:gd name="connsiteY3" fmla="*/ 1242530 h 2629370"/>
                <a:gd name="connsiteX4" fmla="*/ 31375 w 3018415"/>
                <a:gd name="connsiteY4" fmla="*/ 2629370 h 2629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8415" h="2629370">
                  <a:moveTo>
                    <a:pt x="3018415" y="861530"/>
                  </a:moveTo>
                  <a:cubicBezTo>
                    <a:pt x="2737745" y="566890"/>
                    <a:pt x="2457075" y="272250"/>
                    <a:pt x="2088775" y="145250"/>
                  </a:cubicBezTo>
                  <a:cubicBezTo>
                    <a:pt x="1720475" y="18250"/>
                    <a:pt x="1141355" y="-83350"/>
                    <a:pt x="808615" y="99530"/>
                  </a:cubicBezTo>
                  <a:cubicBezTo>
                    <a:pt x="475875" y="282410"/>
                    <a:pt x="221875" y="820890"/>
                    <a:pt x="92335" y="1242530"/>
                  </a:cubicBezTo>
                  <a:cubicBezTo>
                    <a:pt x="-37205" y="1664170"/>
                    <a:pt x="-2915" y="2146770"/>
                    <a:pt x="31375" y="262937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1147780">
              <a:off x="3209887" y="5440680"/>
              <a:ext cx="280073" cy="64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100397" y="3230880"/>
              <a:ext cx="3493545" cy="87078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Conductivity</a:t>
              </a:r>
            </a:p>
            <a:p>
              <a:r>
                <a:rPr lang="en-US" dirty="0">
                  <a:solidFill>
                    <a:schemeClr val="tx1"/>
                  </a:solidFill>
                </a:rPr>
                <a:t>Meter</a:t>
              </a:r>
            </a:p>
          </p:txBody>
        </p:sp>
      </p:grpSp>
      <p:sp>
        <p:nvSpPr>
          <p:cNvPr id="8" name="TextBox 7"/>
          <p:cNvSpPr txBox="1"/>
          <p:nvPr/>
        </p:nvSpPr>
        <p:spPr>
          <a:xfrm>
            <a:off x="7544322" y="3404660"/>
            <a:ext cx="1903085" cy="523220"/>
          </a:xfrm>
          <a:prstGeom prst="rect">
            <a:avLst/>
          </a:prstGeom>
          <a:solidFill>
            <a:schemeClr val="bg1"/>
          </a:solidFill>
          <a:ln>
            <a:solidFill>
              <a:schemeClr val="tx1"/>
            </a:solidFill>
          </a:ln>
        </p:spPr>
        <p:txBody>
          <a:bodyPr wrap="none" rtlCol="0">
            <a:spAutoFit/>
          </a:bodyPr>
          <a:lstStyle/>
          <a:p>
            <a:r>
              <a:rPr lang="en-US" sz="2800" dirty="0"/>
              <a:t>475 </a:t>
            </a:r>
            <a:r>
              <a:rPr lang="en-US" sz="2800" dirty="0" err="1">
                <a:latin typeface="Symbol" panose="05050102010706020507" pitchFamily="18" charset="2"/>
              </a:rPr>
              <a:t>m</a:t>
            </a:r>
            <a:r>
              <a:rPr lang="en-US" sz="2800" dirty="0" err="1"/>
              <a:t>S</a:t>
            </a:r>
            <a:r>
              <a:rPr lang="en-US" sz="2800" dirty="0"/>
              <a:t> cm</a:t>
            </a:r>
            <a:r>
              <a:rPr lang="en-US" sz="2800" baseline="30000" dirty="0"/>
              <a:t>-1</a:t>
            </a:r>
          </a:p>
        </p:txBody>
      </p:sp>
      <mc:AlternateContent xmlns:mc="http://schemas.openxmlformats.org/markup-compatibility/2006" xmlns:a14="http://schemas.microsoft.com/office/drawing/2010/main">
        <mc:Choice Requires="a14">
          <p:sp>
            <p:nvSpPr>
              <p:cNvPr id="15" name="Rectangle 14"/>
              <p:cNvSpPr/>
              <p:nvPr/>
            </p:nvSpPr>
            <p:spPr>
              <a:xfrm>
                <a:off x="8365238" y="2287767"/>
                <a:ext cx="3302892" cy="584775"/>
              </a:xfrm>
              <a:prstGeom prst="rect">
                <a:avLst/>
              </a:prstGeom>
            </p:spPr>
            <p:txBody>
              <a:bodyPr wrap="none">
                <a:spAutoFit/>
              </a:bodyPr>
              <a:lstStyle/>
              <a:p>
                <a14:m>
                  <m:oMath xmlns:m="http://schemas.openxmlformats.org/officeDocument/2006/math">
                    <m:r>
                      <m:rPr>
                        <m:sty m:val="p"/>
                      </m:rPr>
                      <a:rPr lang="en-US" sz="3200" b="0" i="0" smtClean="0">
                        <a:latin typeface="Cambria Math" panose="02040503050406030204" pitchFamily="18" charset="0"/>
                      </a:rPr>
                      <m:t>Δ</m:t>
                    </m:r>
                    <m:r>
                      <a:rPr lang="en-US" sz="3200" b="0" i="1" smtClean="0">
                        <a:latin typeface="Cambria Math" panose="02040503050406030204" pitchFamily="18" charset="0"/>
                      </a:rPr>
                      <m:t>𝐸𝐶</m:t>
                    </m:r>
                  </m:oMath>
                </a14:m>
                <a:r>
                  <a:rPr lang="en-US" sz="3200" dirty="0"/>
                  <a:t> = 125 </a:t>
                </a:r>
                <a:r>
                  <a:rPr lang="en-US" sz="3200" dirty="0" err="1">
                    <a:latin typeface="Symbol" panose="05050102010706020507" pitchFamily="18" charset="2"/>
                  </a:rPr>
                  <a:t>m</a:t>
                </a:r>
                <a:r>
                  <a:rPr lang="en-US" sz="3200" dirty="0" err="1"/>
                  <a:t>S</a:t>
                </a:r>
                <a:r>
                  <a:rPr lang="en-US" sz="3200" dirty="0"/>
                  <a:t> cm</a:t>
                </a:r>
                <a:r>
                  <a:rPr lang="en-US" sz="3200" baseline="30000" dirty="0"/>
                  <a:t>-1</a:t>
                </a:r>
                <a:endParaRPr lang="en-US" sz="3200" dirty="0"/>
              </a:p>
            </p:txBody>
          </p:sp>
        </mc:Choice>
        <mc:Fallback xmlns="">
          <p:sp>
            <p:nvSpPr>
              <p:cNvPr id="15" name="Rectangle 14"/>
              <p:cNvSpPr>
                <a:spLocks noRot="1" noChangeAspect="1" noMove="1" noResize="1" noEditPoints="1" noAdjustHandles="1" noChangeArrowheads="1" noChangeShapeType="1" noTextEdit="1"/>
              </p:cNvSpPr>
              <p:nvPr/>
            </p:nvSpPr>
            <p:spPr>
              <a:xfrm>
                <a:off x="8365238" y="2287767"/>
                <a:ext cx="3302892" cy="584775"/>
              </a:xfrm>
              <a:prstGeom prst="rect">
                <a:avLst/>
              </a:prstGeom>
              <a:blipFill>
                <a:blip r:embed="rId3"/>
                <a:stretch>
                  <a:fillRect t="-15625" r="-1107"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8496038" y="1793622"/>
                <a:ext cx="3020570" cy="523220"/>
              </a:xfrm>
              <a:prstGeom prst="rect">
                <a:avLst/>
              </a:prstGeom>
            </p:spPr>
            <p:txBody>
              <a:bodyPr wrap="none">
                <a:spAutoFit/>
              </a:bodyPr>
              <a:lstStyle/>
              <a:p>
                <a14:m>
                  <m:oMath xmlns:m="http://schemas.openxmlformats.org/officeDocument/2006/math">
                    <m:r>
                      <a:rPr lang="en-US" sz="2800" i="1">
                        <a:latin typeface="Cambria Math" panose="02040503050406030204" pitchFamily="18" charset="0"/>
                      </a:rPr>
                      <m:t>𝐸</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𝐵𝑆</m:t>
                        </m:r>
                      </m:sub>
                    </m:sSub>
                  </m:oMath>
                </a14:m>
                <a:r>
                  <a:rPr lang="en-US" sz="2800" dirty="0"/>
                  <a:t> = 475 </a:t>
                </a:r>
                <a:r>
                  <a:rPr lang="en-US" sz="2800" dirty="0" err="1">
                    <a:latin typeface="Symbol" panose="05050102010706020507" pitchFamily="18" charset="2"/>
                  </a:rPr>
                  <a:t>m</a:t>
                </a:r>
                <a:r>
                  <a:rPr lang="en-US" sz="2800" dirty="0" err="1"/>
                  <a:t>S</a:t>
                </a:r>
                <a:r>
                  <a:rPr lang="en-US" sz="2800" dirty="0"/>
                  <a:t> cm</a:t>
                </a:r>
                <a:r>
                  <a:rPr lang="en-US" sz="2800" baseline="30000" dirty="0"/>
                  <a:t>-1</a:t>
                </a:r>
              </a:p>
            </p:txBody>
          </p:sp>
        </mc:Choice>
        <mc:Fallback xmlns="">
          <p:sp>
            <p:nvSpPr>
              <p:cNvPr id="22" name="Rectangle 21"/>
              <p:cNvSpPr>
                <a:spLocks noRot="1" noChangeAspect="1" noMove="1" noResize="1" noEditPoints="1" noAdjustHandles="1" noChangeArrowheads="1" noChangeShapeType="1" noTextEdit="1"/>
              </p:cNvSpPr>
              <p:nvPr/>
            </p:nvSpPr>
            <p:spPr>
              <a:xfrm>
                <a:off x="8496038" y="1793622"/>
                <a:ext cx="3020570" cy="523220"/>
              </a:xfrm>
              <a:prstGeom prst="rect">
                <a:avLst/>
              </a:prstGeom>
              <a:blipFill rotWithShape="0">
                <a:blip r:embed="rId4"/>
                <a:stretch>
                  <a:fillRect t="-13953" r="-1010"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027496" y="1341248"/>
                <a:ext cx="3061479" cy="584775"/>
              </a:xfrm>
              <a:prstGeom prst="rect">
                <a:avLst/>
              </a:prstGeom>
            </p:spPr>
            <p:txBody>
              <a:bodyPr wrap="none">
                <a:spAutoFit/>
              </a:bodyPr>
              <a:lstStyle/>
              <a:p>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𝑚</m:t>
                        </m:r>
                      </m:e>
                      <m:sub>
                        <m:r>
                          <m:rPr>
                            <m:sty m:val="p"/>
                          </m:rPr>
                          <a:rPr lang="en-US" sz="3200">
                            <a:latin typeface="Cambria Math" panose="02040503050406030204" pitchFamily="18" charset="0"/>
                          </a:rPr>
                          <m:t>NaCl</m:t>
                        </m:r>
                      </m:sub>
                    </m:sSub>
                  </m:oMath>
                </a14:m>
                <a:r>
                  <a:rPr lang="en-US" sz="3200" dirty="0"/>
                  <a:t> = 1000 mg</a:t>
                </a:r>
                <a:endParaRPr lang="en-US" sz="3200" baseline="30000" dirty="0"/>
              </a:p>
            </p:txBody>
          </p:sp>
        </mc:Choice>
        <mc:Fallback xmlns="">
          <p:sp>
            <p:nvSpPr>
              <p:cNvPr id="24" name="Rectangle 23"/>
              <p:cNvSpPr>
                <a:spLocks noRot="1" noChangeAspect="1" noMove="1" noResize="1" noEditPoints="1" noAdjustHandles="1" noChangeArrowheads="1" noChangeShapeType="1" noTextEdit="1"/>
              </p:cNvSpPr>
              <p:nvPr/>
            </p:nvSpPr>
            <p:spPr>
              <a:xfrm>
                <a:off x="5027496" y="1341248"/>
                <a:ext cx="3061479" cy="584775"/>
              </a:xfrm>
              <a:prstGeom prst="rect">
                <a:avLst/>
              </a:prstGeom>
              <a:blipFill rotWithShape="0">
                <a:blip r:embed="rId5"/>
                <a:stretch>
                  <a:fillRect t="-12500" r="-4183"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8326120" y="1341248"/>
                <a:ext cx="3232103" cy="523220"/>
              </a:xfrm>
              <a:prstGeom prst="rect">
                <a:avLst/>
              </a:prstGeom>
            </p:spPr>
            <p:txBody>
              <a:bodyPr wrap="none">
                <a:spAutoFit/>
              </a:bodyPr>
              <a:lstStyle/>
              <a:p>
                <a14:m>
                  <m:oMath xmlns:m="http://schemas.openxmlformats.org/officeDocument/2006/math">
                    <m:r>
                      <a:rPr lang="en-US" sz="2800" i="1">
                        <a:latin typeface="Cambria Math" panose="02040503050406030204" pitchFamily="18" charset="0"/>
                      </a:rPr>
                      <m:t>𝐸</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𝐵𝐵𝐺</m:t>
                        </m:r>
                      </m:sub>
                    </m:sSub>
                  </m:oMath>
                </a14:m>
                <a:r>
                  <a:rPr lang="en-US" sz="2800" dirty="0"/>
                  <a:t> = 350 </a:t>
                </a:r>
                <a:r>
                  <a:rPr lang="en-US" sz="2800" dirty="0" err="1">
                    <a:latin typeface="Symbol" panose="05050102010706020507" pitchFamily="18" charset="2"/>
                  </a:rPr>
                  <a:t>m</a:t>
                </a:r>
                <a:r>
                  <a:rPr lang="en-US" sz="2800" dirty="0" err="1"/>
                  <a:t>S</a:t>
                </a:r>
                <a:r>
                  <a:rPr lang="en-US" sz="2800" dirty="0"/>
                  <a:t> cm</a:t>
                </a:r>
                <a:r>
                  <a:rPr lang="en-US" sz="2800" baseline="30000" dirty="0"/>
                  <a:t>-1</a:t>
                </a:r>
              </a:p>
            </p:txBody>
          </p:sp>
        </mc:Choice>
        <mc:Fallback xmlns="">
          <p:sp>
            <p:nvSpPr>
              <p:cNvPr id="25" name="Rectangle 24"/>
              <p:cNvSpPr>
                <a:spLocks noRot="1" noChangeAspect="1" noMove="1" noResize="1" noEditPoints="1" noAdjustHandles="1" noChangeArrowheads="1" noChangeShapeType="1" noTextEdit="1"/>
              </p:cNvSpPr>
              <p:nvPr/>
            </p:nvSpPr>
            <p:spPr>
              <a:xfrm>
                <a:off x="8326120" y="1341248"/>
                <a:ext cx="3232103" cy="523220"/>
              </a:xfrm>
              <a:prstGeom prst="rect">
                <a:avLst/>
              </a:prstGeom>
              <a:blipFill rotWithShape="0">
                <a:blip r:embed="rId6"/>
                <a:stretch>
                  <a:fillRect t="-13953" r="-755" b="-32558"/>
                </a:stretch>
              </a:blipFill>
            </p:spPr>
            <p:txBody>
              <a:bodyPr/>
              <a:lstStyle/>
              <a:p>
                <a:r>
                  <a:rPr lang="en-US">
                    <a:noFill/>
                  </a:rPr>
                  <a:t> </a:t>
                </a:r>
              </a:p>
            </p:txBody>
          </p:sp>
        </mc:Fallback>
      </mc:AlternateContent>
    </p:spTree>
    <p:extLst>
      <p:ext uri="{BB962C8B-B14F-4D97-AF65-F5344CB8AC3E}">
        <p14:creationId xmlns:p14="http://schemas.microsoft.com/office/powerpoint/2010/main" val="266966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volume by dilution</a:t>
            </a:r>
          </a:p>
        </p:txBody>
      </p:sp>
      <p:sp>
        <p:nvSpPr>
          <p:cNvPr id="21" name="Can 20"/>
          <p:cNvSpPr/>
          <p:nvPr/>
        </p:nvSpPr>
        <p:spPr>
          <a:xfrm>
            <a:off x="657647" y="28561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657647" y="41016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t>?</a:t>
            </a:r>
          </a:p>
        </p:txBody>
      </p:sp>
      <mc:AlternateContent xmlns:mc="http://schemas.openxmlformats.org/markup-compatibility/2006" xmlns:a14="http://schemas.microsoft.com/office/drawing/2010/main">
        <mc:Choice Requires="a14">
          <p:sp>
            <p:nvSpPr>
              <p:cNvPr id="3" name="Rectangle 2"/>
              <p:cNvSpPr/>
              <p:nvPr/>
            </p:nvSpPr>
            <p:spPr>
              <a:xfrm>
                <a:off x="4994718" y="2026157"/>
                <a:ext cx="3195105" cy="523220"/>
              </a:xfrm>
              <a:prstGeom prst="rect">
                <a:avLst/>
              </a:prstGeom>
            </p:spPr>
            <p:txBody>
              <a:bodyPr wrap="none">
                <a:spAutoFit/>
              </a:bodyPr>
              <a:lstStyle/>
              <a:p>
                <a:r>
                  <a:rPr lang="en-US" sz="2800" dirty="0"/>
                  <a:t>2 </a:t>
                </a:r>
                <a:r>
                  <a:rPr lang="en-US" sz="2800" dirty="0">
                    <a:latin typeface="Symbol" panose="05050102010706020507" pitchFamily="18" charset="2"/>
                  </a:rPr>
                  <a:t>m</a:t>
                </a:r>
                <a:r>
                  <a:rPr lang="en-US" sz="2800" dirty="0"/>
                  <a:t>S cm</a:t>
                </a:r>
                <a:r>
                  <a:rPr lang="en-US" sz="2800" baseline="30000" dirty="0"/>
                  <a:t>-1</a:t>
                </a:r>
                <a:r>
                  <a:rPr lang="en-US" sz="2800" dirty="0"/>
                  <a:t>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dirty="0"/>
                  <a:t> 1 mg L</a:t>
                </a:r>
                <a:r>
                  <a:rPr lang="en-US" sz="2800" baseline="30000" dirty="0"/>
                  <a:t>-1</a:t>
                </a:r>
                <a:r>
                  <a:rPr lang="en-US" sz="2800" dirty="0"/>
                  <a:t> </a:t>
                </a:r>
                <a:endParaRPr lang="en-US" sz="2800" baseline="30000" dirty="0"/>
              </a:p>
            </p:txBody>
          </p:sp>
        </mc:Choice>
        <mc:Fallback xmlns="">
          <p:sp>
            <p:nvSpPr>
              <p:cNvPr id="3" name="Rectangle 2"/>
              <p:cNvSpPr>
                <a:spLocks noRot="1" noChangeAspect="1" noMove="1" noResize="1" noEditPoints="1" noAdjustHandles="1" noChangeArrowheads="1" noChangeShapeType="1" noTextEdit="1"/>
              </p:cNvSpPr>
              <p:nvPr/>
            </p:nvSpPr>
            <p:spPr>
              <a:xfrm>
                <a:off x="4994718" y="2026157"/>
                <a:ext cx="3195105" cy="523220"/>
              </a:xfrm>
              <a:prstGeom prst="rect">
                <a:avLst/>
              </a:prstGeom>
              <a:blipFill>
                <a:blip r:embed="rId3"/>
                <a:stretch>
                  <a:fillRect l="-3817" t="-13953"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177906" y="2929622"/>
                <a:ext cx="1434688" cy="8704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m:rPr>
                              <m:nor/>
                            </m:rPr>
                            <a:rPr lang="en-US" sz="2800" dirty="0"/>
                            <m:t>1 </m:t>
                          </m:r>
                          <m:r>
                            <m:rPr>
                              <m:nor/>
                            </m:rPr>
                            <a:rPr lang="en-US" sz="2800" dirty="0"/>
                            <m:t>mg</m:t>
                          </m:r>
                          <m:r>
                            <m:rPr>
                              <m:nor/>
                            </m:rPr>
                            <a:rPr lang="en-US" sz="2800" dirty="0"/>
                            <m:t> </m:t>
                          </m:r>
                          <m:r>
                            <m:rPr>
                              <m:nor/>
                            </m:rPr>
                            <a:rPr lang="en-US" sz="2800" dirty="0"/>
                            <m:t>L</m:t>
                          </m:r>
                          <m:r>
                            <m:rPr>
                              <m:nor/>
                            </m:rPr>
                            <a:rPr lang="en-US" sz="2800" baseline="30000" dirty="0"/>
                            <m:t>−1</m:t>
                          </m:r>
                        </m:num>
                        <m:den>
                          <m:r>
                            <m:rPr>
                              <m:nor/>
                            </m:rPr>
                            <a:rPr lang="en-US" sz="2800" dirty="0"/>
                            <m:t>2 </m:t>
                          </m:r>
                          <m:r>
                            <m:rPr>
                              <m:nor/>
                            </m:rPr>
                            <a:rPr lang="en-US" sz="2800" dirty="0">
                              <a:latin typeface="Symbol" panose="05050102010706020507" pitchFamily="18" charset="2"/>
                            </a:rPr>
                            <m:t>m</m:t>
                          </m:r>
                          <m:r>
                            <m:rPr>
                              <m:nor/>
                            </m:rPr>
                            <a:rPr lang="en-US" sz="2800" dirty="0"/>
                            <m:t>S</m:t>
                          </m:r>
                          <m:r>
                            <m:rPr>
                              <m:nor/>
                            </m:rPr>
                            <a:rPr lang="en-US" sz="2800" dirty="0"/>
                            <m:t> </m:t>
                          </m:r>
                          <m:r>
                            <m:rPr>
                              <m:nor/>
                            </m:rPr>
                            <a:rPr lang="en-US" sz="2800" dirty="0"/>
                            <m:t>cm</m:t>
                          </m:r>
                          <m:r>
                            <m:rPr>
                              <m:nor/>
                            </m:rPr>
                            <a:rPr lang="en-US" sz="2800" baseline="30000" dirty="0"/>
                            <m:t>−1</m:t>
                          </m:r>
                        </m:den>
                      </m:f>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7177906" y="2929622"/>
                <a:ext cx="1434688" cy="8704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160605" y="3027303"/>
                <a:ext cx="3017301" cy="523220"/>
              </a:xfrm>
              <a:prstGeom prst="rect">
                <a:avLst/>
              </a:prstGeom>
            </p:spPr>
            <p:txBody>
              <a:bodyPr wrap="none">
                <a:spAutoFit/>
              </a:bodyPr>
              <a:lstStyle/>
              <a:p>
                <a14:m>
                  <m:oMath xmlns:m="http://schemas.openxmlformats.org/officeDocument/2006/math">
                    <m:r>
                      <m:rPr>
                        <m:sty m:val="p"/>
                      </m:rPr>
                      <a:rPr lang="en-US" sz="2800" b="0" i="0" smtClean="0">
                        <a:latin typeface="Cambria Math" panose="02040503050406030204" pitchFamily="18" charset="0"/>
                      </a:rPr>
                      <m:t>Δ</m:t>
                    </m:r>
                    <m:r>
                      <a:rPr lang="en-US" sz="2800" b="0" i="1" smtClean="0">
                        <a:latin typeface="Cambria Math" panose="02040503050406030204" pitchFamily="18" charset="0"/>
                      </a:rPr>
                      <m:t>𝐸𝐶</m:t>
                    </m:r>
                    <m:r>
                      <a:rPr lang="en-US" sz="2800" b="0" i="1" smtClean="0">
                        <a:latin typeface="Cambria Math" panose="02040503050406030204" pitchFamily="18" charset="0"/>
                      </a:rPr>
                      <m:t>=</m:t>
                    </m:r>
                  </m:oMath>
                </a14:m>
                <a:r>
                  <a:rPr lang="en-US" sz="2800" dirty="0"/>
                  <a:t> 125 </a:t>
                </a:r>
                <a:r>
                  <a:rPr lang="en-US" sz="2800" dirty="0">
                    <a:latin typeface="Symbol" panose="05050102010706020507" pitchFamily="18" charset="2"/>
                  </a:rPr>
                  <a:t>m</a:t>
                </a:r>
                <a:r>
                  <a:rPr lang="en-US" sz="2800" dirty="0"/>
                  <a:t>S cm</a:t>
                </a:r>
                <a:r>
                  <a:rPr lang="en-US" sz="2800" baseline="30000" dirty="0"/>
                  <a:t>-1</a:t>
                </a:r>
                <a:endParaRPr lang="en-US" sz="2800" dirty="0"/>
              </a:p>
            </p:txBody>
          </p:sp>
        </mc:Choice>
        <mc:Fallback xmlns="">
          <p:sp>
            <p:nvSpPr>
              <p:cNvPr id="13" name="Rectangle 12"/>
              <p:cNvSpPr>
                <a:spLocks noRot="1" noChangeAspect="1" noMove="1" noResize="1" noEditPoints="1" noAdjustHandles="1" noChangeArrowheads="1" noChangeShapeType="1" noTextEdit="1"/>
              </p:cNvSpPr>
              <p:nvPr/>
            </p:nvSpPr>
            <p:spPr>
              <a:xfrm>
                <a:off x="4160605" y="3027303"/>
                <a:ext cx="3017301" cy="523220"/>
              </a:xfrm>
              <a:prstGeom prst="rect">
                <a:avLst/>
              </a:prstGeom>
              <a:blipFill>
                <a:blip r:embed="rId5"/>
                <a:stretch>
                  <a:fillRect t="-15294" r="-1012" b="-34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8607622" y="3066506"/>
                <a:ext cx="3491918" cy="523220"/>
              </a:xfrm>
              <a:prstGeom prst="rect">
                <a:avLst/>
              </a:prstGeom>
            </p:spPr>
            <p:txBody>
              <a:bodyPr wrap="none">
                <a:spAutoFit/>
              </a:bodyPr>
              <a:lstStyle/>
              <a:p>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dirty="0"/>
                  <a:t> 62.5 mg L</a:t>
                </a:r>
                <a:r>
                  <a:rPr lang="en-US" sz="2800" baseline="30000" dirty="0"/>
                  <a:t>-1</a:t>
                </a:r>
                <a:r>
                  <a:rPr lang="en-US" sz="2800" dirty="0"/>
                  <a:t> = </a:t>
                </a:r>
                <a14:m>
                  <m:oMath xmlns:m="http://schemas.openxmlformats.org/officeDocument/2006/math">
                    <m:r>
                      <m:rPr>
                        <m:sty m:val="p"/>
                      </m:rPr>
                      <a:rPr lang="en-US" sz="2800" b="0" i="0" smtClean="0">
                        <a:latin typeface="Cambria Math" panose="02040503050406030204" pitchFamily="18" charset="0"/>
                      </a:rPr>
                      <m:t>Δ</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m:t>
                        </m:r>
                      </m:e>
                      <m:sub>
                        <m:r>
                          <m:rPr>
                            <m:sty m:val="p"/>
                          </m:rPr>
                          <a:rPr lang="en-US" sz="2800" b="0" i="0" smtClean="0">
                            <a:latin typeface="Cambria Math" panose="02040503050406030204" pitchFamily="18" charset="0"/>
                          </a:rPr>
                          <m:t>NaCl</m:t>
                        </m:r>
                      </m:sub>
                    </m:sSub>
                  </m:oMath>
                </a14:m>
                <a:endParaRPr lang="en-US" sz="2800" baseline="-25000" dirty="0"/>
              </a:p>
            </p:txBody>
          </p:sp>
        </mc:Choice>
        <mc:Fallback xmlns="">
          <p:sp>
            <p:nvSpPr>
              <p:cNvPr id="19" name="Rectangle 18"/>
              <p:cNvSpPr>
                <a:spLocks noRot="1" noChangeAspect="1" noMove="1" noResize="1" noEditPoints="1" noAdjustHandles="1" noChangeArrowheads="1" noChangeShapeType="1" noTextEdit="1"/>
              </p:cNvSpPr>
              <p:nvPr/>
            </p:nvSpPr>
            <p:spPr>
              <a:xfrm>
                <a:off x="8607622" y="3066506"/>
                <a:ext cx="3491918" cy="523220"/>
              </a:xfrm>
              <a:prstGeom prst="rect">
                <a:avLst/>
              </a:prstGeom>
              <a:blipFill>
                <a:blip r:embed="rId6"/>
                <a:stretch>
                  <a:fillRect t="-10465" b="-32558"/>
                </a:stretch>
              </a:blipFill>
            </p:spPr>
            <p:txBody>
              <a:bodyPr/>
              <a:lstStyle/>
              <a:p>
                <a:r>
                  <a:rPr lang="en-US">
                    <a:noFill/>
                  </a:rPr>
                  <a:t> </a:t>
                </a:r>
              </a:p>
            </p:txBody>
          </p:sp>
        </mc:Fallback>
      </mc:AlternateContent>
      <p:grpSp>
        <p:nvGrpSpPr>
          <p:cNvPr id="28" name="Group 27"/>
          <p:cNvGrpSpPr/>
          <p:nvPr/>
        </p:nvGrpSpPr>
        <p:grpSpPr>
          <a:xfrm>
            <a:off x="5904709" y="3290301"/>
            <a:ext cx="2702913" cy="311494"/>
            <a:chOff x="5348811" y="2576157"/>
            <a:chExt cx="2702913" cy="311494"/>
          </a:xfrm>
        </p:grpSpPr>
        <p:cxnSp>
          <p:nvCxnSpPr>
            <p:cNvPr id="18" name="Straight Connector 17"/>
            <p:cNvCxnSpPr/>
            <p:nvPr/>
          </p:nvCxnSpPr>
          <p:spPr>
            <a:xfrm flipV="1">
              <a:off x="6850743" y="2875582"/>
              <a:ext cx="1200981" cy="12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348811" y="2576157"/>
              <a:ext cx="1200981" cy="12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0" name="Rectangle 29"/>
              <p:cNvSpPr/>
              <p:nvPr/>
            </p:nvSpPr>
            <p:spPr>
              <a:xfrm>
                <a:off x="8365238" y="2287767"/>
                <a:ext cx="3302892" cy="584775"/>
              </a:xfrm>
              <a:prstGeom prst="rect">
                <a:avLst/>
              </a:prstGeom>
            </p:spPr>
            <p:txBody>
              <a:bodyPr wrap="none">
                <a:spAutoFit/>
              </a:bodyPr>
              <a:lstStyle/>
              <a:p>
                <a14:m>
                  <m:oMath xmlns:m="http://schemas.openxmlformats.org/officeDocument/2006/math">
                    <m:r>
                      <m:rPr>
                        <m:sty m:val="p"/>
                      </m:rPr>
                      <a:rPr lang="en-US" sz="3200" b="0" i="0" smtClean="0">
                        <a:latin typeface="Cambria Math" panose="02040503050406030204" pitchFamily="18" charset="0"/>
                      </a:rPr>
                      <m:t>Δ</m:t>
                    </m:r>
                    <m:r>
                      <a:rPr lang="en-US" sz="3200" b="0" i="1" smtClean="0">
                        <a:latin typeface="Cambria Math" panose="02040503050406030204" pitchFamily="18" charset="0"/>
                      </a:rPr>
                      <m:t>𝐸𝐶</m:t>
                    </m:r>
                  </m:oMath>
                </a14:m>
                <a:r>
                  <a:rPr lang="en-US" sz="3200" dirty="0"/>
                  <a:t> = 125 </a:t>
                </a:r>
                <a:r>
                  <a:rPr lang="en-US" sz="3200" dirty="0" err="1">
                    <a:latin typeface="Symbol" panose="05050102010706020507" pitchFamily="18" charset="2"/>
                  </a:rPr>
                  <a:t>m</a:t>
                </a:r>
                <a:r>
                  <a:rPr lang="en-US" sz="3200" dirty="0" err="1"/>
                  <a:t>S</a:t>
                </a:r>
                <a:r>
                  <a:rPr lang="en-US" sz="3200" dirty="0"/>
                  <a:t> cm</a:t>
                </a:r>
                <a:r>
                  <a:rPr lang="en-US" sz="3200" baseline="30000" dirty="0"/>
                  <a:t>-1</a:t>
                </a:r>
                <a:endParaRPr lang="en-US" sz="3200" dirty="0"/>
              </a:p>
            </p:txBody>
          </p:sp>
        </mc:Choice>
        <mc:Fallback xmlns="">
          <p:sp>
            <p:nvSpPr>
              <p:cNvPr id="30" name="Rectangle 29"/>
              <p:cNvSpPr>
                <a:spLocks noRot="1" noChangeAspect="1" noMove="1" noResize="1" noEditPoints="1" noAdjustHandles="1" noChangeArrowheads="1" noChangeShapeType="1" noTextEdit="1"/>
              </p:cNvSpPr>
              <p:nvPr/>
            </p:nvSpPr>
            <p:spPr>
              <a:xfrm>
                <a:off x="8365238" y="2287767"/>
                <a:ext cx="3302892" cy="584775"/>
              </a:xfrm>
              <a:prstGeom prst="rect">
                <a:avLst/>
              </a:prstGeom>
              <a:blipFill>
                <a:blip r:embed="rId7"/>
                <a:stretch>
                  <a:fillRect t="-15625" r="-1107"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8496038" y="1793622"/>
                <a:ext cx="3020570" cy="523220"/>
              </a:xfrm>
              <a:prstGeom prst="rect">
                <a:avLst/>
              </a:prstGeom>
            </p:spPr>
            <p:txBody>
              <a:bodyPr wrap="none">
                <a:spAutoFit/>
              </a:bodyPr>
              <a:lstStyle/>
              <a:p>
                <a14:m>
                  <m:oMath xmlns:m="http://schemas.openxmlformats.org/officeDocument/2006/math">
                    <m:r>
                      <a:rPr lang="en-US" sz="2800" i="1">
                        <a:latin typeface="Cambria Math" panose="02040503050406030204" pitchFamily="18" charset="0"/>
                      </a:rPr>
                      <m:t>𝐸</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𝐵𝑆</m:t>
                        </m:r>
                      </m:sub>
                    </m:sSub>
                  </m:oMath>
                </a14:m>
                <a:r>
                  <a:rPr lang="en-US" sz="2800" dirty="0"/>
                  <a:t> = 475 </a:t>
                </a:r>
                <a:r>
                  <a:rPr lang="en-US" sz="2800" dirty="0" err="1">
                    <a:latin typeface="Symbol" panose="05050102010706020507" pitchFamily="18" charset="2"/>
                  </a:rPr>
                  <a:t>m</a:t>
                </a:r>
                <a:r>
                  <a:rPr lang="en-US" sz="2800" dirty="0" err="1"/>
                  <a:t>S</a:t>
                </a:r>
                <a:r>
                  <a:rPr lang="en-US" sz="2800" dirty="0"/>
                  <a:t> cm</a:t>
                </a:r>
                <a:r>
                  <a:rPr lang="en-US" sz="2800" baseline="30000" dirty="0"/>
                  <a:t>-1</a:t>
                </a:r>
              </a:p>
            </p:txBody>
          </p:sp>
        </mc:Choice>
        <mc:Fallback xmlns="">
          <p:sp>
            <p:nvSpPr>
              <p:cNvPr id="31" name="Rectangle 30"/>
              <p:cNvSpPr>
                <a:spLocks noRot="1" noChangeAspect="1" noMove="1" noResize="1" noEditPoints="1" noAdjustHandles="1" noChangeArrowheads="1" noChangeShapeType="1" noTextEdit="1"/>
              </p:cNvSpPr>
              <p:nvPr/>
            </p:nvSpPr>
            <p:spPr>
              <a:xfrm>
                <a:off x="8496038" y="1793622"/>
                <a:ext cx="3020570" cy="523220"/>
              </a:xfrm>
              <a:prstGeom prst="rect">
                <a:avLst/>
              </a:prstGeom>
              <a:blipFill rotWithShape="0">
                <a:blip r:embed="rId8"/>
                <a:stretch>
                  <a:fillRect t="-13953" r="-1010"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5027496" y="1341248"/>
                <a:ext cx="3061479" cy="584775"/>
              </a:xfrm>
              <a:prstGeom prst="rect">
                <a:avLst/>
              </a:prstGeom>
            </p:spPr>
            <p:txBody>
              <a:bodyPr wrap="none">
                <a:spAutoFit/>
              </a:bodyPr>
              <a:lstStyle/>
              <a:p>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𝑚</m:t>
                        </m:r>
                      </m:e>
                      <m:sub>
                        <m:r>
                          <m:rPr>
                            <m:sty m:val="p"/>
                          </m:rPr>
                          <a:rPr lang="en-US" sz="3200">
                            <a:latin typeface="Cambria Math" panose="02040503050406030204" pitchFamily="18" charset="0"/>
                          </a:rPr>
                          <m:t>NaCl</m:t>
                        </m:r>
                      </m:sub>
                    </m:sSub>
                  </m:oMath>
                </a14:m>
                <a:r>
                  <a:rPr lang="en-US" sz="3200" dirty="0"/>
                  <a:t> = 1000 mg</a:t>
                </a:r>
                <a:endParaRPr lang="en-US" sz="3200" baseline="30000" dirty="0"/>
              </a:p>
            </p:txBody>
          </p:sp>
        </mc:Choice>
        <mc:Fallback xmlns="">
          <p:sp>
            <p:nvSpPr>
              <p:cNvPr id="32" name="Rectangle 31"/>
              <p:cNvSpPr>
                <a:spLocks noRot="1" noChangeAspect="1" noMove="1" noResize="1" noEditPoints="1" noAdjustHandles="1" noChangeArrowheads="1" noChangeShapeType="1" noTextEdit="1"/>
              </p:cNvSpPr>
              <p:nvPr/>
            </p:nvSpPr>
            <p:spPr>
              <a:xfrm>
                <a:off x="5027496" y="1341248"/>
                <a:ext cx="3061479" cy="584775"/>
              </a:xfrm>
              <a:prstGeom prst="rect">
                <a:avLst/>
              </a:prstGeom>
              <a:blipFill rotWithShape="0">
                <a:blip r:embed="rId9"/>
                <a:stretch>
                  <a:fillRect t="-12500" r="-4183"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326120" y="1341248"/>
                <a:ext cx="3232103" cy="523220"/>
              </a:xfrm>
              <a:prstGeom prst="rect">
                <a:avLst/>
              </a:prstGeom>
            </p:spPr>
            <p:txBody>
              <a:bodyPr wrap="none">
                <a:spAutoFit/>
              </a:bodyPr>
              <a:lstStyle/>
              <a:p>
                <a14:m>
                  <m:oMath xmlns:m="http://schemas.openxmlformats.org/officeDocument/2006/math">
                    <m:r>
                      <a:rPr lang="en-US" sz="2800" i="1">
                        <a:latin typeface="Cambria Math" panose="02040503050406030204" pitchFamily="18" charset="0"/>
                      </a:rPr>
                      <m:t>𝐸</m:t>
                    </m:r>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𝐵𝐵𝐺</m:t>
                        </m:r>
                      </m:sub>
                    </m:sSub>
                  </m:oMath>
                </a14:m>
                <a:r>
                  <a:rPr lang="en-US" sz="2800" dirty="0"/>
                  <a:t> = 350 </a:t>
                </a:r>
                <a:r>
                  <a:rPr lang="en-US" sz="2800" dirty="0" err="1">
                    <a:latin typeface="Symbol" panose="05050102010706020507" pitchFamily="18" charset="2"/>
                  </a:rPr>
                  <a:t>m</a:t>
                </a:r>
                <a:r>
                  <a:rPr lang="en-US" sz="2800" dirty="0" err="1"/>
                  <a:t>S</a:t>
                </a:r>
                <a:r>
                  <a:rPr lang="en-US" sz="2800" dirty="0"/>
                  <a:t> cm</a:t>
                </a:r>
                <a:r>
                  <a:rPr lang="en-US" sz="2800" baseline="30000" dirty="0"/>
                  <a:t>-1</a:t>
                </a:r>
              </a:p>
            </p:txBody>
          </p:sp>
        </mc:Choice>
        <mc:Fallback xmlns="">
          <p:sp>
            <p:nvSpPr>
              <p:cNvPr id="33" name="Rectangle 32"/>
              <p:cNvSpPr>
                <a:spLocks noRot="1" noChangeAspect="1" noMove="1" noResize="1" noEditPoints="1" noAdjustHandles="1" noChangeArrowheads="1" noChangeShapeType="1" noTextEdit="1"/>
              </p:cNvSpPr>
              <p:nvPr/>
            </p:nvSpPr>
            <p:spPr>
              <a:xfrm>
                <a:off x="8326120" y="1341248"/>
                <a:ext cx="3232103" cy="523220"/>
              </a:xfrm>
              <a:prstGeom prst="rect">
                <a:avLst/>
              </a:prstGeom>
              <a:blipFill rotWithShape="0">
                <a:blip r:embed="rId10"/>
                <a:stretch>
                  <a:fillRect t="-13953" r="-755"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5338629" y="3790049"/>
                <a:ext cx="3191258" cy="10104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Δ</m:t>
                      </m:r>
                      <m:sSub>
                        <m:sSubPr>
                          <m:ctrlPr>
                            <a:rPr lang="en-US" sz="2800" i="1" smtClean="0">
                              <a:latin typeface="Cambria Math" panose="02040503050406030204" pitchFamily="18" charset="0"/>
                            </a:rPr>
                          </m:ctrlPr>
                        </m:sSubPr>
                        <m:e>
                          <m:r>
                            <a:rPr lang="en-US" sz="2800" i="1">
                              <a:latin typeface="Cambria Math" panose="02040503050406030204" pitchFamily="18" charset="0"/>
                            </a:rPr>
                            <m:t>𝐶</m:t>
                          </m:r>
                        </m:e>
                        <m:sub>
                          <m:r>
                            <m:rPr>
                              <m:sty m:val="p"/>
                            </m:rPr>
                            <a:rPr lang="en-US" sz="2800">
                              <a:latin typeface="Cambria Math" panose="02040503050406030204" pitchFamily="18" charset="0"/>
                            </a:rPr>
                            <m:t>NaCl</m:t>
                          </m:r>
                        </m:sub>
                      </m:sSub>
                      <m:r>
                        <a:rPr lang="en-US" sz="2800" b="0" i="1" smtClean="0">
                          <a:latin typeface="Cambria Math" panose="02040503050406030204" pitchFamily="18" charset="0"/>
                        </a:rPr>
                        <m:t>≈</m:t>
                      </m:r>
                      <m:f>
                        <m:fPr>
                          <m:ctrlPr>
                            <a:rPr lang="en-US" sz="3200" i="1" smtClean="0">
                              <a:latin typeface="Cambria Math" panose="02040503050406030204" pitchFamily="18" charset="0"/>
                            </a:rPr>
                          </m:ctrlPr>
                        </m:fPr>
                        <m:num>
                          <m:r>
                            <m:rPr>
                              <m:sty m:val="p"/>
                            </m:rPr>
                            <a:rPr lang="en-US" sz="3200" b="0" i="0" smtClean="0">
                              <a:latin typeface="Cambria Math" panose="02040503050406030204" pitchFamily="18" charset="0"/>
                            </a:rPr>
                            <m:t>Δ</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𝑚</m:t>
                              </m:r>
                            </m:e>
                            <m:sub>
                              <m:r>
                                <m:rPr>
                                  <m:sty m:val="p"/>
                                </m:rPr>
                                <a:rPr lang="en-US" sz="2800">
                                  <a:latin typeface="Cambria Math" panose="02040503050406030204" pitchFamily="18" charset="0"/>
                                </a:rPr>
                                <m:t>NaCl</m:t>
                              </m:r>
                            </m:sub>
                          </m:sSub>
                        </m:num>
                        <m:den>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𝑉</m:t>
                              </m:r>
                            </m:e>
                            <m:sub>
                              <m:r>
                                <a:rPr lang="en-US" sz="3200" b="0" i="1" smtClean="0">
                                  <a:latin typeface="Cambria Math" panose="02040503050406030204" pitchFamily="18" charset="0"/>
                                </a:rPr>
                                <m:t>𝑆𝑜𝑙𝑢𝑡𝑖𝑜𝑛</m:t>
                              </m:r>
                            </m:sub>
                          </m:sSub>
                        </m:den>
                      </m:f>
                    </m:oMath>
                  </m:oMathPara>
                </a14:m>
                <a:endParaRPr lang="en-US" sz="2800" baseline="30000" dirty="0"/>
              </a:p>
            </p:txBody>
          </p:sp>
        </mc:Choice>
        <mc:Fallback xmlns="">
          <p:sp>
            <p:nvSpPr>
              <p:cNvPr id="34" name="Rectangle 33"/>
              <p:cNvSpPr>
                <a:spLocks noRot="1" noChangeAspect="1" noMove="1" noResize="1" noEditPoints="1" noAdjustHandles="1" noChangeArrowheads="1" noChangeShapeType="1" noTextEdit="1"/>
              </p:cNvSpPr>
              <p:nvPr/>
            </p:nvSpPr>
            <p:spPr>
              <a:xfrm>
                <a:off x="5338629" y="3790049"/>
                <a:ext cx="3191258" cy="101040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4430893" y="4790448"/>
                <a:ext cx="3268395" cy="10164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𝑉</m:t>
                          </m:r>
                        </m:e>
                        <m:sub>
                          <m:r>
                            <a:rPr lang="en-US" sz="2800" i="1">
                              <a:latin typeface="Cambria Math" panose="02040503050406030204" pitchFamily="18" charset="0"/>
                            </a:rPr>
                            <m:t>𝑆𝑜𝑙𝑢𝑡𝑖𝑜𝑛</m:t>
                          </m:r>
                        </m:sub>
                      </m:sSub>
                      <m:r>
                        <a:rPr lang="en-US" sz="2800" b="0" i="1" smtClean="0">
                          <a:latin typeface="Cambria Math" panose="02040503050406030204" pitchFamily="18" charset="0"/>
                        </a:rPr>
                        <m:t>≈</m:t>
                      </m:r>
                      <m:f>
                        <m:fPr>
                          <m:ctrlPr>
                            <a:rPr lang="en-US" sz="3200" i="1" smtClean="0">
                              <a:latin typeface="Cambria Math" panose="02040503050406030204" pitchFamily="18" charset="0"/>
                            </a:rPr>
                          </m:ctrlPr>
                        </m:fPr>
                        <m:num>
                          <m:r>
                            <m:rPr>
                              <m:sty m:val="p"/>
                            </m:rPr>
                            <a:rPr lang="en-US" sz="3200" b="0" i="0" smtClean="0">
                              <a:latin typeface="Cambria Math" panose="02040503050406030204" pitchFamily="18" charset="0"/>
                            </a:rPr>
                            <m:t>Δ</m:t>
                          </m:r>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𝑚</m:t>
                              </m:r>
                            </m:e>
                            <m:sub>
                              <m:r>
                                <m:rPr>
                                  <m:sty m:val="p"/>
                                </m:rPr>
                                <a:rPr lang="en-US" sz="3200" b="0" i="0" smtClean="0">
                                  <a:latin typeface="Cambria Math" panose="02040503050406030204" pitchFamily="18" charset="0"/>
                                </a:rPr>
                                <m:t>NaCl</m:t>
                              </m:r>
                            </m:sub>
                          </m:sSub>
                        </m:num>
                        <m:den>
                          <m:sSub>
                            <m:sSubPr>
                              <m:ctrlPr>
                                <a:rPr lang="en-US" sz="3200" b="0" i="1" smtClean="0">
                                  <a:latin typeface="Cambria Math" panose="02040503050406030204" pitchFamily="18" charset="0"/>
                                </a:rPr>
                              </m:ctrlPr>
                            </m:sSubPr>
                            <m:e>
                              <m:r>
                                <m:rPr>
                                  <m:sty m:val="p"/>
                                </m:rPr>
                                <a:rPr lang="en-US" sz="3200" b="0" i="0" smtClean="0">
                                  <a:latin typeface="Cambria Math" panose="02040503050406030204" pitchFamily="18" charset="0"/>
                                </a:rPr>
                                <m:t>Δ</m:t>
                              </m:r>
                              <m:r>
                                <a:rPr lang="en-US" sz="3200" i="1" smtClean="0">
                                  <a:latin typeface="Cambria Math" panose="02040503050406030204" pitchFamily="18" charset="0"/>
                                </a:rPr>
                                <m:t>𝐶</m:t>
                              </m:r>
                            </m:e>
                            <m:sub>
                              <m:r>
                                <m:rPr>
                                  <m:sty m:val="p"/>
                                </m:rPr>
                                <a:rPr lang="en-US" sz="3200" b="0" i="0" smtClean="0">
                                  <a:latin typeface="Cambria Math" panose="02040503050406030204" pitchFamily="18" charset="0"/>
                                </a:rPr>
                                <m:t>NaCl</m:t>
                              </m:r>
                            </m:sub>
                          </m:sSub>
                        </m:den>
                      </m:f>
                    </m:oMath>
                  </m:oMathPara>
                </a14:m>
                <a:endParaRPr lang="en-US" sz="3200" baseline="30000" dirty="0"/>
              </a:p>
            </p:txBody>
          </p:sp>
        </mc:Choice>
        <mc:Fallback xmlns="">
          <p:sp>
            <p:nvSpPr>
              <p:cNvPr id="35" name="Rectangle 34"/>
              <p:cNvSpPr>
                <a:spLocks noRot="1" noChangeAspect="1" noMove="1" noResize="1" noEditPoints="1" noAdjustHandles="1" noChangeArrowheads="1" noChangeShapeType="1" noTextEdit="1"/>
              </p:cNvSpPr>
              <p:nvPr/>
            </p:nvSpPr>
            <p:spPr>
              <a:xfrm>
                <a:off x="4430893" y="4790448"/>
                <a:ext cx="3268395" cy="101649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7620940" y="4742295"/>
                <a:ext cx="2282484" cy="10646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3200" dirty="0"/>
                        <m:t>= </m:t>
                      </m:r>
                      <m:f>
                        <m:fPr>
                          <m:ctrlPr>
                            <a:rPr lang="en-US" sz="3200" i="1">
                              <a:latin typeface="Cambria Math" panose="02040503050406030204" pitchFamily="18" charset="0"/>
                            </a:rPr>
                          </m:ctrlPr>
                        </m:fPr>
                        <m:num>
                          <m:r>
                            <m:rPr>
                              <m:nor/>
                            </m:rPr>
                            <a:rPr lang="en-US" sz="3200" dirty="0"/>
                            <m:t>1000 </m:t>
                          </m:r>
                          <m:r>
                            <m:rPr>
                              <m:nor/>
                            </m:rPr>
                            <a:rPr lang="en-US" sz="3200" dirty="0"/>
                            <m:t>mg</m:t>
                          </m:r>
                          <m:r>
                            <m:rPr>
                              <m:nor/>
                            </m:rPr>
                            <a:rPr lang="en-US" sz="3200" baseline="30000" dirty="0"/>
                            <m:t> </m:t>
                          </m:r>
                        </m:num>
                        <m:den>
                          <m:r>
                            <m:rPr>
                              <m:nor/>
                            </m:rPr>
                            <a:rPr lang="en-US" sz="2800" dirty="0"/>
                            <m:t>62.5 </m:t>
                          </m:r>
                          <m:r>
                            <m:rPr>
                              <m:nor/>
                            </m:rPr>
                            <a:rPr lang="en-US" sz="2800" dirty="0"/>
                            <m:t>mg</m:t>
                          </m:r>
                          <m:r>
                            <m:rPr>
                              <m:nor/>
                            </m:rPr>
                            <a:rPr lang="en-US" sz="2800" dirty="0"/>
                            <m:t> </m:t>
                          </m:r>
                          <m:r>
                            <m:rPr>
                              <m:nor/>
                            </m:rPr>
                            <a:rPr lang="en-US" sz="2800" dirty="0"/>
                            <m:t>L</m:t>
                          </m:r>
                          <m:r>
                            <m:rPr>
                              <m:nor/>
                            </m:rPr>
                            <a:rPr lang="en-US" sz="2800" baseline="30000" dirty="0"/>
                            <m:t>−1</m:t>
                          </m:r>
                        </m:den>
                      </m:f>
                    </m:oMath>
                  </m:oMathPara>
                </a14:m>
                <a:endParaRPr lang="en-US" sz="3200" dirty="0"/>
              </a:p>
            </p:txBody>
          </p:sp>
        </mc:Choice>
        <mc:Fallback xmlns="">
          <p:sp>
            <p:nvSpPr>
              <p:cNvPr id="41" name="Rectangle 40"/>
              <p:cNvSpPr>
                <a:spLocks noRot="1" noChangeAspect="1" noMove="1" noResize="1" noEditPoints="1" noAdjustHandles="1" noChangeArrowheads="1" noChangeShapeType="1" noTextEdit="1"/>
              </p:cNvSpPr>
              <p:nvPr/>
            </p:nvSpPr>
            <p:spPr>
              <a:xfrm>
                <a:off x="7620940" y="4742295"/>
                <a:ext cx="2282484" cy="1064650"/>
              </a:xfrm>
              <a:prstGeom prst="rect">
                <a:avLst/>
              </a:prstGeom>
              <a:blipFill>
                <a:blip r:embed="rId13"/>
                <a:stretch>
                  <a:fillRect/>
                </a:stretch>
              </a:blipFill>
            </p:spPr>
            <p:txBody>
              <a:bodyPr/>
              <a:lstStyle/>
              <a:p>
                <a:r>
                  <a:rPr lang="en-US">
                    <a:noFill/>
                  </a:rPr>
                  <a:t> </a:t>
                </a:r>
              </a:p>
            </p:txBody>
          </p:sp>
        </mc:Fallback>
      </mc:AlternateContent>
      <p:sp>
        <p:nvSpPr>
          <p:cNvPr id="42" name="Rectangle 41"/>
          <p:cNvSpPr/>
          <p:nvPr/>
        </p:nvSpPr>
        <p:spPr>
          <a:xfrm>
            <a:off x="9771780" y="4956243"/>
            <a:ext cx="1284326" cy="646331"/>
          </a:xfrm>
          <a:prstGeom prst="rect">
            <a:avLst/>
          </a:prstGeom>
        </p:spPr>
        <p:txBody>
          <a:bodyPr wrap="none">
            <a:spAutoFit/>
          </a:bodyPr>
          <a:lstStyle/>
          <a:p>
            <a:r>
              <a:rPr lang="en-US" sz="3600" dirty="0"/>
              <a:t>= 16 L</a:t>
            </a:r>
            <a:endParaRPr lang="en-US" sz="3600" baseline="30000" dirty="0"/>
          </a:p>
        </p:txBody>
      </p:sp>
      <p:grpSp>
        <p:nvGrpSpPr>
          <p:cNvPr id="36" name="Group 35"/>
          <p:cNvGrpSpPr/>
          <p:nvPr/>
        </p:nvGrpSpPr>
        <p:grpSpPr>
          <a:xfrm>
            <a:off x="8897258" y="5011190"/>
            <a:ext cx="846511" cy="591384"/>
            <a:chOff x="6949446" y="2331764"/>
            <a:chExt cx="846511" cy="591384"/>
          </a:xfrm>
        </p:grpSpPr>
        <p:cxnSp>
          <p:nvCxnSpPr>
            <p:cNvPr id="37" name="Straight Connector 36"/>
            <p:cNvCxnSpPr/>
            <p:nvPr/>
          </p:nvCxnSpPr>
          <p:spPr>
            <a:xfrm>
              <a:off x="6949446" y="2923148"/>
              <a:ext cx="3483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7110507" y="2331764"/>
              <a:ext cx="685450" cy="97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1320800" y="5069950"/>
            <a:ext cx="2162947" cy="1279394"/>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16 L</a:t>
            </a:r>
          </a:p>
        </p:txBody>
      </p:sp>
      <p:sp>
        <p:nvSpPr>
          <p:cNvPr id="4" name="Right Arrow 3"/>
          <p:cNvSpPr/>
          <p:nvPr/>
        </p:nvSpPr>
        <p:spPr>
          <a:xfrm>
            <a:off x="2075890" y="1779293"/>
            <a:ext cx="2923030" cy="1046521"/>
          </a:xfrm>
          <a:prstGeom prst="rightArrow">
            <a:avLst>
              <a:gd name="adj1" fmla="val 82766"/>
              <a:gd name="adj2"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Assuming salt is “conservative”</a:t>
            </a:r>
          </a:p>
        </p:txBody>
      </p:sp>
      <p:sp>
        <p:nvSpPr>
          <p:cNvPr id="5" name="Bent-Up Arrow 4"/>
          <p:cNvSpPr/>
          <p:nvPr/>
        </p:nvSpPr>
        <p:spPr>
          <a:xfrm>
            <a:off x="5510085" y="5531133"/>
            <a:ext cx="5591309" cy="1228699"/>
          </a:xfrm>
          <a:prstGeom prst="bentUpArrow">
            <a:avLst>
              <a:gd name="adj1" fmla="val 50000"/>
              <a:gd name="adj2" fmla="val 50000"/>
              <a:gd name="adj3" fmla="val 2321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Assuming solution volume is equal to original water volume (salt adds negligible volume)</a:t>
            </a:r>
          </a:p>
        </p:txBody>
      </p:sp>
    </p:spTree>
    <p:extLst>
      <p:ext uri="{BB962C8B-B14F-4D97-AF65-F5344CB8AC3E}">
        <p14:creationId xmlns:p14="http://schemas.microsoft.com/office/powerpoint/2010/main" val="221805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9" grpId="0"/>
      <p:bldP spid="34" grpId="0"/>
      <p:bldP spid="35" grpId="0"/>
      <p:bldP spid="41" grpId="0"/>
      <p:bldP spid="42" grpId="0"/>
      <p:bldP spid="48"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Dimensions of matter (in this case water)</a:t>
            </a:r>
          </a:p>
        </p:txBody>
      </p:sp>
      <p:sp>
        <p:nvSpPr>
          <p:cNvPr id="23" name="Can 22"/>
          <p:cNvSpPr/>
          <p:nvPr/>
        </p:nvSpPr>
        <p:spPr>
          <a:xfrm>
            <a:off x="1891862" y="20179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23"/>
          <p:cNvSpPr/>
          <p:nvPr/>
        </p:nvSpPr>
        <p:spPr>
          <a:xfrm>
            <a:off x="1891862" y="32634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Content Placeholder 2"/>
              <p:cNvSpPr txBox="1">
                <a:spLocks/>
              </p:cNvSpPr>
              <p:nvPr/>
            </p:nvSpPr>
            <p:spPr>
              <a:xfrm>
                <a:off x="7152290" y="3539048"/>
                <a:ext cx="4753960" cy="2747452"/>
              </a:xfrm>
              <a:prstGeom prst="rect">
                <a:avLst/>
              </a:prstGeom>
            </p:spPr>
            <p:txBody>
              <a:bodyPr vert="horz" lIns="91440" tIns="45720" rIns="91440" bIns="45720" rtlCol="0">
                <a:normAutofit lnSpcReduction="1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4000" dirty="0"/>
                  <a:t>Water is matter</a:t>
                </a:r>
              </a:p>
              <a:p>
                <a:pPr lvl="1"/>
                <a:r>
                  <a:rPr lang="en-US" sz="3600" dirty="0"/>
                  <a:t>Water has mass, </a:t>
                </a:r>
                <a14:m>
                  <m:oMath xmlns:m="http://schemas.openxmlformats.org/officeDocument/2006/math">
                    <m:r>
                      <a:rPr lang="en-US" sz="3600" b="0" i="1" smtClean="0">
                        <a:latin typeface="Cambria Math" panose="02040503050406030204" pitchFamily="18" charset="0"/>
                      </a:rPr>
                      <m:t>𝑚</m:t>
                    </m:r>
                  </m:oMath>
                </a14:m>
                <a:endParaRPr lang="en-US" sz="3600" i="1" dirty="0"/>
              </a:p>
              <a:p>
                <a:pPr lvl="1"/>
                <a:endParaRPr lang="en-US" sz="3600" dirty="0"/>
              </a:p>
              <a:p>
                <a:pPr lvl="1"/>
                <a:r>
                  <a:rPr lang="en-US" sz="3600" dirty="0"/>
                  <a:t>Water occupies a volume of space, </a:t>
                </a:r>
                <a14:m>
                  <m:oMath xmlns:m="http://schemas.openxmlformats.org/officeDocument/2006/math">
                    <m:r>
                      <a:rPr lang="en-US" sz="3600" b="0" i="1" smtClean="0">
                        <a:latin typeface="Cambria Math" panose="02040503050406030204" pitchFamily="18" charset="0"/>
                      </a:rPr>
                      <m:t>𝑉</m:t>
                    </m:r>
                  </m:oMath>
                </a14:m>
                <a:endParaRPr lang="en-US" sz="3600" i="1" dirty="0"/>
              </a:p>
              <a:p>
                <a:endParaRPr lang="en-US" sz="4000" dirty="0"/>
              </a:p>
            </p:txBody>
          </p:sp>
        </mc:Choice>
        <mc:Fallback xmlns="">
          <p:sp>
            <p:nvSpPr>
              <p:cNvPr id="26" name="Content Placeholder 2"/>
              <p:cNvSpPr txBox="1">
                <a:spLocks noRot="1" noChangeAspect="1" noMove="1" noResize="1" noEditPoints="1" noAdjustHandles="1" noChangeArrowheads="1" noChangeShapeType="1" noTextEdit="1"/>
              </p:cNvSpPr>
              <p:nvPr/>
            </p:nvSpPr>
            <p:spPr>
              <a:xfrm>
                <a:off x="7152290" y="3539048"/>
                <a:ext cx="4753960" cy="2747452"/>
              </a:xfrm>
              <a:prstGeom prst="rect">
                <a:avLst/>
              </a:prstGeom>
              <a:blipFill rotWithShape="0">
                <a:blip r:embed="rId3"/>
                <a:stretch>
                  <a:fillRect l="-4103" t="-8000" b="-889"/>
                </a:stretch>
              </a:blipFill>
            </p:spPr>
            <p:txBody>
              <a:bodyPr/>
              <a:lstStyle/>
              <a:p>
                <a:r>
                  <a:rPr lang="en-US">
                    <a:noFill/>
                  </a:rPr>
                  <a:t> </a:t>
                </a:r>
              </a:p>
            </p:txBody>
          </p:sp>
        </mc:Fallback>
      </mc:AlternateContent>
      <p:sp>
        <p:nvSpPr>
          <p:cNvPr id="9" name="TextBox 8"/>
          <p:cNvSpPr txBox="1"/>
          <p:nvPr/>
        </p:nvSpPr>
        <p:spPr>
          <a:xfrm>
            <a:off x="1891862" y="4437559"/>
            <a:ext cx="3541987" cy="769441"/>
          </a:xfrm>
          <a:prstGeom prst="rect">
            <a:avLst/>
          </a:prstGeom>
          <a:noFill/>
          <a:ln w="38100">
            <a:noFill/>
          </a:ln>
        </p:spPr>
        <p:txBody>
          <a:bodyPr wrap="square" rtlCol="0">
            <a:spAutoFit/>
          </a:bodyPr>
          <a:lstStyle/>
          <a:p>
            <a:pPr algn="ctr"/>
            <a:r>
              <a:rPr lang="en-US" sz="4400" dirty="0">
                <a:solidFill>
                  <a:schemeClr val="bg1"/>
                </a:solidFill>
              </a:rPr>
              <a:t>Mass [M]</a:t>
            </a:r>
            <a:endParaRPr lang="en-US" sz="4400" i="1" dirty="0">
              <a:solidFill>
                <a:schemeClr val="bg1"/>
              </a:solidFill>
              <a:latin typeface="Cambria Math" panose="02040503050406030204" pitchFamily="18" charset="0"/>
              <a:ea typeface="Cambria Math" panose="02040503050406030204" pitchFamily="18" charset="0"/>
            </a:endParaRPr>
          </a:p>
        </p:txBody>
      </p:sp>
      <p:sp>
        <p:nvSpPr>
          <p:cNvPr id="12" name="Rectangle 11"/>
          <p:cNvSpPr/>
          <p:nvPr/>
        </p:nvSpPr>
        <p:spPr>
          <a:xfrm>
            <a:off x="7779485" y="4416564"/>
            <a:ext cx="1117005" cy="707886"/>
          </a:xfrm>
          <a:prstGeom prst="rect">
            <a:avLst/>
          </a:prstGeom>
        </p:spPr>
        <p:txBody>
          <a:bodyPr wrap="square">
            <a:spAutoFit/>
          </a:bodyPr>
          <a:lstStyle/>
          <a:p>
            <a:r>
              <a:rPr lang="en-US" sz="4000" dirty="0">
                <a:solidFill>
                  <a:srgbClr val="FF0000"/>
                </a:solidFill>
              </a:rPr>
              <a:t>[M]</a:t>
            </a:r>
          </a:p>
        </p:txBody>
      </p:sp>
    </p:spTree>
    <p:extLst>
      <p:ext uri="{BB962C8B-B14F-4D97-AF65-F5344CB8AC3E}">
        <p14:creationId xmlns:p14="http://schemas.microsoft.com/office/powerpoint/2010/main" val="342715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62541-E494-9D53-7340-D369110C98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C3887C-E8D9-7729-3A99-E62AAAEA2521}"/>
              </a:ext>
            </a:extLst>
          </p:cNvPr>
          <p:cNvSpPr>
            <a:spLocks noGrp="1"/>
          </p:cNvSpPr>
          <p:nvPr>
            <p:ph type="title"/>
          </p:nvPr>
        </p:nvSpPr>
        <p:spPr/>
        <p:txBody>
          <a:bodyPr/>
          <a:lstStyle/>
          <a:p>
            <a:r>
              <a:rPr lang="en-US" dirty="0"/>
              <a:t>Dimensions of matter (in this case water)</a:t>
            </a:r>
          </a:p>
        </p:txBody>
      </p:sp>
      <p:sp>
        <p:nvSpPr>
          <p:cNvPr id="23" name="Can 22">
            <a:extLst>
              <a:ext uri="{FF2B5EF4-FFF2-40B4-BE49-F238E27FC236}">
                <a16:creationId xmlns:a16="http://schemas.microsoft.com/office/drawing/2014/main" id="{25BD3B60-8ADE-EC61-258F-18537A96C50D}"/>
              </a:ext>
            </a:extLst>
          </p:cNvPr>
          <p:cNvSpPr/>
          <p:nvPr/>
        </p:nvSpPr>
        <p:spPr>
          <a:xfrm>
            <a:off x="1891862" y="20179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23">
            <a:extLst>
              <a:ext uri="{FF2B5EF4-FFF2-40B4-BE49-F238E27FC236}">
                <a16:creationId xmlns:a16="http://schemas.microsoft.com/office/drawing/2014/main" id="{B1454722-309B-400A-0B74-13667A5D37BB}"/>
              </a:ext>
            </a:extLst>
          </p:cNvPr>
          <p:cNvSpPr/>
          <p:nvPr/>
        </p:nvSpPr>
        <p:spPr>
          <a:xfrm>
            <a:off x="1891862" y="32634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3365FAE9-5FA2-53E8-CC38-F6C2FA4FF74E}"/>
                  </a:ext>
                </a:extLst>
              </p:cNvPr>
              <p:cNvSpPr txBox="1">
                <a:spLocks/>
              </p:cNvSpPr>
              <p:nvPr/>
            </p:nvSpPr>
            <p:spPr>
              <a:xfrm>
                <a:off x="7152290" y="3539048"/>
                <a:ext cx="4753960" cy="2747452"/>
              </a:xfrm>
              <a:prstGeom prst="rect">
                <a:avLst/>
              </a:prstGeom>
            </p:spPr>
            <p:txBody>
              <a:bodyPr vert="horz" lIns="91440" tIns="45720" rIns="91440" bIns="45720" rtlCol="0">
                <a:normAutofit lnSpcReduction="1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4000" dirty="0"/>
                  <a:t>Water is matter</a:t>
                </a:r>
              </a:p>
              <a:p>
                <a:pPr lvl="1"/>
                <a:r>
                  <a:rPr lang="en-US" sz="3600" dirty="0"/>
                  <a:t>Water has mass, </a:t>
                </a:r>
                <a14:m>
                  <m:oMath xmlns:m="http://schemas.openxmlformats.org/officeDocument/2006/math">
                    <m:r>
                      <a:rPr lang="en-US" sz="3600" b="0" i="1" smtClean="0">
                        <a:latin typeface="Cambria Math" panose="02040503050406030204" pitchFamily="18" charset="0"/>
                      </a:rPr>
                      <m:t>𝑚</m:t>
                    </m:r>
                  </m:oMath>
                </a14:m>
                <a:endParaRPr lang="en-US" sz="3600" i="1" dirty="0"/>
              </a:p>
              <a:p>
                <a:pPr lvl="1"/>
                <a:endParaRPr lang="en-US" sz="3600" dirty="0"/>
              </a:p>
              <a:p>
                <a:pPr lvl="1"/>
                <a:r>
                  <a:rPr lang="en-US" sz="3600" dirty="0"/>
                  <a:t>Water occupies a volume of space, </a:t>
                </a:r>
                <a14:m>
                  <m:oMath xmlns:m="http://schemas.openxmlformats.org/officeDocument/2006/math">
                    <m:r>
                      <a:rPr lang="en-US" sz="3600" b="0" i="1" smtClean="0">
                        <a:latin typeface="Cambria Math" panose="02040503050406030204" pitchFamily="18" charset="0"/>
                      </a:rPr>
                      <m:t>𝑉</m:t>
                    </m:r>
                  </m:oMath>
                </a14:m>
                <a:endParaRPr lang="en-US" sz="3600" i="1" dirty="0"/>
              </a:p>
              <a:p>
                <a:endParaRPr lang="en-US" sz="4000" dirty="0"/>
              </a:p>
            </p:txBody>
          </p:sp>
        </mc:Choice>
        <mc:Fallback xmlns="">
          <p:sp>
            <p:nvSpPr>
              <p:cNvPr id="26" name="Content Placeholder 2"/>
              <p:cNvSpPr txBox="1">
                <a:spLocks noRot="1" noChangeAspect="1" noMove="1" noResize="1" noEditPoints="1" noAdjustHandles="1" noChangeArrowheads="1" noChangeShapeType="1" noTextEdit="1"/>
              </p:cNvSpPr>
              <p:nvPr/>
            </p:nvSpPr>
            <p:spPr>
              <a:xfrm>
                <a:off x="7152290" y="3539048"/>
                <a:ext cx="4753960" cy="2747452"/>
              </a:xfrm>
              <a:prstGeom prst="rect">
                <a:avLst/>
              </a:prstGeom>
              <a:blipFill rotWithShape="0">
                <a:blip r:embed="rId3"/>
                <a:stretch>
                  <a:fillRect l="-4103" t="-8000" b="-889"/>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6D954A61-EAFC-594B-C55E-3B1335103AF4}"/>
              </a:ext>
            </a:extLst>
          </p:cNvPr>
          <p:cNvSpPr txBox="1"/>
          <p:nvPr/>
        </p:nvSpPr>
        <p:spPr>
          <a:xfrm>
            <a:off x="1891862" y="4459905"/>
            <a:ext cx="3541987" cy="769441"/>
          </a:xfrm>
          <a:prstGeom prst="rect">
            <a:avLst/>
          </a:prstGeom>
          <a:noFill/>
          <a:ln w="38100">
            <a:noFill/>
          </a:ln>
        </p:spPr>
        <p:txBody>
          <a:bodyPr wrap="square" rtlCol="0">
            <a:spAutoFit/>
          </a:bodyPr>
          <a:lstStyle/>
          <a:p>
            <a:pPr algn="ctr"/>
            <a:r>
              <a:rPr lang="en-US" sz="4400" dirty="0">
                <a:solidFill>
                  <a:schemeClr val="bg1"/>
                </a:solidFill>
              </a:rPr>
              <a:t>Mass [M]</a:t>
            </a:r>
            <a:endParaRPr lang="en-US" sz="4400" i="1" dirty="0">
              <a:solidFill>
                <a:schemeClr val="bg1"/>
              </a:solidFill>
              <a:latin typeface="Cambria Math" panose="02040503050406030204" pitchFamily="18" charset="0"/>
              <a:ea typeface="Cambria Math" panose="02040503050406030204" pitchFamily="18" charset="0"/>
            </a:endParaRPr>
          </a:p>
        </p:txBody>
      </p:sp>
      <p:grpSp>
        <p:nvGrpSpPr>
          <p:cNvPr id="5" name="Group 4">
            <a:extLst>
              <a:ext uri="{FF2B5EF4-FFF2-40B4-BE49-F238E27FC236}">
                <a16:creationId xmlns:a16="http://schemas.microsoft.com/office/drawing/2014/main" id="{D588DD79-7B22-E0C7-306E-B7CE800AB8AB}"/>
              </a:ext>
            </a:extLst>
          </p:cNvPr>
          <p:cNvGrpSpPr/>
          <p:nvPr/>
        </p:nvGrpSpPr>
        <p:grpSpPr>
          <a:xfrm>
            <a:off x="5433850" y="3695700"/>
            <a:ext cx="1600199" cy="1828800"/>
            <a:chOff x="5433850" y="3695700"/>
            <a:chExt cx="1600199" cy="1828800"/>
          </a:xfrm>
        </p:grpSpPr>
        <p:grpSp>
          <p:nvGrpSpPr>
            <p:cNvPr id="4" name="Group 3">
              <a:extLst>
                <a:ext uri="{FF2B5EF4-FFF2-40B4-BE49-F238E27FC236}">
                  <a16:creationId xmlns:a16="http://schemas.microsoft.com/office/drawing/2014/main" id="{793AF35B-0BED-A03B-4046-F1CAD76A34B7}"/>
                </a:ext>
              </a:extLst>
            </p:cNvPr>
            <p:cNvGrpSpPr/>
            <p:nvPr/>
          </p:nvGrpSpPr>
          <p:grpSpPr>
            <a:xfrm>
              <a:off x="5433850" y="3695700"/>
              <a:ext cx="528800" cy="1828800"/>
              <a:chOff x="5433850" y="3695700"/>
              <a:chExt cx="528800" cy="1828800"/>
            </a:xfrm>
          </p:grpSpPr>
          <p:cxnSp>
            <p:nvCxnSpPr>
              <p:cNvPr id="8" name="Straight Connector 7">
                <a:extLst>
                  <a:ext uri="{FF2B5EF4-FFF2-40B4-BE49-F238E27FC236}">
                    <a16:creationId xmlns:a16="http://schemas.microsoft.com/office/drawing/2014/main" id="{695D625C-2C60-5930-E095-3B3B3E6A1C58}"/>
                  </a:ext>
                </a:extLst>
              </p:cNvPr>
              <p:cNvCxnSpPr/>
              <p:nvPr/>
            </p:nvCxnSpPr>
            <p:spPr>
              <a:xfrm>
                <a:off x="5433850" y="3695700"/>
                <a:ext cx="528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B0A56A8-98DA-5307-0067-388CE384474F}"/>
                  </a:ext>
                </a:extLst>
              </p:cNvPr>
              <p:cNvCxnSpPr/>
              <p:nvPr/>
            </p:nvCxnSpPr>
            <p:spPr>
              <a:xfrm>
                <a:off x="5433850" y="5524500"/>
                <a:ext cx="528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79023B-2E67-C8C8-4443-B86DF5F4253A}"/>
                  </a:ext>
                </a:extLst>
              </p:cNvPr>
              <p:cNvCxnSpPr/>
              <p:nvPr/>
            </p:nvCxnSpPr>
            <p:spPr>
              <a:xfrm>
                <a:off x="5734050" y="3695700"/>
                <a:ext cx="0" cy="1828800"/>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B6D2EA5C-8D08-78F4-1A65-0E43C91D4E79}"/>
                </a:ext>
              </a:extLst>
            </p:cNvPr>
            <p:cNvSpPr txBox="1"/>
            <p:nvPr/>
          </p:nvSpPr>
          <p:spPr>
            <a:xfrm>
              <a:off x="5576396" y="3979902"/>
              <a:ext cx="1457653" cy="1107996"/>
            </a:xfrm>
            <a:prstGeom prst="rect">
              <a:avLst/>
            </a:prstGeom>
            <a:noFill/>
            <a:ln w="38100">
              <a:noFill/>
            </a:ln>
          </p:spPr>
          <p:txBody>
            <a:bodyPr wrap="square" rtlCol="0">
              <a:spAutoFit/>
            </a:bodyPr>
            <a:lstStyle/>
            <a:p>
              <a:pPr algn="ctr"/>
              <a:r>
                <a:rPr lang="en-US" sz="6600" dirty="0"/>
                <a:t>[L]</a:t>
              </a:r>
            </a:p>
          </p:txBody>
        </p:sp>
      </p:grpSp>
      <p:sp>
        <p:nvSpPr>
          <p:cNvPr id="12" name="Rectangle 11">
            <a:extLst>
              <a:ext uri="{FF2B5EF4-FFF2-40B4-BE49-F238E27FC236}">
                <a16:creationId xmlns:a16="http://schemas.microsoft.com/office/drawing/2014/main" id="{859FCE8F-205B-F5DD-1603-4A05B0C8537D}"/>
              </a:ext>
            </a:extLst>
          </p:cNvPr>
          <p:cNvSpPr/>
          <p:nvPr/>
        </p:nvSpPr>
        <p:spPr>
          <a:xfrm>
            <a:off x="7779485" y="4416564"/>
            <a:ext cx="1117005" cy="707886"/>
          </a:xfrm>
          <a:prstGeom prst="rect">
            <a:avLst/>
          </a:prstGeom>
        </p:spPr>
        <p:txBody>
          <a:bodyPr wrap="square">
            <a:spAutoFit/>
          </a:bodyPr>
          <a:lstStyle/>
          <a:p>
            <a:r>
              <a:rPr lang="en-US" sz="4000" dirty="0">
                <a:solidFill>
                  <a:srgbClr val="FF0000"/>
                </a:solidFill>
              </a:rPr>
              <a:t>[M]</a:t>
            </a:r>
          </a:p>
        </p:txBody>
      </p:sp>
      <p:sp>
        <p:nvSpPr>
          <p:cNvPr id="13" name="TextBox 12">
            <a:extLst>
              <a:ext uri="{FF2B5EF4-FFF2-40B4-BE49-F238E27FC236}">
                <a16:creationId xmlns:a16="http://schemas.microsoft.com/office/drawing/2014/main" id="{4668658C-83D1-5819-6524-775B329D763E}"/>
              </a:ext>
            </a:extLst>
          </p:cNvPr>
          <p:cNvSpPr txBox="1"/>
          <p:nvPr/>
        </p:nvSpPr>
        <p:spPr>
          <a:xfrm>
            <a:off x="5810250" y="1581820"/>
            <a:ext cx="6096000" cy="1569660"/>
          </a:xfrm>
          <a:prstGeom prst="rect">
            <a:avLst/>
          </a:prstGeom>
          <a:noFill/>
        </p:spPr>
        <p:txBody>
          <a:bodyPr wrap="square">
            <a:spAutoFit/>
          </a:bodyPr>
          <a:lstStyle/>
          <a:p>
            <a:pPr lvl="1"/>
            <a:r>
              <a:rPr lang="en-US" sz="3200" dirty="0"/>
              <a:t>The fundamental dimension of space is the length of a line, abbreviated by </a:t>
            </a:r>
            <a:r>
              <a:rPr lang="en-US" sz="3200" dirty="0">
                <a:solidFill>
                  <a:srgbClr val="FF0000"/>
                </a:solidFill>
              </a:rPr>
              <a:t>[L]</a:t>
            </a:r>
            <a:endParaRPr lang="en-US" sz="3200" i="1" dirty="0">
              <a:solidFill>
                <a:srgbClr val="FF0000"/>
              </a:solidFill>
            </a:endParaRPr>
          </a:p>
        </p:txBody>
      </p:sp>
    </p:spTree>
    <p:extLst>
      <p:ext uri="{BB962C8B-B14F-4D97-AF65-F5344CB8AC3E}">
        <p14:creationId xmlns:p14="http://schemas.microsoft.com/office/powerpoint/2010/main" val="409766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DFAAD-D4A9-E062-19BB-E951482623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05EA9B-6FC0-58FE-736B-4097E8339344}"/>
              </a:ext>
            </a:extLst>
          </p:cNvPr>
          <p:cNvSpPr>
            <a:spLocks noGrp="1"/>
          </p:cNvSpPr>
          <p:nvPr>
            <p:ph type="title"/>
          </p:nvPr>
        </p:nvSpPr>
        <p:spPr/>
        <p:txBody>
          <a:bodyPr/>
          <a:lstStyle/>
          <a:p>
            <a:r>
              <a:rPr lang="en-US" dirty="0"/>
              <a:t>Dimensions of matter (in this case water)</a:t>
            </a:r>
          </a:p>
        </p:txBody>
      </p:sp>
      <p:sp>
        <p:nvSpPr>
          <p:cNvPr id="23" name="Can 22">
            <a:extLst>
              <a:ext uri="{FF2B5EF4-FFF2-40B4-BE49-F238E27FC236}">
                <a16:creationId xmlns:a16="http://schemas.microsoft.com/office/drawing/2014/main" id="{3D6108AF-1ED0-5962-B402-7B475526872A}"/>
              </a:ext>
            </a:extLst>
          </p:cNvPr>
          <p:cNvSpPr/>
          <p:nvPr/>
        </p:nvSpPr>
        <p:spPr>
          <a:xfrm>
            <a:off x="1891862" y="20179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23">
            <a:extLst>
              <a:ext uri="{FF2B5EF4-FFF2-40B4-BE49-F238E27FC236}">
                <a16:creationId xmlns:a16="http://schemas.microsoft.com/office/drawing/2014/main" id="{E1B6B9FB-1654-E76C-77A7-847130B9969B}"/>
              </a:ext>
            </a:extLst>
          </p:cNvPr>
          <p:cNvSpPr/>
          <p:nvPr/>
        </p:nvSpPr>
        <p:spPr>
          <a:xfrm>
            <a:off x="1891862" y="32634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6035F4D9-7569-EEAE-CB98-D11AF9A76B7F}"/>
                  </a:ext>
                </a:extLst>
              </p:cNvPr>
              <p:cNvSpPr txBox="1">
                <a:spLocks/>
              </p:cNvSpPr>
              <p:nvPr/>
            </p:nvSpPr>
            <p:spPr>
              <a:xfrm>
                <a:off x="7152290" y="3539048"/>
                <a:ext cx="4753960" cy="2747452"/>
              </a:xfrm>
              <a:prstGeom prst="rect">
                <a:avLst/>
              </a:prstGeom>
            </p:spPr>
            <p:txBody>
              <a:bodyPr vert="horz" lIns="91440" tIns="45720" rIns="91440" bIns="45720" rtlCol="0">
                <a:normAutofit lnSpcReduction="1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4000" dirty="0"/>
                  <a:t>Water is matter</a:t>
                </a:r>
              </a:p>
              <a:p>
                <a:pPr lvl="1"/>
                <a:r>
                  <a:rPr lang="en-US" sz="3600" dirty="0"/>
                  <a:t>Water has mass, </a:t>
                </a:r>
                <a14:m>
                  <m:oMath xmlns:m="http://schemas.openxmlformats.org/officeDocument/2006/math">
                    <m:r>
                      <a:rPr lang="en-US" sz="3600" b="0" i="1" smtClean="0">
                        <a:latin typeface="Cambria Math" panose="02040503050406030204" pitchFamily="18" charset="0"/>
                      </a:rPr>
                      <m:t>𝑚</m:t>
                    </m:r>
                  </m:oMath>
                </a14:m>
                <a:endParaRPr lang="en-US" sz="3600" i="1" dirty="0"/>
              </a:p>
              <a:p>
                <a:pPr lvl="1"/>
                <a:endParaRPr lang="en-US" sz="3600" dirty="0"/>
              </a:p>
              <a:p>
                <a:pPr lvl="1"/>
                <a:r>
                  <a:rPr lang="en-US" sz="3600" dirty="0"/>
                  <a:t>Water occupies a volume of space, </a:t>
                </a:r>
                <a14:m>
                  <m:oMath xmlns:m="http://schemas.openxmlformats.org/officeDocument/2006/math">
                    <m:r>
                      <a:rPr lang="en-US" sz="3600" b="0" i="1" smtClean="0">
                        <a:latin typeface="Cambria Math" panose="02040503050406030204" pitchFamily="18" charset="0"/>
                      </a:rPr>
                      <m:t>𝑉</m:t>
                    </m:r>
                  </m:oMath>
                </a14:m>
                <a:endParaRPr lang="en-US" sz="3600" i="1" dirty="0"/>
              </a:p>
              <a:p>
                <a:endParaRPr lang="en-US" sz="4000" dirty="0"/>
              </a:p>
            </p:txBody>
          </p:sp>
        </mc:Choice>
        <mc:Fallback xmlns="">
          <p:sp>
            <p:nvSpPr>
              <p:cNvPr id="26" name="Content Placeholder 2"/>
              <p:cNvSpPr txBox="1">
                <a:spLocks noRot="1" noChangeAspect="1" noMove="1" noResize="1" noEditPoints="1" noAdjustHandles="1" noChangeArrowheads="1" noChangeShapeType="1" noTextEdit="1"/>
              </p:cNvSpPr>
              <p:nvPr/>
            </p:nvSpPr>
            <p:spPr>
              <a:xfrm>
                <a:off x="7152290" y="3539048"/>
                <a:ext cx="4753960" cy="2747452"/>
              </a:xfrm>
              <a:prstGeom prst="rect">
                <a:avLst/>
              </a:prstGeom>
              <a:blipFill rotWithShape="0">
                <a:blip r:embed="rId3"/>
                <a:stretch>
                  <a:fillRect l="-4103" t="-8000" b="-889"/>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8848C350-4C63-C607-3DC4-F489D85C27DB}"/>
              </a:ext>
            </a:extLst>
          </p:cNvPr>
          <p:cNvSpPr txBox="1"/>
          <p:nvPr/>
        </p:nvSpPr>
        <p:spPr>
          <a:xfrm>
            <a:off x="1891862" y="4459905"/>
            <a:ext cx="3541987" cy="769441"/>
          </a:xfrm>
          <a:prstGeom prst="rect">
            <a:avLst/>
          </a:prstGeom>
          <a:noFill/>
          <a:ln w="38100">
            <a:noFill/>
          </a:ln>
        </p:spPr>
        <p:txBody>
          <a:bodyPr wrap="square" rtlCol="0">
            <a:spAutoFit/>
          </a:bodyPr>
          <a:lstStyle/>
          <a:p>
            <a:pPr algn="ctr"/>
            <a:r>
              <a:rPr lang="en-US" sz="4400" dirty="0">
                <a:solidFill>
                  <a:schemeClr val="bg1"/>
                </a:solidFill>
              </a:rPr>
              <a:t>Mass [M]</a:t>
            </a:r>
            <a:endParaRPr lang="en-US" sz="4400" i="1" dirty="0">
              <a:solidFill>
                <a:schemeClr val="bg1"/>
              </a:solidFill>
              <a:latin typeface="Cambria Math" panose="02040503050406030204" pitchFamily="18" charset="0"/>
              <a:ea typeface="Cambria Math" panose="02040503050406030204" pitchFamily="18" charset="0"/>
            </a:endParaRPr>
          </a:p>
        </p:txBody>
      </p:sp>
      <p:grpSp>
        <p:nvGrpSpPr>
          <p:cNvPr id="5" name="Group 4">
            <a:extLst>
              <a:ext uri="{FF2B5EF4-FFF2-40B4-BE49-F238E27FC236}">
                <a16:creationId xmlns:a16="http://schemas.microsoft.com/office/drawing/2014/main" id="{C4F1D1D1-FFD8-AE57-3B5F-1FED23167AE1}"/>
              </a:ext>
            </a:extLst>
          </p:cNvPr>
          <p:cNvGrpSpPr/>
          <p:nvPr/>
        </p:nvGrpSpPr>
        <p:grpSpPr>
          <a:xfrm>
            <a:off x="5433850" y="3695700"/>
            <a:ext cx="1600199" cy="1828800"/>
            <a:chOff x="5433850" y="3695700"/>
            <a:chExt cx="1600199" cy="1828800"/>
          </a:xfrm>
        </p:grpSpPr>
        <p:grpSp>
          <p:nvGrpSpPr>
            <p:cNvPr id="4" name="Group 3">
              <a:extLst>
                <a:ext uri="{FF2B5EF4-FFF2-40B4-BE49-F238E27FC236}">
                  <a16:creationId xmlns:a16="http://schemas.microsoft.com/office/drawing/2014/main" id="{FE47EDE6-976A-295C-C116-F3FBB684F950}"/>
                </a:ext>
              </a:extLst>
            </p:cNvPr>
            <p:cNvGrpSpPr/>
            <p:nvPr/>
          </p:nvGrpSpPr>
          <p:grpSpPr>
            <a:xfrm>
              <a:off x="5433850" y="3695700"/>
              <a:ext cx="528800" cy="1828800"/>
              <a:chOff x="5433850" y="3695700"/>
              <a:chExt cx="528800" cy="1828800"/>
            </a:xfrm>
          </p:grpSpPr>
          <p:cxnSp>
            <p:nvCxnSpPr>
              <p:cNvPr id="8" name="Straight Connector 7">
                <a:extLst>
                  <a:ext uri="{FF2B5EF4-FFF2-40B4-BE49-F238E27FC236}">
                    <a16:creationId xmlns:a16="http://schemas.microsoft.com/office/drawing/2014/main" id="{7CC19ADF-27E7-52BD-AE1F-EA6EC805A3C0}"/>
                  </a:ext>
                </a:extLst>
              </p:cNvPr>
              <p:cNvCxnSpPr/>
              <p:nvPr/>
            </p:nvCxnSpPr>
            <p:spPr>
              <a:xfrm>
                <a:off x="5433850" y="3695700"/>
                <a:ext cx="528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0452F99-681D-CB8E-BC54-32620FB47E25}"/>
                  </a:ext>
                </a:extLst>
              </p:cNvPr>
              <p:cNvCxnSpPr/>
              <p:nvPr/>
            </p:nvCxnSpPr>
            <p:spPr>
              <a:xfrm>
                <a:off x="5433850" y="5524500"/>
                <a:ext cx="528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868A136-C52C-7DB0-3951-848047262FF2}"/>
                  </a:ext>
                </a:extLst>
              </p:cNvPr>
              <p:cNvCxnSpPr/>
              <p:nvPr/>
            </p:nvCxnSpPr>
            <p:spPr>
              <a:xfrm>
                <a:off x="5734050" y="3695700"/>
                <a:ext cx="0" cy="1828800"/>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499531B0-0254-700C-B508-61AB72730B74}"/>
                </a:ext>
              </a:extLst>
            </p:cNvPr>
            <p:cNvSpPr txBox="1"/>
            <p:nvPr/>
          </p:nvSpPr>
          <p:spPr>
            <a:xfrm>
              <a:off x="5576396" y="3979902"/>
              <a:ext cx="1457653" cy="1107996"/>
            </a:xfrm>
            <a:prstGeom prst="rect">
              <a:avLst/>
            </a:prstGeom>
            <a:noFill/>
            <a:ln w="38100">
              <a:noFill/>
            </a:ln>
          </p:spPr>
          <p:txBody>
            <a:bodyPr wrap="square" rtlCol="0">
              <a:spAutoFit/>
            </a:bodyPr>
            <a:lstStyle/>
            <a:p>
              <a:pPr algn="ctr"/>
              <a:r>
                <a:rPr lang="en-US" sz="6600" dirty="0"/>
                <a:t>[L]</a:t>
              </a:r>
            </a:p>
          </p:txBody>
        </p:sp>
      </p:grpSp>
      <p:sp>
        <p:nvSpPr>
          <p:cNvPr id="12" name="Rectangle 11">
            <a:extLst>
              <a:ext uri="{FF2B5EF4-FFF2-40B4-BE49-F238E27FC236}">
                <a16:creationId xmlns:a16="http://schemas.microsoft.com/office/drawing/2014/main" id="{F76981BF-83B6-1D5C-6AAF-AAFB89D04953}"/>
              </a:ext>
            </a:extLst>
          </p:cNvPr>
          <p:cNvSpPr/>
          <p:nvPr/>
        </p:nvSpPr>
        <p:spPr>
          <a:xfrm>
            <a:off x="7779485" y="4416564"/>
            <a:ext cx="1117005" cy="707886"/>
          </a:xfrm>
          <a:prstGeom prst="rect">
            <a:avLst/>
          </a:prstGeom>
        </p:spPr>
        <p:txBody>
          <a:bodyPr wrap="square">
            <a:spAutoFit/>
          </a:bodyPr>
          <a:lstStyle/>
          <a:p>
            <a:r>
              <a:rPr lang="en-US" sz="4000" dirty="0">
                <a:solidFill>
                  <a:srgbClr val="FF0000"/>
                </a:solidFill>
              </a:rPr>
              <a:t>[M]</a:t>
            </a:r>
          </a:p>
        </p:txBody>
      </p:sp>
      <p:grpSp>
        <p:nvGrpSpPr>
          <p:cNvPr id="10" name="Group 9"/>
          <p:cNvGrpSpPr/>
          <p:nvPr/>
        </p:nvGrpSpPr>
        <p:grpSpPr>
          <a:xfrm>
            <a:off x="1891862" y="1946129"/>
            <a:ext cx="6446125" cy="1744315"/>
            <a:chOff x="1891862" y="1946129"/>
            <a:chExt cx="6446125" cy="1744315"/>
          </a:xfrm>
        </p:grpSpPr>
        <p:cxnSp>
          <p:nvCxnSpPr>
            <p:cNvPr id="22" name="Straight Connector 21"/>
            <p:cNvCxnSpPr/>
            <p:nvPr/>
          </p:nvCxnSpPr>
          <p:spPr>
            <a:xfrm flipH="1">
              <a:off x="3662855" y="2601932"/>
              <a:ext cx="2185496" cy="1088512"/>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5962369" y="1946129"/>
                  <a:ext cx="2375618" cy="769441"/>
                </a:xfrm>
                <a:prstGeom prst="rect">
                  <a:avLst/>
                </a:prstGeom>
                <a:noFill/>
                <a:ln w="38100">
                  <a:noFill/>
                </a:ln>
              </p:spPr>
              <p:txBody>
                <a:bodyPr wrap="square" rtlCol="0">
                  <a:spAutoFit/>
                </a:bodyPr>
                <a:lstStyle/>
                <a:p>
                  <a14:m>
                    <m:oMath xmlns:m="http://schemas.openxmlformats.org/officeDocument/2006/math">
                      <m:r>
                        <a:rPr lang="en-US" sz="4400" b="0" i="1" smtClean="0">
                          <a:latin typeface="Cambria Math" panose="02040503050406030204" pitchFamily="18" charset="0"/>
                          <a:ea typeface="Cambria Math" panose="02040503050406030204" pitchFamily="18" charset="0"/>
                        </a:rPr>
                        <m:t>𝐴</m:t>
                      </m:r>
                      <m:r>
                        <a:rPr lang="en-US" sz="4400" b="0" i="1" smtClean="0">
                          <a:latin typeface="Cambria Math" panose="02040503050406030204" pitchFamily="18" charset="0"/>
                          <a:ea typeface="Cambria Math" panose="02040503050406030204" pitchFamily="18" charset="0"/>
                        </a:rPr>
                        <m:t>=</m:t>
                      </m:r>
                      <m:r>
                        <a:rPr lang="en-US" sz="4400" i="1" smtClean="0">
                          <a:latin typeface="Cambria Math" panose="02040503050406030204" pitchFamily="18" charset="0"/>
                          <a:ea typeface="Cambria Math" panose="02040503050406030204" pitchFamily="18" charset="0"/>
                        </a:rPr>
                        <m:t>𝜋</m:t>
                      </m:r>
                      <m:sSup>
                        <m:sSupPr>
                          <m:ctrlPr>
                            <a:rPr lang="en-US" sz="4400" i="1" smtClean="0">
                              <a:latin typeface="Cambria Math" panose="02040503050406030204" pitchFamily="18" charset="0"/>
                              <a:ea typeface="Cambria Math" panose="02040503050406030204" pitchFamily="18" charset="0"/>
                            </a:rPr>
                          </m:ctrlPr>
                        </m:sSupPr>
                        <m:e>
                          <m:r>
                            <a:rPr lang="en-US" sz="4400" b="0" i="1" smtClean="0">
                              <a:latin typeface="Cambria Math" panose="02040503050406030204" pitchFamily="18" charset="0"/>
                              <a:ea typeface="Cambria Math" panose="02040503050406030204" pitchFamily="18" charset="0"/>
                            </a:rPr>
                            <m:t>𝑟</m:t>
                          </m:r>
                        </m:e>
                        <m:sup>
                          <m:r>
                            <a:rPr lang="en-US" sz="4400" b="0" i="1" smtClean="0">
                              <a:latin typeface="Cambria Math" panose="02040503050406030204" pitchFamily="18" charset="0"/>
                              <a:ea typeface="Cambria Math" panose="02040503050406030204" pitchFamily="18" charset="0"/>
                            </a:rPr>
                            <m:t>2</m:t>
                          </m:r>
                        </m:sup>
                      </m:sSup>
                      <m:r>
                        <a:rPr lang="en-US" sz="4400" i="1" smtClean="0">
                          <a:latin typeface="Cambria Math" panose="02040503050406030204" pitchFamily="18" charset="0"/>
                          <a:ea typeface="Cambria Math" panose="02040503050406030204" pitchFamily="18" charset="0"/>
                        </a:rPr>
                        <m:t> </m:t>
                      </m:r>
                    </m:oMath>
                  </a14:m>
                  <a:r>
                    <a:rPr lang="en-US" sz="4400" dirty="0"/>
                    <a:t>  </a:t>
                  </a:r>
                </a:p>
              </p:txBody>
            </p:sp>
          </mc:Choice>
          <mc:Fallback xmlns="">
            <p:sp>
              <p:nvSpPr>
                <p:cNvPr id="27" name="TextBox 26"/>
                <p:cNvSpPr txBox="1">
                  <a:spLocks noRot="1" noChangeAspect="1" noMove="1" noResize="1" noEditPoints="1" noAdjustHandles="1" noChangeArrowheads="1" noChangeShapeType="1" noTextEdit="1"/>
                </p:cNvSpPr>
                <p:nvPr/>
              </p:nvSpPr>
              <p:spPr>
                <a:xfrm>
                  <a:off x="5962369" y="1946129"/>
                  <a:ext cx="2375618" cy="769441"/>
                </a:xfrm>
                <a:prstGeom prst="rect">
                  <a:avLst/>
                </a:prstGeom>
                <a:blipFill>
                  <a:blip r:embed="rId4"/>
                  <a:stretch>
                    <a:fillRect/>
                  </a:stretch>
                </a:blipFill>
                <a:ln w="38100">
                  <a:noFill/>
                </a:ln>
              </p:spPr>
              <p:txBody>
                <a:bodyPr/>
                <a:lstStyle/>
                <a:p>
                  <a:r>
                    <a:rPr lang="en-US">
                      <a:noFill/>
                    </a:rPr>
                    <a:t> </a:t>
                  </a:r>
                </a:p>
              </p:txBody>
            </p:sp>
          </mc:Fallback>
        </mc:AlternateContent>
        <p:cxnSp>
          <p:nvCxnSpPr>
            <p:cNvPr id="7" name="Straight Connector 6"/>
            <p:cNvCxnSpPr/>
            <p:nvPr/>
          </p:nvCxnSpPr>
          <p:spPr>
            <a:xfrm flipH="1">
              <a:off x="1891862" y="3690444"/>
              <a:ext cx="1770993"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3437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B321A4B-F0AB-4449-963C-B63B395D52C4}"/>
                  </a:ext>
                </a:extLst>
              </p:cNvPr>
              <p:cNvSpPr txBox="1"/>
              <p:nvPr/>
            </p:nvSpPr>
            <p:spPr>
              <a:xfrm>
                <a:off x="5627664" y="5185175"/>
                <a:ext cx="1189294" cy="1412631"/>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US" sz="4000" b="0" i="1" smtClean="0">
                              <a:latin typeface="Cambria Math" panose="02040503050406030204" pitchFamily="18" charset="0"/>
                            </a:rPr>
                          </m:ctrlPr>
                        </m:fPr>
                        <m:num/>
                        <m:den>
                          <m:r>
                            <a:rPr lang="en-US" sz="4000" b="0" i="1" smtClean="0">
                              <a:latin typeface="Cambria Math" panose="02040503050406030204" pitchFamily="18" charset="0"/>
                            </a:rPr>
                            <m:t>[</m:t>
                          </m:r>
                          <m:r>
                            <m:rPr>
                              <m:sty m:val="p"/>
                            </m:rPr>
                            <a:rPr lang="en-US" sz="4000" b="0" i="0" smtClean="0">
                              <a:latin typeface="Cambria Math" panose="02040503050406030204" pitchFamily="18" charset="0"/>
                            </a:rPr>
                            <m:t>L</m:t>
                          </m:r>
                          <m:r>
                            <a:rPr lang="en-US" sz="4000" b="0" i="1" smtClean="0">
                              <a:latin typeface="Cambria Math" panose="02040503050406030204" pitchFamily="18" charset="0"/>
                            </a:rPr>
                            <m:t>]</m:t>
                          </m:r>
                        </m:den>
                      </m:f>
                    </m:oMath>
                  </m:oMathPara>
                </a14:m>
                <a:endParaRPr lang="en-US" sz="4000" dirty="0"/>
              </a:p>
            </p:txBody>
          </p:sp>
        </mc:Choice>
        <mc:Fallback xmlns="">
          <p:sp>
            <p:nvSpPr>
              <p:cNvPr id="30" name="TextBox 29">
                <a:extLst>
                  <a:ext uri="{FF2B5EF4-FFF2-40B4-BE49-F238E27FC236}">
                    <a16:creationId xmlns:a16="http://schemas.microsoft.com/office/drawing/2014/main" id="{8B321A4B-F0AB-4449-963C-B63B395D52C4}"/>
                  </a:ext>
                </a:extLst>
              </p:cNvPr>
              <p:cNvSpPr txBox="1">
                <a:spLocks noRot="1" noChangeAspect="1" noMove="1" noResize="1" noEditPoints="1" noAdjustHandles="1" noChangeArrowheads="1" noChangeShapeType="1" noTextEdit="1"/>
              </p:cNvSpPr>
              <p:nvPr/>
            </p:nvSpPr>
            <p:spPr>
              <a:xfrm>
                <a:off x="5627664" y="5185175"/>
                <a:ext cx="1189294" cy="14126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18EA10CB-8CB9-4A13-8F06-B24C4BDC6B05}"/>
                  </a:ext>
                </a:extLst>
              </p:cNvPr>
              <p:cNvSpPr>
                <a:spLocks noGrp="1"/>
              </p:cNvSpPr>
              <p:nvPr>
                <p:ph type="title"/>
              </p:nvPr>
            </p:nvSpPr>
            <p:spPr/>
            <p:txBody>
              <a:bodyPr/>
              <a:lstStyle/>
              <a:p>
                <a:r>
                  <a:rPr lang="en-US" dirty="0"/>
                  <a:t>What are the dimensions of </a:t>
                </a:r>
                <a14:m>
                  <m:oMath xmlns:m="http://schemas.openxmlformats.org/officeDocument/2006/math">
                    <m:r>
                      <a:rPr lang="en-US" b="0" i="1" smtClean="0">
                        <a:latin typeface="Cambria Math" panose="02040503050406030204" pitchFamily="18" charset="0"/>
                      </a:rPr>
                      <m:t>𝜋</m:t>
                    </m:r>
                  </m:oMath>
                </a14:m>
                <a:r>
                  <a:rPr lang="en-US" dirty="0"/>
                  <a:t>?</a:t>
                </a:r>
              </a:p>
            </p:txBody>
          </p:sp>
        </mc:Choice>
        <mc:Fallback xmlns="">
          <p:sp>
            <p:nvSpPr>
              <p:cNvPr id="4" name="Title 3">
                <a:extLst>
                  <a:ext uri="{FF2B5EF4-FFF2-40B4-BE49-F238E27FC236}">
                    <a16:creationId xmlns:a16="http://schemas.microsoft.com/office/drawing/2014/main" id="{18EA10CB-8CB9-4A13-8F06-B24C4BDC6B05}"/>
                  </a:ext>
                </a:extLst>
              </p:cNvPr>
              <p:cNvSpPr>
                <a:spLocks noGrp="1" noRot="1" noChangeAspect="1" noMove="1" noResize="1" noEditPoints="1" noAdjustHandles="1" noChangeArrowheads="1" noChangeShapeType="1" noTextEdit="1"/>
              </p:cNvSpPr>
              <p:nvPr>
                <p:ph type="title"/>
              </p:nvPr>
            </p:nvSpPr>
            <p:spPr>
              <a:blipFill>
                <a:blip r:embed="rId4"/>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A35EACD-1756-46AE-8072-58F7D77ABCF4}"/>
                  </a:ext>
                </a:extLst>
              </p:cNvPr>
              <p:cNvSpPr txBox="1"/>
              <p:nvPr/>
            </p:nvSpPr>
            <p:spPr>
              <a:xfrm>
                <a:off x="1356851" y="1484210"/>
                <a:ext cx="2200474" cy="646331"/>
              </a:xfrm>
              <a:prstGeom prst="rect">
                <a:avLst/>
              </a:prstGeom>
              <a:noFill/>
            </p:spPr>
            <p:txBody>
              <a:bodyPr wrap="none" rtlCol="0">
                <a:spAutoFit/>
              </a:bodyPr>
              <a:lstStyle/>
              <a:p>
                <a:r>
                  <a:rPr lang="en-US" sz="3600" dirty="0"/>
                  <a:t>What is </a:t>
                </a:r>
                <a14:m>
                  <m:oMath xmlns:m="http://schemas.openxmlformats.org/officeDocument/2006/math">
                    <m:r>
                      <a:rPr lang="en-US" sz="3600" b="0" i="1" smtClean="0">
                        <a:latin typeface="Cambria Math" panose="02040503050406030204" pitchFamily="18" charset="0"/>
                      </a:rPr>
                      <m:t>𝜋</m:t>
                    </m:r>
                  </m:oMath>
                </a14:m>
                <a:r>
                  <a:rPr lang="en-US" sz="3600" dirty="0"/>
                  <a:t>?</a:t>
                </a:r>
              </a:p>
            </p:txBody>
          </p:sp>
        </mc:Choice>
        <mc:Fallback xmlns="">
          <p:sp>
            <p:nvSpPr>
              <p:cNvPr id="5" name="TextBox 4">
                <a:extLst>
                  <a:ext uri="{FF2B5EF4-FFF2-40B4-BE49-F238E27FC236}">
                    <a16:creationId xmlns:a16="http://schemas.microsoft.com/office/drawing/2014/main" id="{EA35EACD-1756-46AE-8072-58F7D77ABCF4}"/>
                  </a:ext>
                </a:extLst>
              </p:cNvPr>
              <p:cNvSpPr txBox="1">
                <a:spLocks noRot="1" noChangeAspect="1" noMove="1" noResize="1" noEditPoints="1" noAdjustHandles="1" noChangeArrowheads="1" noChangeShapeType="1" noTextEdit="1"/>
              </p:cNvSpPr>
              <p:nvPr/>
            </p:nvSpPr>
            <p:spPr>
              <a:xfrm>
                <a:off x="1356851" y="1484210"/>
                <a:ext cx="2200474" cy="646331"/>
              </a:xfrm>
              <a:prstGeom prst="rect">
                <a:avLst/>
              </a:prstGeom>
              <a:blipFill>
                <a:blip r:embed="rId5"/>
                <a:stretch>
                  <a:fillRect l="-8587" t="-14151" r="-7479" b="-34906"/>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D7F55A78-EBD2-479C-8098-5D310BA6E57C}"/>
              </a:ext>
            </a:extLst>
          </p:cNvPr>
          <p:cNvSpPr/>
          <p:nvPr/>
        </p:nvSpPr>
        <p:spPr>
          <a:xfrm>
            <a:off x="1548581" y="2815150"/>
            <a:ext cx="2964426" cy="3038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9DF611B-768D-47AC-8F93-390F0636155E}"/>
              </a:ext>
            </a:extLst>
          </p:cNvPr>
          <p:cNvSpPr txBox="1"/>
          <p:nvPr/>
        </p:nvSpPr>
        <p:spPr>
          <a:xfrm>
            <a:off x="4665910" y="1484210"/>
            <a:ext cx="7097584" cy="1200329"/>
          </a:xfrm>
          <a:prstGeom prst="rect">
            <a:avLst/>
          </a:prstGeom>
          <a:noFill/>
        </p:spPr>
        <p:txBody>
          <a:bodyPr wrap="none" rtlCol="0">
            <a:spAutoFit/>
          </a:bodyPr>
          <a:lstStyle/>
          <a:p>
            <a:r>
              <a:rPr lang="en-US" sz="3600" dirty="0"/>
              <a:t>(Hint: it is a ratio that has something </a:t>
            </a:r>
            <a:br>
              <a:rPr lang="en-US" sz="3600" dirty="0"/>
            </a:br>
            <a:r>
              <a:rPr lang="en-US" sz="3600" dirty="0"/>
              <a:t>to do with the geometry of a circle)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D800766-6B53-4B37-90C9-A72C0C1A0FFF}"/>
                  </a:ext>
                </a:extLst>
              </p:cNvPr>
              <p:cNvSpPr txBox="1"/>
              <p:nvPr/>
            </p:nvSpPr>
            <p:spPr>
              <a:xfrm>
                <a:off x="4095040" y="5383728"/>
                <a:ext cx="1456424" cy="10409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𝜋</m:t>
                      </m:r>
                      <m:r>
                        <a:rPr lang="en-US" sz="3600" b="0" i="1" smtClean="0">
                          <a:latin typeface="Cambria Math" panose="02040503050406030204" pitchFamily="18" charset="0"/>
                          <a:ea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𝑐</m:t>
                          </m:r>
                        </m:num>
                        <m:den>
                          <m:r>
                            <a:rPr lang="en-US" sz="3600" b="0" i="1" smtClean="0">
                              <a:latin typeface="Cambria Math" panose="02040503050406030204" pitchFamily="18" charset="0"/>
                            </a:rPr>
                            <m:t>𝑑</m:t>
                          </m:r>
                        </m:den>
                      </m:f>
                    </m:oMath>
                  </m:oMathPara>
                </a14:m>
                <a:endParaRPr lang="en-US" sz="3600" dirty="0"/>
              </a:p>
            </p:txBody>
          </p:sp>
        </mc:Choice>
        <mc:Fallback xmlns="">
          <p:sp>
            <p:nvSpPr>
              <p:cNvPr id="9" name="TextBox 8">
                <a:extLst>
                  <a:ext uri="{FF2B5EF4-FFF2-40B4-BE49-F238E27FC236}">
                    <a16:creationId xmlns:a16="http://schemas.microsoft.com/office/drawing/2014/main" id="{8D800766-6B53-4B37-90C9-A72C0C1A0FFF}"/>
                  </a:ext>
                </a:extLst>
              </p:cNvPr>
              <p:cNvSpPr txBox="1">
                <a:spLocks noRot="1" noChangeAspect="1" noMove="1" noResize="1" noEditPoints="1" noAdjustHandles="1" noChangeArrowheads="1" noChangeShapeType="1" noTextEdit="1"/>
              </p:cNvSpPr>
              <p:nvPr/>
            </p:nvSpPr>
            <p:spPr>
              <a:xfrm>
                <a:off x="4095040" y="5383728"/>
                <a:ext cx="1456424" cy="1040926"/>
              </a:xfrm>
              <a:prstGeom prst="rect">
                <a:avLst/>
              </a:prstGeom>
              <a:blipFill>
                <a:blip r:embed="rId6"/>
                <a:stretch>
                  <a:fillRect/>
                </a:stretch>
              </a:blipFill>
            </p:spPr>
            <p:txBody>
              <a:bodyPr/>
              <a:lstStyle/>
              <a:p>
                <a:r>
                  <a:rPr lang="en-US">
                    <a:noFill/>
                  </a:rPr>
                  <a:t> </a:t>
                </a:r>
              </a:p>
            </p:txBody>
          </p:sp>
        </mc:Fallback>
      </mc:AlternateContent>
      <p:sp>
        <p:nvSpPr>
          <p:cNvPr id="12" name="Freeform: Shape 11">
            <a:extLst>
              <a:ext uri="{FF2B5EF4-FFF2-40B4-BE49-F238E27FC236}">
                <a16:creationId xmlns:a16="http://schemas.microsoft.com/office/drawing/2014/main" id="{AEEF3E84-F71B-421C-9101-9033A432A845}"/>
              </a:ext>
            </a:extLst>
          </p:cNvPr>
          <p:cNvSpPr/>
          <p:nvPr/>
        </p:nvSpPr>
        <p:spPr>
          <a:xfrm>
            <a:off x="1327356" y="2636832"/>
            <a:ext cx="3367339" cy="3371389"/>
          </a:xfrm>
          <a:custGeom>
            <a:avLst/>
            <a:gdLst>
              <a:gd name="connsiteX0" fmla="*/ 0 w 3386269"/>
              <a:gd name="connsiteY0" fmla="*/ 1584881 h 3398547"/>
              <a:gd name="connsiteX1" fmla="*/ 235974 w 3386269"/>
              <a:gd name="connsiteY1" fmla="*/ 788468 h 3398547"/>
              <a:gd name="connsiteX2" fmla="*/ 988142 w 3386269"/>
              <a:gd name="connsiteY2" fmla="*/ 139539 h 3398547"/>
              <a:gd name="connsiteX3" fmla="*/ 2050026 w 3386269"/>
              <a:gd name="connsiteY3" fmla="*/ 21552 h 3398547"/>
              <a:gd name="connsiteX4" fmla="*/ 2890684 w 3386269"/>
              <a:gd name="connsiteY4" fmla="*/ 449255 h 3398547"/>
              <a:gd name="connsiteX5" fmla="*/ 3288890 w 3386269"/>
              <a:gd name="connsiteY5" fmla="*/ 1230919 h 3398547"/>
              <a:gd name="connsiteX6" fmla="*/ 3333135 w 3386269"/>
              <a:gd name="connsiteY6" fmla="*/ 2160068 h 3398547"/>
              <a:gd name="connsiteX7" fmla="*/ 2639961 w 3386269"/>
              <a:gd name="connsiteY7" fmla="*/ 3207203 h 3398547"/>
              <a:gd name="connsiteX8" fmla="*/ 1504335 w 3386269"/>
              <a:gd name="connsiteY8" fmla="*/ 3369436 h 3398547"/>
              <a:gd name="connsiteX9" fmla="*/ 442451 w 3386269"/>
              <a:gd name="connsiteY9" fmla="*/ 2853242 h 3398547"/>
              <a:gd name="connsiteX10" fmla="*/ 0 w 3386269"/>
              <a:gd name="connsiteY10" fmla="*/ 1688119 h 3398547"/>
              <a:gd name="connsiteX0" fmla="*/ 12700 w 3386269"/>
              <a:gd name="connsiteY0" fmla="*/ 1699181 h 3398547"/>
              <a:gd name="connsiteX1" fmla="*/ 235974 w 3386269"/>
              <a:gd name="connsiteY1" fmla="*/ 788468 h 3398547"/>
              <a:gd name="connsiteX2" fmla="*/ 988142 w 3386269"/>
              <a:gd name="connsiteY2" fmla="*/ 139539 h 3398547"/>
              <a:gd name="connsiteX3" fmla="*/ 2050026 w 3386269"/>
              <a:gd name="connsiteY3" fmla="*/ 21552 h 3398547"/>
              <a:gd name="connsiteX4" fmla="*/ 2890684 w 3386269"/>
              <a:gd name="connsiteY4" fmla="*/ 449255 h 3398547"/>
              <a:gd name="connsiteX5" fmla="*/ 3288890 w 3386269"/>
              <a:gd name="connsiteY5" fmla="*/ 1230919 h 3398547"/>
              <a:gd name="connsiteX6" fmla="*/ 3333135 w 3386269"/>
              <a:gd name="connsiteY6" fmla="*/ 2160068 h 3398547"/>
              <a:gd name="connsiteX7" fmla="*/ 2639961 w 3386269"/>
              <a:gd name="connsiteY7" fmla="*/ 3207203 h 3398547"/>
              <a:gd name="connsiteX8" fmla="*/ 1504335 w 3386269"/>
              <a:gd name="connsiteY8" fmla="*/ 3369436 h 3398547"/>
              <a:gd name="connsiteX9" fmla="*/ 442451 w 3386269"/>
              <a:gd name="connsiteY9" fmla="*/ 2853242 h 3398547"/>
              <a:gd name="connsiteX10" fmla="*/ 0 w 3386269"/>
              <a:gd name="connsiteY10" fmla="*/ 1688119 h 3398547"/>
              <a:gd name="connsiteX0" fmla="*/ 12700 w 3382517"/>
              <a:gd name="connsiteY0" fmla="*/ 1699181 h 3375128"/>
              <a:gd name="connsiteX1" fmla="*/ 235974 w 3382517"/>
              <a:gd name="connsiteY1" fmla="*/ 788468 h 3375128"/>
              <a:gd name="connsiteX2" fmla="*/ 988142 w 3382517"/>
              <a:gd name="connsiteY2" fmla="*/ 139539 h 3375128"/>
              <a:gd name="connsiteX3" fmla="*/ 2050026 w 3382517"/>
              <a:gd name="connsiteY3" fmla="*/ 21552 h 3375128"/>
              <a:gd name="connsiteX4" fmla="*/ 2890684 w 3382517"/>
              <a:gd name="connsiteY4" fmla="*/ 449255 h 3375128"/>
              <a:gd name="connsiteX5" fmla="*/ 3288890 w 3382517"/>
              <a:gd name="connsiteY5" fmla="*/ 1230919 h 3375128"/>
              <a:gd name="connsiteX6" fmla="*/ 3333135 w 3382517"/>
              <a:gd name="connsiteY6" fmla="*/ 2160068 h 3375128"/>
              <a:gd name="connsiteX7" fmla="*/ 2690761 w 3382517"/>
              <a:gd name="connsiteY7" fmla="*/ 3067503 h 3375128"/>
              <a:gd name="connsiteX8" fmla="*/ 1504335 w 3382517"/>
              <a:gd name="connsiteY8" fmla="*/ 3369436 h 3375128"/>
              <a:gd name="connsiteX9" fmla="*/ 442451 w 3382517"/>
              <a:gd name="connsiteY9" fmla="*/ 2853242 h 3375128"/>
              <a:gd name="connsiteX10" fmla="*/ 0 w 3382517"/>
              <a:gd name="connsiteY10" fmla="*/ 1688119 h 3375128"/>
              <a:gd name="connsiteX0" fmla="*/ 12700 w 3333561"/>
              <a:gd name="connsiteY0" fmla="*/ 1699181 h 3375331"/>
              <a:gd name="connsiteX1" fmla="*/ 235974 w 3333561"/>
              <a:gd name="connsiteY1" fmla="*/ 788468 h 3375331"/>
              <a:gd name="connsiteX2" fmla="*/ 988142 w 3333561"/>
              <a:gd name="connsiteY2" fmla="*/ 139539 h 3375331"/>
              <a:gd name="connsiteX3" fmla="*/ 2050026 w 3333561"/>
              <a:gd name="connsiteY3" fmla="*/ 21552 h 3375331"/>
              <a:gd name="connsiteX4" fmla="*/ 2890684 w 3333561"/>
              <a:gd name="connsiteY4" fmla="*/ 449255 h 3375331"/>
              <a:gd name="connsiteX5" fmla="*/ 3288890 w 3333561"/>
              <a:gd name="connsiteY5" fmla="*/ 1230919 h 3375331"/>
              <a:gd name="connsiteX6" fmla="*/ 3256935 w 3333561"/>
              <a:gd name="connsiteY6" fmla="*/ 2121968 h 3375331"/>
              <a:gd name="connsiteX7" fmla="*/ 2690761 w 3333561"/>
              <a:gd name="connsiteY7" fmla="*/ 3067503 h 3375331"/>
              <a:gd name="connsiteX8" fmla="*/ 1504335 w 3333561"/>
              <a:gd name="connsiteY8" fmla="*/ 3369436 h 3375331"/>
              <a:gd name="connsiteX9" fmla="*/ 442451 w 3333561"/>
              <a:gd name="connsiteY9" fmla="*/ 2853242 h 3375331"/>
              <a:gd name="connsiteX10" fmla="*/ 0 w 3333561"/>
              <a:gd name="connsiteY10" fmla="*/ 1688119 h 3375331"/>
              <a:gd name="connsiteX0" fmla="*/ 12700 w 3355702"/>
              <a:gd name="connsiteY0" fmla="*/ 1699181 h 3375063"/>
              <a:gd name="connsiteX1" fmla="*/ 235974 w 3355702"/>
              <a:gd name="connsiteY1" fmla="*/ 788468 h 3375063"/>
              <a:gd name="connsiteX2" fmla="*/ 988142 w 3355702"/>
              <a:gd name="connsiteY2" fmla="*/ 139539 h 3375063"/>
              <a:gd name="connsiteX3" fmla="*/ 2050026 w 3355702"/>
              <a:gd name="connsiteY3" fmla="*/ 21552 h 3375063"/>
              <a:gd name="connsiteX4" fmla="*/ 2890684 w 3355702"/>
              <a:gd name="connsiteY4" fmla="*/ 449255 h 3375063"/>
              <a:gd name="connsiteX5" fmla="*/ 3288890 w 3355702"/>
              <a:gd name="connsiteY5" fmla="*/ 1230919 h 3375063"/>
              <a:gd name="connsiteX6" fmla="*/ 3295035 w 3355702"/>
              <a:gd name="connsiteY6" fmla="*/ 2172768 h 3375063"/>
              <a:gd name="connsiteX7" fmla="*/ 2690761 w 3355702"/>
              <a:gd name="connsiteY7" fmla="*/ 3067503 h 3375063"/>
              <a:gd name="connsiteX8" fmla="*/ 1504335 w 3355702"/>
              <a:gd name="connsiteY8" fmla="*/ 3369436 h 3375063"/>
              <a:gd name="connsiteX9" fmla="*/ 442451 w 3355702"/>
              <a:gd name="connsiteY9" fmla="*/ 2853242 h 3375063"/>
              <a:gd name="connsiteX10" fmla="*/ 0 w 3355702"/>
              <a:gd name="connsiteY10" fmla="*/ 1688119 h 3375063"/>
              <a:gd name="connsiteX0" fmla="*/ 12700 w 3362010"/>
              <a:gd name="connsiteY0" fmla="*/ 1699181 h 3375063"/>
              <a:gd name="connsiteX1" fmla="*/ 235974 w 3362010"/>
              <a:gd name="connsiteY1" fmla="*/ 788468 h 3375063"/>
              <a:gd name="connsiteX2" fmla="*/ 988142 w 3362010"/>
              <a:gd name="connsiteY2" fmla="*/ 139539 h 3375063"/>
              <a:gd name="connsiteX3" fmla="*/ 2050026 w 3362010"/>
              <a:gd name="connsiteY3" fmla="*/ 21552 h 3375063"/>
              <a:gd name="connsiteX4" fmla="*/ 2890684 w 3362010"/>
              <a:gd name="connsiteY4" fmla="*/ 449255 h 3375063"/>
              <a:gd name="connsiteX5" fmla="*/ 3301590 w 3362010"/>
              <a:gd name="connsiteY5" fmla="*/ 1167419 h 3375063"/>
              <a:gd name="connsiteX6" fmla="*/ 3295035 w 3362010"/>
              <a:gd name="connsiteY6" fmla="*/ 2172768 h 3375063"/>
              <a:gd name="connsiteX7" fmla="*/ 2690761 w 3362010"/>
              <a:gd name="connsiteY7" fmla="*/ 3067503 h 3375063"/>
              <a:gd name="connsiteX8" fmla="*/ 1504335 w 3362010"/>
              <a:gd name="connsiteY8" fmla="*/ 3369436 h 3375063"/>
              <a:gd name="connsiteX9" fmla="*/ 442451 w 3362010"/>
              <a:gd name="connsiteY9" fmla="*/ 2853242 h 3375063"/>
              <a:gd name="connsiteX10" fmla="*/ 0 w 3362010"/>
              <a:gd name="connsiteY10" fmla="*/ 1688119 h 3375063"/>
              <a:gd name="connsiteX0" fmla="*/ 12700 w 3367339"/>
              <a:gd name="connsiteY0" fmla="*/ 1695507 h 3371389"/>
              <a:gd name="connsiteX1" fmla="*/ 235974 w 3367339"/>
              <a:gd name="connsiteY1" fmla="*/ 784794 h 3371389"/>
              <a:gd name="connsiteX2" fmla="*/ 988142 w 3367339"/>
              <a:gd name="connsiteY2" fmla="*/ 135865 h 3371389"/>
              <a:gd name="connsiteX3" fmla="*/ 2050026 w 3367339"/>
              <a:gd name="connsiteY3" fmla="*/ 17878 h 3371389"/>
              <a:gd name="connsiteX4" fmla="*/ 2801784 w 3367339"/>
              <a:gd name="connsiteY4" fmla="*/ 394781 h 3371389"/>
              <a:gd name="connsiteX5" fmla="*/ 3301590 w 3367339"/>
              <a:gd name="connsiteY5" fmla="*/ 1163745 h 3371389"/>
              <a:gd name="connsiteX6" fmla="*/ 3295035 w 3367339"/>
              <a:gd name="connsiteY6" fmla="*/ 2169094 h 3371389"/>
              <a:gd name="connsiteX7" fmla="*/ 2690761 w 3367339"/>
              <a:gd name="connsiteY7" fmla="*/ 3063829 h 3371389"/>
              <a:gd name="connsiteX8" fmla="*/ 1504335 w 3367339"/>
              <a:gd name="connsiteY8" fmla="*/ 3365762 h 3371389"/>
              <a:gd name="connsiteX9" fmla="*/ 442451 w 3367339"/>
              <a:gd name="connsiteY9" fmla="*/ 2849568 h 3371389"/>
              <a:gd name="connsiteX10" fmla="*/ 0 w 3367339"/>
              <a:gd name="connsiteY10" fmla="*/ 1684445 h 3371389"/>
              <a:gd name="connsiteX0" fmla="*/ 12700 w 3367339"/>
              <a:gd name="connsiteY0" fmla="*/ 1695507 h 3371389"/>
              <a:gd name="connsiteX1" fmla="*/ 235974 w 3367339"/>
              <a:gd name="connsiteY1" fmla="*/ 784794 h 3371389"/>
              <a:gd name="connsiteX2" fmla="*/ 988142 w 3367339"/>
              <a:gd name="connsiteY2" fmla="*/ 135865 h 3371389"/>
              <a:gd name="connsiteX3" fmla="*/ 2011926 w 3367339"/>
              <a:gd name="connsiteY3" fmla="*/ 17878 h 3371389"/>
              <a:gd name="connsiteX4" fmla="*/ 2801784 w 3367339"/>
              <a:gd name="connsiteY4" fmla="*/ 394781 h 3371389"/>
              <a:gd name="connsiteX5" fmla="*/ 3301590 w 3367339"/>
              <a:gd name="connsiteY5" fmla="*/ 1163745 h 3371389"/>
              <a:gd name="connsiteX6" fmla="*/ 3295035 w 3367339"/>
              <a:gd name="connsiteY6" fmla="*/ 2169094 h 3371389"/>
              <a:gd name="connsiteX7" fmla="*/ 2690761 w 3367339"/>
              <a:gd name="connsiteY7" fmla="*/ 3063829 h 3371389"/>
              <a:gd name="connsiteX8" fmla="*/ 1504335 w 3367339"/>
              <a:gd name="connsiteY8" fmla="*/ 3365762 h 3371389"/>
              <a:gd name="connsiteX9" fmla="*/ 442451 w 3367339"/>
              <a:gd name="connsiteY9" fmla="*/ 2849568 h 3371389"/>
              <a:gd name="connsiteX10" fmla="*/ 0 w 3367339"/>
              <a:gd name="connsiteY10" fmla="*/ 1684445 h 337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7339" h="3371389">
                <a:moveTo>
                  <a:pt x="12700" y="1695507"/>
                </a:moveTo>
                <a:cubicBezTo>
                  <a:pt x="48342" y="1417745"/>
                  <a:pt x="73400" y="1044734"/>
                  <a:pt x="235974" y="784794"/>
                </a:cubicBezTo>
                <a:cubicBezTo>
                  <a:pt x="398548" y="524854"/>
                  <a:pt x="692150" y="263684"/>
                  <a:pt x="988142" y="135865"/>
                </a:cubicBezTo>
                <a:cubicBezTo>
                  <a:pt x="1284134" y="8046"/>
                  <a:pt x="1709652" y="-25275"/>
                  <a:pt x="2011926" y="17878"/>
                </a:cubicBezTo>
                <a:cubicBezTo>
                  <a:pt x="2314200" y="61031"/>
                  <a:pt x="2586840" y="203803"/>
                  <a:pt x="2801784" y="394781"/>
                </a:cubicBezTo>
                <a:cubicBezTo>
                  <a:pt x="3016728" y="585759"/>
                  <a:pt x="3219382" y="868026"/>
                  <a:pt x="3301590" y="1163745"/>
                </a:cubicBezTo>
                <a:cubicBezTo>
                  <a:pt x="3383799" y="1459464"/>
                  <a:pt x="3396840" y="1852413"/>
                  <a:pt x="3295035" y="2169094"/>
                </a:cubicBezTo>
                <a:cubicBezTo>
                  <a:pt x="3193230" y="2485775"/>
                  <a:pt x="2989211" y="2864384"/>
                  <a:pt x="2690761" y="3063829"/>
                </a:cubicBezTo>
                <a:cubicBezTo>
                  <a:pt x="2392311" y="3263274"/>
                  <a:pt x="1879053" y="3401472"/>
                  <a:pt x="1504335" y="3365762"/>
                </a:cubicBezTo>
                <a:cubicBezTo>
                  <a:pt x="1129617" y="3330052"/>
                  <a:pt x="693173" y="3129787"/>
                  <a:pt x="442451" y="2849568"/>
                </a:cubicBezTo>
                <a:cubicBezTo>
                  <a:pt x="191729" y="2569349"/>
                  <a:pt x="95864" y="2126897"/>
                  <a:pt x="0" y="1684445"/>
                </a:cubicBezTo>
              </a:path>
            </a:pathLst>
          </a:custGeom>
          <a:noFill/>
          <a:ln w="57150">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E1DBD2D-744B-4F8A-A2DA-52125F1D9E2D}"/>
                  </a:ext>
                </a:extLst>
              </p:cNvPr>
              <p:cNvSpPr txBox="1"/>
              <p:nvPr/>
            </p:nvSpPr>
            <p:spPr>
              <a:xfrm>
                <a:off x="928643" y="3249626"/>
                <a:ext cx="509325"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𝑐</m:t>
                      </m:r>
                    </m:oMath>
                  </m:oMathPara>
                </a14:m>
                <a:endParaRPr lang="en-US" sz="3200" dirty="0"/>
              </a:p>
            </p:txBody>
          </p:sp>
        </mc:Choice>
        <mc:Fallback xmlns="">
          <p:sp>
            <p:nvSpPr>
              <p:cNvPr id="14" name="TextBox 13">
                <a:extLst>
                  <a:ext uri="{FF2B5EF4-FFF2-40B4-BE49-F238E27FC236}">
                    <a16:creationId xmlns:a16="http://schemas.microsoft.com/office/drawing/2014/main" id="{1E1DBD2D-744B-4F8A-A2DA-52125F1D9E2D}"/>
                  </a:ext>
                </a:extLst>
              </p:cNvPr>
              <p:cNvSpPr txBox="1">
                <a:spLocks noRot="1" noChangeAspect="1" noMove="1" noResize="1" noEditPoints="1" noAdjustHandles="1" noChangeArrowheads="1" noChangeShapeType="1" noTextEdit="1"/>
              </p:cNvSpPr>
              <p:nvPr/>
            </p:nvSpPr>
            <p:spPr>
              <a:xfrm>
                <a:off x="928643" y="3249626"/>
                <a:ext cx="509325" cy="584775"/>
              </a:xfrm>
              <a:prstGeom prst="rect">
                <a:avLst/>
              </a:prstGeom>
              <a:blipFill>
                <a:blip r:embed="rId7"/>
                <a:stretch>
                  <a:fillRect/>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739E8239-0A73-45E0-8772-F5B9DBD7FD11}"/>
              </a:ext>
            </a:extLst>
          </p:cNvPr>
          <p:cNvCxnSpPr>
            <a:cxnSpLocks/>
            <a:stCxn id="6" idx="0"/>
            <a:endCxn id="6" idx="4"/>
          </p:cNvCxnSpPr>
          <p:nvPr/>
        </p:nvCxnSpPr>
        <p:spPr>
          <a:xfrm>
            <a:off x="3030794" y="2815150"/>
            <a:ext cx="0" cy="3038168"/>
          </a:xfrm>
          <a:prstGeom prst="line">
            <a:avLst/>
          </a:prstGeom>
          <a:ln w="5715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ECD3481-A342-4F89-9E13-357D4FEA61B0}"/>
                  </a:ext>
                </a:extLst>
              </p:cNvPr>
              <p:cNvSpPr txBox="1"/>
              <p:nvPr/>
            </p:nvSpPr>
            <p:spPr>
              <a:xfrm>
                <a:off x="3050868" y="4040043"/>
                <a:ext cx="509325"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𝑑</m:t>
                      </m:r>
                    </m:oMath>
                  </m:oMathPara>
                </a14:m>
                <a:endParaRPr lang="en-US" sz="3200" dirty="0">
                  <a:solidFill>
                    <a:schemeClr val="bg1"/>
                  </a:solidFill>
                </a:endParaRPr>
              </a:p>
            </p:txBody>
          </p:sp>
        </mc:Choice>
        <mc:Fallback xmlns="">
          <p:sp>
            <p:nvSpPr>
              <p:cNvPr id="23" name="TextBox 22">
                <a:extLst>
                  <a:ext uri="{FF2B5EF4-FFF2-40B4-BE49-F238E27FC236}">
                    <a16:creationId xmlns:a16="http://schemas.microsoft.com/office/drawing/2014/main" id="{0ECD3481-A342-4F89-9E13-357D4FEA61B0}"/>
                  </a:ext>
                </a:extLst>
              </p:cNvPr>
              <p:cNvSpPr txBox="1">
                <a:spLocks noRot="1" noChangeAspect="1" noMove="1" noResize="1" noEditPoints="1" noAdjustHandles="1" noChangeArrowheads="1" noChangeShapeType="1" noTextEdit="1"/>
              </p:cNvSpPr>
              <p:nvPr/>
            </p:nvSpPr>
            <p:spPr>
              <a:xfrm>
                <a:off x="3050868" y="4040043"/>
                <a:ext cx="509325" cy="5847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BEBA59E-6807-4135-BDCB-A2A8C64E945D}"/>
                  </a:ext>
                </a:extLst>
              </p:cNvPr>
              <p:cNvSpPr txBox="1"/>
              <p:nvPr/>
            </p:nvSpPr>
            <p:spPr>
              <a:xfrm>
                <a:off x="5429295" y="3029363"/>
                <a:ext cx="5924507" cy="646331"/>
              </a:xfrm>
              <a:prstGeom prst="rect">
                <a:avLst/>
              </a:prstGeom>
              <a:noFill/>
            </p:spPr>
            <p:txBody>
              <a:bodyPr wrap="none" rtlCol="0">
                <a:spAutoFit/>
              </a:bodyPr>
              <a:lstStyle/>
              <a:p>
                <a:r>
                  <a:rPr lang="en-US" sz="3600" dirty="0"/>
                  <a:t>What are the dimensions of </a:t>
                </a:r>
                <a14:m>
                  <m:oMath xmlns:m="http://schemas.openxmlformats.org/officeDocument/2006/math">
                    <m:r>
                      <a:rPr lang="en-US" sz="3600" b="0" i="1" smtClean="0">
                        <a:latin typeface="Cambria Math" panose="02040503050406030204" pitchFamily="18" charset="0"/>
                      </a:rPr>
                      <m:t>𝑐</m:t>
                    </m:r>
                  </m:oMath>
                </a14:m>
                <a:r>
                  <a:rPr lang="en-US" sz="3600" dirty="0"/>
                  <a:t>?</a:t>
                </a:r>
              </a:p>
            </p:txBody>
          </p:sp>
        </mc:Choice>
        <mc:Fallback xmlns="">
          <p:sp>
            <p:nvSpPr>
              <p:cNvPr id="25" name="TextBox 24">
                <a:extLst>
                  <a:ext uri="{FF2B5EF4-FFF2-40B4-BE49-F238E27FC236}">
                    <a16:creationId xmlns:a16="http://schemas.microsoft.com/office/drawing/2014/main" id="{FBEBA59E-6807-4135-BDCB-A2A8C64E945D}"/>
                  </a:ext>
                </a:extLst>
              </p:cNvPr>
              <p:cNvSpPr txBox="1">
                <a:spLocks noRot="1" noChangeAspect="1" noMove="1" noResize="1" noEditPoints="1" noAdjustHandles="1" noChangeArrowheads="1" noChangeShapeType="1" noTextEdit="1"/>
              </p:cNvSpPr>
              <p:nvPr/>
            </p:nvSpPr>
            <p:spPr>
              <a:xfrm>
                <a:off x="5429295" y="3029363"/>
                <a:ext cx="5924507" cy="646331"/>
              </a:xfrm>
              <a:prstGeom prst="rect">
                <a:avLst/>
              </a:prstGeom>
              <a:blipFill>
                <a:blip r:embed="rId9"/>
                <a:stretch>
                  <a:fillRect l="-3189" t="-15094" r="-2160"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C9B6C4B-BEA3-497A-B9D9-937848C8E92E}"/>
                  </a:ext>
                </a:extLst>
              </p:cNvPr>
              <p:cNvSpPr txBox="1"/>
              <p:nvPr/>
            </p:nvSpPr>
            <p:spPr>
              <a:xfrm>
                <a:off x="5429295" y="3803624"/>
                <a:ext cx="5924507" cy="646331"/>
              </a:xfrm>
              <a:prstGeom prst="rect">
                <a:avLst/>
              </a:prstGeom>
              <a:noFill/>
            </p:spPr>
            <p:txBody>
              <a:bodyPr wrap="none" rtlCol="0">
                <a:spAutoFit/>
              </a:bodyPr>
              <a:lstStyle/>
              <a:p>
                <a:r>
                  <a:rPr lang="en-US" sz="3600" dirty="0"/>
                  <a:t>What are the dimensions of </a:t>
                </a:r>
                <a14:m>
                  <m:oMath xmlns:m="http://schemas.openxmlformats.org/officeDocument/2006/math">
                    <m:r>
                      <a:rPr lang="en-US" sz="3600" b="0" i="1" smtClean="0">
                        <a:latin typeface="Cambria Math" panose="02040503050406030204" pitchFamily="18" charset="0"/>
                      </a:rPr>
                      <m:t>𝑑</m:t>
                    </m:r>
                  </m:oMath>
                </a14:m>
                <a:r>
                  <a:rPr lang="en-US" sz="3600" dirty="0"/>
                  <a:t>?</a:t>
                </a:r>
              </a:p>
            </p:txBody>
          </p:sp>
        </mc:Choice>
        <mc:Fallback xmlns="">
          <p:sp>
            <p:nvSpPr>
              <p:cNvPr id="26" name="TextBox 25">
                <a:extLst>
                  <a:ext uri="{FF2B5EF4-FFF2-40B4-BE49-F238E27FC236}">
                    <a16:creationId xmlns:a16="http://schemas.microsoft.com/office/drawing/2014/main" id="{1C9B6C4B-BEA3-497A-B9D9-937848C8E92E}"/>
                  </a:ext>
                </a:extLst>
              </p:cNvPr>
              <p:cNvSpPr txBox="1">
                <a:spLocks noRot="1" noChangeAspect="1" noMove="1" noResize="1" noEditPoints="1" noAdjustHandles="1" noChangeArrowheads="1" noChangeShapeType="1" noTextEdit="1"/>
              </p:cNvSpPr>
              <p:nvPr/>
            </p:nvSpPr>
            <p:spPr>
              <a:xfrm>
                <a:off x="5429295" y="3803624"/>
                <a:ext cx="5924507" cy="646331"/>
              </a:xfrm>
              <a:prstGeom prst="rect">
                <a:avLst/>
              </a:prstGeom>
              <a:blipFill>
                <a:blip r:embed="rId10"/>
                <a:stretch>
                  <a:fillRect l="-3189" t="-15094" r="-3086"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D679AD7-F1C6-47FB-9EAB-AFF17F8936A1}"/>
                  </a:ext>
                </a:extLst>
              </p:cNvPr>
              <p:cNvSpPr txBox="1"/>
              <p:nvPr/>
            </p:nvSpPr>
            <p:spPr>
              <a:xfrm>
                <a:off x="5627664" y="5174147"/>
                <a:ext cx="1189294" cy="70788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m:t>
                      </m:r>
                      <m:r>
                        <m:rPr>
                          <m:sty m:val="p"/>
                        </m:rPr>
                        <a:rPr lang="en-US" sz="4000" b="0" i="0" smtClean="0">
                          <a:latin typeface="Cambria Math" panose="02040503050406030204" pitchFamily="18" charset="0"/>
                        </a:rPr>
                        <m:t>L</m:t>
                      </m:r>
                      <m:r>
                        <a:rPr lang="en-US" sz="4000" b="0" i="1" smtClean="0">
                          <a:latin typeface="Cambria Math" panose="02040503050406030204" pitchFamily="18" charset="0"/>
                        </a:rPr>
                        <m:t>]</m:t>
                      </m:r>
                    </m:oMath>
                  </m:oMathPara>
                </a14:m>
                <a:endParaRPr lang="en-US" sz="4000" dirty="0"/>
              </a:p>
            </p:txBody>
          </p:sp>
        </mc:Choice>
        <mc:Fallback xmlns="">
          <p:sp>
            <p:nvSpPr>
              <p:cNvPr id="28" name="TextBox 27">
                <a:extLst>
                  <a:ext uri="{FF2B5EF4-FFF2-40B4-BE49-F238E27FC236}">
                    <a16:creationId xmlns:a16="http://schemas.microsoft.com/office/drawing/2014/main" id="{4D679AD7-F1C6-47FB-9EAB-AFF17F8936A1}"/>
                  </a:ext>
                </a:extLst>
              </p:cNvPr>
              <p:cNvSpPr txBox="1">
                <a:spLocks noRot="1" noChangeAspect="1" noMove="1" noResize="1" noEditPoints="1" noAdjustHandles="1" noChangeArrowheads="1" noChangeShapeType="1" noTextEdit="1"/>
              </p:cNvSpPr>
              <p:nvPr/>
            </p:nvSpPr>
            <p:spPr>
              <a:xfrm>
                <a:off x="5627664" y="5174147"/>
                <a:ext cx="1189294" cy="70788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7269FB1-B05A-498D-A518-FD6BB06E298E}"/>
                  </a:ext>
                </a:extLst>
              </p:cNvPr>
              <p:cNvSpPr txBox="1"/>
              <p:nvPr/>
            </p:nvSpPr>
            <p:spPr>
              <a:xfrm>
                <a:off x="6560633" y="5539118"/>
                <a:ext cx="5611653" cy="707886"/>
              </a:xfrm>
              <a:prstGeom prst="rect">
                <a:avLst/>
              </a:prstGeom>
              <a:noFill/>
            </p:spPr>
            <p:txBody>
              <a:bodyPr wrap="square">
                <a:spAutoFit/>
              </a:bodyPr>
              <a:lstStyle/>
              <a:p>
                <a:pPr algn="ctr"/>
                <a14:m>
                  <m:oMath xmlns:m="http://schemas.openxmlformats.org/officeDocument/2006/math">
                    <m:r>
                      <a:rPr lang="en-US" sz="4000" b="0" i="1" smtClean="0">
                        <a:latin typeface="Cambria Math" panose="02040503050406030204" pitchFamily="18" charset="0"/>
                      </a:rPr>
                      <m:t>=</m:t>
                    </m:r>
                    <m:d>
                      <m:dPr>
                        <m:begChr m:val="["/>
                        <m:endChr m:val="]"/>
                        <m:ctrlPr>
                          <a:rPr lang="en-US" sz="4000" b="0" i="1" smtClean="0">
                            <a:latin typeface="Cambria Math" panose="02040503050406030204" pitchFamily="18" charset="0"/>
                          </a:rPr>
                        </m:ctrlPr>
                      </m:dPr>
                      <m:e>
                        <m:r>
                          <a:rPr lang="en-US" sz="4000" b="0" i="0" smtClean="0">
                            <a:latin typeface="Cambria Math" panose="02040503050406030204" pitchFamily="18" charset="0"/>
                          </a:rPr>
                          <m:t>1</m:t>
                        </m:r>
                      </m:e>
                    </m:d>
                  </m:oMath>
                </a14:m>
                <a:r>
                  <a:rPr lang="en-US" sz="4000" dirty="0"/>
                  <a:t> or “dimensionless”</a:t>
                </a:r>
              </a:p>
            </p:txBody>
          </p:sp>
        </mc:Choice>
        <mc:Fallback xmlns="">
          <p:sp>
            <p:nvSpPr>
              <p:cNvPr id="32" name="TextBox 31">
                <a:extLst>
                  <a:ext uri="{FF2B5EF4-FFF2-40B4-BE49-F238E27FC236}">
                    <a16:creationId xmlns:a16="http://schemas.microsoft.com/office/drawing/2014/main" id="{77269FB1-B05A-498D-A518-FD6BB06E298E}"/>
                  </a:ext>
                </a:extLst>
              </p:cNvPr>
              <p:cNvSpPr txBox="1">
                <a:spLocks noRot="1" noChangeAspect="1" noMove="1" noResize="1" noEditPoints="1" noAdjustHandles="1" noChangeArrowheads="1" noChangeShapeType="1" noTextEdit="1"/>
              </p:cNvSpPr>
              <p:nvPr/>
            </p:nvSpPr>
            <p:spPr>
              <a:xfrm>
                <a:off x="6560633" y="5539118"/>
                <a:ext cx="5611653" cy="707886"/>
              </a:xfrm>
              <a:prstGeom prst="rect">
                <a:avLst/>
              </a:prstGeom>
              <a:blipFill>
                <a:blip r:embed="rId12"/>
                <a:stretch>
                  <a:fillRect t="-15517" r="-1303" b="-36207"/>
                </a:stretch>
              </a:blipFill>
            </p:spPr>
            <p:txBody>
              <a:bodyPr/>
              <a:lstStyle/>
              <a:p>
                <a:r>
                  <a:rPr lang="en-US">
                    <a:noFill/>
                  </a:rPr>
                  <a:t> </a:t>
                </a:r>
              </a:p>
            </p:txBody>
          </p:sp>
        </mc:Fallback>
      </mc:AlternateContent>
    </p:spTree>
    <p:extLst>
      <p:ext uri="{BB962C8B-B14F-4D97-AF65-F5344CB8AC3E}">
        <p14:creationId xmlns:p14="http://schemas.microsoft.com/office/powerpoint/2010/main" val="120212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p:bldP spid="6" grpId="0" animBg="1"/>
      <p:bldP spid="8" grpId="0"/>
      <p:bldP spid="9" grpId="0"/>
      <p:bldP spid="12" grpId="0" animBg="1"/>
      <p:bldP spid="14" grpId="0"/>
      <p:bldP spid="23" grpId="0"/>
      <p:bldP spid="25" grpId="0"/>
      <p:bldP spid="26" grpId="0"/>
      <p:bldP spid="28"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Dimensions of matter (in this case water)</a:t>
            </a:r>
          </a:p>
        </p:txBody>
      </p:sp>
      <p:sp>
        <p:nvSpPr>
          <p:cNvPr id="23" name="Can 22"/>
          <p:cNvSpPr/>
          <p:nvPr/>
        </p:nvSpPr>
        <p:spPr>
          <a:xfrm>
            <a:off x="1891862" y="20179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23"/>
          <p:cNvSpPr/>
          <p:nvPr/>
        </p:nvSpPr>
        <p:spPr>
          <a:xfrm>
            <a:off x="1891862" y="32634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Content Placeholder 2"/>
              <p:cNvSpPr txBox="1">
                <a:spLocks/>
              </p:cNvSpPr>
              <p:nvPr/>
            </p:nvSpPr>
            <p:spPr>
              <a:xfrm>
                <a:off x="7152290" y="3539048"/>
                <a:ext cx="4753960" cy="2747452"/>
              </a:xfrm>
              <a:prstGeom prst="rect">
                <a:avLst/>
              </a:prstGeom>
            </p:spPr>
            <p:txBody>
              <a:bodyPr vert="horz" lIns="91440" tIns="45720" rIns="91440" bIns="45720" rtlCol="0">
                <a:normAutofit lnSpcReduction="1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4000" dirty="0"/>
                  <a:t>Water is matter</a:t>
                </a:r>
              </a:p>
              <a:p>
                <a:pPr lvl="1"/>
                <a:r>
                  <a:rPr lang="en-US" sz="3600" dirty="0"/>
                  <a:t>Water has mass, </a:t>
                </a:r>
                <a14:m>
                  <m:oMath xmlns:m="http://schemas.openxmlformats.org/officeDocument/2006/math">
                    <m:r>
                      <a:rPr lang="en-US" sz="3600" b="0" i="1" smtClean="0">
                        <a:latin typeface="Cambria Math" panose="02040503050406030204" pitchFamily="18" charset="0"/>
                      </a:rPr>
                      <m:t>𝑚</m:t>
                    </m:r>
                  </m:oMath>
                </a14:m>
                <a:endParaRPr lang="en-US" sz="3600" i="1" dirty="0"/>
              </a:p>
              <a:p>
                <a:pPr lvl="1"/>
                <a:endParaRPr lang="en-US" sz="3600" dirty="0"/>
              </a:p>
              <a:p>
                <a:pPr lvl="1"/>
                <a:r>
                  <a:rPr lang="en-US" sz="3600" dirty="0"/>
                  <a:t>Water occupies a volume of space, </a:t>
                </a:r>
                <a14:m>
                  <m:oMath xmlns:m="http://schemas.openxmlformats.org/officeDocument/2006/math">
                    <m:r>
                      <a:rPr lang="en-US" sz="3600" b="0" i="1" smtClean="0">
                        <a:latin typeface="Cambria Math" panose="02040503050406030204" pitchFamily="18" charset="0"/>
                      </a:rPr>
                      <m:t>𝑉</m:t>
                    </m:r>
                  </m:oMath>
                </a14:m>
                <a:endParaRPr lang="en-US" sz="3600" i="1" dirty="0"/>
              </a:p>
              <a:p>
                <a:endParaRPr lang="en-US" sz="4000" dirty="0"/>
              </a:p>
            </p:txBody>
          </p:sp>
        </mc:Choice>
        <mc:Fallback xmlns="">
          <p:sp>
            <p:nvSpPr>
              <p:cNvPr id="26" name="Content Placeholder 2"/>
              <p:cNvSpPr txBox="1">
                <a:spLocks noRot="1" noChangeAspect="1" noMove="1" noResize="1" noEditPoints="1" noAdjustHandles="1" noChangeArrowheads="1" noChangeShapeType="1" noTextEdit="1"/>
              </p:cNvSpPr>
              <p:nvPr/>
            </p:nvSpPr>
            <p:spPr>
              <a:xfrm>
                <a:off x="7152290" y="3539048"/>
                <a:ext cx="4753960" cy="2747452"/>
              </a:xfrm>
              <a:prstGeom prst="rect">
                <a:avLst/>
              </a:prstGeom>
              <a:blipFill rotWithShape="0">
                <a:blip r:embed="rId3"/>
                <a:stretch>
                  <a:fillRect l="-4103" t="-8000" b="-889"/>
                </a:stretch>
              </a:blipFill>
            </p:spPr>
            <p:txBody>
              <a:bodyPr/>
              <a:lstStyle/>
              <a:p>
                <a:r>
                  <a:rPr lang="en-US">
                    <a:noFill/>
                  </a:rPr>
                  <a:t> </a:t>
                </a:r>
              </a:p>
            </p:txBody>
          </p:sp>
        </mc:Fallback>
      </mc:AlternateContent>
      <p:sp>
        <p:nvSpPr>
          <p:cNvPr id="9" name="TextBox 8"/>
          <p:cNvSpPr txBox="1"/>
          <p:nvPr/>
        </p:nvSpPr>
        <p:spPr>
          <a:xfrm>
            <a:off x="1891862" y="4459905"/>
            <a:ext cx="3541987" cy="769441"/>
          </a:xfrm>
          <a:prstGeom prst="rect">
            <a:avLst/>
          </a:prstGeom>
          <a:noFill/>
          <a:ln w="38100">
            <a:noFill/>
          </a:ln>
        </p:spPr>
        <p:txBody>
          <a:bodyPr wrap="square" rtlCol="0">
            <a:spAutoFit/>
          </a:bodyPr>
          <a:lstStyle/>
          <a:p>
            <a:pPr algn="ctr"/>
            <a:r>
              <a:rPr lang="en-US" sz="4400" dirty="0">
                <a:solidFill>
                  <a:schemeClr val="bg1"/>
                </a:solidFill>
              </a:rPr>
              <a:t>Mass [M]</a:t>
            </a:r>
            <a:endParaRPr lang="en-US" sz="4400" i="1" dirty="0">
              <a:solidFill>
                <a:schemeClr val="bg1"/>
              </a:solidFill>
              <a:latin typeface="Cambria Math" panose="02040503050406030204" pitchFamily="18" charset="0"/>
              <a:ea typeface="Cambria Math" panose="02040503050406030204" pitchFamily="18" charset="0"/>
            </a:endParaRPr>
          </a:p>
        </p:txBody>
      </p:sp>
      <p:grpSp>
        <p:nvGrpSpPr>
          <p:cNvPr id="4" name="Group 3"/>
          <p:cNvGrpSpPr/>
          <p:nvPr/>
        </p:nvGrpSpPr>
        <p:grpSpPr>
          <a:xfrm>
            <a:off x="5433850" y="3695700"/>
            <a:ext cx="528800" cy="1828800"/>
            <a:chOff x="5433850" y="3695700"/>
            <a:chExt cx="528800" cy="1828800"/>
          </a:xfrm>
        </p:grpSpPr>
        <p:cxnSp>
          <p:nvCxnSpPr>
            <p:cNvPr id="8" name="Straight Connector 7"/>
            <p:cNvCxnSpPr/>
            <p:nvPr/>
          </p:nvCxnSpPr>
          <p:spPr>
            <a:xfrm>
              <a:off x="5433850" y="3695700"/>
              <a:ext cx="528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33850" y="5524500"/>
              <a:ext cx="528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34050" y="3695700"/>
              <a:ext cx="0" cy="1828800"/>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5576396" y="3979902"/>
            <a:ext cx="1457653" cy="1107996"/>
          </a:xfrm>
          <a:prstGeom prst="rect">
            <a:avLst/>
          </a:prstGeom>
          <a:noFill/>
          <a:ln w="38100">
            <a:noFill/>
          </a:ln>
        </p:spPr>
        <p:txBody>
          <a:bodyPr wrap="square" rtlCol="0">
            <a:spAutoFit/>
          </a:bodyPr>
          <a:lstStyle/>
          <a:p>
            <a:pPr algn="ctr"/>
            <a:r>
              <a:rPr lang="en-US" sz="6600" dirty="0"/>
              <a:t>[L]</a:t>
            </a:r>
          </a:p>
        </p:txBody>
      </p:sp>
      <p:grpSp>
        <p:nvGrpSpPr>
          <p:cNvPr id="10" name="Group 9"/>
          <p:cNvGrpSpPr/>
          <p:nvPr/>
        </p:nvGrpSpPr>
        <p:grpSpPr>
          <a:xfrm>
            <a:off x="1891862" y="1591776"/>
            <a:ext cx="6446406" cy="2098668"/>
            <a:chOff x="1891862" y="1591776"/>
            <a:chExt cx="6446406" cy="2098668"/>
          </a:xfrm>
        </p:grpSpPr>
        <p:cxnSp>
          <p:nvCxnSpPr>
            <p:cNvPr id="22" name="Straight Connector 21"/>
            <p:cNvCxnSpPr/>
            <p:nvPr/>
          </p:nvCxnSpPr>
          <p:spPr>
            <a:xfrm flipH="1">
              <a:off x="3662855" y="2601932"/>
              <a:ext cx="2185496" cy="1088512"/>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5962650" y="1591776"/>
                  <a:ext cx="2375618" cy="769441"/>
                </a:xfrm>
                <a:prstGeom prst="rect">
                  <a:avLst/>
                </a:prstGeom>
                <a:noFill/>
                <a:ln w="38100">
                  <a:noFill/>
                </a:ln>
              </p:spPr>
              <p:txBody>
                <a:bodyPr wrap="square" rtlCol="0">
                  <a:spAutoFit/>
                </a:bodyPr>
                <a:lstStyle/>
                <a:p>
                  <a14:m>
                    <m:oMath xmlns:m="http://schemas.openxmlformats.org/officeDocument/2006/math">
                      <m:r>
                        <a:rPr lang="en-US" sz="4400" b="0" i="1" smtClean="0">
                          <a:latin typeface="Cambria Math" panose="02040503050406030204" pitchFamily="18" charset="0"/>
                          <a:ea typeface="Cambria Math" panose="02040503050406030204" pitchFamily="18" charset="0"/>
                        </a:rPr>
                        <m:t>𝐴</m:t>
                      </m:r>
                      <m:r>
                        <a:rPr lang="en-US" sz="4400" b="0" i="1" smtClean="0">
                          <a:latin typeface="Cambria Math" panose="02040503050406030204" pitchFamily="18" charset="0"/>
                          <a:ea typeface="Cambria Math" panose="02040503050406030204" pitchFamily="18" charset="0"/>
                        </a:rPr>
                        <m:t>=</m:t>
                      </m:r>
                      <m:r>
                        <a:rPr lang="en-US" sz="4400" i="1" smtClean="0">
                          <a:latin typeface="Cambria Math" panose="02040503050406030204" pitchFamily="18" charset="0"/>
                          <a:ea typeface="Cambria Math" panose="02040503050406030204" pitchFamily="18" charset="0"/>
                        </a:rPr>
                        <m:t>𝜋</m:t>
                      </m:r>
                      <m:sSup>
                        <m:sSupPr>
                          <m:ctrlPr>
                            <a:rPr lang="en-US" sz="4400" i="1" smtClean="0">
                              <a:latin typeface="Cambria Math" panose="02040503050406030204" pitchFamily="18" charset="0"/>
                              <a:ea typeface="Cambria Math" panose="02040503050406030204" pitchFamily="18" charset="0"/>
                            </a:rPr>
                          </m:ctrlPr>
                        </m:sSupPr>
                        <m:e>
                          <m:r>
                            <a:rPr lang="en-US" sz="4400" b="0" i="1" smtClean="0">
                              <a:latin typeface="Cambria Math" panose="02040503050406030204" pitchFamily="18" charset="0"/>
                              <a:ea typeface="Cambria Math" panose="02040503050406030204" pitchFamily="18" charset="0"/>
                            </a:rPr>
                            <m:t>𝑟</m:t>
                          </m:r>
                        </m:e>
                        <m:sup>
                          <m:r>
                            <a:rPr lang="en-US" sz="4400" b="0" i="1" smtClean="0">
                              <a:latin typeface="Cambria Math" panose="02040503050406030204" pitchFamily="18" charset="0"/>
                              <a:ea typeface="Cambria Math" panose="02040503050406030204" pitchFamily="18" charset="0"/>
                            </a:rPr>
                            <m:t>2</m:t>
                          </m:r>
                        </m:sup>
                      </m:sSup>
                      <m:r>
                        <a:rPr lang="en-US" sz="4400" i="1" smtClean="0">
                          <a:latin typeface="Cambria Math" panose="02040503050406030204" pitchFamily="18" charset="0"/>
                          <a:ea typeface="Cambria Math" panose="02040503050406030204" pitchFamily="18" charset="0"/>
                        </a:rPr>
                        <m:t> </m:t>
                      </m:r>
                    </m:oMath>
                  </a14:m>
                  <a:r>
                    <a:rPr lang="en-US" sz="4400" dirty="0"/>
                    <a:t>  </a:t>
                  </a:r>
                </a:p>
              </p:txBody>
            </p:sp>
          </mc:Choice>
          <mc:Fallback xmlns="">
            <p:sp>
              <p:nvSpPr>
                <p:cNvPr id="27" name="TextBox 26"/>
                <p:cNvSpPr txBox="1">
                  <a:spLocks noRot="1" noChangeAspect="1" noMove="1" noResize="1" noEditPoints="1" noAdjustHandles="1" noChangeArrowheads="1" noChangeShapeType="1" noTextEdit="1"/>
                </p:cNvSpPr>
                <p:nvPr/>
              </p:nvSpPr>
              <p:spPr>
                <a:xfrm>
                  <a:off x="5962650" y="1591776"/>
                  <a:ext cx="2375618" cy="769441"/>
                </a:xfrm>
                <a:prstGeom prst="rect">
                  <a:avLst/>
                </a:prstGeom>
                <a:blipFill>
                  <a:blip r:embed="rId4"/>
                  <a:stretch>
                    <a:fillRect/>
                  </a:stretch>
                </a:blipFill>
                <a:ln w="38100">
                  <a:noFill/>
                </a:ln>
              </p:spPr>
              <p:txBody>
                <a:bodyPr/>
                <a:lstStyle/>
                <a:p>
                  <a:r>
                    <a:rPr lang="en-US">
                      <a:noFill/>
                    </a:rPr>
                    <a:t> </a:t>
                  </a:r>
                </a:p>
              </p:txBody>
            </p:sp>
          </mc:Fallback>
        </mc:AlternateContent>
        <p:cxnSp>
          <p:nvCxnSpPr>
            <p:cNvPr id="7" name="Straight Connector 6"/>
            <p:cNvCxnSpPr/>
            <p:nvPr/>
          </p:nvCxnSpPr>
          <p:spPr>
            <a:xfrm flipH="1">
              <a:off x="1891862" y="3690444"/>
              <a:ext cx="1770993"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7779485" y="4416564"/>
            <a:ext cx="1117005" cy="707886"/>
          </a:xfrm>
          <a:prstGeom prst="rect">
            <a:avLst/>
          </a:prstGeom>
        </p:spPr>
        <p:txBody>
          <a:bodyPr wrap="square">
            <a:spAutoFit/>
          </a:bodyPr>
          <a:lstStyle/>
          <a:p>
            <a:r>
              <a:rPr lang="en-US" sz="4000" dirty="0">
                <a:solidFill>
                  <a:srgbClr val="FF0000"/>
                </a:solidFill>
              </a:rPr>
              <a:t>[M]</a:t>
            </a:r>
          </a:p>
        </p:txBody>
      </p:sp>
      <p:sp>
        <p:nvSpPr>
          <p:cNvPr id="28" name="Rectangle 27"/>
          <p:cNvSpPr/>
          <p:nvPr/>
        </p:nvSpPr>
        <p:spPr>
          <a:xfrm>
            <a:off x="7779485" y="5906813"/>
            <a:ext cx="2977415" cy="707886"/>
          </a:xfrm>
          <a:prstGeom prst="rect">
            <a:avLst/>
          </a:prstGeom>
        </p:spPr>
        <p:txBody>
          <a:bodyPr wrap="square">
            <a:spAutoFit/>
          </a:bodyPr>
          <a:lstStyle/>
          <a:p>
            <a:r>
              <a:rPr lang="en-US" sz="4000" dirty="0">
                <a:solidFill>
                  <a:srgbClr val="FF0000"/>
                </a:solidFill>
              </a:rPr>
              <a:t>[L</a:t>
            </a:r>
            <a:r>
              <a:rPr lang="en-US" sz="4000" baseline="30000" dirty="0">
                <a:solidFill>
                  <a:srgbClr val="FF0000"/>
                </a:solidFill>
              </a:rPr>
              <a:t>2</a:t>
            </a:r>
            <a:r>
              <a:rPr lang="en-US" sz="4000" dirty="0">
                <a:solidFill>
                  <a:srgbClr val="FF0000"/>
                </a:solidFill>
              </a:rPr>
              <a:t>][L] = [L</a:t>
            </a:r>
            <a:r>
              <a:rPr lang="en-US" sz="4000" baseline="30000" dirty="0">
                <a:solidFill>
                  <a:srgbClr val="FF0000"/>
                </a:solidFill>
              </a:rPr>
              <a:t>3</a:t>
            </a:r>
            <a:r>
              <a:rPr lang="en-US" sz="4000" dirty="0">
                <a:solidFill>
                  <a:srgbClr val="FF0000"/>
                </a:solidFill>
              </a:rPr>
              <a:t>]</a:t>
            </a:r>
          </a:p>
        </p:txBody>
      </p:sp>
      <p:sp>
        <p:nvSpPr>
          <p:cNvPr id="3" name="Rectangle 2"/>
          <p:cNvSpPr/>
          <p:nvPr/>
        </p:nvSpPr>
        <p:spPr>
          <a:xfrm>
            <a:off x="8480441" y="2253369"/>
            <a:ext cx="1475084" cy="830997"/>
          </a:xfrm>
          <a:prstGeom prst="rect">
            <a:avLst/>
          </a:prstGeom>
        </p:spPr>
        <p:txBody>
          <a:bodyPr wrap="none">
            <a:spAutoFit/>
          </a:bodyPr>
          <a:lstStyle/>
          <a:p>
            <a:r>
              <a:rPr lang="en-US" sz="4800" dirty="0"/>
              <a:t>= [L</a:t>
            </a:r>
            <a:r>
              <a:rPr lang="en-US" sz="4800" baseline="30000" dirty="0"/>
              <a:t>2</a:t>
            </a:r>
            <a:r>
              <a:rPr lang="en-US" sz="4800" dirty="0"/>
              <a:t>]</a:t>
            </a:r>
          </a:p>
        </p:txBody>
      </p:sp>
      <p:sp>
        <p:nvSpPr>
          <p:cNvPr id="20" name="Rectangle 19">
            <a:extLst>
              <a:ext uri="{FF2B5EF4-FFF2-40B4-BE49-F238E27FC236}">
                <a16:creationId xmlns:a16="http://schemas.microsoft.com/office/drawing/2014/main" id="{57F22417-3702-4A0D-905A-926DEEE679B3}"/>
              </a:ext>
            </a:extLst>
          </p:cNvPr>
          <p:cNvSpPr/>
          <p:nvPr/>
        </p:nvSpPr>
        <p:spPr>
          <a:xfrm>
            <a:off x="6725474" y="2229919"/>
            <a:ext cx="1747594" cy="830997"/>
          </a:xfrm>
          <a:prstGeom prst="rect">
            <a:avLst/>
          </a:prstGeom>
        </p:spPr>
        <p:txBody>
          <a:bodyPr wrap="none">
            <a:spAutoFit/>
          </a:bodyPr>
          <a:lstStyle/>
          <a:p>
            <a:r>
              <a:rPr lang="en-US" sz="4800" dirty="0"/>
              <a:t>[1][?]</a:t>
            </a:r>
            <a:r>
              <a:rPr lang="en-US" sz="4800" baseline="30000" dirty="0"/>
              <a:t>2</a:t>
            </a:r>
            <a:endParaRPr lang="en-US" sz="4800" dirty="0"/>
          </a:p>
        </p:txBody>
      </p:sp>
      <p:sp>
        <p:nvSpPr>
          <p:cNvPr id="21" name="Rectangle 20">
            <a:extLst>
              <a:ext uri="{FF2B5EF4-FFF2-40B4-BE49-F238E27FC236}">
                <a16:creationId xmlns:a16="http://schemas.microsoft.com/office/drawing/2014/main" id="{DAD6A1C7-B924-488C-9299-C1EC49DDB238}"/>
              </a:ext>
            </a:extLst>
          </p:cNvPr>
          <p:cNvSpPr/>
          <p:nvPr/>
        </p:nvSpPr>
        <p:spPr>
          <a:xfrm>
            <a:off x="6732847" y="2252800"/>
            <a:ext cx="1747594" cy="830997"/>
          </a:xfrm>
          <a:prstGeom prst="rect">
            <a:avLst/>
          </a:prstGeom>
          <a:solidFill>
            <a:schemeClr val="bg1"/>
          </a:solidFill>
        </p:spPr>
        <p:txBody>
          <a:bodyPr wrap="none">
            <a:spAutoFit/>
          </a:bodyPr>
          <a:lstStyle/>
          <a:p>
            <a:r>
              <a:rPr lang="en-US" sz="4800" dirty="0"/>
              <a:t>[1][L]</a:t>
            </a:r>
            <a:r>
              <a:rPr lang="en-US" sz="4800" baseline="30000" dirty="0"/>
              <a:t>2</a:t>
            </a:r>
            <a:endParaRPr lang="en-US" sz="4800" dirty="0"/>
          </a:p>
        </p:txBody>
      </p:sp>
      <p:grpSp>
        <p:nvGrpSpPr>
          <p:cNvPr id="15" name="Group 14">
            <a:extLst>
              <a:ext uri="{FF2B5EF4-FFF2-40B4-BE49-F238E27FC236}">
                <a16:creationId xmlns:a16="http://schemas.microsoft.com/office/drawing/2014/main" id="{21791C2B-7492-214E-8BCF-D065EA931F91}"/>
              </a:ext>
            </a:extLst>
          </p:cNvPr>
          <p:cNvGrpSpPr/>
          <p:nvPr/>
        </p:nvGrpSpPr>
        <p:grpSpPr>
          <a:xfrm>
            <a:off x="1911526" y="2894572"/>
            <a:ext cx="1738424" cy="646331"/>
            <a:chOff x="1891862" y="2933900"/>
            <a:chExt cx="1738424" cy="646331"/>
          </a:xfrm>
        </p:grpSpPr>
        <p:sp>
          <p:nvSpPr>
            <p:cNvPr id="5" name="TextBox 4">
              <a:extLst>
                <a:ext uri="{FF2B5EF4-FFF2-40B4-BE49-F238E27FC236}">
                  <a16:creationId xmlns:a16="http://schemas.microsoft.com/office/drawing/2014/main" id="{A4F751D0-4C37-D8EC-E583-0FC4E35AD9C0}"/>
                </a:ext>
              </a:extLst>
            </p:cNvPr>
            <p:cNvSpPr txBox="1"/>
            <p:nvPr/>
          </p:nvSpPr>
          <p:spPr>
            <a:xfrm>
              <a:off x="2048531" y="2933900"/>
              <a:ext cx="1457653" cy="646331"/>
            </a:xfrm>
            <a:prstGeom prst="rect">
              <a:avLst/>
            </a:prstGeom>
            <a:noFill/>
            <a:ln w="38100">
              <a:noFill/>
            </a:ln>
          </p:spPr>
          <p:txBody>
            <a:bodyPr wrap="square" rtlCol="0">
              <a:spAutoFit/>
            </a:bodyPr>
            <a:lstStyle/>
            <a:p>
              <a:pPr algn="ctr"/>
              <a:r>
                <a:rPr lang="en-US" sz="3600" dirty="0"/>
                <a:t>[L]</a:t>
              </a:r>
            </a:p>
          </p:txBody>
        </p:sp>
        <p:cxnSp>
          <p:nvCxnSpPr>
            <p:cNvPr id="6" name="Straight Connector 5">
              <a:extLst>
                <a:ext uri="{FF2B5EF4-FFF2-40B4-BE49-F238E27FC236}">
                  <a16:creationId xmlns:a16="http://schemas.microsoft.com/office/drawing/2014/main" id="{49BCB35F-CDF0-30DF-9E23-1657124DF0DA}"/>
                </a:ext>
              </a:extLst>
            </p:cNvPr>
            <p:cNvCxnSpPr>
              <a:cxnSpLocks/>
            </p:cNvCxnSpPr>
            <p:nvPr/>
          </p:nvCxnSpPr>
          <p:spPr>
            <a:xfrm flipH="1">
              <a:off x="1891862" y="3566312"/>
              <a:ext cx="1738424" cy="0"/>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895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 grpId="0"/>
      <p:bldP spid="20"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Units</a:t>
            </a:r>
          </a:p>
        </p:txBody>
      </p:sp>
      <p:sp>
        <p:nvSpPr>
          <p:cNvPr id="3" name="Content Placeholder 2"/>
          <p:cNvSpPr>
            <a:spLocks noGrp="1"/>
          </p:cNvSpPr>
          <p:nvPr>
            <p:ph idx="1"/>
          </p:nvPr>
        </p:nvSpPr>
        <p:spPr>
          <a:xfrm>
            <a:off x="838202" y="1825625"/>
            <a:ext cx="10515600" cy="3946525"/>
          </a:xfrm>
        </p:spPr>
        <p:txBody>
          <a:bodyPr>
            <a:normAutofit/>
          </a:bodyPr>
          <a:lstStyle/>
          <a:p>
            <a:r>
              <a:rPr lang="en-US" sz="3200" dirty="0"/>
              <a:t>Variables have dimensions, numbers have units</a:t>
            </a:r>
          </a:p>
          <a:p>
            <a:pPr lvl="1"/>
            <a:r>
              <a:rPr lang="en-US" sz="2800" dirty="0"/>
              <a:t>Dimensions define meaning, units provide a quantitative scale</a:t>
            </a:r>
          </a:p>
          <a:p>
            <a:r>
              <a:rPr lang="en-US" sz="3200" dirty="0"/>
              <a:t>Units are scaled by an arbitrary standard measurement</a:t>
            </a:r>
          </a:p>
          <a:p>
            <a:pPr lvl="1"/>
            <a:r>
              <a:rPr lang="en-US" sz="2800" dirty="0"/>
              <a:t>Units define how much “1” (or unity) is for a given dimension</a:t>
            </a:r>
          </a:p>
          <a:p>
            <a:r>
              <a:rPr lang="en-US" sz="3200" dirty="0"/>
              <a:t>What are units of [L]?</a:t>
            </a:r>
          </a:p>
          <a:p>
            <a:pPr lvl="1"/>
            <a:r>
              <a:rPr lang="en-US" sz="2800" dirty="0"/>
              <a:t>US Hydrologists have to be good at converting units</a:t>
            </a:r>
          </a:p>
        </p:txBody>
      </p:sp>
      <p:sp>
        <p:nvSpPr>
          <p:cNvPr id="5" name="Rectangle 4">
            <a:extLst>
              <a:ext uri="{FF2B5EF4-FFF2-40B4-BE49-F238E27FC236}">
                <a16:creationId xmlns:a16="http://schemas.microsoft.com/office/drawing/2014/main" id="{08A06097-8599-4A2C-80FE-70CB5CFE20A5}"/>
              </a:ext>
            </a:extLst>
          </p:cNvPr>
          <p:cNvSpPr/>
          <p:nvPr/>
        </p:nvSpPr>
        <p:spPr>
          <a:xfrm>
            <a:off x="4983598" y="3798887"/>
            <a:ext cx="6218112" cy="584775"/>
          </a:xfrm>
          <a:prstGeom prst="rect">
            <a:avLst/>
          </a:prstGeom>
        </p:spPr>
        <p:txBody>
          <a:bodyPr wrap="none">
            <a:spAutoFit/>
          </a:bodyPr>
          <a:lstStyle/>
          <a:p>
            <a:r>
              <a:rPr lang="en-US" sz="3200" dirty="0"/>
              <a:t>inches, feet, meters, kilometers, etc.</a:t>
            </a:r>
          </a:p>
        </p:txBody>
      </p:sp>
    </p:spTree>
    <p:extLst>
      <p:ext uri="{BB962C8B-B14F-4D97-AF65-F5344CB8AC3E}">
        <p14:creationId xmlns:p14="http://schemas.microsoft.com/office/powerpoint/2010/main" val="425287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Units example</a:t>
            </a:r>
          </a:p>
        </p:txBody>
      </p:sp>
      <p:sp>
        <p:nvSpPr>
          <p:cNvPr id="23" name="Can 22"/>
          <p:cNvSpPr/>
          <p:nvPr/>
        </p:nvSpPr>
        <p:spPr>
          <a:xfrm>
            <a:off x="1891862" y="2017987"/>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23"/>
          <p:cNvSpPr/>
          <p:nvPr/>
        </p:nvSpPr>
        <p:spPr>
          <a:xfrm>
            <a:off x="1891862" y="3263461"/>
            <a:ext cx="3541988" cy="2643352"/>
          </a:xfrm>
          <a:prstGeom prst="can">
            <a:avLst>
              <a:gd name="adj" fmla="val 33946"/>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Content Placeholder 2"/>
              <p:cNvSpPr txBox="1">
                <a:spLocks/>
              </p:cNvSpPr>
              <p:nvPr/>
            </p:nvSpPr>
            <p:spPr>
              <a:xfrm>
                <a:off x="7152290" y="3539048"/>
                <a:ext cx="4753960" cy="2747452"/>
              </a:xfrm>
              <a:prstGeom prst="rect">
                <a:avLst/>
              </a:prstGeom>
            </p:spPr>
            <p:txBody>
              <a:bodyPr vert="horz" lIns="91440" tIns="45720" rIns="91440" bIns="45720" rtlCol="0">
                <a:normAutofit lnSpcReduction="1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r>
                  <a:rPr lang="en-US" sz="4000" dirty="0"/>
                  <a:t>Water is matter</a:t>
                </a:r>
              </a:p>
              <a:p>
                <a:pPr lvl="1"/>
                <a:r>
                  <a:rPr lang="en-US" sz="3600" dirty="0"/>
                  <a:t>Water has mass, </a:t>
                </a:r>
                <a14:m>
                  <m:oMath xmlns:m="http://schemas.openxmlformats.org/officeDocument/2006/math">
                    <m:r>
                      <a:rPr lang="en-US" sz="3600" b="0" i="1" smtClean="0">
                        <a:latin typeface="Cambria Math" panose="02040503050406030204" pitchFamily="18" charset="0"/>
                      </a:rPr>
                      <m:t>𝑚</m:t>
                    </m:r>
                  </m:oMath>
                </a14:m>
                <a:endParaRPr lang="en-US" sz="3600" dirty="0"/>
              </a:p>
              <a:p>
                <a:pPr lvl="1"/>
                <a:endParaRPr lang="en-US" sz="3600" dirty="0"/>
              </a:p>
              <a:p>
                <a:pPr lvl="1"/>
                <a:r>
                  <a:rPr lang="en-US" sz="3600" dirty="0"/>
                  <a:t>Water occupies a volume of space, </a:t>
                </a:r>
                <a14:m>
                  <m:oMath xmlns:m="http://schemas.openxmlformats.org/officeDocument/2006/math">
                    <m:r>
                      <a:rPr lang="en-US" sz="3600" b="0" i="1" smtClean="0">
                        <a:latin typeface="Cambria Math" panose="02040503050406030204" pitchFamily="18" charset="0"/>
                      </a:rPr>
                      <m:t>𝑉</m:t>
                    </m:r>
                  </m:oMath>
                </a14:m>
                <a:endParaRPr lang="en-US" sz="3600" dirty="0"/>
              </a:p>
              <a:p>
                <a:endParaRPr lang="en-US" sz="4000" dirty="0"/>
              </a:p>
            </p:txBody>
          </p:sp>
        </mc:Choice>
        <mc:Fallback xmlns="">
          <p:sp>
            <p:nvSpPr>
              <p:cNvPr id="26" name="Content Placeholder 2"/>
              <p:cNvSpPr txBox="1">
                <a:spLocks noRot="1" noChangeAspect="1" noMove="1" noResize="1" noEditPoints="1" noAdjustHandles="1" noChangeArrowheads="1" noChangeShapeType="1" noTextEdit="1"/>
              </p:cNvSpPr>
              <p:nvPr/>
            </p:nvSpPr>
            <p:spPr>
              <a:xfrm>
                <a:off x="7152290" y="3539048"/>
                <a:ext cx="4753960" cy="2747452"/>
              </a:xfrm>
              <a:prstGeom prst="rect">
                <a:avLst/>
              </a:prstGeom>
              <a:blipFill rotWithShape="0">
                <a:blip r:embed="rId3"/>
                <a:stretch>
                  <a:fillRect l="-4103" t="-8000" b="-889"/>
                </a:stretch>
              </a:blipFill>
            </p:spPr>
            <p:txBody>
              <a:bodyPr/>
              <a:lstStyle/>
              <a:p>
                <a:r>
                  <a:rPr lang="en-US">
                    <a:noFill/>
                  </a:rPr>
                  <a:t> </a:t>
                </a:r>
              </a:p>
            </p:txBody>
          </p:sp>
        </mc:Fallback>
      </mc:AlternateContent>
      <p:sp>
        <p:nvSpPr>
          <p:cNvPr id="9" name="TextBox 8"/>
          <p:cNvSpPr txBox="1"/>
          <p:nvPr/>
        </p:nvSpPr>
        <p:spPr>
          <a:xfrm>
            <a:off x="2010104" y="4407625"/>
            <a:ext cx="3541987" cy="769441"/>
          </a:xfrm>
          <a:prstGeom prst="rect">
            <a:avLst/>
          </a:prstGeom>
          <a:noFill/>
          <a:ln w="38100">
            <a:noFill/>
          </a:ln>
        </p:spPr>
        <p:txBody>
          <a:bodyPr wrap="square" rtlCol="0">
            <a:spAutoFit/>
          </a:bodyPr>
          <a:lstStyle/>
          <a:p>
            <a:pPr algn="ctr"/>
            <a:r>
              <a:rPr lang="en-US" sz="4400" dirty="0">
                <a:solidFill>
                  <a:schemeClr val="bg1"/>
                </a:solidFill>
              </a:rPr>
              <a:t>Mass [M]</a:t>
            </a:r>
          </a:p>
        </p:txBody>
      </p:sp>
      <p:grpSp>
        <p:nvGrpSpPr>
          <p:cNvPr id="13" name="Group 12"/>
          <p:cNvGrpSpPr/>
          <p:nvPr/>
        </p:nvGrpSpPr>
        <p:grpSpPr>
          <a:xfrm>
            <a:off x="5433850" y="3695700"/>
            <a:ext cx="1600199" cy="1828800"/>
            <a:chOff x="5433850" y="3695700"/>
            <a:chExt cx="1600199" cy="1828800"/>
          </a:xfrm>
        </p:grpSpPr>
        <p:cxnSp>
          <p:nvCxnSpPr>
            <p:cNvPr id="8" name="Straight Connector 7"/>
            <p:cNvCxnSpPr/>
            <p:nvPr/>
          </p:nvCxnSpPr>
          <p:spPr>
            <a:xfrm>
              <a:off x="5433850" y="3695700"/>
              <a:ext cx="528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33850" y="5524500"/>
              <a:ext cx="528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34050" y="3695700"/>
              <a:ext cx="0" cy="1828800"/>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76396" y="3979902"/>
              <a:ext cx="1457653" cy="1107996"/>
            </a:xfrm>
            <a:prstGeom prst="rect">
              <a:avLst/>
            </a:prstGeom>
            <a:noFill/>
            <a:ln w="38100">
              <a:noFill/>
            </a:ln>
          </p:spPr>
          <p:txBody>
            <a:bodyPr wrap="square" rtlCol="0">
              <a:spAutoFit/>
            </a:bodyPr>
            <a:lstStyle/>
            <a:p>
              <a:pPr algn="ctr"/>
              <a:r>
                <a:rPr lang="en-US" sz="6600" dirty="0"/>
                <a:t>[L]</a:t>
              </a:r>
            </a:p>
          </p:txBody>
        </p:sp>
      </p:grpSp>
      <p:grpSp>
        <p:nvGrpSpPr>
          <p:cNvPr id="10" name="Group 9"/>
          <p:cNvGrpSpPr/>
          <p:nvPr/>
        </p:nvGrpSpPr>
        <p:grpSpPr>
          <a:xfrm>
            <a:off x="1891862" y="1591776"/>
            <a:ext cx="6446406" cy="2098668"/>
            <a:chOff x="1891862" y="1591776"/>
            <a:chExt cx="6446406" cy="2098668"/>
          </a:xfrm>
        </p:grpSpPr>
        <p:cxnSp>
          <p:nvCxnSpPr>
            <p:cNvPr id="22" name="Straight Connector 21"/>
            <p:cNvCxnSpPr/>
            <p:nvPr/>
          </p:nvCxnSpPr>
          <p:spPr>
            <a:xfrm flipH="1">
              <a:off x="3662855" y="2601932"/>
              <a:ext cx="2185496" cy="1088512"/>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5962650" y="1591776"/>
                  <a:ext cx="2375618" cy="1446550"/>
                </a:xfrm>
                <a:prstGeom prst="rect">
                  <a:avLst/>
                </a:prstGeom>
                <a:noFill/>
                <a:ln w="38100">
                  <a:noFill/>
                </a:ln>
              </p:spPr>
              <p:txBody>
                <a:bodyPr wrap="square" rtlCol="0">
                  <a:spAutoFit/>
                </a:bodyPr>
                <a:lstStyle/>
                <a:p>
                  <a14:m>
                    <m:oMath xmlns:m="http://schemas.openxmlformats.org/officeDocument/2006/math">
                      <m:r>
                        <a:rPr lang="en-US" sz="4400" b="0" i="1" smtClean="0">
                          <a:latin typeface="Cambria Math" panose="02040503050406030204" pitchFamily="18" charset="0"/>
                          <a:ea typeface="Cambria Math" panose="02040503050406030204" pitchFamily="18" charset="0"/>
                        </a:rPr>
                        <m:t>𝐴</m:t>
                      </m:r>
                      <m:r>
                        <a:rPr lang="en-US" sz="4400" b="0" i="1" smtClean="0">
                          <a:latin typeface="Cambria Math" panose="02040503050406030204" pitchFamily="18" charset="0"/>
                          <a:ea typeface="Cambria Math" panose="02040503050406030204" pitchFamily="18" charset="0"/>
                        </a:rPr>
                        <m:t>=</m:t>
                      </m:r>
                      <m:r>
                        <a:rPr lang="en-US" sz="4400" i="1" smtClean="0">
                          <a:latin typeface="Cambria Math" panose="02040503050406030204" pitchFamily="18" charset="0"/>
                          <a:ea typeface="Cambria Math" panose="02040503050406030204" pitchFamily="18" charset="0"/>
                        </a:rPr>
                        <m:t>𝜋</m:t>
                      </m:r>
                      <m:sSup>
                        <m:sSupPr>
                          <m:ctrlPr>
                            <a:rPr lang="en-US" sz="4400" i="1" smtClean="0">
                              <a:latin typeface="Cambria Math" panose="02040503050406030204" pitchFamily="18" charset="0"/>
                              <a:ea typeface="Cambria Math" panose="02040503050406030204" pitchFamily="18" charset="0"/>
                            </a:rPr>
                          </m:ctrlPr>
                        </m:sSupPr>
                        <m:e>
                          <m:r>
                            <a:rPr lang="en-US" sz="4400" b="0" i="1" smtClean="0">
                              <a:latin typeface="Cambria Math" panose="02040503050406030204" pitchFamily="18" charset="0"/>
                              <a:ea typeface="Cambria Math" panose="02040503050406030204" pitchFamily="18" charset="0"/>
                            </a:rPr>
                            <m:t>𝑅</m:t>
                          </m:r>
                        </m:e>
                        <m:sup>
                          <m:r>
                            <a:rPr lang="en-US" sz="4400" b="0" i="1" smtClean="0">
                              <a:latin typeface="Cambria Math" panose="02040503050406030204" pitchFamily="18" charset="0"/>
                              <a:ea typeface="Cambria Math" panose="02040503050406030204" pitchFamily="18" charset="0"/>
                            </a:rPr>
                            <m:t>2</m:t>
                          </m:r>
                        </m:sup>
                      </m:sSup>
                      <m:r>
                        <a:rPr lang="en-US" sz="4400" i="1" smtClean="0">
                          <a:latin typeface="Cambria Math" panose="02040503050406030204" pitchFamily="18" charset="0"/>
                          <a:ea typeface="Cambria Math" panose="02040503050406030204" pitchFamily="18" charset="0"/>
                        </a:rPr>
                        <m:t> </m:t>
                      </m:r>
                    </m:oMath>
                  </a14:m>
                  <a:r>
                    <a:rPr lang="en-US" sz="4400" dirty="0"/>
                    <a:t>  </a:t>
                  </a:r>
                </a:p>
                <a:p>
                  <a:r>
                    <a:rPr lang="en-US" sz="4400" dirty="0"/>
                    <a:t>[L</a:t>
                  </a:r>
                  <a:r>
                    <a:rPr lang="en-US" sz="4400" baseline="30000" dirty="0"/>
                    <a:t>2</a:t>
                  </a:r>
                  <a:r>
                    <a:rPr lang="en-US" sz="4400" dirty="0"/>
                    <a:t>]</a:t>
                  </a:r>
                </a:p>
              </p:txBody>
            </p:sp>
          </mc:Choice>
          <mc:Fallback xmlns="">
            <p:sp>
              <p:nvSpPr>
                <p:cNvPr id="27" name="TextBox 26"/>
                <p:cNvSpPr txBox="1">
                  <a:spLocks noRot="1" noChangeAspect="1" noMove="1" noResize="1" noEditPoints="1" noAdjustHandles="1" noChangeArrowheads="1" noChangeShapeType="1" noTextEdit="1"/>
                </p:cNvSpPr>
                <p:nvPr/>
              </p:nvSpPr>
              <p:spPr>
                <a:xfrm>
                  <a:off x="5962650" y="1591776"/>
                  <a:ext cx="2375618" cy="1446550"/>
                </a:xfrm>
                <a:prstGeom prst="rect">
                  <a:avLst/>
                </a:prstGeom>
                <a:blipFill rotWithShape="0">
                  <a:blip r:embed="rId5"/>
                  <a:stretch>
                    <a:fillRect l="-10256" b="-19409"/>
                  </a:stretch>
                </a:blipFill>
                <a:ln w="38100">
                  <a:noFill/>
                </a:ln>
              </p:spPr>
              <p:txBody>
                <a:bodyPr/>
                <a:lstStyle/>
                <a:p>
                  <a:r>
                    <a:rPr lang="en-US">
                      <a:noFill/>
                    </a:rPr>
                    <a:t> </a:t>
                  </a:r>
                </a:p>
              </p:txBody>
            </p:sp>
          </mc:Fallback>
        </mc:AlternateContent>
        <p:cxnSp>
          <p:nvCxnSpPr>
            <p:cNvPr id="7" name="Straight Connector 6"/>
            <p:cNvCxnSpPr/>
            <p:nvPr/>
          </p:nvCxnSpPr>
          <p:spPr>
            <a:xfrm flipH="1">
              <a:off x="1891862" y="3690444"/>
              <a:ext cx="1770993"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7893785" y="4430735"/>
            <a:ext cx="1117005" cy="707886"/>
          </a:xfrm>
          <a:prstGeom prst="rect">
            <a:avLst/>
          </a:prstGeom>
        </p:spPr>
        <p:txBody>
          <a:bodyPr wrap="square">
            <a:spAutoFit/>
          </a:bodyPr>
          <a:lstStyle/>
          <a:p>
            <a:r>
              <a:rPr lang="en-US" sz="4000" dirty="0"/>
              <a:t>[M]</a:t>
            </a:r>
          </a:p>
        </p:txBody>
      </p:sp>
      <p:sp>
        <p:nvSpPr>
          <p:cNvPr id="28" name="Rectangle 27"/>
          <p:cNvSpPr/>
          <p:nvPr/>
        </p:nvSpPr>
        <p:spPr>
          <a:xfrm>
            <a:off x="7893785" y="5921641"/>
            <a:ext cx="1117005" cy="707886"/>
          </a:xfrm>
          <a:prstGeom prst="rect">
            <a:avLst/>
          </a:prstGeom>
        </p:spPr>
        <p:txBody>
          <a:bodyPr wrap="square">
            <a:spAutoFit/>
          </a:bodyPr>
          <a:lstStyle/>
          <a:p>
            <a:r>
              <a:rPr lang="en-US" sz="4000" dirty="0"/>
              <a:t>[L</a:t>
            </a:r>
            <a:r>
              <a:rPr lang="en-US" sz="4000" baseline="30000" dirty="0"/>
              <a:t>3</a:t>
            </a:r>
            <a:r>
              <a:rPr lang="en-US" sz="4000" dirty="0"/>
              <a:t>]</a:t>
            </a:r>
          </a:p>
        </p:txBody>
      </p:sp>
      <p:sp>
        <p:nvSpPr>
          <p:cNvPr id="18" name="Rectangle 17"/>
          <p:cNvSpPr/>
          <p:nvPr/>
        </p:nvSpPr>
        <p:spPr>
          <a:xfrm>
            <a:off x="6737783" y="2311680"/>
            <a:ext cx="1117005" cy="707886"/>
          </a:xfrm>
          <a:prstGeom prst="rect">
            <a:avLst/>
          </a:prstGeom>
        </p:spPr>
        <p:txBody>
          <a:bodyPr wrap="square">
            <a:spAutoFit/>
          </a:bodyPr>
          <a:lstStyle/>
          <a:p>
            <a:r>
              <a:rPr lang="en-US" sz="4000" dirty="0">
                <a:solidFill>
                  <a:srgbClr val="FF0000"/>
                </a:solidFill>
              </a:rPr>
              <a:t>:cm</a:t>
            </a:r>
            <a:r>
              <a:rPr lang="en-US" sz="4000" baseline="30000" dirty="0">
                <a:solidFill>
                  <a:srgbClr val="FF0000"/>
                </a:solidFill>
              </a:rPr>
              <a:t>2</a:t>
            </a:r>
          </a:p>
        </p:txBody>
      </p:sp>
      <p:sp>
        <p:nvSpPr>
          <p:cNvPr id="20" name="Rectangle 19"/>
          <p:cNvSpPr/>
          <p:nvPr/>
        </p:nvSpPr>
        <p:spPr>
          <a:xfrm>
            <a:off x="6614340" y="4213738"/>
            <a:ext cx="1117005" cy="707886"/>
          </a:xfrm>
          <a:prstGeom prst="rect">
            <a:avLst/>
          </a:prstGeom>
        </p:spPr>
        <p:txBody>
          <a:bodyPr wrap="square">
            <a:spAutoFit/>
          </a:bodyPr>
          <a:lstStyle/>
          <a:p>
            <a:r>
              <a:rPr lang="en-US" sz="4000" dirty="0">
                <a:solidFill>
                  <a:srgbClr val="FF0000"/>
                </a:solidFill>
              </a:rPr>
              <a:t>:cm</a:t>
            </a:r>
            <a:endParaRPr lang="en-US" sz="4000" baseline="30000" dirty="0">
              <a:solidFill>
                <a:srgbClr val="FF0000"/>
              </a:solidFill>
            </a:endParaRPr>
          </a:p>
        </p:txBody>
      </p:sp>
      <p:sp>
        <p:nvSpPr>
          <p:cNvPr id="21" name="Rectangle 20"/>
          <p:cNvSpPr/>
          <p:nvPr/>
        </p:nvSpPr>
        <p:spPr>
          <a:xfrm>
            <a:off x="8570528" y="5932557"/>
            <a:ext cx="1117005" cy="707886"/>
          </a:xfrm>
          <a:prstGeom prst="rect">
            <a:avLst/>
          </a:prstGeom>
        </p:spPr>
        <p:txBody>
          <a:bodyPr wrap="square">
            <a:spAutoFit/>
          </a:bodyPr>
          <a:lstStyle/>
          <a:p>
            <a:r>
              <a:rPr lang="en-US" sz="4000" dirty="0">
                <a:solidFill>
                  <a:srgbClr val="FF0000"/>
                </a:solidFill>
              </a:rPr>
              <a:t>:cm</a:t>
            </a:r>
            <a:r>
              <a:rPr lang="en-US" sz="4000" baseline="30000" dirty="0">
                <a:solidFill>
                  <a:srgbClr val="FF0000"/>
                </a:solidFill>
              </a:rPr>
              <a:t>3</a:t>
            </a:r>
          </a:p>
        </p:txBody>
      </p:sp>
      <p:sp>
        <p:nvSpPr>
          <p:cNvPr id="25" name="Rectangle 24"/>
          <p:cNvSpPr/>
          <p:nvPr/>
        </p:nvSpPr>
        <p:spPr>
          <a:xfrm>
            <a:off x="3425576" y="4937955"/>
            <a:ext cx="1008476" cy="707886"/>
          </a:xfrm>
          <a:prstGeom prst="rect">
            <a:avLst/>
          </a:prstGeom>
        </p:spPr>
        <p:txBody>
          <a:bodyPr wrap="square">
            <a:spAutoFit/>
          </a:bodyPr>
          <a:lstStyle/>
          <a:p>
            <a:r>
              <a:rPr lang="en-US" sz="4000" dirty="0">
                <a:solidFill>
                  <a:srgbClr val="FF6565"/>
                </a:solidFill>
              </a:rPr>
              <a:t>:kg</a:t>
            </a:r>
            <a:endParaRPr lang="en-US" sz="4000" baseline="30000" dirty="0">
              <a:solidFill>
                <a:srgbClr val="FF6565"/>
              </a:solidFill>
            </a:endParaRPr>
          </a:p>
        </p:txBody>
      </p:sp>
      <p:sp>
        <p:nvSpPr>
          <p:cNvPr id="29" name="Rectangle 28"/>
          <p:cNvSpPr/>
          <p:nvPr/>
        </p:nvSpPr>
        <p:spPr>
          <a:xfrm>
            <a:off x="8611634" y="4430735"/>
            <a:ext cx="1117005" cy="707886"/>
          </a:xfrm>
          <a:prstGeom prst="rect">
            <a:avLst/>
          </a:prstGeom>
        </p:spPr>
        <p:txBody>
          <a:bodyPr wrap="square">
            <a:spAutoFit/>
          </a:bodyPr>
          <a:lstStyle/>
          <a:p>
            <a:r>
              <a:rPr lang="en-US" sz="4000" dirty="0">
                <a:solidFill>
                  <a:srgbClr val="FF0000"/>
                </a:solidFill>
              </a:rPr>
              <a:t>:kg</a:t>
            </a:r>
            <a:endParaRPr lang="en-US" sz="4000" baseline="30000" dirty="0">
              <a:solidFill>
                <a:srgbClr val="FF0000"/>
              </a:solidFill>
            </a:endParaRPr>
          </a:p>
        </p:txBody>
      </p:sp>
      <p:sp>
        <p:nvSpPr>
          <p:cNvPr id="31" name="Rectangle 30"/>
          <p:cNvSpPr/>
          <p:nvPr/>
        </p:nvSpPr>
        <p:spPr>
          <a:xfrm>
            <a:off x="10107168" y="5932557"/>
            <a:ext cx="1925856" cy="707886"/>
          </a:xfrm>
          <a:prstGeom prst="rect">
            <a:avLst/>
          </a:prstGeom>
        </p:spPr>
        <p:txBody>
          <a:bodyPr wrap="square">
            <a:spAutoFit/>
          </a:bodyPr>
          <a:lstStyle/>
          <a:p>
            <a:r>
              <a:rPr lang="en-US" sz="4000" dirty="0">
                <a:solidFill>
                  <a:srgbClr val="FF0000"/>
                </a:solidFill>
              </a:rPr>
              <a:t>gal or L?</a:t>
            </a:r>
            <a:endParaRPr lang="en-US" sz="4000" baseline="30000" dirty="0">
              <a:solidFill>
                <a:srgbClr val="FF0000"/>
              </a:solidFill>
            </a:endParaRPr>
          </a:p>
        </p:txBody>
      </p:sp>
      <p:sp>
        <p:nvSpPr>
          <p:cNvPr id="32" name="Rectangle 31">
            <a:extLst>
              <a:ext uri="{FF2B5EF4-FFF2-40B4-BE49-F238E27FC236}">
                <a16:creationId xmlns:a16="http://schemas.microsoft.com/office/drawing/2014/main" id="{731334D4-6B75-4D2A-927F-677B10CFE592}"/>
              </a:ext>
            </a:extLst>
          </p:cNvPr>
          <p:cNvSpPr/>
          <p:nvPr/>
        </p:nvSpPr>
        <p:spPr>
          <a:xfrm>
            <a:off x="8338267" y="2335898"/>
            <a:ext cx="3694757" cy="707886"/>
          </a:xfrm>
          <a:prstGeom prst="rect">
            <a:avLst/>
          </a:prstGeom>
        </p:spPr>
        <p:txBody>
          <a:bodyPr wrap="square">
            <a:spAutoFit/>
          </a:bodyPr>
          <a:lstStyle/>
          <a:p>
            <a:r>
              <a:rPr lang="en-US" sz="4000" dirty="0">
                <a:solidFill>
                  <a:srgbClr val="FF0000"/>
                </a:solidFill>
              </a:rPr>
              <a:t>acre or hectare?</a:t>
            </a:r>
            <a:endParaRPr lang="en-US" sz="4000" baseline="30000" dirty="0">
              <a:solidFill>
                <a:srgbClr val="FF0000"/>
              </a:solidFill>
            </a:endParaRPr>
          </a:p>
        </p:txBody>
      </p:sp>
    </p:spTree>
    <p:extLst>
      <p:ext uri="{BB962C8B-B14F-4D97-AF65-F5344CB8AC3E}">
        <p14:creationId xmlns:p14="http://schemas.microsoft.com/office/powerpoint/2010/main" val="226937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5" grpId="0"/>
      <p:bldP spid="29" grpId="1"/>
      <p:bldP spid="31"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3101</TotalTime>
  <Words>6188</Words>
  <Application>Microsoft Office PowerPoint</Application>
  <PresentationFormat>Widescreen</PresentationFormat>
  <Paragraphs>560</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Cambria Math</vt:lpstr>
      <vt:lpstr>Symbol</vt:lpstr>
      <vt:lpstr>Office Theme</vt:lpstr>
      <vt:lpstr>An introduction to dimensional analysis using basic properties of water</vt:lpstr>
      <vt:lpstr>Physics of water</vt:lpstr>
      <vt:lpstr>Dimensions of matter (in this case water)</vt:lpstr>
      <vt:lpstr>Dimensions of matter (in this case water)</vt:lpstr>
      <vt:lpstr>Dimensions of matter (in this case water)</vt:lpstr>
      <vt:lpstr>What are the dimensions of π?</vt:lpstr>
      <vt:lpstr>Dimensions of matter (in this case water)</vt:lpstr>
      <vt:lpstr>Units</vt:lpstr>
      <vt:lpstr>Units example</vt:lpstr>
      <vt:lpstr>Dimensional thinking: How much rain is an “inch”?</vt:lpstr>
      <vt:lpstr>PowerPoint Presentation</vt:lpstr>
      <vt:lpstr>Dimensional thinking: What is an “inch per hour”?</vt:lpstr>
      <vt:lpstr>PowerPoint Presentation</vt:lpstr>
      <vt:lpstr>PowerPoint Presentation</vt:lpstr>
      <vt:lpstr>PowerPoint Presentation</vt:lpstr>
      <vt:lpstr>PowerPoint Presentation</vt:lpstr>
      <vt:lpstr>PowerPoint Presentation</vt:lpstr>
      <vt:lpstr>Using the dimensionality of chemical properties of water to estimate volume</vt:lpstr>
      <vt:lpstr>Chemistry of water: Solutions</vt:lpstr>
      <vt:lpstr>Chemistry of water: Solutions</vt:lpstr>
      <vt:lpstr>Physics of water: Electrical conductivity</vt:lpstr>
      <vt:lpstr>Relating electrical conductivity to solute concentration</vt:lpstr>
      <vt:lpstr>Measuring volume by dilution</vt:lpstr>
      <vt:lpstr>Measuring volume by dilution</vt:lpstr>
      <vt:lpstr>Measuring volume by dilution</vt:lpstr>
      <vt:lpstr>Measuring volume by dilution</vt:lpstr>
      <vt:lpstr>Measuring volume by dilution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Dimensions, units, and the properties of water</dc:title>
  <dc:creator>Robert Payn</dc:creator>
  <cp:lastModifiedBy>Payn, Robert</cp:lastModifiedBy>
  <cp:revision>234</cp:revision>
  <cp:lastPrinted>2018-08-20T15:16:00Z</cp:lastPrinted>
  <dcterms:created xsi:type="dcterms:W3CDTF">2014-08-10T19:22:49Z</dcterms:created>
  <dcterms:modified xsi:type="dcterms:W3CDTF">2025-08-19T16:40:15Z</dcterms:modified>
</cp:coreProperties>
</file>