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Roboto"/>
      <p:regular r:id="rId32"/>
      <p:bold r:id="rId33"/>
      <p:italic r:id="rId34"/>
      <p:boldItalic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0" roundtripDataSignature="AMtx7mgyS2njAsNI8qPPY3KIEX3hY4hNv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uncan Cornish"/>
  <p:cmAuthor clrIdx="1" id="1" initials="" lastIdx="1" name="Chantelle Clark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8E80E2-D5AB-4D21-ADF8-7B09C19670A4}">
  <a:tblStyle styleId="{438E80E2-D5AB-4D21-ADF8-7B09C19670A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4B59F06-8BBF-4EA1-BA19-F3EE7AC383E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363860C-B5CE-445F-BEE9-492CD2AD0156}"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Roboto-bold.fntdata"/><Relationship Id="rId10" Type="http://schemas.openxmlformats.org/officeDocument/2006/relationships/slide" Target="slides/slide3.xml"/><Relationship Id="rId32" Type="http://schemas.openxmlformats.org/officeDocument/2006/relationships/font" Target="fonts/Roboto-regular.fntdata"/><Relationship Id="rId13" Type="http://schemas.openxmlformats.org/officeDocument/2006/relationships/slide" Target="slides/slide6.xml"/><Relationship Id="rId35" Type="http://schemas.openxmlformats.org/officeDocument/2006/relationships/font" Target="fonts/Roboto-boldItalic.fntdata"/><Relationship Id="rId12" Type="http://schemas.openxmlformats.org/officeDocument/2006/relationships/slide" Target="slides/slide5.xml"/><Relationship Id="rId34" Type="http://schemas.openxmlformats.org/officeDocument/2006/relationships/font" Target="fonts/Roboto-italic.fntdata"/><Relationship Id="rId15" Type="http://schemas.openxmlformats.org/officeDocument/2006/relationships/slide" Target="slides/slide8.xml"/><Relationship Id="rId37" Type="http://schemas.openxmlformats.org/officeDocument/2006/relationships/font" Target="fonts/Lato-bold.fntdata"/><Relationship Id="rId14" Type="http://schemas.openxmlformats.org/officeDocument/2006/relationships/slide" Target="slides/slide7.xml"/><Relationship Id="rId36" Type="http://schemas.openxmlformats.org/officeDocument/2006/relationships/font" Target="fonts/Lato-regular.fntdata"/><Relationship Id="rId17" Type="http://schemas.openxmlformats.org/officeDocument/2006/relationships/slide" Target="slides/slide10.xml"/><Relationship Id="rId39" Type="http://schemas.openxmlformats.org/officeDocument/2006/relationships/font" Target="fonts/Lato-boldItalic.fntdata"/><Relationship Id="rId16" Type="http://schemas.openxmlformats.org/officeDocument/2006/relationships/slide" Target="slides/slide9.xml"/><Relationship Id="rId38" Type="http://schemas.openxmlformats.org/officeDocument/2006/relationships/font" Target="fonts/Lato-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11-13T10:58:05.015">
    <p:pos x="291" y="1903"/>
    <p:text>switch out for a more entrepreneur-related job from Y10S1. e.g. marketing manager or management consultant</p:text>
    <p:extLst>
      <p:ext uri="{C676402C-5697-4E1C-873F-D02D1690AC5C}">
        <p15:threadingInfo timeZoneBias="0"/>
      </p:ext>
      <p:ext uri="http://customooxmlschemas.google.com/">
        <go:slidesCustomData xmlns:go="http://customooxmlschemas.google.com/" commentPostId="AAABwFILaiA"/>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5-11-13T11:42:30.560">
    <p:pos x="1299" y="1381"/>
    <p:text>Fill in answers @duncan.cornish@ftflic.com
_Assigned to duncan.cornish@ftflic.com_</p:text>
    <p:extLst>
      <p:ext uri="{C676402C-5697-4E1C-873F-D02D1690AC5C}">
        <p15:threadingInfo timeZoneBias="0"/>
      </p:ext>
      <p:ext uri="http://customooxmlschemas.google.com/">
        <go:slidesCustomData xmlns:go="http://customooxmlschemas.google.com/" commentPostId="AAABwF59Ob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government/statistics/business-population-estimates-2022/business-population-estimates-for-the-uk-and-regions-2022-statistical-release-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ZNyQSdgujw"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ZNyQSdgujw"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Additional Context</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SMEs: Small and medium sized enterprises.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Turnover: The total value of the sales made by a business in a period.</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Source: </a:t>
            </a:r>
            <a:r>
              <a:rPr lang="en-GB" sz="1050" u="sng">
                <a:solidFill>
                  <a:srgbClr val="1A73E8"/>
                </a:solidFill>
                <a:highlight>
                  <a:schemeClr val="lt1"/>
                </a:highlight>
                <a:latin typeface="Roboto"/>
                <a:ea typeface="Roboto"/>
                <a:cs typeface="Roboto"/>
                <a:sym typeface="Roboto"/>
                <a:hlinkClick r:id="rId2">
                  <a:extLst>
                    <a:ext uri="{A12FA001-AC4F-418D-AE19-62706E023703}">
                      <ahyp:hlinkClr val="tx"/>
                    </a:ext>
                  </a:extLst>
                </a:hlinkClick>
              </a:rPr>
              <a:t>https://www.gov.uk/government/statistics/business-population-estimates-2022/business-population-estimates-for-the-uk-and-regions-2022-statistical-release-html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a306752e14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a306752e1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a306752e1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3a306752e14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Video here: </a:t>
            </a:r>
            <a:r>
              <a:rPr b="1" lang="en-GB" u="sng">
                <a:solidFill>
                  <a:schemeClr val="hlink"/>
                </a:solidFill>
                <a:hlinkClick r:id="rId2"/>
              </a:rPr>
              <a:t>https://www.youtube.com/watch?v=lZNyQSdgujw</a:t>
            </a:r>
            <a:r>
              <a:rPr b="1" lang="en-GB">
                <a:solidFill>
                  <a:schemeClr val="dk1"/>
                </a:solidFill>
              </a:rPr>
              <a:t>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a306752e14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3a306752e14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Video here: </a:t>
            </a:r>
            <a:r>
              <a:rPr b="1" lang="en-GB" u="sng">
                <a:solidFill>
                  <a:schemeClr val="hlink"/>
                </a:solidFill>
                <a:hlinkClick r:id="rId2"/>
              </a:rPr>
              <a:t>https://www.youtube.com/watch?v=lZNyQSdgujw</a:t>
            </a:r>
            <a:r>
              <a:rPr b="1" lang="en-GB">
                <a:solidFill>
                  <a:schemeClr val="dk1"/>
                </a:solidFill>
              </a:rPr>
              <a:t>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0de871a09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30de871a092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Additional Context</a:t>
            </a:r>
            <a:endParaRPr b="1"/>
          </a:p>
          <a:p>
            <a:pPr indent="0" lvl="0" marL="0" rtl="0" algn="l">
              <a:lnSpc>
                <a:spcPct val="100000"/>
              </a:lnSpc>
              <a:spcBef>
                <a:spcPts val="0"/>
              </a:spcBef>
              <a:spcAft>
                <a:spcPts val="0"/>
              </a:spcAft>
              <a:buSzPts val="1100"/>
              <a:buNone/>
            </a:pPr>
            <a:r>
              <a:rPr lang="en-GB"/>
              <a:t>The context below is in reference to the alternative pros and cons that students are asked to identify through the task on the slide.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Pro 1: Whilst entrepreneurs may be last to be paid, they determine how much they get paid. This is especially useful when businesses are very profitable.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Con 1: Some may find it very appealing to be in complete control of their working schedule, but others prefer a level of structure to be imposed upon them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Pro 2: Entrepreneurs have autonomy over the direction of their business, so even though all responsibility falls on them, it may be worth it considering they can take the business in whatever direction they choose.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Con 2: Although entrepreneurs don’t have to work from an office, and  can in theory work from wherever they like, they may be forced to work in environments that are not conducive to working productively. This is particularly true for startups and young businesses, where entrepreneurs may work from their kitchen, bedroom, or basement. Common examples of this are amazon, which started in Jeff Bezos’ garage, and Facebook, which started in Mark Zuckerberg’s dorm room. In actual fact, garages play a crucial role in the history of Amazon, Google, and Apple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Con 3: Whilst entrepreneurs do not compete with other colleagues (as there often aren’t any, and if there are, the entrepreneur has a higher standing) entrepreneurs must compete with external competition. This can often be more difficult, as the stakes tend to be higher (loss of revenue, survival of business).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0de871a092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30de871a092_1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Additional Context</a:t>
            </a:r>
            <a:endParaRPr b="1"/>
          </a:p>
          <a:p>
            <a:pPr indent="0" lvl="0" marL="0" rtl="0" algn="l">
              <a:lnSpc>
                <a:spcPct val="100000"/>
              </a:lnSpc>
              <a:spcBef>
                <a:spcPts val="0"/>
              </a:spcBef>
              <a:spcAft>
                <a:spcPts val="0"/>
              </a:spcAft>
              <a:buSzPts val="1100"/>
              <a:buNone/>
            </a:pPr>
            <a:r>
              <a:rPr lang="en-GB"/>
              <a:t>The context below is in reference to the alternative pros and cons that students are asked to identify through the task on the slide.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Pro 1: Whilst entrepreneurs may be last to be paid, they determine how much they get paid. This is especially useful when businesses are very profitable.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Con 1: Some may find it very appealing to be in complete control of their working schedule, but others prefer a level of structure to be imposed upon them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Pro 2: Entrepreneurs have autonomy over the direction of their business, so even though all responsibility falls on them, it may be worth it considering they can take the business in whatever direction they choose.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Con 2: Although entrepreneurs don’t have to work from an office, and  can in theory work from wherever they like, they may be forced to work in environments that are not conducive to working productively. This is particularly true for startups and young businesses, where entrepreneurs may work from their kitchen, bedroom, or basement. Common examples of this are amazon, which started in Jeff Bezos’ garage, and Facebook, which started in Mark Zuckerberg’s dorm room. In actual fact, garages play a crucial role in the history of Amazon, Google, and Apple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Con 3: Whilst entrepreneurs do not compete with other colleagues (as there often aren’t any, and if there are, the entrepreneur has a higher standing) entrepreneurs must compete with external competition. This can often be more difficult, as the stakes tend to be higher (loss of revenue, survival of business).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a:t>Ask students to create a mindmap of words and phrases that come to mind when they hear the word entrepreneur.</a:t>
            </a:r>
            <a:endParaRPr/>
          </a:p>
          <a:p>
            <a:pPr indent="0" lvl="0" marL="0" rtl="0" algn="l">
              <a:lnSpc>
                <a:spcPct val="100000"/>
              </a:lnSpc>
              <a:spcBef>
                <a:spcPts val="0"/>
              </a:spcBef>
              <a:spcAft>
                <a:spcPts val="0"/>
              </a:spcAft>
              <a:buSzPts val="1100"/>
              <a:buNone/>
            </a:pPr>
            <a:r>
              <a:rPr lang="en-GB"/>
              <a:t>Gather feedback from students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GB"/>
              <a:t>Teacher Explanation</a:t>
            </a:r>
            <a:endParaRPr b="1"/>
          </a:p>
          <a:p>
            <a:pPr indent="0" lvl="0" marL="0" rtl="0" algn="l">
              <a:lnSpc>
                <a:spcPct val="100000"/>
              </a:lnSpc>
              <a:spcBef>
                <a:spcPts val="0"/>
              </a:spcBef>
              <a:spcAft>
                <a:spcPts val="0"/>
              </a:spcAft>
              <a:buSzPts val="1100"/>
              <a:buNone/>
            </a:pPr>
            <a:r>
              <a:rPr lang="en-GB"/>
              <a:t>Expected Student Feedback: Students are likely to suggest words and phrases associated with wealthy entrepreneurs seen on tv. Prompt students by asking whether all entrepreneurs fit this criteria.</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latin typeface="Lato"/>
                <a:ea typeface="Lato"/>
                <a:cs typeface="Lato"/>
                <a:sym typeface="Lato"/>
              </a:rPr>
              <a:t>Exploratory lesson. Based on careers in the City, doesn’t look at other career</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a:t>2 minutes of students working independently. A further 2 minutes for feedback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Whether you go to university or not, what are the options when you either finish any post-16 training?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a:t>Ask students to create a mindmap of words and phrases that come to mind when they hear the word entrepreneur.</a:t>
            </a:r>
            <a:endParaRPr/>
          </a:p>
          <a:p>
            <a:pPr indent="0" lvl="0" marL="0" rtl="0" algn="l">
              <a:lnSpc>
                <a:spcPct val="100000"/>
              </a:lnSpc>
              <a:spcBef>
                <a:spcPts val="0"/>
              </a:spcBef>
              <a:spcAft>
                <a:spcPts val="0"/>
              </a:spcAft>
              <a:buSzPts val="1100"/>
              <a:buNone/>
            </a:pPr>
            <a:r>
              <a:rPr lang="en-GB"/>
              <a:t>Gather feedback from students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GB"/>
              <a:t>Teacher Explanation</a:t>
            </a:r>
            <a:endParaRPr b="1"/>
          </a:p>
          <a:p>
            <a:pPr indent="0" lvl="0" marL="0" rtl="0" algn="l">
              <a:lnSpc>
                <a:spcPct val="100000"/>
              </a:lnSpc>
              <a:spcBef>
                <a:spcPts val="0"/>
              </a:spcBef>
              <a:spcAft>
                <a:spcPts val="0"/>
              </a:spcAft>
              <a:buSzPts val="1100"/>
              <a:buNone/>
            </a:pPr>
            <a:r>
              <a:rPr lang="en-GB"/>
              <a:t>Expected Student Feedback: Students are likely to suggest words and phrases associated with wealthy entrepreneurs seen on tv. Prompt students by asking whether all entrepreneurs fit this criteria.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What could it mean for an entrepreneur to have a vision? </a:t>
            </a:r>
            <a:endParaRPr/>
          </a:p>
          <a:p>
            <a:pPr indent="0" lvl="0" marL="0" rtl="0" algn="l">
              <a:lnSpc>
                <a:spcPct val="100000"/>
              </a:lnSpc>
              <a:spcBef>
                <a:spcPts val="0"/>
              </a:spcBef>
              <a:spcAft>
                <a:spcPts val="0"/>
              </a:spcAft>
              <a:buSzPts val="1100"/>
              <a:buNone/>
            </a:pPr>
            <a:r>
              <a:rPr lang="en-GB"/>
              <a:t>What</a:t>
            </a:r>
            <a:r>
              <a:rPr lang="en-GB"/>
              <a:t> might risk mean to an </a:t>
            </a:r>
            <a:r>
              <a:rPr lang="en-GB"/>
              <a:t>entrepreneur</a:t>
            </a:r>
            <a:r>
              <a:rPr lang="en-GB"/>
              <a:t>?</a:t>
            </a:r>
            <a:endParaRPr/>
          </a:p>
          <a:p>
            <a:pPr indent="0" lvl="0" marL="0" rtl="0" algn="l">
              <a:lnSpc>
                <a:spcPct val="100000"/>
              </a:lnSpc>
              <a:spcBef>
                <a:spcPts val="0"/>
              </a:spcBef>
              <a:spcAft>
                <a:spcPts val="0"/>
              </a:spcAft>
              <a:buSzPts val="1100"/>
              <a:buNone/>
            </a:pPr>
            <a:r>
              <a:rPr lang="en-GB"/>
              <a:t>What do you think innovation is to an entrepreneur? Coming up with new ideas. </a:t>
            </a:r>
            <a:endParaRPr/>
          </a:p>
          <a:p>
            <a:pPr indent="0" lvl="0" marL="0" rtl="0" algn="l">
              <a:lnSpc>
                <a:spcPct val="100000"/>
              </a:lnSpc>
              <a:spcBef>
                <a:spcPts val="0"/>
              </a:spcBef>
              <a:spcAft>
                <a:spcPts val="0"/>
              </a:spcAft>
              <a:buSzPts val="1100"/>
              <a:buNone/>
            </a:pPr>
            <a:r>
              <a:rPr lang="en-GB"/>
              <a:t>Leadership: Being your own boss. </a:t>
            </a:r>
            <a:endParaRPr/>
          </a:p>
          <a:p>
            <a:pPr indent="0" lvl="0" marL="0" rtl="0" algn="l">
              <a:lnSpc>
                <a:spcPct val="100000"/>
              </a:lnSpc>
              <a:spcBef>
                <a:spcPts val="0"/>
              </a:spcBef>
              <a:spcAft>
                <a:spcPts val="0"/>
              </a:spcAft>
              <a:buSzPts val="1100"/>
              <a:buNone/>
            </a:pPr>
            <a:r>
              <a:rPr lang="en-GB"/>
              <a:t>Why might resilience be important for an entrepreneur? High failure rate. </a:t>
            </a:r>
            <a:endParaRPr/>
          </a:p>
          <a:p>
            <a:pPr indent="0" lvl="0" marL="0" rtl="0" algn="l">
              <a:lnSpc>
                <a:spcPct val="100000"/>
              </a:lnSpc>
              <a:spcBef>
                <a:spcPts val="0"/>
              </a:spcBef>
              <a:spcAft>
                <a:spcPts val="0"/>
              </a:spcAft>
              <a:buSzPts val="1100"/>
              <a:buNone/>
            </a:pPr>
            <a:r>
              <a:rPr lang="en-GB"/>
              <a:t>Strategy: An entrepreneur is responsible for the strategy of their business idea. </a:t>
            </a:r>
            <a:endParaRPr/>
          </a:p>
          <a:p>
            <a:pPr indent="0" lvl="0" marL="0" rtl="0" algn="l">
              <a:lnSpc>
                <a:spcPct val="100000"/>
              </a:lnSpc>
              <a:spcBef>
                <a:spcPts val="0"/>
              </a:spcBef>
              <a:spcAft>
                <a:spcPts val="0"/>
              </a:spcAft>
              <a:buSzPts val="1100"/>
              <a:buNone/>
            </a:pPr>
            <a:r>
              <a:rPr lang="en-GB"/>
              <a:t>Why is growth important? An entrepreneur’s business needs to grow to be successful.</a:t>
            </a:r>
            <a:endParaRPr/>
          </a:p>
          <a:p>
            <a:pPr indent="0" lvl="0" marL="0" rtl="0" algn="l">
              <a:lnSpc>
                <a:spcPct val="100000"/>
              </a:lnSpc>
              <a:spcBef>
                <a:spcPts val="0"/>
              </a:spcBef>
              <a:spcAft>
                <a:spcPts val="0"/>
              </a:spcAft>
              <a:buSzPts val="1100"/>
              <a:buNone/>
            </a:pPr>
            <a:r>
              <a:rPr lang="en-GB"/>
              <a:t>Why might an entrepreneur need to be adaptable? Requires confidence, enthusiasm in face of challenge/things not going to plan. </a:t>
            </a:r>
            <a:endParaRPr/>
          </a:p>
          <a:p>
            <a:pPr indent="0" lvl="0" marL="0" rtl="0" algn="l">
              <a:lnSpc>
                <a:spcPct val="100000"/>
              </a:lnSpc>
              <a:spcBef>
                <a:spcPts val="0"/>
              </a:spcBef>
              <a:spcAft>
                <a:spcPts val="0"/>
              </a:spcAft>
              <a:buSzPts val="1100"/>
              <a:buNone/>
            </a:pPr>
            <a:r>
              <a:rPr lang="en-GB"/>
              <a:t>An entrepreneur sees opportunities that maybe other people haven’t seized yet. </a:t>
            </a:r>
            <a:endParaRPr/>
          </a:p>
          <a:p>
            <a:pPr indent="0" lvl="0" marL="0" rtl="0" algn="l">
              <a:lnSpc>
                <a:spcPct val="100000"/>
              </a:lnSpc>
              <a:spcBef>
                <a:spcPts val="0"/>
              </a:spcBef>
              <a:spcAft>
                <a:spcPts val="0"/>
              </a:spcAft>
              <a:buSzPts val="1100"/>
              <a:buNone/>
            </a:pPr>
            <a:r>
              <a:rPr lang="en-GB"/>
              <a:t>Passion: An </a:t>
            </a:r>
            <a:r>
              <a:rPr lang="en-GB"/>
              <a:t>entrepreneur</a:t>
            </a:r>
            <a:r>
              <a:rPr lang="en-GB"/>
              <a:t> might be drawn to doing something they care deeply/are passionate about.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a:t>Lead a class discussion where students try to determine which of the people in the images are entrepreneurs.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GB"/>
              <a:t>Prompt Question</a:t>
            </a:r>
            <a:endParaRPr b="1"/>
          </a:p>
          <a:p>
            <a:pPr indent="0" lvl="0" marL="0" rtl="0" algn="l">
              <a:lnSpc>
                <a:spcPct val="100000"/>
              </a:lnSpc>
              <a:spcBef>
                <a:spcPts val="0"/>
              </a:spcBef>
              <a:spcAft>
                <a:spcPts val="0"/>
              </a:spcAft>
              <a:buSzPts val="1100"/>
              <a:buNone/>
            </a:pPr>
            <a:r>
              <a:rPr lang="en-GB"/>
              <a:t>What makes someone an entrepreneur?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GB"/>
              <a:t>Additional Context</a:t>
            </a:r>
            <a:endParaRPr b="1"/>
          </a:p>
          <a:p>
            <a:pPr indent="0" lvl="0" marL="0" rtl="0" algn="l">
              <a:lnSpc>
                <a:spcPct val="100000"/>
              </a:lnSpc>
              <a:spcBef>
                <a:spcPts val="0"/>
              </a:spcBef>
              <a:spcAft>
                <a:spcPts val="0"/>
              </a:spcAft>
              <a:buSzPts val="1100"/>
              <a:buNone/>
            </a:pPr>
            <a:r>
              <a:rPr lang="en-GB"/>
              <a:t>Clockwise from top left</a:t>
            </a:r>
            <a:endParaRPr/>
          </a:p>
          <a:p>
            <a:pPr indent="-292100" lvl="0" marL="457200" rtl="0" algn="l">
              <a:spcBef>
                <a:spcPts val="0"/>
              </a:spcBef>
              <a:spcAft>
                <a:spcPts val="0"/>
              </a:spcAft>
              <a:buClr>
                <a:schemeClr val="dk1"/>
              </a:buClr>
              <a:buSzPts val="1000"/>
              <a:buFont typeface="Lato"/>
              <a:buAutoNum type="arabicPeriod"/>
            </a:pPr>
            <a:r>
              <a:rPr lang="en-GB" sz="1000">
                <a:solidFill>
                  <a:schemeClr val="dk1"/>
                </a:solidFill>
                <a:latin typeface="Lato"/>
                <a:ea typeface="Lato"/>
                <a:cs typeface="Lato"/>
                <a:sym typeface="Lato"/>
              </a:rPr>
              <a:t>KSI, YouTuber and entrepreneur</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AutoNum type="arabicPeriod"/>
            </a:pPr>
            <a:r>
              <a:rPr lang="en-GB" sz="1000">
                <a:solidFill>
                  <a:schemeClr val="dk1"/>
                </a:solidFill>
                <a:latin typeface="Lato"/>
                <a:ea typeface="Lato"/>
                <a:cs typeface="Lato"/>
                <a:sym typeface="Lato"/>
              </a:rPr>
              <a:t>Yusuf and Sabi Gulamali, Owners of Maks News in Bethnal Green (examples of entrepreneurs at Small/Medium-sized enterprise)</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AutoNum type="arabicPeriod"/>
            </a:pPr>
            <a:r>
              <a:rPr lang="en-GB" sz="1000">
                <a:solidFill>
                  <a:schemeClr val="dk1"/>
                </a:solidFill>
                <a:latin typeface="Lato"/>
                <a:ea typeface="Lato"/>
                <a:cs typeface="Lato"/>
                <a:sym typeface="Lato"/>
              </a:rPr>
              <a:t>An unidentified owner of a clothes shop</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AutoNum type="arabicPeriod"/>
            </a:pPr>
            <a:r>
              <a:rPr lang="en-GB" sz="1000">
                <a:solidFill>
                  <a:schemeClr val="dk1"/>
                </a:solidFill>
                <a:latin typeface="Lato"/>
                <a:ea typeface="Lato"/>
                <a:cs typeface="Lato"/>
                <a:sym typeface="Lato"/>
              </a:rPr>
              <a:t>Bill Gates, founder of Microsoft</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AutoNum type="arabicPeriod"/>
            </a:pPr>
            <a:r>
              <a:rPr lang="en-GB" sz="1000">
                <a:solidFill>
                  <a:schemeClr val="dk1"/>
                </a:solidFill>
                <a:latin typeface="Lato"/>
                <a:ea typeface="Lato"/>
                <a:cs typeface="Lato"/>
                <a:sym typeface="Lato"/>
              </a:rPr>
              <a:t>Ben Francis, founder of GymShark and UK’s youngest billionaire</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AutoNum type="arabicPeriod"/>
            </a:pPr>
            <a:r>
              <a:rPr lang="en-GB" sz="1000">
                <a:solidFill>
                  <a:schemeClr val="dk1"/>
                </a:solidFill>
                <a:latin typeface="Lato"/>
                <a:ea typeface="Lato"/>
                <a:cs typeface="Lato"/>
                <a:sym typeface="Lato"/>
              </a:rPr>
              <a:t>An unidentified business owner.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1000">
                <a:solidFill>
                  <a:schemeClr val="dk1"/>
                </a:solidFill>
                <a:latin typeface="Lato"/>
                <a:ea typeface="Lato"/>
                <a:cs typeface="Lato"/>
                <a:sym typeface="Lato"/>
              </a:rPr>
              <a:t>Delivery Instruction</a:t>
            </a:r>
            <a:endParaRPr b="1" sz="10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sz="1000">
                <a:solidFill>
                  <a:schemeClr val="dk1"/>
                </a:solidFill>
                <a:latin typeface="Lato"/>
                <a:ea typeface="Lato"/>
                <a:cs typeface="Lato"/>
                <a:sym typeface="Lato"/>
              </a:rPr>
              <a:t>Lead a class discussion where students try to determine which of the people in the images are entrepreneurs.</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b="1" lang="en-GB" sz="1000">
                <a:solidFill>
                  <a:schemeClr val="dk1"/>
                </a:solidFill>
                <a:latin typeface="Lato"/>
                <a:ea typeface="Lato"/>
                <a:cs typeface="Lato"/>
                <a:sym typeface="Lato"/>
              </a:rPr>
              <a:t>Prompt Question</a:t>
            </a:r>
            <a:endParaRPr b="1" sz="10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sz="1000">
                <a:solidFill>
                  <a:schemeClr val="dk1"/>
                </a:solidFill>
                <a:latin typeface="Lato"/>
                <a:ea typeface="Lato"/>
                <a:cs typeface="Lato"/>
                <a:sym typeface="Lato"/>
              </a:rPr>
              <a:t>Can you explain the financial risks that these people would have taken on when setting up their businesses?</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b="1" lang="en-GB" sz="1000">
                <a:solidFill>
                  <a:schemeClr val="dk1"/>
                </a:solidFill>
                <a:latin typeface="Lato"/>
                <a:ea typeface="Lato"/>
                <a:cs typeface="Lato"/>
                <a:sym typeface="Lato"/>
              </a:rPr>
              <a:t>Additional Context</a:t>
            </a:r>
            <a:endParaRPr b="1" sz="10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sz="1000">
                <a:solidFill>
                  <a:schemeClr val="dk1"/>
                </a:solidFill>
                <a:latin typeface="Lato"/>
                <a:ea typeface="Lato"/>
                <a:cs typeface="Lato"/>
                <a:sym typeface="Lato"/>
              </a:rPr>
              <a:t>All of the above would have needed funding to start their businesses. They would either have used their own savings, or used a loan. In each case, the money used to establish their company was at risk, as there was no guarantee that the business would be a success.</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sz="1000">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sz="1000">
                <a:solidFill>
                  <a:schemeClr val="dk1"/>
                </a:solidFill>
                <a:latin typeface="Lato"/>
                <a:ea typeface="Lato"/>
                <a:cs typeface="Lato"/>
                <a:sym typeface="Lato"/>
              </a:rPr>
              <a:t>F</a:t>
            </a:r>
            <a:r>
              <a:rPr lang="en-GB" sz="1000">
                <a:solidFill>
                  <a:schemeClr val="dk1"/>
                </a:solidFill>
                <a:latin typeface="Lato"/>
                <a:ea typeface="Lato"/>
                <a:cs typeface="Lato"/>
                <a:sym typeface="Lato"/>
              </a:rPr>
              <a:t>rom left:</a:t>
            </a:r>
            <a:endParaRPr sz="1000">
              <a:solidFill>
                <a:schemeClr val="dk1"/>
              </a:solidFill>
              <a:latin typeface="Lato"/>
              <a:ea typeface="Lato"/>
              <a:cs typeface="Lato"/>
              <a:sym typeface="Lato"/>
            </a:endParaRPr>
          </a:p>
          <a:p>
            <a:pPr indent="-292100" lvl="0" marL="457200" rtl="0" algn="l">
              <a:lnSpc>
                <a:spcPct val="100000"/>
              </a:lnSpc>
              <a:spcBef>
                <a:spcPts val="0"/>
              </a:spcBef>
              <a:spcAft>
                <a:spcPts val="0"/>
              </a:spcAft>
              <a:buClr>
                <a:schemeClr val="dk1"/>
              </a:buClr>
              <a:buSzPts val="1000"/>
              <a:buFont typeface="Lato"/>
              <a:buAutoNum type="arabicPeriod"/>
            </a:pPr>
            <a:r>
              <a:rPr lang="en-GB" sz="1000">
                <a:solidFill>
                  <a:schemeClr val="dk1"/>
                </a:solidFill>
                <a:latin typeface="Lato"/>
                <a:ea typeface="Lato"/>
                <a:cs typeface="Lato"/>
                <a:sym typeface="Lato"/>
              </a:rPr>
              <a:t>KSI, YouTuber and entrepreneur</a:t>
            </a:r>
            <a:endParaRPr sz="1000">
              <a:solidFill>
                <a:schemeClr val="dk1"/>
              </a:solidFill>
              <a:latin typeface="Lato"/>
              <a:ea typeface="Lato"/>
              <a:cs typeface="Lato"/>
              <a:sym typeface="Lato"/>
            </a:endParaRPr>
          </a:p>
          <a:p>
            <a:pPr indent="-292100" lvl="0" marL="457200" rtl="0" algn="l">
              <a:lnSpc>
                <a:spcPct val="100000"/>
              </a:lnSpc>
              <a:spcBef>
                <a:spcPts val="0"/>
              </a:spcBef>
              <a:spcAft>
                <a:spcPts val="0"/>
              </a:spcAft>
              <a:buClr>
                <a:schemeClr val="dk1"/>
              </a:buClr>
              <a:buSzPts val="1000"/>
              <a:buFont typeface="Lato"/>
              <a:buAutoNum type="arabicPeriod"/>
            </a:pPr>
            <a:r>
              <a:rPr lang="en-GB" sz="1000">
                <a:solidFill>
                  <a:schemeClr val="dk1"/>
                </a:solidFill>
                <a:latin typeface="Lato"/>
                <a:ea typeface="Lato"/>
                <a:cs typeface="Lato"/>
                <a:sym typeface="Lato"/>
              </a:rPr>
              <a:t>An unidentified business owner.</a:t>
            </a:r>
            <a:endParaRPr sz="1000">
              <a:solidFill>
                <a:schemeClr val="dk1"/>
              </a:solidFill>
              <a:latin typeface="Lato"/>
              <a:ea typeface="Lato"/>
              <a:cs typeface="Lato"/>
              <a:sym typeface="Lato"/>
            </a:endParaRPr>
          </a:p>
          <a:p>
            <a:pPr indent="-292100" lvl="0" marL="457200" rtl="0" algn="l">
              <a:lnSpc>
                <a:spcPct val="100000"/>
              </a:lnSpc>
              <a:spcBef>
                <a:spcPts val="0"/>
              </a:spcBef>
              <a:spcAft>
                <a:spcPts val="0"/>
              </a:spcAft>
              <a:buClr>
                <a:schemeClr val="dk1"/>
              </a:buClr>
              <a:buSzPts val="1000"/>
              <a:buFont typeface="Lato"/>
              <a:buAutoNum type="arabicPeriod"/>
            </a:pPr>
            <a:r>
              <a:rPr lang="en-GB" sz="1000">
                <a:solidFill>
                  <a:schemeClr val="dk1"/>
                </a:solidFill>
                <a:latin typeface="Lato"/>
                <a:ea typeface="Lato"/>
                <a:cs typeface="Lato"/>
                <a:sym typeface="Lato"/>
              </a:rPr>
              <a:t>Yusuf and Sabi Gulamali, Owners of Maks News in Bethnal Green</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AutoNum type="arabicPeriod"/>
            </a:pPr>
            <a:r>
              <a:rPr lang="en-GB" sz="1000">
                <a:solidFill>
                  <a:schemeClr val="dk1"/>
                </a:solidFill>
                <a:latin typeface="Lato"/>
                <a:ea typeface="Lato"/>
                <a:cs typeface="Lato"/>
                <a:sym typeface="Lato"/>
              </a:rPr>
              <a:t>Bill Gates, founder of Microsoft</a:t>
            </a:r>
            <a:endParaRPr sz="1000">
              <a:solidFill>
                <a:schemeClr val="dk1"/>
              </a:solidFill>
              <a:latin typeface="Lato"/>
              <a:ea typeface="Lato"/>
              <a:cs typeface="Lato"/>
              <a:sym typeface="Lato"/>
            </a:endParaRPr>
          </a:p>
          <a:p>
            <a:pPr indent="-292100" lvl="0" marL="457200" rtl="0" algn="l">
              <a:lnSpc>
                <a:spcPct val="100000"/>
              </a:lnSpc>
              <a:spcBef>
                <a:spcPts val="0"/>
              </a:spcBef>
              <a:spcAft>
                <a:spcPts val="0"/>
              </a:spcAft>
              <a:buClr>
                <a:schemeClr val="dk1"/>
              </a:buClr>
              <a:buSzPts val="1000"/>
              <a:buFont typeface="Lato"/>
              <a:buAutoNum type="arabicPeriod"/>
            </a:pPr>
            <a:r>
              <a:rPr lang="en-GB" sz="1000">
                <a:solidFill>
                  <a:schemeClr val="dk1"/>
                </a:solidFill>
                <a:latin typeface="Lato"/>
                <a:ea typeface="Lato"/>
                <a:cs typeface="Lato"/>
                <a:sym typeface="Lato"/>
              </a:rPr>
              <a:t>An unidentified owner of a clothes shop</a:t>
            </a:r>
            <a:endParaRPr sz="1000">
              <a:solidFill>
                <a:schemeClr val="dk1"/>
              </a:solidFill>
              <a:latin typeface="Lato"/>
              <a:ea typeface="Lato"/>
              <a:cs typeface="Lato"/>
              <a:sym typeface="Lato"/>
            </a:endParaRPr>
          </a:p>
          <a:p>
            <a:pPr indent="-292100" lvl="0" marL="457200" rtl="0" algn="l">
              <a:lnSpc>
                <a:spcPct val="100000"/>
              </a:lnSpc>
              <a:spcBef>
                <a:spcPts val="0"/>
              </a:spcBef>
              <a:spcAft>
                <a:spcPts val="0"/>
              </a:spcAft>
              <a:buClr>
                <a:schemeClr val="dk1"/>
              </a:buClr>
              <a:buSzPts val="1000"/>
              <a:buFont typeface="Lato"/>
              <a:buAutoNum type="arabicPeriod"/>
            </a:pPr>
            <a:r>
              <a:rPr lang="en-GB" sz="1000">
                <a:solidFill>
                  <a:schemeClr val="dk1"/>
                </a:solidFill>
                <a:latin typeface="Lato"/>
                <a:ea typeface="Lato"/>
                <a:cs typeface="Lato"/>
                <a:sym typeface="Lato"/>
              </a:rPr>
              <a:t>Ben Francis, founder of GymShark and UK’s youngest billionaire</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6" name="Shape 6"/>
        <p:cNvGrpSpPr/>
        <p:nvPr/>
      </p:nvGrpSpPr>
      <p:grpSpPr>
        <a:xfrm>
          <a:off x="0" y="0"/>
          <a:ext cx="0" cy="0"/>
          <a:chOff x="0" y="0"/>
          <a:chExt cx="0" cy="0"/>
        </a:xfrm>
      </p:grpSpPr>
      <p:sp>
        <p:nvSpPr>
          <p:cNvPr id="7" name="Google Shape;7;g33dd041af72_0_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 name="Google Shape;8;g33dd041af72_0_1"/>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p:cSld name="TITLE_ONLY_2">
    <p:bg>
      <p:bgPr>
        <a:solidFill>
          <a:srgbClr val="262A33"/>
        </a:solidFill>
      </p:bgPr>
    </p:bg>
    <p:spTree>
      <p:nvGrpSpPr>
        <p:cNvPr id="30" name="Shape 30"/>
        <p:cNvGrpSpPr/>
        <p:nvPr/>
      </p:nvGrpSpPr>
      <p:grpSpPr>
        <a:xfrm>
          <a:off x="0" y="0"/>
          <a:ext cx="0" cy="0"/>
          <a:chOff x="0" y="0"/>
          <a:chExt cx="0" cy="0"/>
        </a:xfrm>
      </p:grpSpPr>
      <p:pic>
        <p:nvPicPr>
          <p:cNvPr id="31" name="Google Shape;31;g33dd041af72_0_25"/>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32" name="Shape 32"/>
        <p:cNvGrpSpPr/>
        <p:nvPr/>
      </p:nvGrpSpPr>
      <p:grpSpPr>
        <a:xfrm>
          <a:off x="0" y="0"/>
          <a:ext cx="0" cy="0"/>
          <a:chOff x="0" y="0"/>
          <a:chExt cx="0" cy="0"/>
        </a:xfrm>
      </p:grpSpPr>
      <p:pic>
        <p:nvPicPr>
          <p:cNvPr id="33" name="Google Shape;33;g33dd041af72_0_2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2">
  <p:cSld name="TITLE_AND_BODY_1_1">
    <p:bg>
      <p:bgPr>
        <a:solidFill>
          <a:srgbClr val="0543B3"/>
        </a:solidFill>
      </p:bgPr>
    </p:bg>
    <p:spTree>
      <p:nvGrpSpPr>
        <p:cNvPr id="34" name="Shape 34"/>
        <p:cNvGrpSpPr/>
        <p:nvPr/>
      </p:nvGrpSpPr>
      <p:grpSpPr>
        <a:xfrm>
          <a:off x="0" y="0"/>
          <a:ext cx="0" cy="0"/>
          <a:chOff x="0" y="0"/>
          <a:chExt cx="0" cy="0"/>
        </a:xfrm>
      </p:grpSpPr>
      <p:pic>
        <p:nvPicPr>
          <p:cNvPr id="35" name="Google Shape;35;g33dd041af72_0_29"/>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
        <p:nvSpPr>
          <p:cNvPr id="36" name="Google Shape;36;g33dd041af72_0_2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37" name="Shape 37"/>
        <p:cNvGrpSpPr/>
        <p:nvPr/>
      </p:nvGrpSpPr>
      <p:grpSpPr>
        <a:xfrm>
          <a:off x="0" y="0"/>
          <a:ext cx="0" cy="0"/>
          <a:chOff x="0" y="0"/>
          <a:chExt cx="0" cy="0"/>
        </a:xfrm>
      </p:grpSpPr>
      <p:sp>
        <p:nvSpPr>
          <p:cNvPr id="38" name="Google Shape;38;g33dd041af72_0_3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_2">
    <p:spTree>
      <p:nvGrpSpPr>
        <p:cNvPr id="39" name="Shape 39"/>
        <p:cNvGrpSpPr/>
        <p:nvPr/>
      </p:nvGrpSpPr>
      <p:grpSpPr>
        <a:xfrm>
          <a:off x="0" y="0"/>
          <a:ext cx="0" cy="0"/>
          <a:chOff x="0" y="0"/>
          <a:chExt cx="0" cy="0"/>
        </a:xfrm>
      </p:grpSpPr>
      <p:sp>
        <p:nvSpPr>
          <p:cNvPr id="40" name="Google Shape;40;g33dd041af72_0_3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2">
  <p:cSld name="TITLE_AND_TWO_COLUMNS_1_2">
    <p:spTree>
      <p:nvGrpSpPr>
        <p:cNvPr id="9" name="Shape 9"/>
        <p:cNvGrpSpPr/>
        <p:nvPr/>
      </p:nvGrpSpPr>
      <p:grpSpPr>
        <a:xfrm>
          <a:off x="0" y="0"/>
          <a:ext cx="0" cy="0"/>
          <a:chOff x="0" y="0"/>
          <a:chExt cx="0" cy="0"/>
        </a:xfrm>
      </p:grpSpPr>
      <p:sp>
        <p:nvSpPr>
          <p:cNvPr id="10" name="Google Shape;10;g33dd041af72_0_4"/>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g33dd041af72_0_4"/>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2" name="Google Shape;12;g33dd041af72_0_4"/>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TITLE_AND_TWO_COLUMNS_1_1">
    <p:spTree>
      <p:nvGrpSpPr>
        <p:cNvPr id="13" name="Shape 13"/>
        <p:cNvGrpSpPr/>
        <p:nvPr/>
      </p:nvGrpSpPr>
      <p:grpSpPr>
        <a:xfrm>
          <a:off x="0" y="0"/>
          <a:ext cx="0" cy="0"/>
          <a:chOff x="0" y="0"/>
          <a:chExt cx="0" cy="0"/>
        </a:xfrm>
      </p:grpSpPr>
      <p:sp>
        <p:nvSpPr>
          <p:cNvPr id="14" name="Google Shape;14;g33dd041af72_0_8"/>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5" name="Shape 15"/>
        <p:cNvGrpSpPr/>
        <p:nvPr/>
      </p:nvGrpSpPr>
      <p:grpSpPr>
        <a:xfrm>
          <a:off x="0" y="0"/>
          <a:ext cx="0" cy="0"/>
          <a:chOff x="0" y="0"/>
          <a:chExt cx="0" cy="0"/>
        </a:xfrm>
      </p:grpSpPr>
      <p:pic>
        <p:nvPicPr>
          <p:cNvPr id="16" name="Google Shape;16;g33dd041af72_0_10"/>
          <p:cNvPicPr preferRelativeResize="0"/>
          <p:nvPr/>
        </p:nvPicPr>
        <p:blipFill rotWithShape="1">
          <a:blip r:embed="rId2">
            <a:alphaModFix/>
          </a:blip>
          <a:srcRect b="-2281" l="-4222" r="-3757" t="-2440"/>
          <a:stretch/>
        </p:blipFill>
        <p:spPr>
          <a:xfrm rot="-5400000">
            <a:off x="7182681" y="3219806"/>
            <a:ext cx="2039601" cy="1978026"/>
          </a:xfrm>
          <a:prstGeom prst="rect">
            <a:avLst/>
          </a:prstGeom>
          <a:noFill/>
          <a:ln>
            <a:noFill/>
          </a:ln>
        </p:spPr>
      </p:pic>
      <p:pic>
        <p:nvPicPr>
          <p:cNvPr id="17" name="Google Shape;17;g33dd041af72_0_10"/>
          <p:cNvPicPr preferRelativeResize="0"/>
          <p:nvPr/>
        </p:nvPicPr>
        <p:blipFill rotWithShape="1">
          <a:blip r:embed="rId3">
            <a:alphaModFix/>
          </a:blip>
          <a:srcRect b="-5224" l="-1905" r="-1091" t="-5235"/>
          <a:stretch/>
        </p:blipFill>
        <p:spPr>
          <a:xfrm>
            <a:off x="426625" y="302950"/>
            <a:ext cx="2516427" cy="696225"/>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33dd041af72_0_1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0" name="Shape 20"/>
        <p:cNvGrpSpPr/>
        <p:nvPr/>
      </p:nvGrpSpPr>
      <p:grpSpPr>
        <a:xfrm>
          <a:off x="0" y="0"/>
          <a:ext cx="0" cy="0"/>
          <a:chOff x="0" y="0"/>
          <a:chExt cx="0" cy="0"/>
        </a:xfrm>
      </p:grpSpPr>
      <p:pic>
        <p:nvPicPr>
          <p:cNvPr id="21" name="Google Shape;21;g33dd041af72_0_15"/>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g33dd041af72_0_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g33dd041af72_0_17"/>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25" name="Google Shape;25;g33dd041af72_0_1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900"/>
              <a:buFont typeface="Lato"/>
              <a:buNone/>
              <a:defRPr b="1" sz="2900">
                <a:solidFill>
                  <a:schemeClr val="lt1"/>
                </a:solidFill>
                <a:latin typeface="Lato"/>
                <a:ea typeface="Lato"/>
                <a:cs typeface="Lato"/>
                <a:sym typeface="Lato"/>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26" name="Shape 2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27" name="Shape 27"/>
        <p:cNvGrpSpPr/>
        <p:nvPr/>
      </p:nvGrpSpPr>
      <p:grpSpPr>
        <a:xfrm>
          <a:off x="0" y="0"/>
          <a:ext cx="0" cy="0"/>
          <a:chOff x="0" y="0"/>
          <a:chExt cx="0" cy="0"/>
        </a:xfrm>
      </p:grpSpPr>
      <p:sp>
        <p:nvSpPr>
          <p:cNvPr id="28" name="Google Shape;28;g33dd041af72_0_2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g33dd041af72_0_22"/>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entrepreneur.com/starting-a-business/the-true-failure-rate-of-small-businesses/36135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19.jpg"/><Relationship Id="rId5"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www.youtube.com/watch?v=lZNyQSdgujw" TargetMode="External"/><Relationship Id="rId4" Type="http://schemas.openxmlformats.org/officeDocument/2006/relationships/hyperlink" Target="http://www.youtube.com/watch?v=lZNyQSdgujw" TargetMode="External"/><Relationship Id="rId5"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comments" Target="../comments/comment2.xml"/><Relationship Id="rId4" Type="http://schemas.openxmlformats.org/officeDocument/2006/relationships/hyperlink" Target="http://www.youtube.com/watch?v=lZNyQSdgujw" TargetMode="External"/><Relationship Id="rId5"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hyperlink" Target="https://www.moneyhelper.org.uk/en/work/employment" TargetMode="External"/><Relationship Id="rId4" Type="http://schemas.openxmlformats.org/officeDocument/2006/relationships/hyperlink" Target="https://www.citizensadvice.org.uk/work/" TargetMode="External"/><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hyperlink" Target="https://www.gov.uk/browse/work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resources.ftflic.com/" TargetMode="External"/><Relationship Id="rId4" Type="http://schemas.openxmlformats.org/officeDocument/2006/relationships/hyperlink" Target="https://globalbanking.ac.uk/blog/11-tips-to-become-a-successful-entrepreneur-in-the-uk/" TargetMode="External"/><Relationship Id="rId5" Type="http://schemas.openxmlformats.org/officeDocument/2006/relationships/hyperlink" Target="https://www.business.hsbc.uk/en-gb/insights/starting-a-business/what-is-an-entrepreneu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2.png"/><Relationship Id="rId5" Type="http://schemas.openxmlformats.org/officeDocument/2006/relationships/image" Target="../media/image14.png"/><Relationship Id="rId6" Type="http://schemas.openxmlformats.org/officeDocument/2006/relationships/image" Target="../media/image24.png"/><Relationship Id="rId7" Type="http://schemas.openxmlformats.org/officeDocument/2006/relationships/image" Target="../media/image13.png"/><Relationship Id="rId8" Type="http://schemas.openxmlformats.org/officeDocument/2006/relationships/image" Target="../media/image10.png"/></Relationships>
</file>

<file path=ppt/slides/_rels/slide9.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24.png"/><Relationship Id="rId7" Type="http://schemas.openxmlformats.org/officeDocument/2006/relationships/image" Target="../media/image13.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 name="Shape 44"/>
        <p:cNvGrpSpPr/>
        <p:nvPr/>
      </p:nvGrpSpPr>
      <p:grpSpPr>
        <a:xfrm>
          <a:off x="0" y="0"/>
          <a:ext cx="0" cy="0"/>
          <a:chOff x="0" y="0"/>
          <a:chExt cx="0" cy="0"/>
        </a:xfrm>
      </p:grpSpPr>
      <p:sp>
        <p:nvSpPr>
          <p:cNvPr id="45" name="Google Shape;45;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Four (recommended for Year 10)</a:t>
            </a:r>
            <a:endParaRPr b="1" i="0" sz="1000" u="none" cap="none" strike="noStrike">
              <a:solidFill>
                <a:schemeClr val="accent2"/>
              </a:solidFill>
              <a:latin typeface="Arial"/>
              <a:ea typeface="Arial"/>
              <a:cs typeface="Arial"/>
              <a:sym typeface="Arial"/>
            </a:endParaRPr>
          </a:p>
        </p:txBody>
      </p:sp>
      <p:sp>
        <p:nvSpPr>
          <p:cNvPr id="46" name="Google Shape;46;p1"/>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a:ea typeface="Lato"/>
                <a:cs typeface="Lato"/>
                <a:sym typeface="Lato"/>
              </a:rPr>
              <a:t>How to plan for the world of work</a:t>
            </a:r>
            <a:endParaRPr b="1" i="0" sz="4800" u="none" cap="none" strike="noStrike">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0"/>
          <p:cNvSpPr txBox="1"/>
          <p:nvPr/>
        </p:nvSpPr>
        <p:spPr>
          <a:xfrm>
            <a:off x="6001100" y="1962000"/>
            <a:ext cx="2852100" cy="18714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Lato"/>
                <a:ea typeface="Lato"/>
                <a:cs typeface="Lato"/>
                <a:sym typeface="Lato"/>
              </a:rPr>
              <a:t>Small businesses employ </a:t>
            </a:r>
            <a:endParaRPr b="1"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dk1"/>
                </a:solidFill>
                <a:latin typeface="Lato"/>
                <a:ea typeface="Lato"/>
                <a:cs typeface="Lato"/>
                <a:sym typeface="Lato"/>
              </a:rPr>
              <a:t>4</a:t>
            </a:r>
            <a:r>
              <a:rPr b="1" lang="en-GB" sz="2200">
                <a:solidFill>
                  <a:schemeClr val="dk1"/>
                </a:solidFill>
                <a:latin typeface="Lato"/>
                <a:ea typeface="Lato"/>
                <a:cs typeface="Lato"/>
                <a:sym typeface="Lato"/>
              </a:rPr>
              <a:t>7</a:t>
            </a:r>
            <a:r>
              <a:rPr b="1" i="0" lang="en-GB" sz="2200" u="none" cap="none" strike="noStrike">
                <a:solidFill>
                  <a:schemeClr val="dk1"/>
                </a:solidFill>
                <a:latin typeface="Lato"/>
                <a:ea typeface="Lato"/>
                <a:cs typeface="Lato"/>
                <a:sym typeface="Lato"/>
              </a:rPr>
              <a:t>% of the UK workforc</a:t>
            </a:r>
            <a:r>
              <a:rPr b="1" i="0" lang="en-GB" sz="2200" u="none" cap="none" strike="noStrike">
                <a:solidFill>
                  <a:schemeClr val="dk1"/>
                </a:solidFill>
                <a:latin typeface="Lato"/>
                <a:ea typeface="Lato"/>
                <a:cs typeface="Lato"/>
                <a:sym typeface="Lato"/>
              </a:rPr>
              <a:t>e</a:t>
            </a:r>
            <a:endParaRPr b="1" i="0" sz="800" u="none" cap="none" strike="noStrike">
              <a:solidFill>
                <a:schemeClr val="dk1"/>
              </a:solidFill>
              <a:latin typeface="Lato"/>
              <a:ea typeface="Lato"/>
              <a:cs typeface="Lato"/>
              <a:sym typeface="Lato"/>
            </a:endParaRPr>
          </a:p>
        </p:txBody>
      </p:sp>
      <p:sp>
        <p:nvSpPr>
          <p:cNvPr id="121" name="Google Shape;121;p1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Entrepreneurs in the UK</a:t>
            </a:r>
            <a:endParaRPr b="1" i="0" sz="2900" u="none" cap="none" strike="noStrike">
              <a:latin typeface="Lato"/>
              <a:ea typeface="Lato"/>
              <a:cs typeface="Lato"/>
              <a:sym typeface="Lato"/>
            </a:endParaRPr>
          </a:p>
        </p:txBody>
      </p:sp>
      <p:sp>
        <p:nvSpPr>
          <p:cNvPr id="122" name="Google Shape;122;p10"/>
          <p:cNvSpPr txBox="1"/>
          <p:nvPr/>
        </p:nvSpPr>
        <p:spPr>
          <a:xfrm>
            <a:off x="358075" y="1969774"/>
            <a:ext cx="3097800" cy="18792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In the private sector, small and medium businesses account for over half of the turnover at £2.</a:t>
            </a:r>
            <a:r>
              <a:rPr b="1" lang="en-GB" sz="1800">
                <a:solidFill>
                  <a:schemeClr val="dk1"/>
                </a:solidFill>
                <a:latin typeface="Lato"/>
                <a:ea typeface="Lato"/>
                <a:cs typeface="Lato"/>
                <a:sym typeface="Lato"/>
              </a:rPr>
              <a:t>8</a:t>
            </a:r>
            <a:r>
              <a:rPr b="1" i="0" lang="en-GB" sz="1800" u="none" cap="none" strike="noStrike">
                <a:solidFill>
                  <a:schemeClr val="dk1"/>
                </a:solidFill>
                <a:latin typeface="Lato"/>
                <a:ea typeface="Lato"/>
                <a:cs typeface="Lato"/>
                <a:sym typeface="Lato"/>
              </a:rPr>
              <a:t> trillion (52%)</a:t>
            </a:r>
            <a:endParaRPr b="1" i="0" sz="900" u="none" cap="none" strike="noStrike">
              <a:solidFill>
                <a:schemeClr val="dk1"/>
              </a:solidFill>
              <a:latin typeface="Lato"/>
              <a:ea typeface="Lato"/>
              <a:cs typeface="Lato"/>
              <a:sym typeface="Lato"/>
            </a:endParaRPr>
          </a:p>
        </p:txBody>
      </p:sp>
      <p:sp>
        <p:nvSpPr>
          <p:cNvPr id="123" name="Google Shape;123;p10"/>
          <p:cNvSpPr txBox="1"/>
          <p:nvPr/>
        </p:nvSpPr>
        <p:spPr>
          <a:xfrm>
            <a:off x="3574862" y="1969774"/>
            <a:ext cx="2307300" cy="18714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On average, almost </a:t>
            </a:r>
            <a:r>
              <a:rPr b="1" i="0" lang="en-GB" sz="1800" u="none" cap="none" strike="noStrike">
                <a:solidFill>
                  <a:schemeClr val="dk1"/>
                </a:solidFill>
                <a:uFill>
                  <a:noFill/>
                </a:uFill>
                <a:latin typeface="Lato"/>
                <a:ea typeface="Lato"/>
                <a:cs typeface="Lato"/>
                <a:sym typeface="Lato"/>
                <a:hlinkClick r:id="rId3">
                  <a:extLst>
                    <a:ext uri="{A12FA001-AC4F-418D-AE19-62706E023703}">
                      <ahyp:hlinkClr val="tx"/>
                    </a:ext>
                  </a:extLst>
                </a:hlinkClick>
              </a:rPr>
              <a:t>20% of new businesses</a:t>
            </a:r>
            <a:r>
              <a:rPr b="1" i="0" lang="en-GB" sz="1800" u="none" cap="none" strike="noStrike">
                <a:solidFill>
                  <a:schemeClr val="dk1"/>
                </a:solidFill>
                <a:latin typeface="Lato"/>
                <a:ea typeface="Lato"/>
                <a:cs typeface="Lato"/>
                <a:sym typeface="Lato"/>
              </a:rPr>
              <a:t> fail in their first year</a:t>
            </a:r>
            <a:endParaRPr b="0" i="0" sz="1800" u="none" cap="none" strike="noStrike">
              <a:solidFill>
                <a:schemeClr val="dk1"/>
              </a:solidFill>
              <a:latin typeface="Lato"/>
              <a:ea typeface="Lato"/>
              <a:cs typeface="Lato"/>
              <a:sym typeface="Lato"/>
            </a:endParaRPr>
          </a:p>
        </p:txBody>
      </p:sp>
      <p:sp>
        <p:nvSpPr>
          <p:cNvPr id="124" name="Google Shape;124;p10"/>
          <p:cNvSpPr txBox="1"/>
          <p:nvPr>
            <p:ph type="ctrTitle"/>
          </p:nvPr>
        </p:nvSpPr>
        <p:spPr>
          <a:xfrm>
            <a:off x="358075" y="1185475"/>
            <a:ext cx="7905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Key Facts</a:t>
            </a:r>
            <a:endParaRPr b="1" i="0" sz="2900" u="none" cap="none" strike="noStrike">
              <a:solidFill>
                <a:schemeClr val="lt1"/>
              </a:solidFill>
              <a:latin typeface="Lato"/>
              <a:ea typeface="Lato"/>
              <a:cs typeface="Lato"/>
              <a:sym typeface="Lato"/>
            </a:endParaRPr>
          </a:p>
        </p:txBody>
      </p:sp>
      <p:sp>
        <p:nvSpPr>
          <p:cNvPr id="125" name="Google Shape;125;p10"/>
          <p:cNvSpPr txBox="1"/>
          <p:nvPr/>
        </p:nvSpPr>
        <p:spPr>
          <a:xfrm>
            <a:off x="358075" y="4029700"/>
            <a:ext cx="7208400" cy="523200"/>
          </a:xfrm>
          <a:prstGeom prst="rect">
            <a:avLst/>
          </a:prstGeom>
          <a:noFill/>
          <a:ln cap="flat" cmpd="sng" w="19050">
            <a:solidFill>
              <a:srgbClr val="0543B3"/>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latin typeface="Lato"/>
                <a:ea typeface="Lato"/>
                <a:cs typeface="Lato"/>
                <a:sym typeface="Lato"/>
              </a:rPr>
              <a:t>What does this tell us about entrepreneurship?</a:t>
            </a:r>
            <a:endParaRPr b="1" sz="22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1"/>
          <p:cNvSpPr txBox="1"/>
          <p:nvPr/>
        </p:nvSpPr>
        <p:spPr>
          <a:xfrm>
            <a:off x="272745" y="1276500"/>
            <a:ext cx="83499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1" lang="en-GB" sz="1900" u="none" cap="none" strike="noStrike">
                <a:solidFill>
                  <a:schemeClr val="accent1"/>
                </a:solidFill>
                <a:latin typeface="Lato"/>
                <a:ea typeface="Lato"/>
                <a:cs typeface="Lato"/>
                <a:sym typeface="Lato"/>
              </a:rPr>
              <a:t>Using full sentences, you have two minutes to write a brief description of what it means to be an entrepreneur and the role entrepreneurs play in the UK economy.</a:t>
            </a:r>
            <a:endParaRPr b="1" i="1" sz="1900" u="none" cap="none" strike="noStrike">
              <a:solidFill>
                <a:schemeClr val="accent1"/>
              </a:solidFill>
              <a:latin typeface="Lato"/>
              <a:ea typeface="Lato"/>
              <a:cs typeface="Lato"/>
              <a:sym typeface="Lato"/>
            </a:endParaRPr>
          </a:p>
        </p:txBody>
      </p:sp>
      <p:sp>
        <p:nvSpPr>
          <p:cNvPr id="131" name="Google Shape;131;p1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Entrepreneurs in the UK</a:t>
            </a:r>
            <a:endParaRPr b="1" i="0" sz="2900" u="none" cap="none" strike="noStrike">
              <a:latin typeface="Lato"/>
              <a:ea typeface="Lato"/>
              <a:cs typeface="Lato"/>
              <a:sym typeface="Lato"/>
            </a:endParaRPr>
          </a:p>
        </p:txBody>
      </p:sp>
      <p:pic>
        <p:nvPicPr>
          <p:cNvPr id="132" name="Google Shape;132;p11"/>
          <p:cNvPicPr preferRelativeResize="0"/>
          <p:nvPr/>
        </p:nvPicPr>
        <p:blipFill rotWithShape="1">
          <a:blip r:embed="rId3">
            <a:alphaModFix/>
          </a:blip>
          <a:srcRect b="0" l="0" r="0" t="0"/>
          <a:stretch/>
        </p:blipFill>
        <p:spPr>
          <a:xfrm>
            <a:off x="6651800" y="2281325"/>
            <a:ext cx="1631325" cy="1631350"/>
          </a:xfrm>
          <a:prstGeom prst="rect">
            <a:avLst/>
          </a:prstGeom>
          <a:noFill/>
          <a:ln>
            <a:noFill/>
          </a:ln>
        </p:spPr>
      </p:pic>
      <p:sp>
        <p:nvSpPr>
          <p:cNvPr id="133" name="Google Shape;133;p11"/>
          <p:cNvSpPr txBox="1"/>
          <p:nvPr/>
        </p:nvSpPr>
        <p:spPr>
          <a:xfrm>
            <a:off x="325375" y="2371650"/>
            <a:ext cx="7208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An entrepreneur is someone who…</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One quality of an entrepreneur is….</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This is important because…</a:t>
            </a:r>
            <a:endParaRPr sz="1800">
              <a:latin typeface="Lato"/>
              <a:ea typeface="Lato"/>
              <a:cs typeface="Lato"/>
              <a:sym typeface="Lato"/>
            </a:endParaRPr>
          </a:p>
          <a:p>
            <a:pPr indent="0" lvl="0" marL="0" rtl="0" algn="l">
              <a:spcBef>
                <a:spcPts val="0"/>
              </a:spcBef>
              <a:spcAft>
                <a:spcPts val="0"/>
              </a:spcAft>
              <a:buNone/>
            </a:pPr>
            <a:r>
              <a:rPr lang="en-GB" sz="1800">
                <a:latin typeface="Lato"/>
                <a:ea typeface="Lato"/>
                <a:cs typeface="Lato"/>
                <a:sym typeface="Lato"/>
              </a:rPr>
              <a:t>An example of an entrepreneur…. </a:t>
            </a:r>
            <a:endParaRPr sz="18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7" name="Shape 137"/>
        <p:cNvGrpSpPr/>
        <p:nvPr/>
      </p:nvGrpSpPr>
      <p:grpSpPr>
        <a:xfrm>
          <a:off x="0" y="0"/>
          <a:ext cx="0" cy="0"/>
          <a:chOff x="0" y="0"/>
          <a:chExt cx="0" cy="0"/>
        </a:xfrm>
      </p:grpSpPr>
      <p:sp>
        <p:nvSpPr>
          <p:cNvPr id="138" name="Google Shape;138;p1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2"/>
          <p:cNvSpPr txBox="1"/>
          <p:nvPr/>
        </p:nvSpPr>
        <p:spPr>
          <a:xfrm>
            <a:off x="488175" y="1431400"/>
            <a:ext cx="7274100" cy="2789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Define what it means to be an entrepreneur </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pros and cons of entrepreneurship </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Practise the enterprise skills needed to be an entrepreneur</a:t>
            </a:r>
            <a:endParaRPr b="0"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800"/>
              <a:buFont typeface="Arial"/>
              <a:buNone/>
            </a:pPr>
            <a:r>
              <a:t/>
            </a:r>
            <a:endParaRPr b="1" i="0" sz="2800" u="none" cap="none" strike="noStrike">
              <a:solidFill>
                <a:schemeClr val="lt1"/>
              </a:solidFill>
              <a:latin typeface="Lato"/>
              <a:ea typeface="Lato"/>
              <a:cs typeface="Lato"/>
              <a:sym typeface="Lato"/>
            </a:endParaRPr>
          </a:p>
        </p:txBody>
      </p:sp>
      <p:sp>
        <p:nvSpPr>
          <p:cNvPr id="140" name="Google Shape;140;p12"/>
          <p:cNvSpPr txBox="1"/>
          <p:nvPr/>
        </p:nvSpPr>
        <p:spPr>
          <a:xfrm>
            <a:off x="360375" y="629075"/>
            <a:ext cx="7639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4" name="Shape 144"/>
        <p:cNvGrpSpPr/>
        <p:nvPr/>
      </p:nvGrpSpPr>
      <p:grpSpPr>
        <a:xfrm>
          <a:off x="0" y="0"/>
          <a:ext cx="0" cy="0"/>
          <a:chOff x="0" y="0"/>
          <a:chExt cx="0" cy="0"/>
        </a:xfrm>
      </p:grpSpPr>
      <p:sp>
        <p:nvSpPr>
          <p:cNvPr id="145" name="Google Shape;145;g3a306752e14_1_11"/>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lt1"/>
                </a:solidFill>
                <a:latin typeface="Lato"/>
                <a:ea typeface="Lato"/>
                <a:cs typeface="Lato"/>
                <a:sym typeface="Lato"/>
              </a:rPr>
              <a:t>Meet Akshay: Entrepreneur</a:t>
            </a:r>
            <a:endParaRPr b="1" i="0" sz="2900" u="none" cap="none" strike="noStrike">
              <a:solidFill>
                <a:schemeClr val="lt1"/>
              </a:solidFill>
              <a:latin typeface="Lato"/>
              <a:ea typeface="Lato"/>
              <a:cs typeface="Lato"/>
              <a:sym typeface="Lato"/>
            </a:endParaRPr>
          </a:p>
        </p:txBody>
      </p:sp>
      <p:sp>
        <p:nvSpPr>
          <p:cNvPr id="146" name="Google Shape;146;g3a306752e14_1_11"/>
          <p:cNvSpPr txBox="1"/>
          <p:nvPr/>
        </p:nvSpPr>
        <p:spPr>
          <a:xfrm>
            <a:off x="5320650" y="1292250"/>
            <a:ext cx="35073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Meet Akshay </a:t>
            </a:r>
            <a:r>
              <a:rPr lang="en-GB" sz="1800">
                <a:solidFill>
                  <a:srgbClr val="0F0F0F"/>
                </a:solidFill>
                <a:highlight>
                  <a:srgbClr val="FFFFFF"/>
                </a:highlight>
                <a:latin typeface="Lato"/>
                <a:ea typeface="Lato"/>
                <a:cs typeface="Lato"/>
                <a:sym typeface="Lato"/>
              </a:rPr>
              <a:t>Ruparelia</a:t>
            </a:r>
            <a:endParaRPr sz="1800">
              <a:solidFill>
                <a:srgbClr val="0F0F0F"/>
              </a:solidFill>
              <a:highlight>
                <a:srgbClr val="FFFFFF"/>
              </a:highlight>
              <a:latin typeface="Lato"/>
              <a:ea typeface="Lato"/>
              <a:cs typeface="Lato"/>
              <a:sym typeface="Lato"/>
            </a:endParaRPr>
          </a:p>
          <a:p>
            <a:pPr indent="-342900" lvl="0" marL="457200" rtl="0" algn="l">
              <a:spcBef>
                <a:spcPts val="0"/>
              </a:spcBef>
              <a:spcAft>
                <a:spcPts val="0"/>
              </a:spcAft>
              <a:buClr>
                <a:srgbClr val="0F0F0F"/>
              </a:buClr>
              <a:buSzPts val="1800"/>
              <a:buFont typeface="Lato"/>
              <a:buChar char="●"/>
            </a:pPr>
            <a:r>
              <a:rPr lang="en-GB" sz="1800">
                <a:solidFill>
                  <a:srgbClr val="0F0F0F"/>
                </a:solidFill>
                <a:highlight>
                  <a:srgbClr val="FFFFFF"/>
                </a:highlight>
                <a:latin typeface="Lato"/>
                <a:ea typeface="Lato"/>
                <a:cs typeface="Lato"/>
                <a:sym typeface="Lato"/>
              </a:rPr>
              <a:t>Aged 17: Founded his first business Doorsteps (real estate) </a:t>
            </a:r>
            <a:endParaRPr sz="1800">
              <a:solidFill>
                <a:srgbClr val="0F0F0F"/>
              </a:solidFill>
              <a:highlight>
                <a:srgbClr val="FFFFFF"/>
              </a:highlight>
              <a:latin typeface="Lato"/>
              <a:ea typeface="Lato"/>
              <a:cs typeface="Lato"/>
              <a:sym typeface="Lato"/>
            </a:endParaRPr>
          </a:p>
          <a:p>
            <a:pPr indent="-342900" lvl="0" marL="457200" rtl="0" algn="l">
              <a:spcBef>
                <a:spcPts val="0"/>
              </a:spcBef>
              <a:spcAft>
                <a:spcPts val="0"/>
              </a:spcAft>
              <a:buClr>
                <a:srgbClr val="0F0F0F"/>
              </a:buClr>
              <a:buSzPts val="1800"/>
              <a:buFont typeface="Lato"/>
              <a:buChar char="●"/>
            </a:pPr>
            <a:r>
              <a:rPr lang="en-GB" sz="1800">
                <a:solidFill>
                  <a:srgbClr val="0F0F0F"/>
                </a:solidFill>
                <a:highlight>
                  <a:srgbClr val="FFFFFF"/>
                </a:highlight>
                <a:latin typeface="Lato"/>
                <a:ea typeface="Lato"/>
                <a:cs typeface="Lato"/>
                <a:sym typeface="Lato"/>
              </a:rPr>
              <a:t>2021: Forbes 30 under 30</a:t>
            </a:r>
            <a:endParaRPr sz="1800">
              <a:solidFill>
                <a:srgbClr val="0F0F0F"/>
              </a:solidFill>
              <a:highlight>
                <a:srgbClr val="FFFFFF"/>
              </a:highlight>
              <a:latin typeface="Lato"/>
              <a:ea typeface="Lato"/>
              <a:cs typeface="Lato"/>
              <a:sym typeface="Lato"/>
            </a:endParaRPr>
          </a:p>
          <a:p>
            <a:pPr indent="-342900" lvl="0" marL="457200" rtl="0" algn="l">
              <a:spcBef>
                <a:spcPts val="0"/>
              </a:spcBef>
              <a:spcAft>
                <a:spcPts val="0"/>
              </a:spcAft>
              <a:buClr>
                <a:srgbClr val="0F0F0F"/>
              </a:buClr>
              <a:buSzPts val="1800"/>
              <a:buFont typeface="Lato"/>
              <a:buChar char="●"/>
            </a:pPr>
            <a:r>
              <a:t/>
            </a:r>
            <a:endParaRPr sz="1800">
              <a:solidFill>
                <a:srgbClr val="0F0F0F"/>
              </a:solidFill>
              <a:highlight>
                <a:srgbClr val="FFFFFF"/>
              </a:highlight>
              <a:latin typeface="Lato"/>
              <a:ea typeface="Lato"/>
              <a:cs typeface="Lato"/>
              <a:sym typeface="Lato"/>
            </a:endParaRPr>
          </a:p>
          <a:p>
            <a:pPr indent="-342900" lvl="0" marL="457200" rtl="0" algn="l">
              <a:spcBef>
                <a:spcPts val="0"/>
              </a:spcBef>
              <a:spcAft>
                <a:spcPts val="0"/>
              </a:spcAft>
              <a:buClr>
                <a:srgbClr val="0F0F0F"/>
              </a:buClr>
              <a:buSzPts val="1800"/>
              <a:buFont typeface="Lato"/>
              <a:buChar char="●"/>
            </a:pPr>
            <a:r>
              <a:t/>
            </a:r>
            <a:endParaRPr sz="1800">
              <a:solidFill>
                <a:srgbClr val="0F0F0F"/>
              </a:solidFill>
              <a:highlight>
                <a:srgbClr val="FFFFFF"/>
              </a:highlight>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p:txBody>
      </p:sp>
      <p:pic>
        <p:nvPicPr>
          <p:cNvPr id="147" name="Google Shape;147;g3a306752e14_1_11" title="AD5560FC-2072-4F89-BE20-3F77B2EA252B.JPG"/>
          <p:cNvPicPr preferRelativeResize="0"/>
          <p:nvPr/>
        </p:nvPicPr>
        <p:blipFill rotWithShape="1">
          <a:blip r:embed="rId3">
            <a:alphaModFix/>
          </a:blip>
          <a:srcRect b="17116" l="0" r="25015" t="16512"/>
          <a:stretch/>
        </p:blipFill>
        <p:spPr>
          <a:xfrm>
            <a:off x="2979325" y="2365001"/>
            <a:ext cx="2220421" cy="2431500"/>
          </a:xfrm>
          <a:prstGeom prst="rect">
            <a:avLst/>
          </a:prstGeom>
          <a:noFill/>
          <a:ln>
            <a:noFill/>
          </a:ln>
        </p:spPr>
      </p:pic>
      <p:pic>
        <p:nvPicPr>
          <p:cNvPr id="148" name="Google Shape;148;g3a306752e14_1_11" title="IMG_9270.JPG"/>
          <p:cNvPicPr preferRelativeResize="0"/>
          <p:nvPr/>
        </p:nvPicPr>
        <p:blipFill rotWithShape="1">
          <a:blip r:embed="rId4">
            <a:alphaModFix/>
          </a:blip>
          <a:srcRect b="12418" l="0" r="1758" t="10970"/>
          <a:stretch/>
        </p:blipFill>
        <p:spPr>
          <a:xfrm>
            <a:off x="116888" y="2728175"/>
            <a:ext cx="2430150" cy="1895175"/>
          </a:xfrm>
          <a:prstGeom prst="rect">
            <a:avLst/>
          </a:prstGeom>
          <a:noFill/>
          <a:ln>
            <a:noFill/>
          </a:ln>
        </p:spPr>
      </p:pic>
      <p:pic>
        <p:nvPicPr>
          <p:cNvPr id="149" name="Google Shape;149;g3a306752e14_1_11" title="IMG_7502.JPG"/>
          <p:cNvPicPr preferRelativeResize="0"/>
          <p:nvPr/>
        </p:nvPicPr>
        <p:blipFill>
          <a:blip r:embed="rId5">
            <a:alphaModFix/>
          </a:blip>
          <a:stretch>
            <a:fillRect/>
          </a:stretch>
        </p:blipFill>
        <p:spPr>
          <a:xfrm>
            <a:off x="152400" y="1160400"/>
            <a:ext cx="2359127" cy="15677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a306752e14_0_6"/>
          <p:cNvSpPr txBox="1"/>
          <p:nvPr/>
        </p:nvSpPr>
        <p:spPr>
          <a:xfrm>
            <a:off x="4912900" y="1438225"/>
            <a:ext cx="4094400" cy="144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600">
                <a:solidFill>
                  <a:srgbClr val="0543B3"/>
                </a:solidFill>
                <a:latin typeface="Lato"/>
                <a:ea typeface="Lato"/>
                <a:cs typeface="Lato"/>
                <a:sym typeface="Lato"/>
              </a:rPr>
              <a:t>As you </a:t>
            </a:r>
            <a:r>
              <a:rPr lang="en-GB" sz="1600" u="sng">
                <a:solidFill>
                  <a:srgbClr val="0543B3"/>
                </a:solidFill>
                <a:latin typeface="Lato"/>
                <a:ea typeface="Lato"/>
                <a:cs typeface="Lato"/>
                <a:sym typeface="Lato"/>
              </a:rPr>
              <a:t>w</a:t>
            </a:r>
            <a:r>
              <a:rPr b="0" i="0" lang="en-GB" sz="1600" u="sng" cap="none" strike="noStrike">
                <a:solidFill>
                  <a:srgbClr val="0543B3"/>
                </a:solidFill>
                <a:latin typeface="Lato"/>
                <a:ea typeface="Lato"/>
                <a:cs typeface="Lato"/>
                <a:sym typeface="Lato"/>
              </a:rPr>
              <a:t>atch</a:t>
            </a:r>
            <a:r>
              <a:rPr b="0" i="0" lang="en-GB" sz="1600" u="none" cap="none" strike="noStrike">
                <a:solidFill>
                  <a:srgbClr val="0543B3"/>
                </a:solidFill>
                <a:latin typeface="Lato"/>
                <a:ea typeface="Lato"/>
                <a:cs typeface="Lato"/>
                <a:sym typeface="Lato"/>
              </a:rPr>
              <a:t> the video on </a:t>
            </a:r>
            <a:r>
              <a:rPr lang="en-GB" sz="1600">
                <a:solidFill>
                  <a:srgbClr val="0543B3"/>
                </a:solidFill>
                <a:latin typeface="Lato"/>
                <a:ea typeface="Lato"/>
                <a:cs typeface="Lato"/>
                <a:sym typeface="Lato"/>
              </a:rPr>
              <a:t>Akshay’s journey, make a note on the </a:t>
            </a:r>
            <a:r>
              <a:rPr lang="en-GB" sz="1600">
                <a:solidFill>
                  <a:srgbClr val="0543B3"/>
                </a:solidFill>
                <a:latin typeface="Lato"/>
                <a:ea typeface="Lato"/>
                <a:cs typeface="Lato"/>
                <a:sym typeface="Lato"/>
              </a:rPr>
              <a:t>positives of entrepreneurship and the challenges</a:t>
            </a:r>
            <a:r>
              <a:rPr b="0" i="0" lang="en-GB" sz="1600" u="none" cap="none" strike="noStrike">
                <a:solidFill>
                  <a:srgbClr val="0543B3"/>
                </a:solidFill>
                <a:latin typeface="Lato"/>
                <a:ea typeface="Lato"/>
                <a:cs typeface="Lato"/>
                <a:sym typeface="Lato"/>
              </a:rPr>
              <a:t> </a:t>
            </a:r>
            <a:endParaRPr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None/>
            </a:pPr>
            <a:r>
              <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p:txBody>
      </p:sp>
      <p:sp>
        <p:nvSpPr>
          <p:cNvPr id="155" name="Google Shape;155;g3a306752e14_0_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Pros and </a:t>
            </a:r>
            <a:r>
              <a:rPr b="1" lang="en-GB" sz="2900">
                <a:solidFill>
                  <a:schemeClr val="lt1"/>
                </a:solidFill>
                <a:latin typeface="Lato"/>
                <a:ea typeface="Lato"/>
                <a:cs typeface="Lato"/>
                <a:sym typeface="Lato"/>
              </a:rPr>
              <a:t>C</a:t>
            </a:r>
            <a:r>
              <a:rPr b="1" i="0" lang="en-GB" sz="2900" u="none" cap="none" strike="noStrike">
                <a:solidFill>
                  <a:schemeClr val="lt1"/>
                </a:solidFill>
                <a:latin typeface="Lato"/>
                <a:ea typeface="Lato"/>
                <a:cs typeface="Lato"/>
                <a:sym typeface="Lato"/>
              </a:rPr>
              <a:t>ons of </a:t>
            </a:r>
            <a:r>
              <a:rPr b="1" lang="en-GB" sz="2900">
                <a:solidFill>
                  <a:schemeClr val="lt1"/>
                </a:solidFill>
                <a:latin typeface="Lato"/>
                <a:ea typeface="Lato"/>
                <a:cs typeface="Lato"/>
                <a:sym typeface="Lato"/>
              </a:rPr>
              <a:t>E</a:t>
            </a:r>
            <a:r>
              <a:rPr b="1" i="0" lang="en-GB" sz="2900" u="none" cap="none" strike="noStrike">
                <a:solidFill>
                  <a:schemeClr val="lt1"/>
                </a:solidFill>
                <a:latin typeface="Lato"/>
                <a:ea typeface="Lato"/>
                <a:cs typeface="Lato"/>
                <a:sym typeface="Lato"/>
              </a:rPr>
              <a:t>ntrepreneurship</a:t>
            </a:r>
            <a:endParaRPr b="1" i="0" sz="2900" u="none" cap="none" strike="noStrike">
              <a:solidFill>
                <a:schemeClr val="lt1"/>
              </a:solidFill>
              <a:latin typeface="Lato"/>
              <a:ea typeface="Lato"/>
              <a:cs typeface="Lato"/>
              <a:sym typeface="Lato"/>
            </a:endParaRPr>
          </a:p>
        </p:txBody>
      </p:sp>
      <p:graphicFrame>
        <p:nvGraphicFramePr>
          <p:cNvPr id="156" name="Google Shape;156;g3a306752e14_0_6"/>
          <p:cNvGraphicFramePr/>
          <p:nvPr/>
        </p:nvGraphicFramePr>
        <p:xfrm>
          <a:off x="5016800" y="2878050"/>
          <a:ext cx="3000000" cy="3000000"/>
        </p:xfrm>
        <a:graphic>
          <a:graphicData uri="http://schemas.openxmlformats.org/drawingml/2006/table">
            <a:tbl>
              <a:tblPr>
                <a:noFill/>
                <a:tableStyleId>{C4B59F06-8BBF-4EA1-BA19-F3EE7AC383E0}</a:tableStyleId>
              </a:tblPr>
              <a:tblGrid>
                <a:gridCol w="1802925"/>
                <a:gridCol w="1802925"/>
              </a:tblGrid>
              <a:tr h="591250">
                <a:tc>
                  <a:txBody>
                    <a:bodyPr/>
                    <a:lstStyle/>
                    <a:p>
                      <a:pPr indent="0" lvl="0" marL="0" rtl="0" algn="l">
                        <a:spcBef>
                          <a:spcPts val="0"/>
                        </a:spcBef>
                        <a:spcAft>
                          <a:spcPts val="0"/>
                        </a:spcAft>
                        <a:buNone/>
                      </a:pPr>
                      <a:r>
                        <a:rPr lang="en-GB">
                          <a:latin typeface="Lato"/>
                          <a:ea typeface="Lato"/>
                          <a:cs typeface="Lato"/>
                          <a:sym typeface="Lato"/>
                        </a:rPr>
                        <a:t>Positives of entrepreneurship</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Challenges </a:t>
                      </a:r>
                      <a:r>
                        <a:rPr lang="en-GB">
                          <a:latin typeface="Lato"/>
                          <a:ea typeface="Lato"/>
                          <a:cs typeface="Lato"/>
                          <a:sym typeface="Lato"/>
                        </a:rPr>
                        <a:t>of entrepreneurship</a:t>
                      </a:r>
                      <a:endParaRPr>
                        <a:latin typeface="Lato"/>
                        <a:ea typeface="Lato"/>
                        <a:cs typeface="Lato"/>
                        <a:sym typeface="La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91250">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91250">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57" name="Google Shape;157;g3a306752e14_0_6"/>
          <p:cNvSpPr txBox="1"/>
          <p:nvPr/>
        </p:nvSpPr>
        <p:spPr>
          <a:xfrm>
            <a:off x="117450" y="4789500"/>
            <a:ext cx="39633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lang="en-GB" sz="1100" u="sng">
                <a:solidFill>
                  <a:schemeClr val="hlink"/>
                </a:solidFill>
                <a:latin typeface="Lato"/>
                <a:ea typeface="Lato"/>
                <a:cs typeface="Lato"/>
                <a:sym typeface="Lato"/>
                <a:hlinkClick r:id="rId3"/>
              </a:rPr>
              <a:t>https://www.youtube.com/watch?v=lZNyQSdgujw</a:t>
            </a:r>
            <a:r>
              <a:rPr b="1" lang="en-GB" sz="1100">
                <a:solidFill>
                  <a:schemeClr val="accent2"/>
                </a:solidFill>
                <a:latin typeface="Lato"/>
                <a:ea typeface="Lato"/>
                <a:cs typeface="Lato"/>
                <a:sym typeface="Lato"/>
              </a:rPr>
              <a:t> </a:t>
            </a:r>
            <a:endParaRPr b="0" i="0" sz="1400" u="none" cap="none" strike="noStrike">
              <a:solidFill>
                <a:schemeClr val="accent2"/>
              </a:solidFill>
              <a:latin typeface="Lato"/>
              <a:ea typeface="Lato"/>
              <a:cs typeface="Lato"/>
              <a:sym typeface="Lato"/>
            </a:endParaRPr>
          </a:p>
        </p:txBody>
      </p:sp>
      <p:pic>
        <p:nvPicPr>
          <p:cNvPr descr="In the final episode, Akshay reflects on the growth and evolution of Doorsteps.co.uk. He shares experiences from scaling the business, navigating challenges, and the lessons learned along the way. Akshay also discusses the importance of resilience, adaptability, and continuous learning in the entrepreneurial journey. This episode delves into what it takes to sustain and grow a startup.&#10;&#10;🔔 Subscribe for more episodes from Pocket Truths, our storytelling series where we learn about money, decisions, and real-life experiences - through honest conversations with people who’ve lived them&#10;&#10;#Entrepreneurship #AkshayRuperlia #Rejection #SuccessStory #LearningFromFailure #Inspiration #Motivation" id="158" name="Google Shape;158;g3a306752e14_0_6" title="Pocket Truths: S1E3 🚀 Turning Rejection into Success: Akshay Ruparelia’s Entrepreneurial Journey 🌟">
            <a:hlinkClick r:id="rId4"/>
          </p:cNvPr>
          <p:cNvPicPr preferRelativeResize="0"/>
          <p:nvPr/>
        </p:nvPicPr>
        <p:blipFill>
          <a:blip r:embed="rId5">
            <a:alphaModFix/>
          </a:blip>
          <a:stretch>
            <a:fillRect/>
          </a:stretch>
        </p:blipFill>
        <p:spPr>
          <a:xfrm>
            <a:off x="166550" y="1438225"/>
            <a:ext cx="4085122" cy="275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3a306752e14_1_20"/>
          <p:cNvSpPr txBox="1"/>
          <p:nvPr/>
        </p:nvSpPr>
        <p:spPr>
          <a:xfrm>
            <a:off x="1978175" y="1438225"/>
            <a:ext cx="68673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1600">
                <a:solidFill>
                  <a:srgbClr val="0543B3"/>
                </a:solidFill>
                <a:latin typeface="Lato"/>
                <a:ea typeface="Lato"/>
                <a:cs typeface="Lato"/>
                <a:sym typeface="Lato"/>
              </a:rPr>
              <a:t>As you </a:t>
            </a:r>
            <a:r>
              <a:rPr lang="en-GB" sz="1600" u="sng">
                <a:solidFill>
                  <a:srgbClr val="0543B3"/>
                </a:solidFill>
                <a:latin typeface="Lato"/>
                <a:ea typeface="Lato"/>
                <a:cs typeface="Lato"/>
                <a:sym typeface="Lato"/>
              </a:rPr>
              <a:t>w</a:t>
            </a:r>
            <a:r>
              <a:rPr b="0" i="0" lang="en-GB" sz="1600" u="sng" cap="none" strike="noStrike">
                <a:solidFill>
                  <a:srgbClr val="0543B3"/>
                </a:solidFill>
                <a:latin typeface="Lato"/>
                <a:ea typeface="Lato"/>
                <a:cs typeface="Lato"/>
                <a:sym typeface="Lato"/>
              </a:rPr>
              <a:t>atch</a:t>
            </a:r>
            <a:r>
              <a:rPr b="0" i="0" lang="en-GB" sz="1600" u="none" cap="none" strike="noStrike">
                <a:solidFill>
                  <a:srgbClr val="0543B3"/>
                </a:solidFill>
                <a:latin typeface="Lato"/>
                <a:ea typeface="Lato"/>
                <a:cs typeface="Lato"/>
                <a:sym typeface="Lato"/>
              </a:rPr>
              <a:t> the video on </a:t>
            </a:r>
            <a:r>
              <a:rPr lang="en-GB" sz="1600">
                <a:solidFill>
                  <a:srgbClr val="0543B3"/>
                </a:solidFill>
                <a:latin typeface="Lato"/>
                <a:ea typeface="Lato"/>
                <a:cs typeface="Lato"/>
                <a:sym typeface="Lato"/>
              </a:rPr>
              <a:t>Akshay’s journey, make a note on the positives of entrepreneurship and the challenges</a:t>
            </a:r>
            <a:r>
              <a:rPr b="0" i="0" lang="en-GB" sz="1600" u="none" cap="none" strike="noStrike">
                <a:solidFill>
                  <a:srgbClr val="0543B3"/>
                </a:solidFill>
                <a:latin typeface="Lato"/>
                <a:ea typeface="Lato"/>
                <a:cs typeface="Lato"/>
                <a:sym typeface="Lato"/>
              </a:rPr>
              <a:t> </a:t>
            </a:r>
            <a:endParaRPr b="0" i="0" sz="1800" u="none" cap="none" strike="noStrike">
              <a:solidFill>
                <a:srgbClr val="0543B3"/>
              </a:solidFill>
              <a:latin typeface="Lato"/>
              <a:ea typeface="Lato"/>
              <a:cs typeface="Lato"/>
              <a:sym typeface="Lato"/>
            </a:endParaRPr>
          </a:p>
        </p:txBody>
      </p:sp>
      <p:sp>
        <p:nvSpPr>
          <p:cNvPr id="164" name="Google Shape;164;g3a306752e14_1_2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Pros and </a:t>
            </a:r>
            <a:r>
              <a:rPr b="1" lang="en-GB" sz="2900">
                <a:solidFill>
                  <a:schemeClr val="lt1"/>
                </a:solidFill>
                <a:latin typeface="Lato"/>
                <a:ea typeface="Lato"/>
                <a:cs typeface="Lato"/>
                <a:sym typeface="Lato"/>
              </a:rPr>
              <a:t>C</a:t>
            </a:r>
            <a:r>
              <a:rPr b="1" i="0" lang="en-GB" sz="2900" u="none" cap="none" strike="noStrike">
                <a:solidFill>
                  <a:schemeClr val="lt1"/>
                </a:solidFill>
                <a:latin typeface="Lato"/>
                <a:ea typeface="Lato"/>
                <a:cs typeface="Lato"/>
                <a:sym typeface="Lato"/>
              </a:rPr>
              <a:t>ons of </a:t>
            </a:r>
            <a:r>
              <a:rPr b="1" lang="en-GB" sz="2900">
                <a:solidFill>
                  <a:schemeClr val="lt1"/>
                </a:solidFill>
                <a:latin typeface="Lato"/>
                <a:ea typeface="Lato"/>
                <a:cs typeface="Lato"/>
                <a:sym typeface="Lato"/>
              </a:rPr>
              <a:t>E</a:t>
            </a:r>
            <a:r>
              <a:rPr b="1" i="0" lang="en-GB" sz="2900" u="none" cap="none" strike="noStrike">
                <a:solidFill>
                  <a:schemeClr val="lt1"/>
                </a:solidFill>
                <a:latin typeface="Lato"/>
                <a:ea typeface="Lato"/>
                <a:cs typeface="Lato"/>
                <a:sym typeface="Lato"/>
              </a:rPr>
              <a:t>ntrepreneurship</a:t>
            </a:r>
            <a:endParaRPr b="1" i="0" sz="2900" u="none" cap="none" strike="noStrike">
              <a:solidFill>
                <a:schemeClr val="lt1"/>
              </a:solidFill>
              <a:latin typeface="Lato"/>
              <a:ea typeface="Lato"/>
              <a:cs typeface="Lato"/>
              <a:sym typeface="Lato"/>
            </a:endParaRPr>
          </a:p>
        </p:txBody>
      </p:sp>
      <p:graphicFrame>
        <p:nvGraphicFramePr>
          <p:cNvPr id="165" name="Google Shape;165;g3a306752e14_1_20"/>
          <p:cNvGraphicFramePr/>
          <p:nvPr/>
        </p:nvGraphicFramePr>
        <p:xfrm>
          <a:off x="2063325" y="2193450"/>
          <a:ext cx="3000000" cy="3000000"/>
        </p:xfrm>
        <a:graphic>
          <a:graphicData uri="http://schemas.openxmlformats.org/drawingml/2006/table">
            <a:tbl>
              <a:tblPr>
                <a:noFill/>
                <a:tableStyleId>{C4B59F06-8BBF-4EA1-BA19-F3EE7AC383E0}</a:tableStyleId>
              </a:tblPr>
              <a:tblGrid>
                <a:gridCol w="3391075"/>
                <a:gridCol w="3391075"/>
              </a:tblGrid>
              <a:tr h="378300">
                <a:tc>
                  <a:txBody>
                    <a:bodyPr/>
                    <a:lstStyle/>
                    <a:p>
                      <a:pPr indent="0" lvl="0" marL="0" rtl="0" algn="ctr">
                        <a:spcBef>
                          <a:spcPts val="0"/>
                        </a:spcBef>
                        <a:spcAft>
                          <a:spcPts val="0"/>
                        </a:spcAft>
                        <a:buNone/>
                      </a:pPr>
                      <a:r>
                        <a:rPr b="1" lang="en-GB">
                          <a:latin typeface="Lato"/>
                          <a:ea typeface="Lato"/>
                          <a:cs typeface="Lato"/>
                          <a:sym typeface="Lato"/>
                          <a:extLst>
                            <a:ext uri="http://customooxmlschemas.google.com/">
                              <go:slidesCustomData xmlns:go="http://customooxmlschemas.google.com/" textRoundtripDataId="0"/>
                            </a:ext>
                          </a:extLst>
                        </a:rPr>
                        <a:t>Positives of entrepreneurship</a:t>
                      </a:r>
                      <a:endParaRPr b="1">
                        <a:latin typeface="Lato"/>
                        <a:ea typeface="Lato"/>
                        <a:cs typeface="Lato"/>
                        <a:sym typeface="Lato"/>
                      </a:endParaRPr>
                    </a:p>
                  </a:txBody>
                  <a:tcPr marT="91425" marB="91425" marR="91425" marL="91425"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a:latin typeface="Lato"/>
                          <a:ea typeface="Lato"/>
                          <a:cs typeface="Lato"/>
                          <a:sym typeface="Lato"/>
                          <a:extLst>
                            <a:ext uri="http://customooxmlschemas.google.com/">
                              <go:slidesCustomData xmlns:go="http://customooxmlschemas.google.com/" textRoundtripDataId="1"/>
                            </a:ext>
                          </a:extLst>
                        </a:rPr>
                        <a:t>Challenges of entrepreneurship</a:t>
                      </a:r>
                      <a:endParaRPr b="1">
                        <a:latin typeface="Lato"/>
                        <a:ea typeface="Lato"/>
                        <a:cs typeface="Lato"/>
                        <a:sym typeface="Lato"/>
                      </a:endParaRPr>
                    </a:p>
                  </a:txBody>
                  <a:tcPr marT="91425" marB="91425" marR="91425" marL="91425" anchor="b">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85500">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85500">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pic>
        <p:nvPicPr>
          <p:cNvPr descr="In the final episode, Akshay reflects on the growth and evolution of Doorsteps.co.uk. He shares experiences from scaling the business, navigating challenges, and the lessons learned along the way. Akshay also discusses the importance of resilience, adaptability, and continuous learning in the entrepreneurial journey. This episode delves into what it takes to sustain and grow a startup.&#10;&#10;🔔 Subscribe for more episodes from Pocket Truths, our storytelling series where we learn about money, decisions, and real-life experiences - through honest conversations with people who’ve lived them&#10;&#10;#Entrepreneurship #AkshayRuperlia #Rejection #SuccessStory #LearningFromFailure #Inspiration #Motivation" id="166" name="Google Shape;166;g3a306752e14_1_20" title="Pocket Truths: S1E3 🚀 Turning Rejection into Success: Akshay Ruparelia’s Entrepreneurial Journey 🌟">
            <a:hlinkClick r:id="rId4"/>
          </p:cNvPr>
          <p:cNvPicPr preferRelativeResize="0"/>
          <p:nvPr/>
        </p:nvPicPr>
        <p:blipFill>
          <a:blip r:embed="rId5">
            <a:alphaModFix/>
          </a:blip>
          <a:stretch>
            <a:fillRect/>
          </a:stretch>
        </p:blipFill>
        <p:spPr>
          <a:xfrm>
            <a:off x="166550" y="1438225"/>
            <a:ext cx="1682185" cy="1133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0de871a092_1_10"/>
          <p:cNvSpPr txBox="1"/>
          <p:nvPr/>
        </p:nvSpPr>
        <p:spPr>
          <a:xfrm>
            <a:off x="6950700" y="1101750"/>
            <a:ext cx="1936500" cy="31401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i="0" lang="en-GB" sz="1600" u="none" cap="none" strike="noStrike">
                <a:solidFill>
                  <a:schemeClr val="accent2"/>
                </a:solidFill>
                <a:latin typeface="Lato"/>
                <a:ea typeface="Lato"/>
                <a:cs typeface="Lato"/>
                <a:sym typeface="Lato"/>
              </a:rPr>
              <a:t>On the left are some of the pros and cons from the video you’ve just watched.</a:t>
            </a:r>
            <a:endParaRPr i="0" sz="16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i="0" sz="16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i="0" lang="en-GB" sz="1600" u="none" cap="none" strike="noStrike">
                <a:solidFill>
                  <a:schemeClr val="accent2"/>
                </a:solidFill>
                <a:latin typeface="Lato"/>
                <a:ea typeface="Lato"/>
                <a:cs typeface="Lato"/>
                <a:sym typeface="Lato"/>
              </a:rPr>
              <a:t>Looking at the statements in bold, can you identify how each </a:t>
            </a:r>
            <a:r>
              <a:rPr i="0" lang="en-GB" sz="1600" u="sng" cap="none" strike="noStrike">
                <a:solidFill>
                  <a:schemeClr val="accent2"/>
                </a:solidFill>
                <a:latin typeface="Lato"/>
                <a:ea typeface="Lato"/>
                <a:cs typeface="Lato"/>
                <a:sym typeface="Lato"/>
              </a:rPr>
              <a:t>pro/con</a:t>
            </a:r>
            <a:r>
              <a:rPr i="0" lang="en-GB" sz="1600" u="none" cap="none" strike="noStrike">
                <a:solidFill>
                  <a:schemeClr val="accent2"/>
                </a:solidFill>
                <a:latin typeface="Lato"/>
                <a:ea typeface="Lato"/>
                <a:cs typeface="Lato"/>
                <a:sym typeface="Lato"/>
              </a:rPr>
              <a:t> may be seen the other way?</a:t>
            </a:r>
            <a:endParaRPr i="0" sz="1600" u="none" cap="none" strike="noStrike">
              <a:solidFill>
                <a:schemeClr val="accent2"/>
              </a:solidFill>
              <a:latin typeface="Lato"/>
              <a:ea typeface="Lato"/>
              <a:cs typeface="Lato"/>
              <a:sym typeface="Lato"/>
            </a:endParaRPr>
          </a:p>
        </p:txBody>
      </p:sp>
      <p:graphicFrame>
        <p:nvGraphicFramePr>
          <p:cNvPr id="172" name="Google Shape;172;g30de871a092_1_10"/>
          <p:cNvGraphicFramePr/>
          <p:nvPr/>
        </p:nvGraphicFramePr>
        <p:xfrm>
          <a:off x="108788" y="1045938"/>
          <a:ext cx="3000000" cy="3000000"/>
        </p:xfrm>
        <a:graphic>
          <a:graphicData uri="http://schemas.openxmlformats.org/drawingml/2006/table">
            <a:tbl>
              <a:tblPr>
                <a:noFill/>
                <a:tableStyleId>{5363860C-B5CE-445F-BEE9-492CD2AD0156}</a:tableStyleId>
              </a:tblPr>
              <a:tblGrid>
                <a:gridCol w="1180050"/>
                <a:gridCol w="2693375"/>
                <a:gridCol w="2912200"/>
              </a:tblGrid>
              <a:tr h="434125">
                <a:tc>
                  <a:txBody>
                    <a:bodyPr/>
                    <a:lstStyle/>
                    <a:p>
                      <a:pPr indent="0" lvl="0" marL="0" rtl="0" algn="l">
                        <a:spcBef>
                          <a:spcPts val="0"/>
                        </a:spcBef>
                        <a:spcAft>
                          <a:spcPts val="0"/>
                        </a:spcAft>
                        <a:buNone/>
                      </a:pPr>
                      <a:r>
                        <a:t/>
                      </a:r>
                      <a:endParaRPr>
                        <a:latin typeface="Lato"/>
                        <a:ea typeface="Lato"/>
                        <a:cs typeface="Lato"/>
                        <a:sym typeface="Lato"/>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700">
                          <a:solidFill>
                            <a:srgbClr val="6AA84F"/>
                          </a:solidFill>
                          <a:latin typeface="Lato"/>
                          <a:ea typeface="Lato"/>
                          <a:cs typeface="Lato"/>
                          <a:sym typeface="Lato"/>
                        </a:rPr>
                        <a:t>Pros</a:t>
                      </a:r>
                      <a:endParaRPr b="1" sz="1700">
                        <a:solidFill>
                          <a:srgbClr val="6AA84F"/>
                        </a:solidFill>
                        <a:latin typeface="Lato"/>
                        <a:ea typeface="Lato"/>
                        <a:cs typeface="Lato"/>
                        <a:sym typeface="Lato"/>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1700">
                          <a:solidFill>
                            <a:srgbClr val="FF0000"/>
                          </a:solidFill>
                          <a:latin typeface="Lato"/>
                          <a:ea typeface="Lato"/>
                          <a:cs typeface="Lato"/>
                          <a:sym typeface="Lato"/>
                        </a:rPr>
                        <a:t>Cons</a:t>
                      </a:r>
                      <a:endParaRPr b="1" sz="1700">
                        <a:solidFill>
                          <a:srgbClr val="FF0000"/>
                        </a:solidFill>
                        <a:latin typeface="Lato"/>
                        <a:ea typeface="Lato"/>
                        <a:cs typeface="Lato"/>
                        <a:sym typeface="Lato"/>
                      </a:endParaRPr>
                    </a:p>
                  </a:txBody>
                  <a:tcPr marT="91425" marB="91425" marR="91425" marL="91425">
                    <a:lnB cap="flat" cmpd="sng" w="9525">
                      <a:solidFill>
                        <a:srgbClr val="000000"/>
                      </a:solidFill>
                      <a:prstDash val="solid"/>
                      <a:round/>
                      <a:headEnd len="sm" w="sm" type="none"/>
                      <a:tailEnd len="sm" w="sm" type="none"/>
                    </a:lnB>
                  </a:tcPr>
                </a:tc>
              </a:tr>
              <a:tr h="665950">
                <a:tc>
                  <a:txBody>
                    <a:bodyPr/>
                    <a:lstStyle/>
                    <a:p>
                      <a:pPr indent="0" lvl="0" marL="0" rtl="0" algn="l">
                        <a:spcBef>
                          <a:spcPts val="0"/>
                        </a:spcBef>
                        <a:spcAft>
                          <a:spcPts val="0"/>
                        </a:spcAft>
                        <a:buNone/>
                      </a:pPr>
                      <a:r>
                        <a:rPr b="1" lang="en-GB" sz="1200">
                          <a:latin typeface="Lato"/>
                          <a:ea typeface="Lato"/>
                          <a:cs typeface="Lato"/>
                          <a:sym typeface="Lato"/>
                        </a:rPr>
                        <a:t>Compensation</a:t>
                      </a:r>
                      <a:endParaRPr b="1" sz="1200">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6AA84F"/>
                          </a:solidFill>
                          <a:latin typeface="Lato"/>
                          <a:ea typeface="Lato"/>
                          <a:cs typeface="Lato"/>
                          <a:sym typeface="Lato"/>
                        </a:rPr>
                        <a:t>Determines own pay</a:t>
                      </a:r>
                      <a:endParaRPr b="1">
                        <a:solidFill>
                          <a:srgbClr val="6AA84F"/>
                        </a:solidFill>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Often the last to be paid</a:t>
                      </a:r>
                      <a:endParaRPr>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65950">
                <a:tc>
                  <a:txBody>
                    <a:bodyPr/>
                    <a:lstStyle/>
                    <a:p>
                      <a:pPr indent="0" lvl="0" marL="0" rtl="0" algn="l">
                        <a:spcBef>
                          <a:spcPts val="0"/>
                        </a:spcBef>
                        <a:spcAft>
                          <a:spcPts val="0"/>
                        </a:spcAft>
                        <a:buNone/>
                      </a:pPr>
                      <a:r>
                        <a:rPr b="1" lang="en-GB" sz="1200">
                          <a:latin typeface="Lato"/>
                          <a:ea typeface="Lato"/>
                          <a:cs typeface="Lato"/>
                          <a:sym typeface="Lato"/>
                        </a:rPr>
                        <a:t>Work schedule</a:t>
                      </a:r>
                      <a:endParaRPr b="1" sz="1200">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Can establish a flexible working schedule to meet their needs</a:t>
                      </a:r>
                      <a:endParaRPr>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FF0000"/>
                          </a:solidFill>
                          <a:latin typeface="Lato"/>
                          <a:ea typeface="Lato"/>
                          <a:cs typeface="Lato"/>
                          <a:sym typeface="Lato"/>
                        </a:rPr>
                        <a:t>Some people work better with structure</a:t>
                      </a:r>
                      <a:endParaRPr b="1">
                        <a:solidFill>
                          <a:srgbClr val="FF0000"/>
                        </a:solidFill>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65950">
                <a:tc>
                  <a:txBody>
                    <a:bodyPr/>
                    <a:lstStyle/>
                    <a:p>
                      <a:pPr indent="0" lvl="0" marL="0" rtl="0" algn="l">
                        <a:spcBef>
                          <a:spcPts val="0"/>
                        </a:spcBef>
                        <a:spcAft>
                          <a:spcPts val="0"/>
                        </a:spcAft>
                        <a:buNone/>
                      </a:pPr>
                      <a:r>
                        <a:rPr b="1" lang="en-GB" sz="1200">
                          <a:latin typeface="Lato"/>
                          <a:ea typeface="Lato"/>
                          <a:cs typeface="Lato"/>
                          <a:sym typeface="Lato"/>
                        </a:rPr>
                        <a:t>Responsibility</a:t>
                      </a:r>
                      <a:endParaRPr b="1" sz="1200">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6AA84F"/>
                          </a:solidFill>
                          <a:latin typeface="Lato"/>
                          <a:ea typeface="Lato"/>
                          <a:cs typeface="Lato"/>
                          <a:sym typeface="Lato"/>
                        </a:rPr>
                        <a:t>Doesn’t have to answer to anyone. Can make all decisions independently</a:t>
                      </a:r>
                      <a:endParaRPr b="1">
                        <a:solidFill>
                          <a:srgbClr val="6AA84F"/>
                        </a:solidFill>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All responsibility falls on their shoulders</a:t>
                      </a:r>
                      <a:endParaRPr>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65950">
                <a:tc>
                  <a:txBody>
                    <a:bodyPr/>
                    <a:lstStyle/>
                    <a:p>
                      <a:pPr indent="0" lvl="0" marL="0" rtl="0" algn="l">
                        <a:spcBef>
                          <a:spcPts val="0"/>
                        </a:spcBef>
                        <a:spcAft>
                          <a:spcPts val="0"/>
                        </a:spcAft>
                        <a:buNone/>
                      </a:pPr>
                      <a:r>
                        <a:rPr b="1" lang="en-GB" sz="1200">
                          <a:latin typeface="Lato"/>
                          <a:ea typeface="Lato"/>
                          <a:cs typeface="Lato"/>
                          <a:sym typeface="Lato"/>
                        </a:rPr>
                        <a:t>Work Environment</a:t>
                      </a:r>
                      <a:endParaRPr b="1" sz="1200">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Has the freedom to choose their own work environment</a:t>
                      </a:r>
                      <a:endParaRPr>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rgbClr val="FF0000"/>
                          </a:solidFill>
                          <a:latin typeface="Lato"/>
                          <a:ea typeface="Lato"/>
                          <a:cs typeface="Lato"/>
                          <a:sym typeface="Lato"/>
                        </a:rPr>
                        <a:t>May have to run business from an environment suited to other purposes</a:t>
                      </a:r>
                      <a:endParaRPr b="1">
                        <a:solidFill>
                          <a:srgbClr val="FF0000"/>
                        </a:solidFill>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4125">
                <a:tc>
                  <a:txBody>
                    <a:bodyPr/>
                    <a:lstStyle/>
                    <a:p>
                      <a:pPr indent="0" lvl="0" marL="0" rtl="0" algn="l">
                        <a:spcBef>
                          <a:spcPts val="0"/>
                        </a:spcBef>
                        <a:spcAft>
                          <a:spcPts val="0"/>
                        </a:spcAft>
                        <a:buNone/>
                      </a:pPr>
                      <a:r>
                        <a:rPr b="1" lang="en-GB" sz="1200">
                          <a:latin typeface="Lato"/>
                          <a:ea typeface="Lato"/>
                          <a:cs typeface="Lato"/>
                          <a:sym typeface="Lato"/>
                        </a:rPr>
                        <a:t>Competition</a:t>
                      </a:r>
                      <a:endParaRPr b="1" sz="1200">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a:latin typeface="Lato"/>
                          <a:ea typeface="Lato"/>
                          <a:cs typeface="Lato"/>
                          <a:sym typeface="Lato"/>
                        </a:rPr>
                        <a:t>Is not in competition with other colleagues</a:t>
                      </a:r>
                      <a:endParaRPr>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b="1" lang="en-GB">
                          <a:solidFill>
                            <a:srgbClr val="FF0000"/>
                          </a:solidFill>
                          <a:latin typeface="Lato"/>
                          <a:ea typeface="Lato"/>
                          <a:cs typeface="Lato"/>
                          <a:sym typeface="Lato"/>
                        </a:rPr>
                        <a:t>Is in competition with other businesses</a:t>
                      </a:r>
                      <a:endParaRPr b="1">
                        <a:solidFill>
                          <a:srgbClr val="FF0000"/>
                        </a:solidFill>
                        <a:latin typeface="Lato"/>
                        <a:ea typeface="Lato"/>
                        <a:cs typeface="Lato"/>
                        <a:sym typeface="Lato"/>
                      </a:endParaRPr>
                    </a:p>
                  </a:txBody>
                  <a:tcPr marT="91425" marB="91425" marR="91425" marL="91425">
                    <a:lnT cap="flat" cmpd="sng" w="9525">
                      <a:solidFill>
                        <a:srgbClr val="000000"/>
                      </a:solidFill>
                      <a:prstDash val="solid"/>
                      <a:round/>
                      <a:headEnd len="sm" w="sm" type="none"/>
                      <a:tailEnd len="sm" w="sm" type="none"/>
                    </a:lnT>
                  </a:tcPr>
                </a:tc>
              </a:tr>
            </a:tbl>
          </a:graphicData>
        </a:graphic>
      </p:graphicFrame>
      <p:sp>
        <p:nvSpPr>
          <p:cNvPr id="173" name="Google Shape;173;g30de871a092_1_10"/>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Pros and Cons of Entrepreneurship</a:t>
            </a:r>
            <a:endParaRPr b="1" i="0" sz="2900" u="none" cap="none" strike="noStrike">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0de871a092_1_34"/>
          <p:cNvSpPr txBox="1"/>
          <p:nvPr/>
        </p:nvSpPr>
        <p:spPr>
          <a:xfrm>
            <a:off x="396150" y="1317600"/>
            <a:ext cx="4176000" cy="1704300"/>
          </a:xfrm>
          <a:prstGeom prst="rect">
            <a:avLst/>
          </a:prstGeom>
          <a:noFill/>
          <a:ln cap="flat" cmpd="sng" w="19050">
            <a:solidFill>
              <a:schemeClr val="accent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Optional: Resource 1</a:t>
            </a:r>
            <a:endParaRPr b="1">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Instructions:</a:t>
            </a:r>
            <a:endParaRPr b="1">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a:p>
            <a:pPr indent="-317500" lvl="0" marL="457200" rtl="0" algn="l">
              <a:spcBef>
                <a:spcPts val="0"/>
              </a:spcBef>
              <a:spcAft>
                <a:spcPts val="0"/>
              </a:spcAft>
              <a:buSzPts val="1400"/>
              <a:buFont typeface="Lato"/>
              <a:buChar char="-"/>
            </a:pPr>
            <a:r>
              <a:rPr b="1" lang="en-GB">
                <a:latin typeface="Lato"/>
                <a:ea typeface="Lato"/>
                <a:cs typeface="Lato"/>
                <a:sym typeface="Lato"/>
              </a:rPr>
              <a:t>Cut out the Pros and Cons on the worksheet (page 1)</a:t>
            </a:r>
            <a:endParaRPr b="1">
              <a:latin typeface="Lato"/>
              <a:ea typeface="Lato"/>
              <a:cs typeface="Lato"/>
              <a:sym typeface="Lato"/>
            </a:endParaRPr>
          </a:p>
          <a:p>
            <a:pPr indent="-317500" lvl="0" marL="457200" rtl="0" algn="l">
              <a:spcBef>
                <a:spcPts val="0"/>
              </a:spcBef>
              <a:spcAft>
                <a:spcPts val="0"/>
              </a:spcAft>
              <a:buSzPts val="1400"/>
              <a:buFont typeface="Lato"/>
              <a:buChar char="-"/>
            </a:pPr>
            <a:r>
              <a:rPr b="1" lang="en-GB">
                <a:latin typeface="Lato"/>
                <a:ea typeface="Lato"/>
                <a:cs typeface="Lato"/>
                <a:sym typeface="Lato"/>
              </a:rPr>
              <a:t>Sort them into the table on page 2</a:t>
            </a:r>
            <a:endParaRPr b="1">
              <a:latin typeface="Lato"/>
              <a:ea typeface="Lato"/>
              <a:cs typeface="Lato"/>
              <a:sym typeface="Lato"/>
            </a:endParaRPr>
          </a:p>
        </p:txBody>
      </p:sp>
      <p:sp>
        <p:nvSpPr>
          <p:cNvPr id="179" name="Google Shape;179;g30de871a092_1_34"/>
          <p:cNvSpPr txBox="1"/>
          <p:nvPr>
            <p:ph type="title"/>
          </p:nvPr>
        </p:nvSpPr>
        <p:spPr>
          <a:xfrm>
            <a:off x="203025" y="17435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Pros and Cons of Entrepreneurship</a:t>
            </a:r>
            <a:endParaRPr b="1" i="0" sz="29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lang="en-GB" sz="2300"/>
              <a:t>Optional resources</a:t>
            </a:r>
            <a:endParaRPr sz="2300"/>
          </a:p>
        </p:txBody>
      </p:sp>
      <p:pic>
        <p:nvPicPr>
          <p:cNvPr id="180" name="Google Shape;180;g30de871a092_1_34" title="year_10_session_3_resource_1_entrepreneurship_card_sort.png"/>
          <p:cNvPicPr preferRelativeResize="0"/>
          <p:nvPr/>
        </p:nvPicPr>
        <p:blipFill>
          <a:blip r:embed="rId3">
            <a:alphaModFix/>
          </a:blip>
          <a:stretch>
            <a:fillRect/>
          </a:stretch>
        </p:blipFill>
        <p:spPr>
          <a:xfrm>
            <a:off x="6407075" y="395950"/>
            <a:ext cx="2317525" cy="3277975"/>
          </a:xfrm>
          <a:prstGeom prst="rect">
            <a:avLst/>
          </a:prstGeom>
          <a:noFill/>
          <a:ln cap="flat" cmpd="sng" w="28575">
            <a:solidFill>
              <a:schemeClr val="accent2"/>
            </a:solidFill>
            <a:prstDash val="solid"/>
            <a:round/>
            <a:headEnd len="sm" w="sm" type="none"/>
            <a:tailEnd len="sm" w="sm" type="none"/>
          </a:ln>
        </p:spPr>
      </p:pic>
      <p:pic>
        <p:nvPicPr>
          <p:cNvPr id="181" name="Google Shape;181;g30de871a092_1_34" title="year_10_session_3_resource_1_entrepreneurship_card_sort (1).png"/>
          <p:cNvPicPr preferRelativeResize="0"/>
          <p:nvPr/>
        </p:nvPicPr>
        <p:blipFill>
          <a:blip r:embed="rId4">
            <a:alphaModFix/>
          </a:blip>
          <a:stretch>
            <a:fillRect/>
          </a:stretch>
        </p:blipFill>
        <p:spPr>
          <a:xfrm>
            <a:off x="5324050" y="3094999"/>
            <a:ext cx="2410550" cy="1704248"/>
          </a:xfrm>
          <a:prstGeom prst="rect">
            <a:avLst/>
          </a:prstGeom>
          <a:noFill/>
          <a:ln cap="flat" cmpd="sng" w="28575">
            <a:solidFill>
              <a:schemeClr val="accent2"/>
            </a:solidFill>
            <a:prstDash val="solid"/>
            <a:round/>
            <a:headEnd len="sm" w="sm" type="none"/>
            <a:tailEnd len="sm" w="sm" type="none"/>
          </a:ln>
        </p:spPr>
      </p:pic>
      <p:sp>
        <p:nvSpPr>
          <p:cNvPr id="182" name="Google Shape;182;g30de871a092_1_34"/>
          <p:cNvSpPr txBox="1"/>
          <p:nvPr/>
        </p:nvSpPr>
        <p:spPr>
          <a:xfrm>
            <a:off x="4779975" y="1655200"/>
            <a:ext cx="1539300" cy="3327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Lato"/>
                <a:ea typeface="Lato"/>
                <a:cs typeface="Lato"/>
                <a:sym typeface="Lato"/>
              </a:rPr>
              <a:t>1. </a:t>
            </a:r>
            <a:r>
              <a:rPr lang="en-GB" sz="1200">
                <a:latin typeface="Lato"/>
                <a:ea typeface="Lato"/>
                <a:cs typeface="Lato"/>
                <a:sym typeface="Lato"/>
              </a:rPr>
              <a:t>Cut out each box:</a:t>
            </a:r>
            <a:endParaRPr sz="1200">
              <a:latin typeface="Lato"/>
              <a:ea typeface="Lato"/>
              <a:cs typeface="Lato"/>
              <a:sym typeface="Lato"/>
            </a:endParaRPr>
          </a:p>
        </p:txBody>
      </p:sp>
      <p:sp>
        <p:nvSpPr>
          <p:cNvPr id="183" name="Google Shape;183;g30de871a092_1_34"/>
          <p:cNvSpPr txBox="1"/>
          <p:nvPr/>
        </p:nvSpPr>
        <p:spPr>
          <a:xfrm>
            <a:off x="3325975" y="4073650"/>
            <a:ext cx="1833000" cy="3327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Lato"/>
                <a:ea typeface="Lato"/>
                <a:cs typeface="Lato"/>
                <a:sym typeface="Lato"/>
              </a:rPr>
              <a:t>2. Sort into pros/cons:</a:t>
            </a:r>
            <a:endParaRPr sz="12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7" name="Shape 187"/>
        <p:cNvGrpSpPr/>
        <p:nvPr/>
      </p:nvGrpSpPr>
      <p:grpSpPr>
        <a:xfrm>
          <a:off x="0" y="0"/>
          <a:ext cx="0" cy="0"/>
          <a:chOff x="0" y="0"/>
          <a:chExt cx="0" cy="0"/>
        </a:xfrm>
      </p:grpSpPr>
      <p:sp>
        <p:nvSpPr>
          <p:cNvPr id="188" name="Google Shape;188;p1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5"/>
          <p:cNvSpPr txBox="1"/>
          <p:nvPr/>
        </p:nvSpPr>
        <p:spPr>
          <a:xfrm>
            <a:off x="488175" y="1431400"/>
            <a:ext cx="7274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Define what it means to be an entrepreneur </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the pros and cons of entrepreneurship </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Practise the enterprise skills needed to be an entrepreneur</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
        <p:nvSpPr>
          <p:cNvPr id="190" name="Google Shape;190;p15"/>
          <p:cNvSpPr txBox="1"/>
          <p:nvPr/>
        </p:nvSpPr>
        <p:spPr>
          <a:xfrm>
            <a:off x="360375" y="629075"/>
            <a:ext cx="7639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6"/>
          <p:cNvSpPr txBox="1"/>
          <p:nvPr/>
        </p:nvSpPr>
        <p:spPr>
          <a:xfrm>
            <a:off x="205675" y="1190000"/>
            <a:ext cx="69582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543B3"/>
                </a:solidFill>
                <a:latin typeface="Lato"/>
                <a:ea typeface="Lato"/>
                <a:cs typeface="Lato"/>
                <a:sym typeface="Lato"/>
              </a:rPr>
              <a:t>You are all entrepreneurs for the day!</a:t>
            </a:r>
            <a:endParaRPr b="1"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br>
              <a:rPr b="1" i="0" lang="en-GB" sz="1600" u="none" cap="none" strike="noStrike">
                <a:solidFill>
                  <a:srgbClr val="0543B3"/>
                </a:solidFill>
                <a:latin typeface="Lato"/>
                <a:ea typeface="Lato"/>
                <a:cs typeface="Lato"/>
                <a:sym typeface="Lato"/>
              </a:rPr>
            </a:br>
            <a:r>
              <a:rPr b="0" i="0" lang="en-GB" sz="1600" u="none" cap="none" strike="noStrike">
                <a:solidFill>
                  <a:srgbClr val="0543B3"/>
                </a:solidFill>
                <a:latin typeface="Lato"/>
                <a:ea typeface="Lato"/>
                <a:cs typeface="Lato"/>
                <a:sym typeface="Lato"/>
              </a:rPr>
              <a:t>In groups create a business plan for an exciting, </a:t>
            </a:r>
            <a:r>
              <a:rPr b="1" i="0" lang="en-GB" sz="1600" u="none" cap="none" strike="noStrike">
                <a:solidFill>
                  <a:srgbClr val="0543B3"/>
                </a:solidFill>
                <a:latin typeface="Lato"/>
                <a:ea typeface="Lato"/>
                <a:cs typeface="Lato"/>
                <a:sym typeface="Lato"/>
              </a:rPr>
              <a:t>new start-up</a:t>
            </a:r>
            <a:r>
              <a:rPr b="0" i="0" lang="en-GB" sz="1600" u="none" cap="none" strike="noStrike">
                <a:solidFill>
                  <a:srgbClr val="0543B3"/>
                </a:solidFill>
                <a:latin typeface="Lato"/>
                <a:ea typeface="Lato"/>
                <a:cs typeface="Lato"/>
                <a:sym typeface="Lato"/>
              </a:rPr>
              <a:t>. You’ll need to think about the </a:t>
            </a:r>
            <a:r>
              <a:rPr b="1" i="0" lang="en-GB" sz="1600" u="none" cap="none" strike="noStrike">
                <a:solidFill>
                  <a:srgbClr val="0543B3"/>
                </a:solidFill>
                <a:latin typeface="Lato"/>
                <a:ea typeface="Lato"/>
                <a:cs typeface="Lato"/>
                <a:sym typeface="Lato"/>
              </a:rPr>
              <a:t>product or service</a:t>
            </a:r>
            <a:r>
              <a:rPr b="0" i="0" lang="en-GB" sz="1600" u="none" cap="none" strike="noStrike">
                <a:solidFill>
                  <a:srgbClr val="0543B3"/>
                </a:solidFill>
                <a:latin typeface="Lato"/>
                <a:ea typeface="Lato"/>
                <a:cs typeface="Lato"/>
                <a:sym typeface="Lato"/>
              </a:rPr>
              <a:t> you will sell, how you’ll </a:t>
            </a:r>
            <a:r>
              <a:rPr b="1" i="0" lang="en-GB" sz="1600" u="none" cap="none" strike="noStrike">
                <a:solidFill>
                  <a:srgbClr val="0543B3"/>
                </a:solidFill>
                <a:latin typeface="Lato"/>
                <a:ea typeface="Lato"/>
                <a:cs typeface="Lato"/>
                <a:sym typeface="Lato"/>
              </a:rPr>
              <a:t>market</a:t>
            </a:r>
            <a:r>
              <a:rPr b="0" i="0" lang="en-GB" sz="1600" u="none" cap="none" strike="noStrike">
                <a:solidFill>
                  <a:srgbClr val="0543B3"/>
                </a:solidFill>
                <a:latin typeface="Lato"/>
                <a:ea typeface="Lato"/>
                <a:cs typeface="Lato"/>
                <a:sym typeface="Lato"/>
              </a:rPr>
              <a:t> it, and how you’ll </a:t>
            </a:r>
            <a:r>
              <a:rPr b="1" i="0" lang="en-GB" sz="1600" u="none" cap="none" strike="noStrike">
                <a:solidFill>
                  <a:srgbClr val="0543B3"/>
                </a:solidFill>
                <a:latin typeface="Lato"/>
                <a:ea typeface="Lato"/>
                <a:cs typeface="Lato"/>
                <a:sym typeface="Lato"/>
              </a:rPr>
              <a:t>structure</a:t>
            </a:r>
            <a:r>
              <a:rPr b="0" i="0" lang="en-GB" sz="1600" u="none" cap="none" strike="noStrike">
                <a:solidFill>
                  <a:srgbClr val="0543B3"/>
                </a:solidFill>
                <a:latin typeface="Lato"/>
                <a:ea typeface="Lato"/>
                <a:cs typeface="Lato"/>
                <a:sym typeface="Lato"/>
              </a:rPr>
              <a:t> your organisation.</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543B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Crucial to this is understanding the </a:t>
            </a:r>
            <a:r>
              <a:rPr b="1" i="0" lang="en-GB" sz="1600" u="none" cap="none" strike="noStrike">
                <a:solidFill>
                  <a:srgbClr val="0543B3"/>
                </a:solidFill>
                <a:latin typeface="Lato"/>
                <a:ea typeface="Lato"/>
                <a:cs typeface="Lato"/>
                <a:sym typeface="Lato"/>
              </a:rPr>
              <a:t>skills</a:t>
            </a:r>
            <a:r>
              <a:rPr b="0" i="0" lang="en-GB" sz="1600" u="none" cap="none" strike="noStrike">
                <a:solidFill>
                  <a:srgbClr val="0543B3"/>
                </a:solidFill>
                <a:latin typeface="Lato"/>
                <a:ea typeface="Lato"/>
                <a:cs typeface="Lato"/>
                <a:sym typeface="Lato"/>
              </a:rPr>
              <a:t> that will be necessary to </a:t>
            </a:r>
            <a:r>
              <a:rPr b="1" i="0" lang="en-GB" sz="1600" u="none" cap="none" strike="noStrike">
                <a:solidFill>
                  <a:srgbClr val="0543B3"/>
                </a:solidFill>
                <a:latin typeface="Lato"/>
                <a:ea typeface="Lato"/>
                <a:cs typeface="Lato"/>
                <a:sym typeface="Lato"/>
              </a:rPr>
              <a:t>establish and grow</a:t>
            </a:r>
            <a:r>
              <a:rPr b="0" i="0" lang="en-GB" sz="1600" u="none" cap="none" strike="noStrike">
                <a:solidFill>
                  <a:srgbClr val="0543B3"/>
                </a:solidFill>
                <a:latin typeface="Lato"/>
                <a:ea typeface="Lato"/>
                <a:cs typeface="Lato"/>
                <a:sym typeface="Lato"/>
              </a:rPr>
              <a:t> your business, so be sure to make a note of this as you go along</a:t>
            </a:r>
            <a:r>
              <a:rPr lang="en-GB" sz="1600">
                <a:solidFill>
                  <a:srgbClr val="0543B3"/>
                </a:solidFill>
                <a:latin typeface="Lato"/>
                <a:ea typeface="Lato"/>
                <a:cs typeface="Lato"/>
                <a:sym typeface="Lato"/>
              </a:rPr>
              <a:t>.</a:t>
            </a:r>
            <a:endParaRPr b="0" i="0" sz="1600" u="none" cap="none" strike="noStrike">
              <a:solidFill>
                <a:srgbClr val="0543B3"/>
              </a:solidFill>
              <a:latin typeface="Lato"/>
              <a:ea typeface="Lato"/>
              <a:cs typeface="Lato"/>
              <a:sym typeface="Lato"/>
            </a:endParaRPr>
          </a:p>
        </p:txBody>
      </p:sp>
      <p:sp>
        <p:nvSpPr>
          <p:cNvPr id="196" name="Google Shape;196;p1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Starting a Business</a:t>
            </a:r>
            <a:endParaRPr b="1" i="0" sz="2900" u="none" cap="none" strike="noStrike">
              <a:latin typeface="Lato"/>
              <a:ea typeface="Lato"/>
              <a:cs typeface="Lato"/>
              <a:sym typeface="Lato"/>
            </a:endParaRPr>
          </a:p>
        </p:txBody>
      </p:sp>
      <p:sp>
        <p:nvSpPr>
          <p:cNvPr id="197" name="Google Shape;197;p16"/>
          <p:cNvSpPr txBox="1"/>
          <p:nvPr/>
        </p:nvSpPr>
        <p:spPr>
          <a:xfrm>
            <a:off x="205675" y="3425000"/>
            <a:ext cx="7699500" cy="923400"/>
          </a:xfrm>
          <a:prstGeom prst="rect">
            <a:avLst/>
          </a:prstGeom>
          <a:noFill/>
          <a:ln cap="flat" cmpd="sng" w="28575">
            <a:solidFill>
              <a:schemeClr val="accent2"/>
            </a:solidFill>
            <a:prstDash val="dash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2"/>
                </a:solidFill>
                <a:latin typeface="Lato"/>
                <a:ea typeface="Lato"/>
                <a:cs typeface="Lato"/>
                <a:sym typeface="Lato"/>
              </a:rPr>
              <a:t>Stretch</a:t>
            </a:r>
            <a:endParaRPr b="1" i="0" sz="16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2"/>
                </a:solidFill>
                <a:latin typeface="Lato"/>
                <a:ea typeface="Lato"/>
                <a:cs typeface="Lato"/>
                <a:sym typeface="Lato"/>
              </a:rPr>
              <a:t>You’ve managed to secure a start-up loan of £10,000. Allocate these funds to the different expenses that you will have when starting your business</a:t>
            </a:r>
            <a:endParaRPr b="0" i="0" sz="1600" u="none" cap="none" strike="noStrike">
              <a:solidFill>
                <a:schemeClr val="accent2"/>
              </a:solidFill>
              <a:latin typeface="Lato"/>
              <a:ea typeface="Lato"/>
              <a:cs typeface="Lato"/>
              <a:sym typeface="Lato"/>
            </a:endParaRPr>
          </a:p>
        </p:txBody>
      </p:sp>
      <p:sp>
        <p:nvSpPr>
          <p:cNvPr id="198" name="Google Shape;198;p16"/>
          <p:cNvSpPr txBox="1"/>
          <p:nvPr/>
        </p:nvSpPr>
        <p:spPr>
          <a:xfrm>
            <a:off x="205675" y="4732700"/>
            <a:ext cx="28371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1" lang="en-GB" sz="1000" u="none" cap="none" strike="noStrike">
                <a:solidFill>
                  <a:schemeClr val="accent2"/>
                </a:solidFill>
                <a:latin typeface="Lato"/>
                <a:ea typeface="Lato"/>
                <a:cs typeface="Lato"/>
                <a:sym typeface="Lato"/>
              </a:rPr>
              <a:t>Resource </a:t>
            </a:r>
            <a:r>
              <a:rPr b="1" i="1" lang="en-GB" sz="1000">
                <a:solidFill>
                  <a:schemeClr val="accent2"/>
                </a:solidFill>
                <a:latin typeface="Lato"/>
                <a:ea typeface="Lato"/>
                <a:cs typeface="Lato"/>
                <a:sym typeface="Lato"/>
              </a:rPr>
              <a:t>2</a:t>
            </a:r>
            <a:r>
              <a:rPr b="1" i="1" lang="en-GB" sz="1000" u="none" cap="none" strike="noStrike">
                <a:solidFill>
                  <a:schemeClr val="accent2"/>
                </a:solidFill>
                <a:latin typeface="Lato"/>
                <a:ea typeface="Lato"/>
                <a:cs typeface="Lato"/>
                <a:sym typeface="Lato"/>
              </a:rPr>
              <a:t>: Business Plan</a:t>
            </a:r>
            <a:endParaRPr b="1" i="1" sz="1000" u="none" cap="none" strike="noStrike">
              <a:solidFill>
                <a:schemeClr val="accent2"/>
              </a:solidFill>
              <a:latin typeface="Lato"/>
              <a:ea typeface="Lato"/>
              <a:cs typeface="Lato"/>
              <a:sym typeface="Lato"/>
            </a:endParaRPr>
          </a:p>
        </p:txBody>
      </p:sp>
      <p:pic>
        <p:nvPicPr>
          <p:cNvPr id="199" name="Google Shape;199;p16"/>
          <p:cNvPicPr preferRelativeResize="0"/>
          <p:nvPr/>
        </p:nvPicPr>
        <p:blipFill rotWithShape="1">
          <a:blip r:embed="rId3">
            <a:alphaModFix/>
          </a:blip>
          <a:srcRect b="0" l="0" r="0" t="0"/>
          <a:stretch/>
        </p:blipFill>
        <p:spPr>
          <a:xfrm>
            <a:off x="7446351" y="1698563"/>
            <a:ext cx="1444820" cy="14448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2"/>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Unit outline</a:t>
            </a:r>
            <a:endParaRPr b="1" i="0" sz="2900" u="none" cap="none" strike="noStrike">
              <a:latin typeface="Lato"/>
              <a:ea typeface="Lato"/>
              <a:cs typeface="Lato"/>
              <a:sym typeface="Lato"/>
            </a:endParaRPr>
          </a:p>
        </p:txBody>
      </p:sp>
      <p:graphicFrame>
        <p:nvGraphicFramePr>
          <p:cNvPr id="52" name="Google Shape;52;p2"/>
          <p:cNvGraphicFramePr/>
          <p:nvPr/>
        </p:nvGraphicFramePr>
        <p:xfrm>
          <a:off x="257950" y="1721850"/>
          <a:ext cx="3000000" cy="3000000"/>
        </p:xfrm>
        <a:graphic>
          <a:graphicData uri="http://schemas.openxmlformats.org/drawingml/2006/table">
            <a:tbl>
              <a:tblPr>
                <a:noFill/>
                <a:tableStyleId>{438E80E2-D5AB-4D21-ADF8-7B09C19670A4}</a:tableStyleId>
              </a:tblPr>
              <a:tblGrid>
                <a:gridCol w="1437050"/>
                <a:gridCol w="1373025"/>
                <a:gridCol w="1501075"/>
                <a:gridCol w="1437050"/>
                <a:gridCol w="1437050"/>
                <a:gridCol w="1437050"/>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463025">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rgbClr val="262A33"/>
                          </a:solidFill>
                          <a:latin typeface="Lato"/>
                          <a:ea typeface="Lato"/>
                          <a:cs typeface="Lato"/>
                          <a:sym typeface="Lato"/>
                        </a:rPr>
                        <a:t>Careers in the City</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chemeClr val="dk1"/>
                          </a:solidFill>
                          <a:latin typeface="Lato"/>
                          <a:ea typeface="Lato"/>
                          <a:cs typeface="Lato"/>
                          <a:sym typeface="Lato"/>
                        </a:rPr>
                        <a:t>Apprenticeships</a:t>
                      </a:r>
                      <a:endParaRPr sz="13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u="none" cap="none" strike="noStrike">
                          <a:solidFill>
                            <a:schemeClr val="accent2"/>
                          </a:solidFill>
                          <a:latin typeface="Lato"/>
                          <a:ea typeface="Lato"/>
                          <a:cs typeface="Lato"/>
                          <a:sym typeface="Lato"/>
                        </a:rPr>
                        <a:t>Entrepreneurship</a:t>
                      </a:r>
                      <a:endParaRPr b="1" sz="1300" u="none" cap="none" strike="noStrike">
                        <a:solidFill>
                          <a:schemeClr val="accent2"/>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rgbClr val="262A33"/>
                          </a:solidFill>
                          <a:latin typeface="Lato"/>
                          <a:ea typeface="Lato"/>
                          <a:cs typeface="Lato"/>
                          <a:sym typeface="Lato"/>
                        </a:rPr>
                        <a:t>Understanding gig work and employment rights</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rgbClr val="262A33"/>
                          </a:solidFill>
                          <a:latin typeface="Lato"/>
                          <a:ea typeface="Lato"/>
                          <a:cs typeface="Lato"/>
                          <a:sym typeface="Lato"/>
                        </a:rPr>
                        <a:t>Speaking up at work</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rgbClr val="262A33"/>
                          </a:solidFill>
                          <a:latin typeface="Lato"/>
                          <a:ea typeface="Lato"/>
                          <a:cs typeface="Lato"/>
                          <a:sym typeface="Lato"/>
                        </a:rPr>
                        <a:t>Creating a </a:t>
                      </a:r>
                      <a:endParaRPr sz="1300" u="none" cap="none" strike="noStrike">
                        <a:solidFill>
                          <a:srgbClr val="262A3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lang="en-GB" sz="1300" u="none" cap="none" strike="noStrike">
                          <a:solidFill>
                            <a:srgbClr val="262A33"/>
                          </a:solidFill>
                          <a:latin typeface="Lato"/>
                          <a:ea typeface="Lato"/>
                          <a:cs typeface="Lato"/>
                          <a:sym typeface="Lato"/>
                        </a:rPr>
                        <a:t>career plan</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Learning review</a:t>
            </a:r>
            <a:endParaRPr b="1" i="0" sz="29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What comes to mind when you hear the word?</a:t>
            </a:r>
            <a:endParaRPr b="1" i="0" sz="2900" u="none" cap="none" strike="noStrike">
              <a:latin typeface="Lato"/>
              <a:ea typeface="Lato"/>
              <a:cs typeface="Lato"/>
              <a:sym typeface="Lato"/>
            </a:endParaRPr>
          </a:p>
        </p:txBody>
      </p:sp>
      <p:sp>
        <p:nvSpPr>
          <p:cNvPr id="205" name="Google Shape;205;p17"/>
          <p:cNvSpPr/>
          <p:nvPr/>
        </p:nvSpPr>
        <p:spPr>
          <a:xfrm>
            <a:off x="4868199" y="1723850"/>
            <a:ext cx="4010472" cy="2037312"/>
          </a:xfrm>
          <a:prstGeom prst="irregularSeal1">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chemeClr val="dk1"/>
                </a:solidFill>
                <a:latin typeface="Lato"/>
                <a:ea typeface="Lato"/>
                <a:cs typeface="Lato"/>
                <a:sym typeface="Lato"/>
              </a:rPr>
              <a:t>Entrepreneur</a:t>
            </a:r>
            <a:endParaRPr b="0" i="0" sz="2600" u="none" cap="none" strike="noStrike">
              <a:solidFill>
                <a:schemeClr val="dk1"/>
              </a:solidFill>
              <a:latin typeface="Lato"/>
              <a:ea typeface="Lato"/>
              <a:cs typeface="Lato"/>
              <a:sym typeface="Lato"/>
            </a:endParaRPr>
          </a:p>
        </p:txBody>
      </p:sp>
      <p:sp>
        <p:nvSpPr>
          <p:cNvPr id="206" name="Google Shape;206;p17"/>
          <p:cNvSpPr txBox="1"/>
          <p:nvPr/>
        </p:nvSpPr>
        <p:spPr>
          <a:xfrm>
            <a:off x="205675" y="1429950"/>
            <a:ext cx="44598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Look back at your mindmap from the beginning of the lesson.</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Using a different colour add anything new that you have learnt this lesson about entrepreneurship.</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0" name="Shape 210"/>
        <p:cNvGrpSpPr/>
        <p:nvPr/>
      </p:nvGrpSpPr>
      <p:grpSpPr>
        <a:xfrm>
          <a:off x="0" y="0"/>
          <a:ext cx="0" cy="0"/>
          <a:chOff x="0" y="0"/>
          <a:chExt cx="0" cy="0"/>
        </a:xfrm>
      </p:grpSpPr>
      <p:sp>
        <p:nvSpPr>
          <p:cNvPr id="211" name="Google Shape;211;p1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8"/>
          <p:cNvSpPr txBox="1"/>
          <p:nvPr/>
        </p:nvSpPr>
        <p:spPr>
          <a:xfrm>
            <a:off x="488175" y="1431400"/>
            <a:ext cx="72741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Define what it means to be an entrepreneur </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the pros and cons of entrepreneurship </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Practise the enterprise skills needed to be an entrepreneur</a:t>
            </a:r>
            <a:endParaRPr b="1" i="0" sz="16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p:txBody>
      </p:sp>
      <p:sp>
        <p:nvSpPr>
          <p:cNvPr id="213" name="Google Shape;213;p18"/>
          <p:cNvSpPr txBox="1"/>
          <p:nvPr/>
        </p:nvSpPr>
        <p:spPr>
          <a:xfrm>
            <a:off x="360375" y="629075"/>
            <a:ext cx="7639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7" name="Shape 217"/>
        <p:cNvGrpSpPr/>
        <p:nvPr/>
      </p:nvGrpSpPr>
      <p:grpSpPr>
        <a:xfrm>
          <a:off x="0" y="0"/>
          <a:ext cx="0" cy="0"/>
          <a:chOff x="0" y="0"/>
          <a:chExt cx="0" cy="0"/>
        </a:xfrm>
      </p:grpSpPr>
      <p:sp>
        <p:nvSpPr>
          <p:cNvPr id="218" name="Google Shape;218;p19"/>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a:ea typeface="Lato"/>
                <a:cs typeface="Lato"/>
                <a:sym typeface="Lato"/>
              </a:rPr>
              <a:t>Any questions?</a:t>
            </a:r>
            <a:endParaRPr b="1" i="0" sz="5600" u="none" cap="none" strike="noStrike">
              <a:solidFill>
                <a:schemeClr val="accent2"/>
              </a:solidFill>
              <a:latin typeface="Lato"/>
              <a:ea typeface="Lato"/>
              <a:cs typeface="Lato"/>
              <a:sym typeface="Lato"/>
            </a:endParaRPr>
          </a:p>
        </p:txBody>
      </p:sp>
      <p:sp>
        <p:nvSpPr>
          <p:cNvPr id="219" name="Google Shape;219;p19"/>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a:ea typeface="Lato"/>
                <a:cs typeface="Lato"/>
                <a:sym typeface="Lato"/>
              </a:rPr>
              <a:t>?</a:t>
            </a:r>
            <a:endParaRPr b="0" i="0" sz="9600" u="none" cap="none" strike="noStrike">
              <a:solidFill>
                <a:srgbClr val="000000"/>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0"/>
          <p:cNvSpPr/>
          <p:nvPr/>
        </p:nvSpPr>
        <p:spPr>
          <a:xfrm>
            <a:off x="6177825" y="1336453"/>
            <a:ext cx="2846400" cy="14559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0"/>
          <p:cNvSpPr txBox="1"/>
          <p:nvPr/>
        </p:nvSpPr>
        <p:spPr>
          <a:xfrm>
            <a:off x="152000" y="30513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school, you can speak with an adult you trust. </a:t>
            </a:r>
            <a:endParaRPr b="1" i="0" sz="18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This could be your form tutor, head of year or the school’s safeguarding officer</a:t>
            </a:r>
            <a:endParaRPr b="1" i="0" sz="1800" u="none" cap="none" strike="noStrike">
              <a:solidFill>
                <a:schemeClr val="lt1"/>
              </a:solidFill>
              <a:latin typeface="Lato"/>
              <a:ea typeface="Lato"/>
              <a:cs typeface="Lato"/>
              <a:sym typeface="Lato"/>
            </a:endParaRPr>
          </a:p>
        </p:txBody>
      </p:sp>
      <p:sp>
        <p:nvSpPr>
          <p:cNvPr id="226" name="Google Shape;226;p2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7" name="Google Shape;227;p20"/>
          <p:cNvGrpSpPr/>
          <p:nvPr/>
        </p:nvGrpSpPr>
        <p:grpSpPr>
          <a:xfrm>
            <a:off x="3164826" y="1336428"/>
            <a:ext cx="2846301" cy="1455957"/>
            <a:chOff x="3237025" y="1184050"/>
            <a:chExt cx="2914500" cy="2094300"/>
          </a:xfrm>
        </p:grpSpPr>
        <p:sp>
          <p:nvSpPr>
            <p:cNvPr id="228" name="Google Shape;228;p2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9" name="Google Shape;229;p20"/>
            <p:cNvSpPr txBox="1"/>
            <p:nvPr/>
          </p:nvSpPr>
          <p:spPr>
            <a:xfrm>
              <a:off x="4896416" y="1358600"/>
              <a:ext cx="1204200" cy="1288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400" u="none" cap="none" strike="noStrike">
                  <a:solidFill>
                    <a:schemeClr val="lt1"/>
                  </a:solidFill>
                  <a:latin typeface="Lato"/>
                  <a:ea typeface="Lato"/>
                  <a:cs typeface="Lato"/>
                  <a:sym typeface="Lato"/>
                </a:rPr>
                <a:t>Money Helper -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Work</a:t>
              </a:r>
              <a:endParaRPr b="0" i="0" sz="1400" u="none" cap="none" strike="noStrike">
                <a:solidFill>
                  <a:schemeClr val="lt1"/>
                </a:solidFill>
                <a:latin typeface="Lato"/>
                <a:ea typeface="Lato"/>
                <a:cs typeface="Lato"/>
                <a:sym typeface="Lato"/>
              </a:endParaRPr>
            </a:p>
          </p:txBody>
        </p:sp>
      </p:grpSp>
      <p:grpSp>
        <p:nvGrpSpPr>
          <p:cNvPr id="230" name="Google Shape;230;p20"/>
          <p:cNvGrpSpPr/>
          <p:nvPr/>
        </p:nvGrpSpPr>
        <p:grpSpPr>
          <a:xfrm>
            <a:off x="152000" y="1336318"/>
            <a:ext cx="2846301" cy="1455957"/>
            <a:chOff x="463400" y="1321175"/>
            <a:chExt cx="2914500" cy="2094300"/>
          </a:xfrm>
        </p:grpSpPr>
        <p:sp>
          <p:nvSpPr>
            <p:cNvPr id="231" name="Google Shape;231;p2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0"/>
            <p:cNvSpPr txBox="1"/>
            <p:nvPr/>
          </p:nvSpPr>
          <p:spPr>
            <a:xfrm>
              <a:off x="1284136" y="1648293"/>
              <a:ext cx="2032200" cy="57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400" u="none" cap="none" strike="noStrike">
                  <a:solidFill>
                    <a:schemeClr val="lt1"/>
                  </a:solidFill>
                  <a:latin typeface="Lato"/>
                  <a:ea typeface="Lato"/>
                  <a:cs typeface="Lato"/>
                  <a:sym typeface="Lato"/>
                </a:rPr>
                <a:t>Citizens Advice - </a:t>
              </a: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Work</a:t>
              </a:r>
              <a:endParaRPr b="0" i="0" sz="1400" u="none" cap="none" strike="noStrike">
                <a:solidFill>
                  <a:schemeClr val="lt1"/>
                </a:solidFill>
                <a:latin typeface="Lato"/>
                <a:ea typeface="Lato"/>
                <a:cs typeface="Lato"/>
                <a:sym typeface="Lato"/>
              </a:endParaRPr>
            </a:p>
          </p:txBody>
        </p:sp>
        <p:pic>
          <p:nvPicPr>
            <p:cNvPr id="233" name="Google Shape;233;p20"/>
            <p:cNvPicPr preferRelativeResize="0"/>
            <p:nvPr/>
          </p:nvPicPr>
          <p:blipFill rotWithShape="1">
            <a:blip r:embed="rId5">
              <a:alphaModFix/>
            </a:blip>
            <a:srcRect b="0" l="0" r="0" t="0"/>
            <a:stretch/>
          </p:blipFill>
          <p:spPr>
            <a:xfrm>
              <a:off x="532125" y="1499913"/>
              <a:ext cx="813554" cy="928675"/>
            </a:xfrm>
            <a:prstGeom prst="rect">
              <a:avLst/>
            </a:prstGeom>
            <a:noFill/>
            <a:ln>
              <a:noFill/>
            </a:ln>
          </p:spPr>
        </p:pic>
      </p:grpSp>
      <p:pic>
        <p:nvPicPr>
          <p:cNvPr id="234" name="Google Shape;234;p20"/>
          <p:cNvPicPr preferRelativeResize="0"/>
          <p:nvPr/>
        </p:nvPicPr>
        <p:blipFill rotWithShape="1">
          <a:blip r:embed="rId6">
            <a:alphaModFix/>
          </a:blip>
          <a:srcRect b="0" l="0" r="0" t="0"/>
          <a:stretch/>
        </p:blipFill>
        <p:spPr>
          <a:xfrm>
            <a:off x="3316625" y="1588813"/>
            <a:ext cx="1390650" cy="733425"/>
          </a:xfrm>
          <a:prstGeom prst="rect">
            <a:avLst/>
          </a:prstGeom>
          <a:noFill/>
          <a:ln cap="flat" cmpd="sng" w="28575">
            <a:solidFill>
              <a:srgbClr val="FF8022"/>
            </a:solidFill>
            <a:prstDash val="solid"/>
            <a:round/>
            <a:headEnd len="sm" w="sm" type="none"/>
            <a:tailEnd len="sm" w="sm" type="none"/>
          </a:ln>
        </p:spPr>
      </p:pic>
      <p:pic>
        <p:nvPicPr>
          <p:cNvPr id="235" name="Google Shape;235;p20"/>
          <p:cNvPicPr preferRelativeResize="0"/>
          <p:nvPr/>
        </p:nvPicPr>
        <p:blipFill rotWithShape="1">
          <a:blip r:embed="rId7">
            <a:alphaModFix/>
          </a:blip>
          <a:srcRect b="0" l="0" r="0" t="0"/>
          <a:stretch/>
        </p:blipFill>
        <p:spPr>
          <a:xfrm>
            <a:off x="6317000" y="1588825"/>
            <a:ext cx="1390650" cy="733425"/>
          </a:xfrm>
          <a:prstGeom prst="rect">
            <a:avLst/>
          </a:prstGeom>
          <a:noFill/>
          <a:ln cap="flat" cmpd="sng" w="28575">
            <a:solidFill>
              <a:schemeClr val="accent2"/>
            </a:solidFill>
            <a:prstDash val="solid"/>
            <a:round/>
            <a:headEnd len="sm" w="sm" type="none"/>
            <a:tailEnd len="sm" w="sm" type="none"/>
          </a:ln>
        </p:spPr>
      </p:pic>
      <p:sp>
        <p:nvSpPr>
          <p:cNvPr id="236" name="Google Shape;236;p20"/>
          <p:cNvSpPr txBox="1"/>
          <p:nvPr/>
        </p:nvSpPr>
        <p:spPr>
          <a:xfrm>
            <a:off x="7757180" y="1502750"/>
            <a:ext cx="11760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400" u="none" cap="none" strike="noStrike">
                <a:solidFill>
                  <a:schemeClr val="lt1"/>
                </a:solidFill>
                <a:latin typeface="Lato"/>
                <a:ea typeface="Lato"/>
                <a:cs typeface="Lato"/>
                <a:sym typeface="Lato"/>
              </a:rPr>
              <a:t>Gov UK - </a:t>
            </a:r>
            <a:r>
              <a:rPr b="0" i="0" lang="en-GB" sz="1400" u="sng" cap="none" strike="noStrike">
                <a:solidFill>
                  <a:schemeClr val="lt1"/>
                </a:solidFill>
                <a:latin typeface="Lato"/>
                <a:ea typeface="Lato"/>
                <a:cs typeface="Lato"/>
                <a:sym typeface="Lato"/>
                <a:hlinkClick r:id="rId8">
                  <a:extLst>
                    <a:ext uri="{A12FA001-AC4F-418D-AE19-62706E023703}">
                      <ahyp:hlinkClr val="tx"/>
                    </a:ext>
                  </a:extLst>
                </a:hlinkClick>
              </a:rPr>
              <a:t>Workplace rights</a:t>
            </a:r>
            <a:r>
              <a:rPr b="0" i="0" lang="en-GB" sz="1400" u="none" cap="none" strike="noStrike">
                <a:solidFill>
                  <a:schemeClr val="lt1"/>
                </a:solidFill>
                <a:latin typeface="Lato"/>
                <a:ea typeface="Lato"/>
                <a:cs typeface="Lato"/>
                <a:sym typeface="Lato"/>
              </a:rPr>
              <a:t> </a:t>
            </a:r>
            <a:endParaRPr b="0" i="0" sz="1400" u="none" cap="none" strike="noStrike">
              <a:solidFill>
                <a:schemeClr val="lt1"/>
              </a:solidFill>
              <a:latin typeface="Lato"/>
              <a:ea typeface="Lato"/>
              <a:cs typeface="Lato"/>
              <a:sym typeface="Lato"/>
            </a:endParaRPr>
          </a:p>
        </p:txBody>
      </p:sp>
      <p:sp>
        <p:nvSpPr>
          <p:cNvPr id="237" name="Google Shape;237;p2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rgbClr val="FFFFFF"/>
                </a:solidFill>
                <a:latin typeface="Lato"/>
                <a:ea typeface="Lato"/>
                <a:cs typeface="Lato"/>
                <a:sym typeface="Lato"/>
              </a:rPr>
              <a:t>Services available for people who have concerns about their rights at work</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41" name="Shape 241"/>
        <p:cNvGrpSpPr/>
        <p:nvPr/>
      </p:nvGrpSpPr>
      <p:grpSpPr>
        <a:xfrm>
          <a:off x="0" y="0"/>
          <a:ext cx="0" cy="0"/>
          <a:chOff x="0" y="0"/>
          <a:chExt cx="0" cy="0"/>
        </a:xfrm>
      </p:grpSpPr>
      <p:sp>
        <p:nvSpPr>
          <p:cNvPr id="242" name="Google Shape;242;p21"/>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
        <p:nvSpPr>
          <p:cNvPr id="243" name="Google Shape;243;p21"/>
          <p:cNvSpPr txBox="1"/>
          <p:nvPr/>
        </p:nvSpPr>
        <p:spPr>
          <a:xfrm>
            <a:off x="462425" y="1142575"/>
            <a:ext cx="7875600" cy="2524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Articles to extend learning</a:t>
            </a:r>
            <a:r>
              <a:rPr b="1" i="0" lang="en-GB" sz="3600" u="none" cap="none" strike="noStrike">
                <a:solidFill>
                  <a:schemeClr val="lt1"/>
                </a:solidFill>
                <a:latin typeface="Lato"/>
                <a:ea typeface="Lato"/>
                <a:cs typeface="Lato"/>
                <a:sym typeface="Lato"/>
              </a:rPr>
              <a:t> </a:t>
            </a:r>
            <a:endParaRPr b="1" i="0" sz="3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FLIC learning hub</a:t>
            </a:r>
            <a:r>
              <a:rPr b="0" i="0" lang="en-GB" sz="1400" u="none" cap="none" strike="noStrike">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u="sng">
                <a:solidFill>
                  <a:schemeClr val="lt1"/>
                </a:solidFill>
                <a:latin typeface="Lato"/>
                <a:ea typeface="Lato"/>
                <a:cs typeface="Lato"/>
                <a:sym typeface="Lato"/>
                <a:hlinkClick r:id="rId4">
                  <a:extLst>
                    <a:ext uri="{A12FA001-AC4F-418D-AE19-62706E023703}">
                      <ahyp:hlinkClr val="tx"/>
                    </a:ext>
                  </a:extLst>
                </a:hlinkClick>
              </a:rPr>
              <a:t>11 tips to become a successful entrepreneur in the UK</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u="sng">
                <a:solidFill>
                  <a:schemeClr val="lt1"/>
                </a:solidFill>
                <a:latin typeface="Lato"/>
                <a:ea typeface="Lato"/>
                <a:cs typeface="Lato"/>
                <a:sym typeface="Lato"/>
                <a:hlinkClick r:id="rId5">
                  <a:extLst>
                    <a:ext uri="{A12FA001-AC4F-418D-AE19-62706E023703}">
                      <ahyp:hlinkClr val="tx"/>
                    </a:ext>
                  </a:extLst>
                </a:hlinkClick>
              </a:rPr>
              <a:t>What is an Entrepreneur | Becoming an Entrepreneur - HSBC UK</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 name="Shape 56"/>
        <p:cNvGrpSpPr/>
        <p:nvPr/>
      </p:nvGrpSpPr>
      <p:grpSpPr>
        <a:xfrm>
          <a:off x="0" y="0"/>
          <a:ext cx="0" cy="0"/>
          <a:chOff x="0" y="0"/>
          <a:chExt cx="0" cy="0"/>
        </a:xfrm>
      </p:grpSpPr>
      <p:sp>
        <p:nvSpPr>
          <p:cNvPr id="57" name="Google Shape;57;p3"/>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58" name="Google Shape;58;p3"/>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9" name="Google Shape;59;p3"/>
          <p:cNvSpPr/>
          <p:nvPr/>
        </p:nvSpPr>
        <p:spPr>
          <a:xfrm>
            <a:off x="360363" y="3453675"/>
            <a:ext cx="8214675" cy="657650"/>
          </a:xfrm>
          <a:prstGeom prst="flowChartProcess">
            <a:avLst/>
          </a:prstGeom>
          <a:noFill/>
          <a:ln cap="flat" cmpd="sng" w="19050">
            <a:solidFill>
              <a:srgbClr val="FF8022"/>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 </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 name="Shape 63"/>
        <p:cNvGrpSpPr/>
        <p:nvPr/>
      </p:nvGrpSpPr>
      <p:grpSpPr>
        <a:xfrm>
          <a:off x="0" y="0"/>
          <a:ext cx="0" cy="0"/>
          <a:chOff x="0" y="0"/>
          <a:chExt cx="0" cy="0"/>
        </a:xfrm>
      </p:grpSpPr>
      <p:sp>
        <p:nvSpPr>
          <p:cNvPr id="64" name="Google Shape;64;p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65" name="Google Shape;65;p4"/>
          <p:cNvSpPr txBox="1"/>
          <p:nvPr/>
        </p:nvSpPr>
        <p:spPr>
          <a:xfrm>
            <a:off x="0" y="1491150"/>
            <a:ext cx="9144000" cy="13128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200" u="none" cap="none" strike="noStrike">
                <a:solidFill>
                  <a:schemeClr val="lt1"/>
                </a:solidFill>
                <a:latin typeface="Lato"/>
                <a:ea typeface="Lato"/>
                <a:cs typeface="Lato"/>
                <a:sym typeface="Lato"/>
              </a:rPr>
              <a:t>Session 3:</a:t>
            </a:r>
            <a:endParaRPr b="0" i="0" sz="22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a:ea typeface="Lato"/>
                <a:cs typeface="Lato"/>
                <a:sym typeface="Lato"/>
              </a:rPr>
              <a:t>Entrepreneurship</a:t>
            </a:r>
            <a:endParaRPr b="1" i="0" sz="4800" u="none" cap="none" strike="noStrike">
              <a:solidFill>
                <a:schemeClr val="accent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9" name="Shape 69"/>
        <p:cNvGrpSpPr/>
        <p:nvPr/>
      </p:nvGrpSpPr>
      <p:grpSpPr>
        <a:xfrm>
          <a:off x="0" y="0"/>
          <a:ext cx="0" cy="0"/>
          <a:chOff x="0" y="0"/>
          <a:chExt cx="0" cy="0"/>
        </a:xfrm>
      </p:grpSpPr>
      <p:sp>
        <p:nvSpPr>
          <p:cNvPr id="70" name="Google Shape;70;p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5"/>
          <p:cNvSpPr txBox="1"/>
          <p:nvPr/>
        </p:nvSpPr>
        <p:spPr>
          <a:xfrm>
            <a:off x="360375" y="629075"/>
            <a:ext cx="7639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2" name="Google Shape;72;p5"/>
          <p:cNvSpPr txBox="1"/>
          <p:nvPr/>
        </p:nvSpPr>
        <p:spPr>
          <a:xfrm>
            <a:off x="488176" y="1475625"/>
            <a:ext cx="77271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Define what it means to be an entrepreneur </a:t>
            </a:r>
            <a:endParaRPr b="0"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pros and cons of entrepreneurship </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Practise the enterprise skills needed to be an entrepreneur</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6"/>
          <p:cNvSpPr txBox="1"/>
          <p:nvPr/>
        </p:nvSpPr>
        <p:spPr>
          <a:xfrm>
            <a:off x="463250" y="3022350"/>
            <a:ext cx="7968900" cy="1954800"/>
          </a:xfrm>
          <a:prstGeom prst="rect">
            <a:avLst/>
          </a:prstGeom>
          <a:noFill/>
          <a:ln cap="flat" cmpd="sng" w="28575">
            <a:solidFill>
              <a:srgbClr val="FF8022"/>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latin typeface="Lato"/>
                <a:ea typeface="Lato"/>
                <a:cs typeface="Lato"/>
                <a:sym typeface="Lato"/>
              </a:rPr>
              <a:t>Answers</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311150" lvl="0" marL="457200" rtl="0" algn="l">
              <a:spcBef>
                <a:spcPts val="0"/>
              </a:spcBef>
              <a:spcAft>
                <a:spcPts val="0"/>
              </a:spcAft>
              <a:buSzPts val="1300"/>
              <a:buFont typeface="Lato"/>
              <a:buAutoNum type="arabicPeriod"/>
            </a:pPr>
            <a:r>
              <a:rPr lang="en-GB" sz="1300">
                <a:latin typeface="Lato"/>
                <a:ea typeface="Lato"/>
                <a:cs typeface="Lato"/>
                <a:sym typeface="Lato"/>
              </a:rPr>
              <a:t>An auditor c</a:t>
            </a:r>
            <a:r>
              <a:rPr lang="en-GB" sz="1300">
                <a:latin typeface="Lato"/>
                <a:ea typeface="Lato"/>
                <a:cs typeface="Lato"/>
                <a:sym typeface="Lato"/>
              </a:rPr>
              <a:t>hecks organisations' financial records and procedures to make sure they are accurate and efficient.</a:t>
            </a:r>
            <a:endParaRPr sz="1300">
              <a:latin typeface="Lato"/>
              <a:ea typeface="Lato"/>
              <a:cs typeface="Lato"/>
              <a:sym typeface="Lato"/>
            </a:endParaRPr>
          </a:p>
          <a:p>
            <a:pPr indent="-311150" lvl="0" marL="457200" rtl="0" algn="l">
              <a:spcBef>
                <a:spcPts val="0"/>
              </a:spcBef>
              <a:spcAft>
                <a:spcPts val="0"/>
              </a:spcAft>
              <a:buSzPts val="1300"/>
              <a:buFont typeface="Lato"/>
              <a:buAutoNum type="arabicPeriod"/>
            </a:pPr>
            <a:r>
              <a:rPr lang="en-GB" sz="1300">
                <a:latin typeface="Lato"/>
                <a:ea typeface="Lato"/>
                <a:cs typeface="Lato"/>
                <a:sym typeface="Lato"/>
              </a:rPr>
              <a:t>Intermediate (Level 2), Advanced (Level 3), Higher (Level 4), Higher (Level 5)</a:t>
            </a:r>
            <a:endParaRPr sz="1300">
              <a:latin typeface="Lato"/>
              <a:ea typeface="Lato"/>
              <a:cs typeface="Lato"/>
              <a:sym typeface="Lato"/>
            </a:endParaRPr>
          </a:p>
          <a:p>
            <a:pPr indent="-311150" lvl="0" marL="457200" rtl="0" algn="l">
              <a:spcBef>
                <a:spcPts val="0"/>
              </a:spcBef>
              <a:spcAft>
                <a:spcPts val="0"/>
              </a:spcAft>
              <a:buSzPts val="1300"/>
              <a:buFont typeface="Lato"/>
              <a:buAutoNum type="arabicPeriod"/>
            </a:pPr>
            <a:r>
              <a:rPr lang="en-GB" sz="1300">
                <a:latin typeface="Lato"/>
                <a:ea typeface="Lato"/>
                <a:cs typeface="Lato"/>
                <a:sym typeface="Lato"/>
              </a:rPr>
              <a:t>Advantages of doing an apprenticeship:</a:t>
            </a:r>
            <a:endParaRPr sz="1300">
              <a:latin typeface="Lato"/>
              <a:ea typeface="Lato"/>
              <a:cs typeface="Lato"/>
              <a:sym typeface="Lato"/>
            </a:endParaRPr>
          </a:p>
          <a:p>
            <a:pPr indent="-311150" lvl="1" marL="914400" rtl="0" algn="l">
              <a:spcBef>
                <a:spcPts val="0"/>
              </a:spcBef>
              <a:spcAft>
                <a:spcPts val="0"/>
              </a:spcAft>
              <a:buSzPts val="1300"/>
              <a:buFont typeface="Lato"/>
              <a:buAutoNum type="alphaLcPeriod"/>
            </a:pPr>
            <a:r>
              <a:rPr lang="en-GB" sz="1300">
                <a:latin typeface="Lato"/>
                <a:ea typeface="Lato"/>
                <a:cs typeface="Lato"/>
                <a:sym typeface="Lato"/>
              </a:rPr>
              <a:t>Earn money sooner</a:t>
            </a:r>
            <a:endParaRPr sz="1300">
              <a:latin typeface="Lato"/>
              <a:ea typeface="Lato"/>
              <a:cs typeface="Lato"/>
              <a:sym typeface="Lato"/>
            </a:endParaRPr>
          </a:p>
          <a:p>
            <a:pPr indent="-311150" lvl="1" marL="914400" rtl="0" algn="l">
              <a:spcBef>
                <a:spcPts val="0"/>
              </a:spcBef>
              <a:spcAft>
                <a:spcPts val="0"/>
              </a:spcAft>
              <a:buSzPts val="1300"/>
              <a:buFont typeface="Lato"/>
              <a:buAutoNum type="alphaLcPeriod"/>
            </a:pPr>
            <a:r>
              <a:rPr lang="en-GB" sz="1300">
                <a:latin typeface="Lato"/>
                <a:ea typeface="Lato"/>
                <a:cs typeface="Lato"/>
                <a:sym typeface="Lato"/>
              </a:rPr>
              <a:t>Work in a vocation / trade</a:t>
            </a:r>
            <a:endParaRPr sz="1300">
              <a:latin typeface="Lato"/>
              <a:ea typeface="Lato"/>
              <a:cs typeface="Lato"/>
              <a:sym typeface="Lato"/>
            </a:endParaRPr>
          </a:p>
          <a:p>
            <a:pPr indent="-311150" lvl="1" marL="914400" rtl="0" algn="l">
              <a:spcBef>
                <a:spcPts val="0"/>
              </a:spcBef>
              <a:spcAft>
                <a:spcPts val="0"/>
              </a:spcAft>
              <a:buSzPts val="1300"/>
              <a:buFont typeface="Lato"/>
              <a:buAutoNum type="alphaLcPeriod"/>
            </a:pPr>
            <a:r>
              <a:rPr lang="en-GB" sz="1300">
                <a:latin typeface="Lato"/>
                <a:ea typeface="Lato"/>
                <a:cs typeface="Lato"/>
                <a:sym typeface="Lato"/>
              </a:rPr>
              <a:t>Don’t take on student loan</a:t>
            </a:r>
            <a:endParaRPr sz="1300">
              <a:latin typeface="Lato"/>
              <a:ea typeface="Lato"/>
              <a:cs typeface="Lato"/>
              <a:sym typeface="Lato"/>
            </a:endParaRPr>
          </a:p>
        </p:txBody>
      </p:sp>
      <p:sp>
        <p:nvSpPr>
          <p:cNvPr id="78" name="Google Shape;78;p6"/>
          <p:cNvSpPr txBox="1"/>
          <p:nvPr/>
        </p:nvSpPr>
        <p:spPr>
          <a:xfrm>
            <a:off x="413400" y="1038075"/>
            <a:ext cx="7905300" cy="204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1600">
                <a:solidFill>
                  <a:srgbClr val="0543B3"/>
                </a:solidFill>
                <a:latin typeface="Lato"/>
                <a:ea typeface="Lato"/>
                <a:cs typeface="Lato"/>
                <a:sym typeface="Lato"/>
              </a:rPr>
              <a:t>Answer these questions in your books:</a:t>
            </a:r>
            <a:endParaRPr b="1" sz="1600">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1" i="0" lang="en-GB" sz="1600" u="none" cap="none" strike="noStrike">
                <a:solidFill>
                  <a:srgbClr val="0543B3"/>
                </a:solidFill>
                <a:latin typeface="Lato"/>
                <a:ea typeface="Lato"/>
                <a:cs typeface="Lato"/>
                <a:sym typeface="Lato"/>
              </a:rPr>
              <a:t>Explain the role of an auditor.</a:t>
            </a:r>
            <a:endParaRPr b="1"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0"/>
              </a:spcAft>
              <a:buClr>
                <a:srgbClr val="0543B3"/>
              </a:buClr>
              <a:buSzPts val="1600"/>
              <a:buFont typeface="Lato"/>
              <a:buAutoNum type="arabicPeriod"/>
            </a:pPr>
            <a:r>
              <a:rPr b="1" i="0" lang="en-GB" sz="1600" u="none" cap="none" strike="noStrike">
                <a:solidFill>
                  <a:srgbClr val="0543B3"/>
                </a:solidFill>
                <a:latin typeface="Lato"/>
                <a:ea typeface="Lato"/>
                <a:cs typeface="Lato"/>
                <a:sym typeface="Lato"/>
              </a:rPr>
              <a:t>What are the different levels of apprenticeships, and what alternative name can be used for each level?</a:t>
            </a:r>
            <a:endParaRPr b="1" i="0" sz="1600" u="none" cap="none" strike="noStrike">
              <a:solidFill>
                <a:srgbClr val="0543B3"/>
              </a:solidFill>
              <a:latin typeface="Lato"/>
              <a:ea typeface="Lato"/>
              <a:cs typeface="Lato"/>
              <a:sym typeface="Lato"/>
            </a:endParaRPr>
          </a:p>
          <a:p>
            <a:pPr indent="-330200" lvl="0" marL="457200" marR="0" rtl="0" algn="l">
              <a:lnSpc>
                <a:spcPct val="100000"/>
              </a:lnSpc>
              <a:spcBef>
                <a:spcPts val="1000"/>
              </a:spcBef>
              <a:spcAft>
                <a:spcPts val="1000"/>
              </a:spcAft>
              <a:buClr>
                <a:srgbClr val="0543B3"/>
              </a:buClr>
              <a:buSzPts val="1600"/>
              <a:buFont typeface="Lato"/>
              <a:buAutoNum type="arabicPeriod"/>
            </a:pPr>
            <a:r>
              <a:rPr b="1" i="0" lang="en-GB" sz="1600" u="none" cap="none" strike="noStrike">
                <a:solidFill>
                  <a:srgbClr val="0543B3"/>
                </a:solidFill>
                <a:latin typeface="Lato"/>
                <a:ea typeface="Lato"/>
                <a:cs typeface="Lato"/>
                <a:sym typeface="Lato"/>
              </a:rPr>
              <a:t>Explain one advantage of doing a degree apprenticeship rather than going to university</a:t>
            </a:r>
            <a:endParaRPr b="1" i="0" sz="1600" u="none" cap="none" strike="noStrike">
              <a:solidFill>
                <a:srgbClr val="0543B3"/>
              </a:solidFill>
              <a:latin typeface="Lato"/>
              <a:ea typeface="Lato"/>
              <a:cs typeface="Lato"/>
              <a:sym typeface="Lato"/>
            </a:endParaRPr>
          </a:p>
        </p:txBody>
      </p:sp>
      <p:sp>
        <p:nvSpPr>
          <p:cNvPr id="79" name="Google Shape;79;p6"/>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Starter: </a:t>
            </a:r>
            <a:r>
              <a:rPr b="1" lang="en-GB" sz="2900">
                <a:solidFill>
                  <a:schemeClr val="lt1"/>
                </a:solidFill>
                <a:latin typeface="Lato"/>
                <a:ea typeface="Lato"/>
                <a:cs typeface="Lato"/>
                <a:sym typeface="Lato"/>
              </a:rPr>
              <a:t>catch</a:t>
            </a:r>
            <a:r>
              <a:rPr b="1" i="0" lang="en-GB" sz="2900" u="none" cap="none" strike="noStrike">
                <a:solidFill>
                  <a:schemeClr val="lt1"/>
                </a:solidFill>
                <a:latin typeface="Lato"/>
                <a:ea typeface="Lato"/>
                <a:cs typeface="Lato"/>
                <a:sym typeface="Lato"/>
              </a:rPr>
              <a:t>-up</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7"/>
          <p:cNvSpPr txBox="1"/>
          <p:nvPr/>
        </p:nvSpPr>
        <p:spPr>
          <a:xfrm>
            <a:off x="6137250" y="1220000"/>
            <a:ext cx="2727600" cy="3786600"/>
          </a:xfrm>
          <a:prstGeom prst="rect">
            <a:avLst/>
          </a:prstGeom>
          <a:noFill/>
          <a:ln cap="flat" cmpd="sng" w="38100">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Use these prompts for ideas: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344699" lvl="0" marL="604799" rtl="0" algn="l">
              <a:spcBef>
                <a:spcPts val="0"/>
              </a:spcBef>
              <a:spcAft>
                <a:spcPts val="0"/>
              </a:spcAft>
              <a:buSzPts val="1800"/>
              <a:buFont typeface="Lato"/>
              <a:buAutoNum type="arabicPeriod"/>
            </a:pPr>
            <a:r>
              <a:rPr lang="en-GB" sz="1800">
                <a:latin typeface="Lato"/>
                <a:ea typeface="Lato"/>
                <a:cs typeface="Lato"/>
                <a:sym typeface="Lato"/>
              </a:rPr>
              <a:t>Vision</a:t>
            </a:r>
            <a:endParaRPr sz="1800">
              <a:latin typeface="Lato"/>
              <a:ea typeface="Lato"/>
              <a:cs typeface="Lato"/>
              <a:sym typeface="Lato"/>
            </a:endParaRPr>
          </a:p>
          <a:p>
            <a:pPr indent="-344699" lvl="0" marL="604799" rtl="0" algn="l">
              <a:spcBef>
                <a:spcPts val="0"/>
              </a:spcBef>
              <a:spcAft>
                <a:spcPts val="0"/>
              </a:spcAft>
              <a:buSzPts val="1800"/>
              <a:buFont typeface="Lato"/>
              <a:buAutoNum type="arabicPeriod"/>
            </a:pPr>
            <a:r>
              <a:rPr lang="en-GB" sz="1800">
                <a:latin typeface="Lato"/>
                <a:ea typeface="Lato"/>
                <a:cs typeface="Lato"/>
                <a:sym typeface="Lato"/>
              </a:rPr>
              <a:t>Risk</a:t>
            </a:r>
            <a:endParaRPr sz="1800">
              <a:latin typeface="Lato"/>
              <a:ea typeface="Lato"/>
              <a:cs typeface="Lato"/>
              <a:sym typeface="Lato"/>
            </a:endParaRPr>
          </a:p>
          <a:p>
            <a:pPr indent="-344699" lvl="0" marL="604799" rtl="0" algn="l">
              <a:spcBef>
                <a:spcPts val="0"/>
              </a:spcBef>
              <a:spcAft>
                <a:spcPts val="0"/>
              </a:spcAft>
              <a:buSzPts val="1800"/>
              <a:buFont typeface="Lato"/>
              <a:buAutoNum type="arabicPeriod"/>
            </a:pPr>
            <a:r>
              <a:rPr lang="en-GB" sz="1800">
                <a:latin typeface="Lato"/>
                <a:ea typeface="Lato"/>
                <a:cs typeface="Lato"/>
                <a:sym typeface="Lato"/>
              </a:rPr>
              <a:t>Innovation</a:t>
            </a:r>
            <a:endParaRPr sz="1800">
              <a:latin typeface="Lato"/>
              <a:ea typeface="Lato"/>
              <a:cs typeface="Lato"/>
              <a:sym typeface="Lato"/>
            </a:endParaRPr>
          </a:p>
          <a:p>
            <a:pPr indent="-344699" lvl="0" marL="604799" rtl="0" algn="l">
              <a:spcBef>
                <a:spcPts val="0"/>
              </a:spcBef>
              <a:spcAft>
                <a:spcPts val="0"/>
              </a:spcAft>
              <a:buSzPts val="1800"/>
              <a:buFont typeface="Lato"/>
              <a:buAutoNum type="arabicPeriod"/>
            </a:pPr>
            <a:r>
              <a:rPr lang="en-GB" sz="1800">
                <a:latin typeface="Lato"/>
                <a:ea typeface="Lato"/>
                <a:cs typeface="Lato"/>
                <a:sym typeface="Lato"/>
              </a:rPr>
              <a:t>Leadership</a:t>
            </a:r>
            <a:endParaRPr sz="1800">
              <a:latin typeface="Lato"/>
              <a:ea typeface="Lato"/>
              <a:cs typeface="Lato"/>
              <a:sym typeface="Lato"/>
            </a:endParaRPr>
          </a:p>
          <a:p>
            <a:pPr indent="-344699" lvl="0" marL="604799" rtl="0" algn="l">
              <a:spcBef>
                <a:spcPts val="0"/>
              </a:spcBef>
              <a:spcAft>
                <a:spcPts val="0"/>
              </a:spcAft>
              <a:buSzPts val="1800"/>
              <a:buFont typeface="Lato"/>
              <a:buAutoNum type="arabicPeriod"/>
            </a:pPr>
            <a:r>
              <a:rPr lang="en-GB" sz="1800">
                <a:latin typeface="Lato"/>
                <a:ea typeface="Lato"/>
                <a:cs typeface="Lato"/>
                <a:sym typeface="Lato"/>
              </a:rPr>
              <a:t>Resilience</a:t>
            </a:r>
            <a:endParaRPr sz="1800">
              <a:latin typeface="Lato"/>
              <a:ea typeface="Lato"/>
              <a:cs typeface="Lato"/>
              <a:sym typeface="Lato"/>
            </a:endParaRPr>
          </a:p>
          <a:p>
            <a:pPr indent="-344699" lvl="0" marL="604799" rtl="0" algn="l">
              <a:spcBef>
                <a:spcPts val="0"/>
              </a:spcBef>
              <a:spcAft>
                <a:spcPts val="0"/>
              </a:spcAft>
              <a:buSzPts val="1800"/>
              <a:buFont typeface="Lato"/>
              <a:buAutoNum type="arabicPeriod"/>
            </a:pPr>
            <a:r>
              <a:rPr lang="en-GB" sz="1800">
                <a:latin typeface="Lato"/>
                <a:ea typeface="Lato"/>
                <a:cs typeface="Lato"/>
                <a:sym typeface="Lato"/>
              </a:rPr>
              <a:t>Strategy</a:t>
            </a:r>
            <a:endParaRPr sz="1800">
              <a:latin typeface="Lato"/>
              <a:ea typeface="Lato"/>
              <a:cs typeface="Lato"/>
              <a:sym typeface="Lato"/>
            </a:endParaRPr>
          </a:p>
          <a:p>
            <a:pPr indent="-344699" lvl="0" marL="604799" rtl="0" algn="l">
              <a:spcBef>
                <a:spcPts val="0"/>
              </a:spcBef>
              <a:spcAft>
                <a:spcPts val="0"/>
              </a:spcAft>
              <a:buSzPts val="1800"/>
              <a:buFont typeface="Lato"/>
              <a:buAutoNum type="arabicPeriod"/>
            </a:pPr>
            <a:r>
              <a:rPr lang="en-GB" sz="1800">
                <a:latin typeface="Lato"/>
                <a:ea typeface="Lato"/>
                <a:cs typeface="Lato"/>
                <a:sym typeface="Lato"/>
              </a:rPr>
              <a:t>Growth</a:t>
            </a:r>
            <a:endParaRPr sz="1800">
              <a:latin typeface="Lato"/>
              <a:ea typeface="Lato"/>
              <a:cs typeface="Lato"/>
              <a:sym typeface="Lato"/>
            </a:endParaRPr>
          </a:p>
          <a:p>
            <a:pPr indent="-344699" lvl="0" marL="604799" rtl="0" algn="l">
              <a:spcBef>
                <a:spcPts val="0"/>
              </a:spcBef>
              <a:spcAft>
                <a:spcPts val="0"/>
              </a:spcAft>
              <a:buSzPts val="1800"/>
              <a:buFont typeface="Lato"/>
              <a:buAutoNum type="arabicPeriod"/>
            </a:pPr>
            <a:r>
              <a:rPr lang="en-GB" sz="1800">
                <a:latin typeface="Lato"/>
                <a:ea typeface="Lato"/>
                <a:cs typeface="Lato"/>
                <a:sym typeface="Lato"/>
              </a:rPr>
              <a:t>Adaptability</a:t>
            </a:r>
            <a:endParaRPr sz="1800">
              <a:latin typeface="Lato"/>
              <a:ea typeface="Lato"/>
              <a:cs typeface="Lato"/>
              <a:sym typeface="Lato"/>
            </a:endParaRPr>
          </a:p>
          <a:p>
            <a:pPr indent="-344699" lvl="0" marL="604799" rtl="0" algn="l">
              <a:spcBef>
                <a:spcPts val="0"/>
              </a:spcBef>
              <a:spcAft>
                <a:spcPts val="0"/>
              </a:spcAft>
              <a:buSzPts val="1800"/>
              <a:buFont typeface="Lato"/>
              <a:buAutoNum type="arabicPeriod"/>
            </a:pPr>
            <a:r>
              <a:rPr lang="en-GB" sz="1800">
                <a:latin typeface="Lato"/>
                <a:ea typeface="Lato"/>
                <a:cs typeface="Lato"/>
                <a:sym typeface="Lato"/>
              </a:rPr>
              <a:t>Opportunity</a:t>
            </a:r>
            <a:endParaRPr sz="1800">
              <a:latin typeface="Lato"/>
              <a:ea typeface="Lato"/>
              <a:cs typeface="Lato"/>
              <a:sym typeface="Lato"/>
            </a:endParaRPr>
          </a:p>
          <a:p>
            <a:pPr indent="-344699" lvl="0" marL="604799" rtl="0" algn="l">
              <a:spcBef>
                <a:spcPts val="0"/>
              </a:spcBef>
              <a:spcAft>
                <a:spcPts val="0"/>
              </a:spcAft>
              <a:buSzPts val="1800"/>
              <a:buFont typeface="Lato"/>
              <a:buAutoNum type="arabicPeriod"/>
            </a:pPr>
            <a:r>
              <a:rPr lang="en-GB" sz="1800">
                <a:latin typeface="Lato"/>
                <a:ea typeface="Lato"/>
                <a:cs typeface="Lato"/>
                <a:sym typeface="Lato"/>
              </a:rPr>
              <a:t>Passion</a:t>
            </a:r>
            <a:endParaRPr sz="1800">
              <a:latin typeface="Lato"/>
              <a:ea typeface="Lato"/>
              <a:cs typeface="Lato"/>
              <a:sym typeface="Lato"/>
            </a:endParaRPr>
          </a:p>
        </p:txBody>
      </p:sp>
      <p:sp>
        <p:nvSpPr>
          <p:cNvPr id="85" name="Google Shape;85;p7"/>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What comes to mind when you hear the word?</a:t>
            </a:r>
            <a:endParaRPr b="1" i="0" sz="2900" u="none" cap="none" strike="noStrike">
              <a:solidFill>
                <a:schemeClr val="lt1"/>
              </a:solidFill>
              <a:latin typeface="Lato"/>
              <a:ea typeface="Lato"/>
              <a:cs typeface="Lato"/>
              <a:sym typeface="Lato"/>
            </a:endParaRPr>
          </a:p>
        </p:txBody>
      </p:sp>
      <p:sp>
        <p:nvSpPr>
          <p:cNvPr id="86" name="Google Shape;86;p7"/>
          <p:cNvSpPr txBox="1"/>
          <p:nvPr/>
        </p:nvSpPr>
        <p:spPr>
          <a:xfrm>
            <a:off x="195275" y="1220000"/>
            <a:ext cx="54852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1000"/>
              </a:spcAft>
              <a:buNone/>
            </a:pPr>
            <a:r>
              <a:rPr b="1" lang="en-GB" sz="1600">
                <a:solidFill>
                  <a:srgbClr val="0543B3"/>
                </a:solidFill>
                <a:latin typeface="Lato"/>
                <a:ea typeface="Lato"/>
                <a:cs typeface="Lato"/>
                <a:sym typeface="Lato"/>
              </a:rPr>
              <a:t>Draw a mind-map around the word ‘entrepreneur’ with your answers.</a:t>
            </a:r>
            <a:endParaRPr b="1" i="0" sz="1600" u="none" cap="none" strike="noStrike">
              <a:solidFill>
                <a:srgbClr val="0543B3"/>
              </a:solidFill>
              <a:latin typeface="Lato"/>
              <a:ea typeface="Lato"/>
              <a:cs typeface="Lato"/>
              <a:sym typeface="Lato"/>
            </a:endParaRPr>
          </a:p>
        </p:txBody>
      </p:sp>
      <p:cxnSp>
        <p:nvCxnSpPr>
          <p:cNvPr id="87" name="Google Shape;87;p7"/>
          <p:cNvCxnSpPr/>
          <p:nvPr/>
        </p:nvCxnSpPr>
        <p:spPr>
          <a:xfrm flipH="1" rot="10800000">
            <a:off x="2820050" y="2196450"/>
            <a:ext cx="984300" cy="818700"/>
          </a:xfrm>
          <a:prstGeom prst="straightConnector1">
            <a:avLst/>
          </a:prstGeom>
          <a:noFill/>
          <a:ln cap="flat" cmpd="sng" w="9525">
            <a:solidFill>
              <a:schemeClr val="dk2"/>
            </a:solidFill>
            <a:prstDash val="solid"/>
            <a:round/>
            <a:headEnd len="med" w="med" type="none"/>
            <a:tailEnd len="med" w="med" type="triangle"/>
          </a:ln>
        </p:spPr>
      </p:cxnSp>
      <p:sp>
        <p:nvSpPr>
          <p:cNvPr id="88" name="Google Shape;88;p7"/>
          <p:cNvSpPr txBox="1"/>
          <p:nvPr/>
        </p:nvSpPr>
        <p:spPr>
          <a:xfrm>
            <a:off x="3694673" y="1897100"/>
            <a:ext cx="18798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GB" sz="1300">
                <a:latin typeface="Lato"/>
                <a:ea typeface="Lato"/>
                <a:cs typeface="Lato"/>
                <a:sym typeface="Lato"/>
              </a:rPr>
              <a:t>E.g. resilience = to keep going when </a:t>
            </a:r>
            <a:r>
              <a:rPr i="1" lang="en-GB" sz="1300">
                <a:latin typeface="Lato"/>
                <a:ea typeface="Lato"/>
                <a:cs typeface="Lato"/>
                <a:sym typeface="Lato"/>
              </a:rPr>
              <a:t>challenges</a:t>
            </a:r>
            <a:r>
              <a:rPr i="1" lang="en-GB" sz="1300">
                <a:latin typeface="Lato"/>
                <a:ea typeface="Lato"/>
                <a:cs typeface="Lato"/>
                <a:sym typeface="Lato"/>
              </a:rPr>
              <a:t> in business arise</a:t>
            </a:r>
            <a:endParaRPr i="1" sz="1300">
              <a:latin typeface="Lato"/>
              <a:ea typeface="Lato"/>
              <a:cs typeface="Lato"/>
              <a:sym typeface="Lato"/>
            </a:endParaRPr>
          </a:p>
        </p:txBody>
      </p:sp>
      <p:sp>
        <p:nvSpPr>
          <p:cNvPr id="89" name="Google Shape;89;p7"/>
          <p:cNvSpPr/>
          <p:nvPr/>
        </p:nvSpPr>
        <p:spPr>
          <a:xfrm>
            <a:off x="272750" y="2811200"/>
            <a:ext cx="3632100" cy="1578600"/>
          </a:xfrm>
          <a:prstGeom prst="horizontalScroll">
            <a:avLst>
              <a:gd fmla="val 12500"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2800">
                <a:solidFill>
                  <a:schemeClr val="dk1"/>
                </a:solidFill>
                <a:latin typeface="Lato"/>
                <a:ea typeface="Lato"/>
                <a:cs typeface="Lato"/>
                <a:sym typeface="Lato"/>
              </a:rPr>
              <a:t>Entrepreneur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8"/>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i="0" sz="2900" u="none" cap="none" strike="noStrike"/>
          </a:p>
          <a:p>
            <a:pPr indent="0" lvl="0" marL="0" marR="0" rtl="0" algn="l">
              <a:lnSpc>
                <a:spcPct val="100000"/>
              </a:lnSpc>
              <a:spcBef>
                <a:spcPts val="0"/>
              </a:spcBef>
              <a:spcAft>
                <a:spcPts val="0"/>
              </a:spcAft>
              <a:buClr>
                <a:srgbClr val="000000"/>
              </a:buClr>
              <a:buSzPts val="990"/>
              <a:buFont typeface="Arial"/>
              <a:buNone/>
            </a:pPr>
            <a:r>
              <a:rPr i="0" lang="en-GB" sz="2900" u="none" cap="none" strike="noStrike"/>
              <a:t>Which of these people are entrepreneurs?</a:t>
            </a:r>
            <a:endParaRPr i="0" sz="2900" u="none" cap="none" strike="noStrike"/>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latin typeface="Lato"/>
              <a:ea typeface="Lato"/>
              <a:cs typeface="Lato"/>
              <a:sym typeface="Lato"/>
            </a:endParaRPr>
          </a:p>
        </p:txBody>
      </p:sp>
      <p:pic>
        <p:nvPicPr>
          <p:cNvPr id="95" name="Google Shape;95;p8"/>
          <p:cNvPicPr preferRelativeResize="0"/>
          <p:nvPr/>
        </p:nvPicPr>
        <p:blipFill rotWithShape="1">
          <a:blip r:embed="rId3">
            <a:alphaModFix/>
          </a:blip>
          <a:srcRect b="0" l="0" r="0" t="0"/>
          <a:stretch/>
        </p:blipFill>
        <p:spPr>
          <a:xfrm>
            <a:off x="5706225" y="1242675"/>
            <a:ext cx="1838975" cy="1631599"/>
          </a:xfrm>
          <a:prstGeom prst="rect">
            <a:avLst/>
          </a:prstGeom>
          <a:noFill/>
          <a:ln cap="flat" cmpd="sng" w="28575">
            <a:solidFill>
              <a:schemeClr val="accent2"/>
            </a:solidFill>
            <a:prstDash val="solid"/>
            <a:round/>
            <a:headEnd len="sm" w="sm" type="none"/>
            <a:tailEnd len="sm" w="sm" type="none"/>
          </a:ln>
        </p:spPr>
      </p:pic>
      <p:pic>
        <p:nvPicPr>
          <p:cNvPr id="96" name="Google Shape;96;p8"/>
          <p:cNvPicPr preferRelativeResize="0"/>
          <p:nvPr/>
        </p:nvPicPr>
        <p:blipFill rotWithShape="1">
          <a:blip r:embed="rId4">
            <a:alphaModFix/>
          </a:blip>
          <a:srcRect b="0" l="0" r="0" t="0"/>
          <a:stretch/>
        </p:blipFill>
        <p:spPr>
          <a:xfrm>
            <a:off x="3289097" y="1242675"/>
            <a:ext cx="2139896" cy="1631609"/>
          </a:xfrm>
          <a:prstGeom prst="rect">
            <a:avLst/>
          </a:prstGeom>
          <a:noFill/>
          <a:ln cap="flat" cmpd="sng" w="28575">
            <a:solidFill>
              <a:schemeClr val="accent2"/>
            </a:solidFill>
            <a:prstDash val="solid"/>
            <a:round/>
            <a:headEnd len="sm" w="sm" type="none"/>
            <a:tailEnd len="sm" w="sm" type="none"/>
          </a:ln>
        </p:spPr>
      </p:pic>
      <p:pic>
        <p:nvPicPr>
          <p:cNvPr id="97" name="Google Shape;97;p8"/>
          <p:cNvPicPr preferRelativeResize="0"/>
          <p:nvPr/>
        </p:nvPicPr>
        <p:blipFill rotWithShape="1">
          <a:blip r:embed="rId5">
            <a:alphaModFix/>
          </a:blip>
          <a:srcRect b="0" l="0" r="0" t="0"/>
          <a:stretch/>
        </p:blipFill>
        <p:spPr>
          <a:xfrm>
            <a:off x="5706225" y="3111275"/>
            <a:ext cx="1838975" cy="1631600"/>
          </a:xfrm>
          <a:prstGeom prst="rect">
            <a:avLst/>
          </a:prstGeom>
          <a:noFill/>
          <a:ln cap="flat" cmpd="sng" w="28575">
            <a:solidFill>
              <a:schemeClr val="accent2"/>
            </a:solidFill>
            <a:prstDash val="solid"/>
            <a:round/>
            <a:headEnd len="sm" w="sm" type="none"/>
            <a:tailEnd len="sm" w="sm" type="none"/>
          </a:ln>
        </p:spPr>
      </p:pic>
      <p:pic>
        <p:nvPicPr>
          <p:cNvPr id="98" name="Google Shape;98;p8"/>
          <p:cNvPicPr preferRelativeResize="0"/>
          <p:nvPr/>
        </p:nvPicPr>
        <p:blipFill>
          <a:blip r:embed="rId6">
            <a:alphaModFix/>
          </a:blip>
          <a:stretch>
            <a:fillRect/>
          </a:stretch>
        </p:blipFill>
        <p:spPr>
          <a:xfrm>
            <a:off x="3725012" y="3065225"/>
            <a:ext cx="1268076" cy="1631601"/>
          </a:xfrm>
          <a:prstGeom prst="rect">
            <a:avLst/>
          </a:prstGeom>
          <a:noFill/>
          <a:ln cap="flat" cmpd="sng" w="28575">
            <a:solidFill>
              <a:schemeClr val="accent2"/>
            </a:solidFill>
            <a:prstDash val="solid"/>
            <a:round/>
            <a:headEnd len="sm" w="sm" type="none"/>
            <a:tailEnd len="sm" w="sm" type="none"/>
          </a:ln>
        </p:spPr>
      </p:pic>
      <p:pic>
        <p:nvPicPr>
          <p:cNvPr id="99" name="Google Shape;99;p8"/>
          <p:cNvPicPr preferRelativeResize="0"/>
          <p:nvPr/>
        </p:nvPicPr>
        <p:blipFill>
          <a:blip r:embed="rId7">
            <a:alphaModFix/>
          </a:blip>
          <a:stretch>
            <a:fillRect/>
          </a:stretch>
        </p:blipFill>
        <p:spPr>
          <a:xfrm>
            <a:off x="1000700" y="1242675"/>
            <a:ext cx="2174000" cy="1631600"/>
          </a:xfrm>
          <a:prstGeom prst="rect">
            <a:avLst/>
          </a:prstGeom>
          <a:noFill/>
          <a:ln cap="flat" cmpd="sng" w="28575">
            <a:solidFill>
              <a:schemeClr val="accent2"/>
            </a:solidFill>
            <a:prstDash val="solid"/>
            <a:round/>
            <a:headEnd len="sm" w="sm" type="none"/>
            <a:tailEnd len="sm" w="sm" type="none"/>
          </a:ln>
        </p:spPr>
      </p:pic>
      <p:pic>
        <p:nvPicPr>
          <p:cNvPr id="100" name="Google Shape;100;p8"/>
          <p:cNvPicPr preferRelativeResize="0"/>
          <p:nvPr/>
        </p:nvPicPr>
        <p:blipFill>
          <a:blip r:embed="rId8">
            <a:alphaModFix/>
          </a:blip>
          <a:stretch>
            <a:fillRect/>
          </a:stretch>
        </p:blipFill>
        <p:spPr>
          <a:xfrm>
            <a:off x="1268125" y="3065225"/>
            <a:ext cx="1631599" cy="1631598"/>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9"/>
          <p:cNvSpPr txBox="1"/>
          <p:nvPr>
            <p:ph type="title"/>
          </p:nvPr>
        </p:nvSpPr>
        <p:spPr>
          <a:xfrm>
            <a:off x="272750" y="220200"/>
            <a:ext cx="8349900" cy="57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latin typeface="Lato"/>
                <a:ea typeface="Lato"/>
                <a:cs typeface="Lato"/>
                <a:sym typeface="Lato"/>
              </a:rPr>
              <a:t>An entrepreneur is…</a:t>
            </a:r>
            <a:endParaRPr b="1" i="0" sz="2900" u="none" cap="none" strike="noStrike">
              <a:latin typeface="Lato"/>
              <a:ea typeface="Lato"/>
              <a:cs typeface="Lato"/>
              <a:sym typeface="Lato"/>
            </a:endParaRPr>
          </a:p>
        </p:txBody>
      </p:sp>
      <p:sp>
        <p:nvSpPr>
          <p:cNvPr id="106" name="Google Shape;106;p9"/>
          <p:cNvSpPr txBox="1"/>
          <p:nvPr/>
        </p:nvSpPr>
        <p:spPr>
          <a:xfrm>
            <a:off x="988800" y="1532688"/>
            <a:ext cx="71664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1" lang="en-GB" sz="2200" u="none" cap="none" strike="noStrike">
                <a:solidFill>
                  <a:schemeClr val="accent1"/>
                </a:solidFill>
                <a:latin typeface="Lato"/>
                <a:ea typeface="Lato"/>
                <a:cs typeface="Lato"/>
                <a:sym typeface="Lato"/>
              </a:rPr>
              <a:t>“...A person who sets up a business or businesses, taking on financial risk in the hope of gaining profit”</a:t>
            </a:r>
            <a:endParaRPr b="1" i="1" sz="2200" u="none" cap="none" strike="noStrike">
              <a:solidFill>
                <a:schemeClr val="accent1"/>
              </a:solidFill>
              <a:latin typeface="Lato"/>
              <a:ea typeface="Lato"/>
              <a:cs typeface="Lato"/>
              <a:sym typeface="Lato"/>
            </a:endParaRPr>
          </a:p>
        </p:txBody>
      </p:sp>
      <p:pic>
        <p:nvPicPr>
          <p:cNvPr id="107" name="Google Shape;107;p9"/>
          <p:cNvPicPr preferRelativeResize="0"/>
          <p:nvPr/>
        </p:nvPicPr>
        <p:blipFill rotWithShape="1">
          <a:blip r:embed="rId3">
            <a:alphaModFix/>
          </a:blip>
          <a:srcRect b="0" l="0" r="0" t="0"/>
          <a:stretch/>
        </p:blipFill>
        <p:spPr>
          <a:xfrm>
            <a:off x="6358954" y="2648050"/>
            <a:ext cx="1281849" cy="1096025"/>
          </a:xfrm>
          <a:prstGeom prst="rect">
            <a:avLst/>
          </a:prstGeom>
          <a:noFill/>
          <a:ln cap="flat" cmpd="sng" w="19050">
            <a:solidFill>
              <a:schemeClr val="accent2"/>
            </a:solidFill>
            <a:prstDash val="solid"/>
            <a:round/>
            <a:headEnd len="sm" w="sm" type="none"/>
            <a:tailEnd len="sm" w="sm" type="none"/>
          </a:ln>
        </p:spPr>
      </p:pic>
      <p:pic>
        <p:nvPicPr>
          <p:cNvPr id="108" name="Google Shape;108;p9"/>
          <p:cNvPicPr preferRelativeResize="0"/>
          <p:nvPr/>
        </p:nvPicPr>
        <p:blipFill rotWithShape="1">
          <a:blip r:embed="rId4">
            <a:alphaModFix/>
          </a:blip>
          <a:srcRect b="0" l="0" r="0" t="0"/>
          <a:stretch/>
        </p:blipFill>
        <p:spPr>
          <a:xfrm>
            <a:off x="3517690" y="2648050"/>
            <a:ext cx="1228675" cy="1096025"/>
          </a:xfrm>
          <a:prstGeom prst="rect">
            <a:avLst/>
          </a:prstGeom>
          <a:noFill/>
          <a:ln cap="flat" cmpd="sng" w="19050">
            <a:solidFill>
              <a:schemeClr val="accent2"/>
            </a:solidFill>
            <a:prstDash val="solid"/>
            <a:round/>
            <a:headEnd len="sm" w="sm" type="none"/>
            <a:tailEnd len="sm" w="sm" type="none"/>
          </a:ln>
        </p:spPr>
      </p:pic>
      <p:pic>
        <p:nvPicPr>
          <p:cNvPr id="109" name="Google Shape;109;p9"/>
          <p:cNvPicPr preferRelativeResize="0"/>
          <p:nvPr/>
        </p:nvPicPr>
        <p:blipFill rotWithShape="1">
          <a:blip r:embed="rId5">
            <a:alphaModFix/>
          </a:blip>
          <a:srcRect b="0" l="0" r="0" t="0"/>
          <a:stretch/>
        </p:blipFill>
        <p:spPr>
          <a:xfrm>
            <a:off x="2042123" y="2648050"/>
            <a:ext cx="1228676" cy="1096025"/>
          </a:xfrm>
          <a:prstGeom prst="rect">
            <a:avLst/>
          </a:prstGeom>
          <a:noFill/>
          <a:ln cap="flat" cmpd="sng" w="19050">
            <a:solidFill>
              <a:schemeClr val="accent2"/>
            </a:solidFill>
            <a:prstDash val="solid"/>
            <a:round/>
            <a:headEnd len="sm" w="sm" type="none"/>
            <a:tailEnd len="sm" w="sm" type="none"/>
          </a:ln>
        </p:spPr>
      </p:pic>
      <p:sp>
        <p:nvSpPr>
          <p:cNvPr id="110" name="Google Shape;110;p9"/>
          <p:cNvSpPr txBox="1"/>
          <p:nvPr/>
        </p:nvSpPr>
        <p:spPr>
          <a:xfrm>
            <a:off x="988800" y="3929288"/>
            <a:ext cx="71664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1" lang="en-GB" sz="2200" u="sng" cap="none" strike="noStrike">
                <a:solidFill>
                  <a:schemeClr val="accent1"/>
                </a:solidFill>
                <a:latin typeface="Lato"/>
                <a:ea typeface="Lato"/>
                <a:cs typeface="Lato"/>
                <a:sym typeface="Lato"/>
              </a:rPr>
              <a:t>All</a:t>
            </a:r>
            <a:r>
              <a:rPr b="1" i="1" lang="en-GB" sz="2200" u="none" cap="none" strike="noStrike">
                <a:solidFill>
                  <a:schemeClr val="accent1"/>
                </a:solidFill>
                <a:latin typeface="Lato"/>
                <a:ea typeface="Lato"/>
                <a:cs typeface="Lato"/>
                <a:sym typeface="Lato"/>
              </a:rPr>
              <a:t> of these people are entrepreneurs</a:t>
            </a:r>
            <a:endParaRPr b="1" i="1" sz="2200" u="none" cap="none" strike="noStrike">
              <a:solidFill>
                <a:schemeClr val="accent1"/>
              </a:solidFill>
              <a:latin typeface="Lato"/>
              <a:ea typeface="Lato"/>
              <a:cs typeface="Lato"/>
              <a:sym typeface="Lato"/>
            </a:endParaRPr>
          </a:p>
        </p:txBody>
      </p:sp>
      <p:pic>
        <p:nvPicPr>
          <p:cNvPr id="111" name="Google Shape;111;p9"/>
          <p:cNvPicPr preferRelativeResize="0"/>
          <p:nvPr/>
        </p:nvPicPr>
        <p:blipFill>
          <a:blip r:embed="rId6">
            <a:alphaModFix/>
          </a:blip>
          <a:stretch>
            <a:fillRect/>
          </a:stretch>
        </p:blipFill>
        <p:spPr>
          <a:xfrm>
            <a:off x="7887695" y="2648050"/>
            <a:ext cx="869535" cy="1118826"/>
          </a:xfrm>
          <a:prstGeom prst="rect">
            <a:avLst/>
          </a:prstGeom>
          <a:noFill/>
          <a:ln cap="flat" cmpd="sng" w="28575">
            <a:solidFill>
              <a:schemeClr val="accent2"/>
            </a:solidFill>
            <a:prstDash val="solid"/>
            <a:round/>
            <a:headEnd len="sm" w="sm" type="none"/>
            <a:tailEnd len="sm" w="sm" type="none"/>
          </a:ln>
        </p:spPr>
      </p:pic>
      <p:pic>
        <p:nvPicPr>
          <p:cNvPr id="112" name="Google Shape;112;p9"/>
          <p:cNvPicPr preferRelativeResize="0"/>
          <p:nvPr/>
        </p:nvPicPr>
        <p:blipFill>
          <a:blip r:embed="rId7">
            <a:alphaModFix/>
          </a:blip>
          <a:stretch>
            <a:fillRect/>
          </a:stretch>
        </p:blipFill>
        <p:spPr>
          <a:xfrm>
            <a:off x="304470" y="2616238"/>
            <a:ext cx="1490762" cy="1118824"/>
          </a:xfrm>
          <a:prstGeom prst="rect">
            <a:avLst/>
          </a:prstGeom>
          <a:noFill/>
          <a:ln cap="flat" cmpd="sng" w="28575">
            <a:solidFill>
              <a:schemeClr val="accent2"/>
            </a:solidFill>
            <a:prstDash val="solid"/>
            <a:round/>
            <a:headEnd len="sm" w="sm" type="none"/>
            <a:tailEnd len="sm" w="sm" type="none"/>
          </a:ln>
        </p:spPr>
      </p:pic>
      <p:pic>
        <p:nvPicPr>
          <p:cNvPr id="113" name="Google Shape;113;p9"/>
          <p:cNvPicPr preferRelativeResize="0"/>
          <p:nvPr/>
        </p:nvPicPr>
        <p:blipFill>
          <a:blip r:embed="rId8">
            <a:alphaModFix/>
          </a:blip>
          <a:stretch>
            <a:fillRect/>
          </a:stretch>
        </p:blipFill>
        <p:spPr>
          <a:xfrm>
            <a:off x="4993250" y="2636650"/>
            <a:ext cx="1118824" cy="1118824"/>
          </a:xfrm>
          <a:prstGeom prst="rect">
            <a:avLst/>
          </a:prstGeom>
          <a:noFill/>
          <a:ln cap="flat" cmpd="sng" w="28575">
            <a:solidFill>
              <a:schemeClr val="accent2"/>
            </a:solidFill>
            <a:prstDash val="solid"/>
            <a:round/>
            <a:headEnd len="sm" w="sm" type="none"/>
            <a:tailEnd len="sm" w="sm" type="none"/>
          </a:ln>
        </p:spPr>
      </p:pic>
      <p:pic>
        <p:nvPicPr>
          <p:cNvPr id="114" name="Google Shape;114;p9"/>
          <p:cNvPicPr preferRelativeResize="0"/>
          <p:nvPr/>
        </p:nvPicPr>
        <p:blipFill>
          <a:blip r:embed="rId9">
            <a:alphaModFix/>
          </a:blip>
          <a:stretch>
            <a:fillRect/>
          </a:stretch>
        </p:blipFill>
        <p:spPr>
          <a:xfrm>
            <a:off x="5870375" y="2483325"/>
            <a:ext cx="397251" cy="397251"/>
          </a:xfrm>
          <a:prstGeom prst="rect">
            <a:avLst/>
          </a:prstGeom>
          <a:noFill/>
          <a:ln cap="flat" cmpd="sng" w="19050">
            <a:solidFill>
              <a:schemeClr val="accent2"/>
            </a:solidFill>
            <a:prstDash val="solid"/>
            <a:round/>
            <a:headEnd len="sm" w="sm" type="none"/>
            <a:tailEnd len="sm" w="sm" type="none"/>
          </a:ln>
        </p:spPr>
      </p:pic>
      <p:pic>
        <p:nvPicPr>
          <p:cNvPr id="115" name="Google Shape;115;p9"/>
          <p:cNvPicPr preferRelativeResize="0"/>
          <p:nvPr/>
        </p:nvPicPr>
        <p:blipFill rotWithShape="1">
          <a:blip r:embed="rId10">
            <a:alphaModFix/>
          </a:blip>
          <a:srcRect b="30621" l="22811" r="22811" t="22812"/>
          <a:stretch/>
        </p:blipFill>
        <p:spPr>
          <a:xfrm>
            <a:off x="8525469" y="2394601"/>
            <a:ext cx="618524" cy="397249"/>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