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7" r:id="rId2"/>
    <p:sldId id="259" r:id="rId3"/>
  </p:sldIdLst>
  <p:sldSz cx="6858000" cy="9906000" type="A4"/>
  <p:notesSz cx="6858000" cy="9144000"/>
  <p:embeddedFontLst>
    <p:embeddedFont>
      <p:font typeface="Noto Sans JP" panose="020B0600000101010101" charset="-128"/>
      <p:regular r:id="rId4"/>
      <p:bold r:id="rId5"/>
    </p:embeddedFont>
    <p:embeddedFont>
      <p:font typeface="Noto Sans KR" panose="020B0200000000000000" pitchFamily="50" charset="-127"/>
      <p:regular r:id="rId6"/>
      <p:bold r:id="rId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9900"/>
    <a:srgbClr val="FFE699"/>
    <a:srgbClr val="FFFFCC"/>
    <a:srgbClr val="141A26"/>
    <a:srgbClr val="1F1D37"/>
    <a:srgbClr val="273341"/>
    <a:srgbClr val="192B2D"/>
    <a:srgbClr val="192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500"/>
            </a:lvl2pPr>
            <a:lvl3pPr marL="685772" indent="0" algn="ctr">
              <a:buNone/>
              <a:defRPr sz="1350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199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7680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74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158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2046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9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3478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7736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500" b="1"/>
            </a:lvl2pPr>
            <a:lvl3pPr marL="685772" indent="0">
              <a:buNone/>
              <a:defRPr sz="1350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199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5700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82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9142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0002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6" indent="0">
              <a:buNone/>
              <a:defRPr sz="2100"/>
            </a:lvl2pPr>
            <a:lvl3pPr marL="685772" indent="0">
              <a:buNone/>
              <a:defRPr sz="1800"/>
            </a:lvl3pPr>
            <a:lvl4pPr marL="1028657" indent="0">
              <a:buNone/>
              <a:defRPr sz="1500"/>
            </a:lvl4pPr>
            <a:lvl5pPr marL="1371543" indent="0">
              <a:buNone/>
              <a:defRPr sz="1500"/>
            </a:lvl5pPr>
            <a:lvl6pPr marL="1714428" indent="0">
              <a:buNone/>
              <a:defRPr sz="1500"/>
            </a:lvl6pPr>
            <a:lvl7pPr marL="2057314" indent="0">
              <a:buNone/>
              <a:defRPr sz="1500"/>
            </a:lvl7pPr>
            <a:lvl8pPr marL="2400199" indent="0">
              <a:buNone/>
              <a:defRPr sz="1500"/>
            </a:lvl8pPr>
            <a:lvl9pPr marL="2743085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2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199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772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E28-B3FA-4061-AD20-DA095B9B83EB}" type="datetimeFigureOut">
              <a:rPr lang="ko-KR" altLang="en-US" smtClean="0"/>
              <a:t>2025-12-18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83AD9-1E93-4575-8696-F1928E6E89C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8110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72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2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8" indent="-171443" algn="l" defTabSz="685772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2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2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5" indent="-171443" algn="l" defTabSz="685772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2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2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2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2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2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2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2" algn="l" defTabSz="685772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2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2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2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2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99" algn="l" defTabSz="685772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2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내용 개체 틀 4" descr="음식, 테이블웨어, 테이블, 알코올 음료이(가) 표시된 사진&#10;&#10;AI가 생성한 콘텐츠는 부정확할 수 있습니다.">
            <a:extLst>
              <a:ext uri="{FF2B5EF4-FFF2-40B4-BE49-F238E27FC236}">
                <a16:creationId xmlns:a16="http://schemas.microsoft.com/office/drawing/2014/main" id="{E70E2066-78D3-40D6-8645-8CB437D14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1682"/>
            <a:ext cx="6883400" cy="1032768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64B06E-7EBF-4241-9EBC-2F05D391718C}"/>
              </a:ext>
            </a:extLst>
          </p:cNvPr>
          <p:cNvSpPr txBox="1"/>
          <p:nvPr/>
        </p:nvSpPr>
        <p:spPr>
          <a:xfrm>
            <a:off x="204788" y="2754365"/>
            <a:ext cx="63055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1,200</a:t>
            </a:r>
            <a:r>
              <a:rPr lang="ja-JP" altLang="en-US" b="1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円 → </a:t>
            </a:r>
            <a:r>
              <a:rPr lang="en-US" altLang="ja-JP" b="1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1,020</a:t>
            </a:r>
            <a:r>
              <a:rPr lang="ja-JP" altLang="en-US" b="1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円（税込）</a:t>
            </a:r>
            <a:endParaRPr lang="ja-JP" altLang="en-US" dirty="0">
              <a:solidFill>
                <a:schemeClr val="bg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E45096-83DC-434C-9E28-28993BA4218A}"/>
              </a:ext>
            </a:extLst>
          </p:cNvPr>
          <p:cNvSpPr txBox="1"/>
          <p:nvPr/>
        </p:nvSpPr>
        <p:spPr>
          <a:xfrm>
            <a:off x="2641536" y="3442897"/>
            <a:ext cx="44691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1" dirty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人の目を引くフレーズ</a:t>
            </a:r>
            <a:br>
              <a:rPr lang="ja-JP" altLang="en-US" sz="1600" dirty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</a:br>
            <a:r>
              <a:rPr lang="ja-JP" altLang="en-US" sz="1600" dirty="0">
                <a:solidFill>
                  <a:schemeClr val="bg1"/>
                </a:solidFill>
                <a:latin typeface="Noto Sans JP" panose="020B0200000000000000" pitchFamily="34" charset="-128"/>
                <a:ea typeface="Noto Sans JP" panose="020B0200000000000000" pitchFamily="34" charset="-128"/>
              </a:rPr>
              <a:t>（例：冷えたビールとおつまみで乾杯！）</a:t>
            </a:r>
            <a:endParaRPr lang="ko-KR" altLang="en-US" sz="1600" dirty="0">
              <a:solidFill>
                <a:schemeClr val="bg1"/>
              </a:solidFill>
              <a:latin typeface="Noto Sans JP" panose="020B0200000000000000" pitchFamily="34" charset="-128"/>
              <a:ea typeface="Noto Sans KR" panose="020B0200000000000000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B39500-C0DB-4E43-A6E2-6244D3FB3F86}"/>
              </a:ext>
            </a:extLst>
          </p:cNvPr>
          <p:cNvSpPr txBox="1"/>
          <p:nvPr/>
        </p:nvSpPr>
        <p:spPr>
          <a:xfrm>
            <a:off x="1692274" y="69107"/>
            <a:ext cx="3473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企業ロゴ、店名など</a:t>
            </a:r>
            <a:endParaRPr lang="ko-KR" altLang="en-US" dirty="0">
              <a:solidFill>
                <a:schemeClr val="bg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371CBE4A-1B8D-4B6F-B999-90965D3442B9}"/>
              </a:ext>
            </a:extLst>
          </p:cNvPr>
          <p:cNvCxnSpPr>
            <a:cxnSpLocks/>
          </p:cNvCxnSpPr>
          <p:nvPr/>
        </p:nvCxnSpPr>
        <p:spPr>
          <a:xfrm flipH="1">
            <a:off x="288925" y="2841399"/>
            <a:ext cx="890588" cy="19526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FF5B83F-BACE-4110-A60B-9805BF4308E8}"/>
              </a:ext>
            </a:extLst>
          </p:cNvPr>
          <p:cNvSpPr txBox="1"/>
          <p:nvPr/>
        </p:nvSpPr>
        <p:spPr>
          <a:xfrm>
            <a:off x="264861" y="543850"/>
            <a:ext cx="3530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000" b="1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タイトル</a:t>
            </a:r>
            <a:endParaRPr lang="ko-KR" altLang="en-US" sz="40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4E84BD-E84B-4118-9DB8-DAEA082BAAD4}"/>
              </a:ext>
            </a:extLst>
          </p:cNvPr>
          <p:cNvSpPr txBox="1"/>
          <p:nvPr/>
        </p:nvSpPr>
        <p:spPr>
          <a:xfrm>
            <a:off x="2854158" y="699904"/>
            <a:ext cx="353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ja-JP" altLang="en-US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例</a:t>
            </a:r>
            <a:r>
              <a:rPr lang="ko-KR" altLang="en-US" sz="18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18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: </a:t>
            </a:r>
            <a:r>
              <a:rPr lang="ja-JP" altLang="en-US" sz="18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ビール＆</a:t>
            </a:r>
            <a:r>
              <a:rPr lang="ja-JP" altLang="en-US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おつまみセット</a:t>
            </a:r>
            <a:r>
              <a:rPr lang="en-US" altLang="ko-KR" sz="18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en-US" altLang="ko-KR" sz="4800" b="1" dirty="0">
              <a:solidFill>
                <a:schemeClr val="bg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A941F5-77B3-4735-A3DC-37668CC65A9C}"/>
              </a:ext>
            </a:extLst>
          </p:cNvPr>
          <p:cNvSpPr txBox="1"/>
          <p:nvPr/>
        </p:nvSpPr>
        <p:spPr>
          <a:xfrm>
            <a:off x="241301" y="1251366"/>
            <a:ext cx="3530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PR</a:t>
            </a:r>
            <a:r>
              <a:rPr lang="ja-JP" altLang="en-US" sz="4000" b="1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テキスト</a:t>
            </a:r>
            <a:endParaRPr lang="ko-KR" altLang="en-US" sz="40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CE52D1-6F35-47D7-8709-F443006CDE28}"/>
              </a:ext>
            </a:extLst>
          </p:cNvPr>
          <p:cNvSpPr txBox="1"/>
          <p:nvPr/>
        </p:nvSpPr>
        <p:spPr>
          <a:xfrm>
            <a:off x="3441700" y="1424871"/>
            <a:ext cx="353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ja-JP" altLang="en-US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例</a:t>
            </a:r>
            <a:r>
              <a:rPr lang="ko-KR" altLang="en-US" sz="18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18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: </a:t>
            </a:r>
            <a:r>
              <a:rPr lang="en-US" altLang="ja-JP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5</a:t>
            </a:r>
            <a:r>
              <a:rPr lang="ja-JP" altLang="en-US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周年記念 </a:t>
            </a:r>
            <a:r>
              <a:rPr lang="ko-KR" altLang="en-US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感謝祭</a:t>
            </a:r>
            <a:r>
              <a:rPr lang="en-US" altLang="ko-KR" sz="18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en-US" altLang="ko-KR" sz="4800" b="1" dirty="0">
              <a:solidFill>
                <a:schemeClr val="bg1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0D50BF-AF29-4F41-B497-960D5A195E86}"/>
              </a:ext>
            </a:extLst>
          </p:cNvPr>
          <p:cNvSpPr txBox="1"/>
          <p:nvPr/>
        </p:nvSpPr>
        <p:spPr>
          <a:xfrm>
            <a:off x="0" y="1924509"/>
            <a:ext cx="58197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ja-JP" sz="6000" b="1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15% OFF</a:t>
            </a:r>
            <a:r>
              <a:rPr lang="ja-JP" altLang="en-US" sz="6000" b="1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！</a:t>
            </a:r>
            <a:endParaRPr lang="ko-KR" altLang="en-US" sz="60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727ED0-C02C-4111-959D-126D2223FC52}"/>
              </a:ext>
            </a:extLst>
          </p:cNvPr>
          <p:cNvSpPr txBox="1"/>
          <p:nvPr/>
        </p:nvSpPr>
        <p:spPr>
          <a:xfrm>
            <a:off x="4350939" y="2201507"/>
            <a:ext cx="2532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ja-JP" altLang="en-US" sz="2400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セール内容</a:t>
            </a:r>
            <a:r>
              <a:rPr lang="en-US" altLang="ja-JP" sz="2400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ko-KR" altLang="en-US" sz="24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5615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858000" cy="9889353"/>
            <a:chOff x="0" y="0"/>
            <a:chExt cx="1663776" cy="2048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63776" cy="2048523"/>
            </a:xfrm>
            <a:custGeom>
              <a:avLst/>
              <a:gdLst/>
              <a:ahLst/>
              <a:cxnLst/>
              <a:rect l="l" t="t" r="r" b="b"/>
              <a:pathLst>
                <a:path w="1663776" h="2048523">
                  <a:moveTo>
                    <a:pt x="0" y="0"/>
                  </a:moveTo>
                  <a:lnTo>
                    <a:pt x="1663776" y="0"/>
                  </a:lnTo>
                  <a:lnTo>
                    <a:pt x="1663776" y="2048523"/>
                  </a:lnTo>
                  <a:lnTo>
                    <a:pt x="0" y="2048523"/>
                  </a:lnTo>
                  <a:close/>
                </a:path>
              </a:pathLst>
            </a:custGeom>
            <a:blipFill>
              <a:blip r:embed="rId2"/>
              <a:stretch>
                <a:fillRect l="-25302" r="-59154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0" y="6910550"/>
            <a:ext cx="6858000" cy="2978803"/>
            <a:chOff x="0" y="0"/>
            <a:chExt cx="6445310" cy="162650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45310" cy="1626502"/>
            </a:xfrm>
            <a:custGeom>
              <a:avLst/>
              <a:gdLst/>
              <a:ahLst/>
              <a:cxnLst/>
              <a:rect l="l" t="t" r="r" b="b"/>
              <a:pathLst>
                <a:path w="6445310" h="1626502">
                  <a:moveTo>
                    <a:pt x="0" y="0"/>
                  </a:moveTo>
                  <a:lnTo>
                    <a:pt x="6445310" y="0"/>
                  </a:lnTo>
                  <a:lnTo>
                    <a:pt x="6445310" y="1626502"/>
                  </a:lnTo>
                  <a:lnTo>
                    <a:pt x="0" y="1626502"/>
                  </a:lnTo>
                  <a:close/>
                </a:path>
              </a:pathLst>
            </a:custGeom>
            <a:gradFill rotWithShape="1">
              <a:gsLst>
                <a:gs pos="0">
                  <a:srgbClr val="000000">
                    <a:alpha val="0"/>
                  </a:srgbClr>
                </a:gs>
                <a:gs pos="100000">
                  <a:srgbClr val="150C15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6" name="TextBox 6"/>
            <p:cNvSpPr txBox="1"/>
            <p:nvPr/>
          </p:nvSpPr>
          <p:spPr>
            <a:xfrm>
              <a:off x="0" y="-9525"/>
              <a:ext cx="6445310" cy="1636027"/>
            </a:xfrm>
            <a:prstGeom prst="rect">
              <a:avLst/>
            </a:prstGeom>
          </p:spPr>
          <p:txBody>
            <a:bodyPr lIns="45710" tIns="45710" rIns="45710" bIns="45710" rtlCol="0" anchor="ctr"/>
            <a:lstStyle/>
            <a:p>
              <a:pPr algn="ctr">
                <a:lnSpc>
                  <a:spcPts val="889"/>
                </a:lnSpc>
              </a:pPr>
              <a:endParaRPr sz="1634">
                <a:latin typeface="Noto Sans JP" panose="020B0200000000000000" pitchFamily="34" charset="-128"/>
                <a:ea typeface="Noto Sans JP" panose="020B0200000000000000" pitchFamily="34" charset="-128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 rot="2219221">
            <a:off x="5708952" y="5104402"/>
            <a:ext cx="1129052" cy="444108"/>
          </a:xfrm>
          <a:custGeom>
            <a:avLst/>
            <a:gdLst/>
            <a:ahLst/>
            <a:cxnLst/>
            <a:rect l="l" t="t" r="r" b="b"/>
            <a:pathLst>
              <a:path w="1244048" h="488482">
                <a:moveTo>
                  <a:pt x="0" y="0"/>
                </a:moveTo>
                <a:lnTo>
                  <a:pt x="1244048" y="0"/>
                </a:lnTo>
                <a:lnTo>
                  <a:pt x="1244048" y="488482"/>
                </a:lnTo>
                <a:lnTo>
                  <a:pt x="0" y="4884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465096" y="6457691"/>
            <a:ext cx="3127636" cy="307367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50C15"/>
            </a:solidFill>
            <a:ln w="85725" cap="sq">
              <a:solidFill>
                <a:srgbClr val="917C50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6139" tIns="46139" rIns="46139" bIns="46139" rtlCol="0" anchor="ctr"/>
            <a:lstStyle/>
            <a:p>
              <a:pPr algn="ctr">
                <a:lnSpc>
                  <a:spcPts val="567"/>
                </a:lnSpc>
              </a:pPr>
              <a:endParaRPr sz="1634">
                <a:latin typeface="Noto Sans JP" panose="020B0200000000000000" pitchFamily="34" charset="-128"/>
                <a:ea typeface="Noto Sans JP" panose="020B0200000000000000" pitchFamily="34" charset="-128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758882" y="6735374"/>
            <a:ext cx="2595522" cy="255074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917C50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46139" tIns="46139" rIns="46139" bIns="46139" rtlCol="0" anchor="ctr"/>
            <a:lstStyle/>
            <a:p>
              <a:pPr algn="ctr">
                <a:lnSpc>
                  <a:spcPts val="567"/>
                </a:lnSpc>
              </a:pPr>
              <a:endParaRPr sz="1634">
                <a:latin typeface="Noto Sans JP" panose="020B0200000000000000" pitchFamily="34" charset="-128"/>
                <a:ea typeface="Noto Sans JP" panose="020B0200000000000000" pitchFamily="34" charset="-128"/>
              </a:endParaRPr>
            </a:p>
          </p:txBody>
        </p:sp>
      </p:grpSp>
      <p:sp>
        <p:nvSpPr>
          <p:cNvPr id="14" name="Freeform 14"/>
          <p:cNvSpPr/>
          <p:nvPr/>
        </p:nvSpPr>
        <p:spPr>
          <a:xfrm>
            <a:off x="3914906" y="5900067"/>
            <a:ext cx="2543608" cy="2090393"/>
          </a:xfrm>
          <a:custGeom>
            <a:avLst/>
            <a:gdLst/>
            <a:ahLst/>
            <a:cxnLst/>
            <a:rect l="l" t="t" r="r" b="b"/>
            <a:pathLst>
              <a:path w="1750100" h="1463522">
                <a:moveTo>
                  <a:pt x="0" y="0"/>
                </a:moveTo>
                <a:lnTo>
                  <a:pt x="1750100" y="0"/>
                </a:lnTo>
                <a:lnTo>
                  <a:pt x="1750100" y="1463521"/>
                </a:lnTo>
                <a:lnTo>
                  <a:pt x="0" y="14635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92784" y="4981912"/>
            <a:ext cx="5596171" cy="122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0583"/>
              </a:lnSpc>
            </a:pPr>
            <a:r>
              <a:rPr lang="en-US" sz="6600" b="1" dirty="0">
                <a:solidFill>
                  <a:srgbClr val="BBA16B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モトヤ隷書 Bold"/>
                <a:sym typeface="モトヤ隷書 Bold"/>
              </a:rPr>
              <a:t>PR</a:t>
            </a:r>
            <a:r>
              <a:rPr lang="ja-JP" altLang="en-US" sz="6600" b="1" dirty="0">
                <a:solidFill>
                  <a:srgbClr val="BBA16B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モトヤ隷書 Bold"/>
                <a:sym typeface="モトヤ隷書 Bold"/>
              </a:rPr>
              <a:t>テキスト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78837" y="7883964"/>
            <a:ext cx="3471232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altLang="ko-KR" sz="4000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ja-JP" sz="4000" b="1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15% OFF</a:t>
            </a:r>
            <a:r>
              <a:rPr lang="ja-JP" altLang="en-US" sz="4000" b="1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！</a:t>
            </a:r>
            <a:endParaRPr lang="ko-KR" altLang="en-US" sz="4000" dirty="0">
              <a:solidFill>
                <a:srgbClr val="FFFF00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2" name="TextBox 8">
            <a:extLst>
              <a:ext uri="{FF2B5EF4-FFF2-40B4-BE49-F238E27FC236}">
                <a16:creationId xmlns:a16="http://schemas.microsoft.com/office/drawing/2014/main" id="{A0B804EC-4D57-1E70-F598-EAE47CB780B5}"/>
              </a:ext>
            </a:extLst>
          </p:cNvPr>
          <p:cNvSpPr txBox="1"/>
          <p:nvPr/>
        </p:nvSpPr>
        <p:spPr>
          <a:xfrm>
            <a:off x="147281" y="7017245"/>
            <a:ext cx="58293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1" dirty="0">
                <a:latin typeface="Noto Sans JP" panose="020B0200000000000000" pitchFamily="34" charset="-128"/>
                <a:ea typeface="Noto Sans JP" panose="020B0200000000000000" pitchFamily="34" charset="-128"/>
              </a:rPr>
              <a:t>人の目を引くフレーズ</a:t>
            </a:r>
            <a:br>
              <a:rPr lang="ja-JP" altLang="en-US" sz="1600" dirty="0">
                <a:latin typeface="Noto Sans JP" panose="020B0200000000000000" pitchFamily="34" charset="-128"/>
                <a:ea typeface="Noto Sans JP" panose="020B0200000000000000" pitchFamily="34" charset="-128"/>
              </a:rPr>
            </a:br>
            <a:r>
              <a:rPr lang="ja-JP" altLang="en-US" sz="1600" dirty="0">
                <a:latin typeface="Noto Sans JP" panose="020B0200000000000000" pitchFamily="34" charset="-128"/>
                <a:ea typeface="Noto Sans JP" panose="020B0200000000000000" pitchFamily="34" charset="-128"/>
              </a:rPr>
              <a:t>（例：冷えたビールと</a:t>
            </a:r>
            <a:endParaRPr lang="en-US" altLang="ja-JP" sz="1600" dirty="0">
              <a:latin typeface="Noto Sans JP" panose="020B0200000000000000" pitchFamily="34" charset="-128"/>
              <a:ea typeface="Noto Sans JP" panose="020B0200000000000000" pitchFamily="34" charset="-128"/>
            </a:endParaRPr>
          </a:p>
          <a:p>
            <a:r>
              <a:rPr lang="ja-JP" altLang="en-US" sz="1600" dirty="0">
                <a:latin typeface="Noto Sans JP" panose="020B0200000000000000" pitchFamily="34" charset="-128"/>
                <a:ea typeface="Noto Sans JP" panose="020B0200000000000000" pitchFamily="34" charset="-128"/>
              </a:rPr>
              <a:t>　　　　　　おつまみで乾杯！）</a:t>
            </a:r>
            <a:endParaRPr lang="ko-KR" altLang="en-US" sz="1600" dirty="0">
              <a:latin typeface="Noto Sans JP" panose="020B0200000000000000" pitchFamily="34" charset="-128"/>
              <a:ea typeface="Noto Sans KR" panose="020B0200000000000000" pitchFamily="50" charset="-127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D99CDE21-9FB0-B2AB-1638-1A66D85E72CF}"/>
              </a:ext>
            </a:extLst>
          </p:cNvPr>
          <p:cNvSpPr txBox="1"/>
          <p:nvPr/>
        </p:nvSpPr>
        <p:spPr>
          <a:xfrm>
            <a:off x="3662250" y="651823"/>
            <a:ext cx="3473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企業ロゴ、店名など</a:t>
            </a:r>
            <a:endParaRPr lang="ko-KR" altLang="en-US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7ECD0C92-A0AF-7099-E865-D4A318AAC237}"/>
              </a:ext>
            </a:extLst>
          </p:cNvPr>
          <p:cNvSpPr txBox="1"/>
          <p:nvPr/>
        </p:nvSpPr>
        <p:spPr>
          <a:xfrm>
            <a:off x="3062132" y="4777350"/>
            <a:ext cx="353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ja-JP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例</a:t>
            </a:r>
            <a:r>
              <a:rPr lang="ko-KR" altLang="en-US" sz="18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18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: </a:t>
            </a:r>
            <a:r>
              <a:rPr lang="en-US" altLang="ja-JP" dirty="0">
                <a:latin typeface="Noto Sans KR" panose="020B0200000000000000" pitchFamily="50" charset="-127"/>
                <a:ea typeface="Noto Sans KR" panose="020B0200000000000000" pitchFamily="50" charset="-127"/>
              </a:rPr>
              <a:t>5</a:t>
            </a:r>
            <a:r>
              <a:rPr lang="ja-JP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周年記念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 感謝祭</a:t>
            </a:r>
            <a:r>
              <a:rPr lang="en-US" altLang="ko-KR" sz="18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en-US" altLang="ko-KR" sz="4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7" name="TextBox 16">
            <a:extLst>
              <a:ext uri="{FF2B5EF4-FFF2-40B4-BE49-F238E27FC236}">
                <a16:creationId xmlns:a16="http://schemas.microsoft.com/office/drawing/2014/main" id="{AAB709C5-DD3E-FCC1-EBC3-0D5986A50D68}"/>
              </a:ext>
            </a:extLst>
          </p:cNvPr>
          <p:cNvSpPr txBox="1"/>
          <p:nvPr/>
        </p:nvSpPr>
        <p:spPr>
          <a:xfrm>
            <a:off x="147281" y="6276793"/>
            <a:ext cx="3530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ja-JP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例</a:t>
            </a:r>
            <a:r>
              <a:rPr lang="ko-KR" altLang="en-US" sz="18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18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: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ja-JP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生ビール特価</a:t>
            </a:r>
            <a:r>
              <a:rPr lang="en-US" altLang="ko-KR" sz="18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en-US" altLang="ko-KR" sz="4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925B3CD7-09F4-2CAA-915E-48BE4960201B}"/>
              </a:ext>
            </a:extLst>
          </p:cNvPr>
          <p:cNvSpPr txBox="1"/>
          <p:nvPr/>
        </p:nvSpPr>
        <p:spPr>
          <a:xfrm>
            <a:off x="4132745" y="8423180"/>
            <a:ext cx="25324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ja-JP" altLang="en-US" sz="2400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セール内容</a:t>
            </a:r>
            <a:r>
              <a:rPr lang="en-US" altLang="ja-JP" sz="2400" dirty="0">
                <a:solidFill>
                  <a:srgbClr val="FFFF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ko-KR" altLang="en-US" sz="24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30" name="TextBox 16">
            <a:extLst>
              <a:ext uri="{FF2B5EF4-FFF2-40B4-BE49-F238E27FC236}">
                <a16:creationId xmlns:a16="http://schemas.microsoft.com/office/drawing/2014/main" id="{67B9E72F-585C-F782-06F7-84F7BC3FB0AC}"/>
              </a:ext>
            </a:extLst>
          </p:cNvPr>
          <p:cNvSpPr txBox="1"/>
          <p:nvPr/>
        </p:nvSpPr>
        <p:spPr>
          <a:xfrm>
            <a:off x="92784" y="3450455"/>
            <a:ext cx="4337037" cy="1166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dist">
              <a:lnSpc>
                <a:spcPts val="10583"/>
              </a:lnSpc>
            </a:pPr>
            <a:r>
              <a:rPr lang="ja-JP" altLang="en-US" sz="4800" b="1" dirty="0">
                <a:solidFill>
                  <a:srgbClr val="BBA16B"/>
                </a:solidFill>
                <a:latin typeface="Noto Sans JP" panose="020B0200000000000000" pitchFamily="34" charset="-128"/>
                <a:ea typeface="Noto Sans JP" panose="020B0200000000000000" pitchFamily="34" charset="-128"/>
                <a:cs typeface="モトヤ隷書 Bold"/>
                <a:sym typeface="モトヤ隷書 Bold"/>
              </a:rPr>
              <a:t>タイトル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</TotalTime>
  <Words>175</Words>
  <Application>Microsoft Office PowerPoint</Application>
  <PresentationFormat>A4 용지(210x297mm)</PresentationFormat>
  <Paragraphs>18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Calibri Light</vt:lpstr>
      <vt:lpstr>Noto Sans KR</vt:lpstr>
      <vt:lpstr>Calibri</vt:lpstr>
      <vt:lpstr>Arial</vt:lpstr>
      <vt:lpstr>Noto Sans JP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안 순의</dc:creator>
  <cp:lastModifiedBy>sanghyun Kim</cp:lastModifiedBy>
  <cp:revision>38</cp:revision>
  <dcterms:created xsi:type="dcterms:W3CDTF">2025-10-23T08:38:15Z</dcterms:created>
  <dcterms:modified xsi:type="dcterms:W3CDTF">2025-12-18T03:23:08Z</dcterms:modified>
</cp:coreProperties>
</file>