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slide" Target="slides/slide18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2" name="Google Shape;172;p2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9" name="Google Shape;179;p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6" name="Google Shape;186;p2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93" name="Google Shape;193;p3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00" name="Google Shape;200;p3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07" name="Google Shape;207;p3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4" name="Google Shape;214;p3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1" name="Google Shape;221;p3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4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8" name="Google Shape;228;p4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4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5" name="Google Shape;235;p4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" name="Google Shape;94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" name="Google Shape;101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" name="Google Shape;108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5" name="Google Shape;115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3" name="Google Shape;143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51" name="Google Shape;151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58" name="Google Shape;158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65" name="Google Shape;165;p2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●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20" Type="http://schemas.openxmlformats.org/officeDocument/2006/relationships/image" Target="../media/image7.png"/><Relationship Id="rId11" Type="http://schemas.openxmlformats.org/officeDocument/2006/relationships/image" Target="../media/image20.png"/><Relationship Id="rId22" Type="http://schemas.openxmlformats.org/officeDocument/2006/relationships/image" Target="../media/image10.png"/><Relationship Id="rId10" Type="http://schemas.openxmlformats.org/officeDocument/2006/relationships/image" Target="../media/image24.png"/><Relationship Id="rId21" Type="http://schemas.openxmlformats.org/officeDocument/2006/relationships/image" Target="../media/image8.png"/><Relationship Id="rId13" Type="http://schemas.openxmlformats.org/officeDocument/2006/relationships/image" Target="../media/image25.png"/><Relationship Id="rId12" Type="http://schemas.openxmlformats.org/officeDocument/2006/relationships/image" Target="../media/image9.png"/><Relationship Id="rId23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6.png"/><Relationship Id="rId4" Type="http://schemas.openxmlformats.org/officeDocument/2006/relationships/image" Target="../media/image17.png"/><Relationship Id="rId9" Type="http://schemas.openxmlformats.org/officeDocument/2006/relationships/image" Target="../media/image3.png"/><Relationship Id="rId15" Type="http://schemas.openxmlformats.org/officeDocument/2006/relationships/image" Target="../media/image16.png"/><Relationship Id="rId14" Type="http://schemas.openxmlformats.org/officeDocument/2006/relationships/image" Target="../media/image22.png"/><Relationship Id="rId17" Type="http://schemas.openxmlformats.org/officeDocument/2006/relationships/image" Target="../media/image2.png"/><Relationship Id="rId16" Type="http://schemas.openxmlformats.org/officeDocument/2006/relationships/image" Target="../media/image18.png"/><Relationship Id="rId5" Type="http://schemas.openxmlformats.org/officeDocument/2006/relationships/image" Target="../media/image19.png"/><Relationship Id="rId19" Type="http://schemas.openxmlformats.org/officeDocument/2006/relationships/image" Target="../media/image13.png"/><Relationship Id="rId6" Type="http://schemas.openxmlformats.org/officeDocument/2006/relationships/image" Target="../media/image4.png"/><Relationship Id="rId18" Type="http://schemas.openxmlformats.org/officeDocument/2006/relationships/image" Target="../media/image23.png"/><Relationship Id="rId7" Type="http://schemas.openxmlformats.org/officeDocument/2006/relationships/image" Target="../media/image5.png"/><Relationship Id="rId8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1" Type="http://schemas.openxmlformats.org/officeDocument/2006/relationships/image" Target="../media/image16.png"/><Relationship Id="rId10" Type="http://schemas.openxmlformats.org/officeDocument/2006/relationships/image" Target="../media/image9.png"/><Relationship Id="rId13" Type="http://schemas.openxmlformats.org/officeDocument/2006/relationships/image" Target="../media/image13.pn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4" Type="http://schemas.openxmlformats.org/officeDocument/2006/relationships/image" Target="../media/image17.png"/><Relationship Id="rId9" Type="http://schemas.openxmlformats.org/officeDocument/2006/relationships/image" Target="../media/image24.png"/><Relationship Id="rId15" Type="http://schemas.openxmlformats.org/officeDocument/2006/relationships/image" Target="../media/image8.png"/><Relationship Id="rId14" Type="http://schemas.openxmlformats.org/officeDocument/2006/relationships/image" Target="../media/image7.png"/><Relationship Id="rId17" Type="http://schemas.openxmlformats.org/officeDocument/2006/relationships/image" Target="../media/image11.png"/><Relationship Id="rId16" Type="http://schemas.openxmlformats.org/officeDocument/2006/relationships/image" Target="../media/image10.png"/><Relationship Id="rId5" Type="http://schemas.openxmlformats.org/officeDocument/2006/relationships/image" Target="../media/image4.png"/><Relationship Id="rId19" Type="http://schemas.openxmlformats.org/officeDocument/2006/relationships/image" Target="../media/image18.png"/><Relationship Id="rId6" Type="http://schemas.openxmlformats.org/officeDocument/2006/relationships/image" Target="../media/image5.png"/><Relationship Id="rId18" Type="http://schemas.openxmlformats.org/officeDocument/2006/relationships/image" Target="../media/image20.png"/><Relationship Id="rId7" Type="http://schemas.openxmlformats.org/officeDocument/2006/relationships/image" Target="../media/image1.png"/><Relationship Id="rId8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>
            <p:ph type="ctrTitle"/>
          </p:nvPr>
        </p:nvSpPr>
        <p:spPr>
          <a:xfrm>
            <a:off x="762000" y="762000"/>
            <a:ext cx="7696200" cy="266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From Research to Practice: An Analysis of the Interaction between the Research Community and Special Education Services</a:t>
            </a:r>
            <a:endParaRPr/>
          </a:p>
        </p:txBody>
      </p:sp>
      <p:sp>
        <p:nvSpPr>
          <p:cNvPr id="90" name="Google Shape;90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Ronnie Detrich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Randy Keyworth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Jack States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Wing Institute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Impact of Efficacy Research on Practitioners</a:t>
            </a:r>
            <a:endParaRPr/>
          </a:p>
        </p:txBody>
      </p:sp>
      <p:sp>
        <p:nvSpPr>
          <p:cNvPr id="175" name="Google Shape;175;p22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Often seen as: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Irrelevant because of the analog nature of the work (“not the real world”).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Impractical because of the level of training required.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Impossible because of the resources required.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2250" lvl="1" marL="74295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Researchers are engaged in behavior that is not always highly valued by practitioners in the culture.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Dissemination of Research and the Practitioner</a:t>
            </a:r>
            <a:endParaRPr/>
          </a:p>
        </p:txBody>
      </p:sp>
      <p:sp>
        <p:nvSpPr>
          <p:cNvPr id="182" name="Google Shape;182;p2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contingencies associated with promotion and tenure encourage dissemination through professional journals.</a:t>
            </a:r>
            <a:endParaRPr/>
          </a:p>
          <a:p>
            <a:pPr indent="-292100" lvl="0" marL="342900" marR="0" rtl="0" algn="l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Studies published across a large number of journals make it difficult for practitioners to have breadth of knowledge in a particular area.</a:t>
            </a:r>
            <a:endParaRPr/>
          </a:p>
          <a:p>
            <a:pPr indent="-292100" lvl="0" marL="342900" marR="0" rtl="0" algn="l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There are no direct contingencies on researchers to make results available to practitioners.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Interaction largely between researchers rather than researchers and practitioners.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3429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4"/>
          <p:cNvSpPr txBox="1"/>
          <p:nvPr>
            <p:ph type="title"/>
          </p:nvPr>
        </p:nvSpPr>
        <p:spPr>
          <a:xfrm>
            <a:off x="685800" y="228600"/>
            <a:ext cx="77724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Dissemination of Research and the Practitioner</a:t>
            </a:r>
            <a:endParaRPr/>
          </a:p>
        </p:txBody>
      </p:sp>
      <p:sp>
        <p:nvSpPr>
          <p:cNvPr id="189" name="Google Shape;189;p24"/>
          <p:cNvSpPr txBox="1"/>
          <p:nvPr>
            <p:ph idx="1" type="body"/>
          </p:nvPr>
        </p:nvSpPr>
        <p:spPr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Works Clearinghouse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Campbell Collaboration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are recent attempts to make evidence available to practitioners in usable form.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Current limitations with clearinghouse approach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Standards for quantity and quality of research.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It is necessary for practitioners to have data now or will use other criteria to determine interventions.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There is not always a large body of evidence.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High quality data not always available.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Must address issue between most rigorous evidence and best available evidence.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Contingencies on Practitioners</a:t>
            </a:r>
            <a:endParaRPr/>
          </a:p>
        </p:txBody>
      </p:sp>
      <p:sp>
        <p:nvSpPr>
          <p:cNvPr id="196" name="Google Shape;196;p25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Practitioners responsible to provide educational services for all children (IDEA).</a:t>
            </a:r>
            <a:endParaRPr/>
          </a:p>
          <a:p>
            <a:pPr indent="-285750" lvl="0" marL="3429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Eligibility categories for special education are very broad and are not diagnostic categories.</a:t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Researchers often narrow characteristics of students for the purpose of research.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 an example, Learning Disabilities includes a very broad range of characteristics and is not particularly meaningful when developing an intervention for a specific student.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Students in special education programs often have co-morbid conditions which may limit effects of a particular intervention. 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Data are not readily available for effective interventions for students with co-morbid conditions because researchers exclude these students from studies.</a:t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6"/>
          <p:cNvSpPr txBox="1"/>
          <p:nvPr>
            <p:ph type="title"/>
          </p:nvPr>
        </p:nvSpPr>
        <p:spPr>
          <a:xfrm>
            <a:off x="685800" y="5334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Contingencies on Practitioners	</a:t>
            </a:r>
            <a:endParaRPr/>
          </a:p>
        </p:txBody>
      </p:sp>
      <p:sp>
        <p:nvSpPr>
          <p:cNvPr id="203" name="Google Shape;203;p26"/>
          <p:cNvSpPr txBox="1"/>
          <p:nvPr>
            <p:ph idx="1" type="body"/>
          </p:nvPr>
        </p:nvSpPr>
        <p:spPr>
          <a:xfrm>
            <a:off x="685800" y="1752600"/>
            <a:ext cx="77724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 insufficient number of practitioners have necessary training to implement evidence-based interventions.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Failure to have well trained, qualified staff will result in something other than evidence-based interventions being implemented.</a:t>
            </a:r>
            <a:endParaRPr/>
          </a:p>
          <a:p>
            <a:pPr indent="-2413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Even if well trained, necessary resources may not be in place to support evidence-based interventions.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342900" marR="0" rtl="0" algn="l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 insufficient number of decision makers have necessary skills to evaluate research and translate research to practice.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342900" marR="0" rtl="0" algn="l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Contingencies on Practitioners	</a:t>
            </a:r>
            <a:endParaRPr/>
          </a:p>
        </p:txBody>
      </p:sp>
      <p:sp>
        <p:nvSpPr>
          <p:cNvPr id="210" name="Google Shape;210;p2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Evidence-based interventions may be more costly than categorical, “generic” services, i.e., early intensive behavioral interventions for children with autism, resulting in decisions to provide more costly services only following litigation.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Evidence-based interventions may be seen as a fad and discounted without examination.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 We Have the Necessary Conditions for Evidence-based Culture? </a:t>
            </a:r>
            <a:endParaRPr/>
          </a:p>
        </p:txBody>
      </p:sp>
      <p:sp>
        <p:nvSpPr>
          <p:cNvPr id="217" name="Google Shape;217;p2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Not yet.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Interlocking contingencies between researchers and practitioners not readily apparent.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Very little research on bridging research and practice (Schoenwald &amp; Hoagwood, 2001; Ringeisen, Henderson, &amp; Hoagwood, 2003).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Where to Start?</a:t>
            </a:r>
            <a:endParaRPr/>
          </a:p>
        </p:txBody>
      </p:sp>
      <p:sp>
        <p:nvSpPr>
          <p:cNvPr id="224" name="Google Shape;224;p2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Addressing motivation of practitioners to implement evidence-based interventions.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 Child Left Behind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Programmatic research related to“Goodness of fit” between an intervention and the setting in which it is to occur (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one size does not fit all).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Identify contingencies that promote sustainability.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 evidence-based interventions for assuring treatment integrity and necessary levels of integrity to have an effect.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Contingencies that support effectiveness research (funding, publication guidelines, etc.)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Where to Start?</a:t>
            </a:r>
            <a:endParaRPr/>
          </a:p>
        </p:txBody>
      </p:sp>
      <p:sp>
        <p:nvSpPr>
          <p:cNvPr id="231" name="Google Shape;231;p30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Pre-service training emphasizing evidence-based interventions.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Multiple methods and multiple groups evaluating research with transparent standards.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Distinguish between best evidence and best available evidence.  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 a continuum of rigor that reflects current contingencies influencing practitioners.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Increase interaction between researchers and practitioners.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And then…interlocking behavior for all.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Google Shape;237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533400"/>
            <a:ext cx="7340600" cy="6019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47800" y="1106488"/>
            <a:ext cx="6286500" cy="502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3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981200" y="1563688"/>
            <a:ext cx="5168900" cy="414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3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559050" y="2057400"/>
            <a:ext cx="1524000" cy="73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3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029200" y="2097088"/>
            <a:ext cx="15240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" name="Google Shape;242;p3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029200" y="4230688"/>
            <a:ext cx="15240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" name="Google Shape;243;p3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559050" y="4230688"/>
            <a:ext cx="15240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Google Shape;244;p3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4152900" y="2249488"/>
            <a:ext cx="876300" cy="139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p31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464300" y="2478088"/>
            <a:ext cx="469900" cy="2336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Google Shape;246;p31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4152900" y="2478088"/>
            <a:ext cx="876300" cy="12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7" name="Google Shape;247;p31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3733800" y="2789238"/>
            <a:ext cx="1524000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" name="Google Shape;248;p31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3733800" y="2782888"/>
            <a:ext cx="1524000" cy="153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9" name="Google Shape;249;p31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4165600" y="4459288"/>
            <a:ext cx="850900" cy="12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0" name="Google Shape;250;p31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6553200" y="2554288"/>
            <a:ext cx="241300" cy="2095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1" name="Google Shape;251;p31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4146550" y="4687888"/>
            <a:ext cx="88900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" name="Google Shape;252;p31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2133600" y="2325688"/>
            <a:ext cx="381000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" name="Google Shape;253;p31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2590800" y="0"/>
            <a:ext cx="4152900" cy="4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Google Shape;254;p31"/>
          <p:cNvSpPr/>
          <p:nvPr/>
        </p:nvSpPr>
        <p:spPr>
          <a:xfrm>
            <a:off x="3922713" y="1143000"/>
            <a:ext cx="14890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Research</a:t>
            </a:r>
            <a:endParaRPr/>
          </a:p>
        </p:txBody>
      </p:sp>
      <p:sp>
        <p:nvSpPr>
          <p:cNvPr id="255" name="Google Shape;255;p31"/>
          <p:cNvSpPr/>
          <p:nvPr/>
        </p:nvSpPr>
        <p:spPr>
          <a:xfrm rot="5400000">
            <a:off x="6524625" y="2447925"/>
            <a:ext cx="1809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Replicability</a:t>
            </a:r>
            <a:endParaRPr/>
          </a:p>
        </p:txBody>
      </p:sp>
      <p:sp>
        <p:nvSpPr>
          <p:cNvPr id="256" name="Google Shape;256;p31"/>
          <p:cNvSpPr/>
          <p:nvPr/>
        </p:nvSpPr>
        <p:spPr>
          <a:xfrm rot="5400000">
            <a:off x="6439693" y="4418807"/>
            <a:ext cx="19796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Sustainability</a:t>
            </a:r>
            <a:endParaRPr/>
          </a:p>
        </p:txBody>
      </p:sp>
      <p:sp>
        <p:nvSpPr>
          <p:cNvPr id="257" name="Google Shape;257;p31"/>
          <p:cNvSpPr/>
          <p:nvPr/>
        </p:nvSpPr>
        <p:spPr>
          <a:xfrm>
            <a:off x="2762250" y="685800"/>
            <a:ext cx="3810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Evidence-based Education</a:t>
            </a:r>
            <a:endParaRPr/>
          </a:p>
        </p:txBody>
      </p:sp>
      <p:pic>
        <p:nvPicPr>
          <p:cNvPr id="258" name="Google Shape;258;p31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2774950" y="2819400"/>
            <a:ext cx="1092200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9" name="Google Shape;259;p31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5245100" y="2819400"/>
            <a:ext cx="1092200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0" name="Google Shape;260;p31"/>
          <p:cNvPicPr preferRelativeResize="0"/>
          <p:nvPr/>
        </p:nvPicPr>
        <p:blipFill rotWithShape="1">
          <a:blip r:embed="rId22">
            <a:alphaModFix/>
          </a:blip>
          <a:srcRect b="0" l="0" r="0" t="0"/>
          <a:stretch/>
        </p:blipFill>
        <p:spPr>
          <a:xfrm>
            <a:off x="2514600" y="5105400"/>
            <a:ext cx="1612900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1" name="Google Shape;261;p31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5130800" y="4953000"/>
            <a:ext cx="1320800" cy="482600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Google Shape;262;p31"/>
          <p:cNvSpPr txBox="1"/>
          <p:nvPr/>
        </p:nvSpPr>
        <p:spPr>
          <a:xfrm>
            <a:off x="4114800" y="5791200"/>
            <a:ext cx="1371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31"/>
          <p:cNvSpPr/>
          <p:nvPr/>
        </p:nvSpPr>
        <p:spPr>
          <a:xfrm>
            <a:off x="3886200" y="57150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Practice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Issues of Culture and Evidence-based Practice</a:t>
            </a:r>
            <a:endParaRPr/>
          </a:p>
        </p:txBody>
      </p:sp>
      <p:sp>
        <p:nvSpPr>
          <p:cNvPr id="97" name="Google Shape;97;p14"/>
          <p:cNvSpPr txBox="1"/>
          <p:nvPr>
            <p:ph idx="1" type="body"/>
          </p:nvPr>
        </p:nvSpPr>
        <p:spPr>
          <a:xfrm>
            <a:off x="685800" y="1676400"/>
            <a:ext cx="7772400" cy="44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Implementing evidence-based interventions in special education programs is a cultural practice.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Currently, this practice is not well established within the culture of special education. 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Why Not?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is necessary and sufficient to support this practice?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 an evidence-based culture it is necessary to have evidence.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 alone is not sufficient.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Relevant contingencies are necessary. </a:t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Cultural Practice</a:t>
            </a:r>
            <a:endParaRPr/>
          </a:p>
        </p:txBody>
      </p:sp>
      <p:sp>
        <p:nvSpPr>
          <p:cNvPr id="104" name="Google Shape;104;p15"/>
          <p:cNvSpPr txBox="1"/>
          <p:nvPr>
            <p:ph idx="1" type="body"/>
          </p:nvPr>
        </p:nvSpPr>
        <p:spPr>
          <a:xfrm>
            <a:off x="685800" y="1600200"/>
            <a:ext cx="77724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Cultural practice is defined as the interlocking behavior of two or more persons that produce a specific outcome, i.e., implementing evidence-based interventions (Glenn, 1988).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This outcome is generally not possible by individuals acting alone.</a:t>
            </a:r>
            <a:endParaRPr/>
          </a:p>
          <a:p>
            <a:pPr indent="-222250" lvl="1" marL="74295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behavior of each person is maintained by individual consequences.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cultural practice is maintained by the aggregate outcome of the behavior of the individuals.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Participants in the Cultural Practice</a:t>
            </a:r>
            <a:endParaRPr/>
          </a:p>
        </p:txBody>
      </p:sp>
      <p:sp>
        <p:nvSpPr>
          <p:cNvPr id="111" name="Google Shape;111;p1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Researchers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Practitioners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 we are to influence a cultural practice (implementing evidence-based interventions) 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then we need to understand the contingencies of 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the individuals who are interacting.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533400"/>
            <a:ext cx="7340600" cy="6019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47800" y="1106488"/>
            <a:ext cx="6286500" cy="502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59050" y="2057400"/>
            <a:ext cx="1524000" cy="73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029200" y="2097088"/>
            <a:ext cx="15240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029200" y="4230688"/>
            <a:ext cx="15240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1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559050" y="4230688"/>
            <a:ext cx="15240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4152900" y="2249488"/>
            <a:ext cx="876300" cy="139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4152900" y="2478088"/>
            <a:ext cx="876300" cy="12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165600" y="4459288"/>
            <a:ext cx="850900" cy="12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7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4146550" y="4687888"/>
            <a:ext cx="88900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7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2590800" y="0"/>
            <a:ext cx="4152900" cy="4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7"/>
          <p:cNvSpPr/>
          <p:nvPr/>
        </p:nvSpPr>
        <p:spPr>
          <a:xfrm>
            <a:off x="3922713" y="1143000"/>
            <a:ext cx="14890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Research</a:t>
            </a:r>
            <a:endParaRPr/>
          </a:p>
        </p:txBody>
      </p:sp>
      <p:sp>
        <p:nvSpPr>
          <p:cNvPr id="129" name="Google Shape;129;p17"/>
          <p:cNvSpPr/>
          <p:nvPr/>
        </p:nvSpPr>
        <p:spPr>
          <a:xfrm rot="5400000">
            <a:off x="6524625" y="2447925"/>
            <a:ext cx="1809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Replicability</a:t>
            </a:r>
            <a:endParaRPr/>
          </a:p>
        </p:txBody>
      </p:sp>
      <p:sp>
        <p:nvSpPr>
          <p:cNvPr id="130" name="Google Shape;130;p17"/>
          <p:cNvSpPr/>
          <p:nvPr/>
        </p:nvSpPr>
        <p:spPr>
          <a:xfrm rot="5400000">
            <a:off x="6439693" y="4418807"/>
            <a:ext cx="19796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Sustainability</a:t>
            </a:r>
            <a:endParaRPr/>
          </a:p>
        </p:txBody>
      </p:sp>
      <p:sp>
        <p:nvSpPr>
          <p:cNvPr id="131" name="Google Shape;131;p17"/>
          <p:cNvSpPr/>
          <p:nvPr/>
        </p:nvSpPr>
        <p:spPr>
          <a:xfrm>
            <a:off x="2762250" y="685800"/>
            <a:ext cx="3810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Evidence-based Education</a:t>
            </a:r>
            <a:endParaRPr/>
          </a:p>
        </p:txBody>
      </p:sp>
      <p:pic>
        <p:nvPicPr>
          <p:cNvPr id="132" name="Google Shape;132;p17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2774950" y="2819400"/>
            <a:ext cx="1092200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17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245100" y="2819400"/>
            <a:ext cx="1092200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17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2514600" y="5105400"/>
            <a:ext cx="1612900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17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5130800" y="4953000"/>
            <a:ext cx="1320800" cy="482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17"/>
          <p:cNvSpPr txBox="1"/>
          <p:nvPr/>
        </p:nvSpPr>
        <p:spPr>
          <a:xfrm>
            <a:off x="4114800" y="5791200"/>
            <a:ext cx="1371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7"/>
          <p:cNvSpPr/>
          <p:nvPr/>
        </p:nvSpPr>
        <p:spPr>
          <a:xfrm>
            <a:off x="3886200" y="57150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Practice</a:t>
            </a:r>
            <a:endParaRPr/>
          </a:p>
        </p:txBody>
      </p:sp>
      <p:pic>
        <p:nvPicPr>
          <p:cNvPr id="138" name="Google Shape;138;p17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6464300" y="2478088"/>
            <a:ext cx="469900" cy="2336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17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6553200" y="2554288"/>
            <a:ext cx="241300" cy="2095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Contingencies on Researchers and Practitioners</a:t>
            </a:r>
            <a:endParaRPr/>
          </a:p>
        </p:txBody>
      </p:sp>
      <p:sp>
        <p:nvSpPr>
          <p:cNvPr id="146" name="Google Shape;146;p18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Researchers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Publication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Promotion and tenure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Funding cycles</a:t>
            </a:r>
            <a:endParaRPr/>
          </a:p>
        </p:txBody>
      </p:sp>
      <p:sp>
        <p:nvSpPr>
          <p:cNvPr id="147" name="Google Shape;147;p18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Practitioners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Legal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Regulatory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Policy 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Budget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Contingencies on Researchers</a:t>
            </a:r>
            <a:endParaRPr/>
          </a:p>
        </p:txBody>
      </p:sp>
      <p:sp>
        <p:nvSpPr>
          <p:cNvPr id="154" name="Google Shape;154;p1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Publication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Original research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Experimentally well controlled</a:t>
            </a:r>
            <a:endParaRPr/>
          </a:p>
          <a:p>
            <a:pPr indent="-285750" lvl="1" marL="74295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Promotion and Tenure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High level of productivity: publication rates is one of the primary measures.</a:t>
            </a:r>
            <a:endParaRPr/>
          </a:p>
          <a:p>
            <a:pPr indent="-222250" lvl="1" marL="74295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Funding Cycles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Typically three year cycles.</a:t>
            </a:r>
            <a:endParaRPr/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Effects of Contingencies on Researchers</a:t>
            </a:r>
            <a:endParaRPr/>
          </a:p>
        </p:txBody>
      </p:sp>
      <p:sp>
        <p:nvSpPr>
          <p:cNvPr id="161" name="Google Shape;161;p20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Greater emphasis on efficacy than effectiveness.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Journals and promotion and tenure rules place greater value on original research.  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Effectiveness research is essentially replication research.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Short funding cycles encourage efficacy research.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Typically efficacy requires less time and resources than effectiveness research, resulting in higher rates of published research.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Questions related to generality (external validity) are slow to be answered.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Efficacy Research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(What Works?)</a:t>
            </a:r>
            <a:endParaRPr/>
          </a:p>
        </p:txBody>
      </p:sp>
      <p:sp>
        <p:nvSpPr>
          <p:cNvPr id="168" name="Google Shape;168;p2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Largely concerned with integrity of independent variable (internal validity).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Research is often conducted in analog settings where all relevant variables can be controlled.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Studies conducted by well trained graduate students and research assistants.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Very close oversight to assure integrity.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Funded by research grants.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