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19" r:id="rId5"/>
    <p:sldMasterId id="2147483720" r:id="rId6"/>
    <p:sldMasterId id="2147483721" r:id="rId7"/>
    <p:sldMasterId id="214748372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D50A59-31E1-411A-B09C-DF13590D82F7}">
  <a:tblStyle styleId="{F9D50A59-31E1-411A-B09C-DF13590D82F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Kyle slides 1-18</a:t>
            </a:r>
            <a:endParaRPr>
              <a:highlight>
                <a:srgbClr val="FFFF00"/>
              </a:highlight>
            </a:endParaRPr>
          </a:p>
          <a:p>
            <a:pPr indent="0" lvl="0" marL="0" rtl="0" algn="l">
              <a:spcBef>
                <a:spcPts val="0"/>
              </a:spcBef>
              <a:spcAft>
                <a:spcPts val="0"/>
              </a:spcAft>
              <a:buClr>
                <a:schemeClr val="dk1"/>
              </a:buClr>
              <a:buSzPts val="1100"/>
              <a:buFont typeface="Arial"/>
              <a:buNone/>
            </a:pPr>
            <a:r>
              <a:rPr lang="en" sz="1400">
                <a:solidFill>
                  <a:schemeClr val="dk1"/>
                </a:solidFill>
                <a:highlight>
                  <a:schemeClr val="accent4"/>
                </a:highlight>
                <a:latin typeface="Century Gothic"/>
                <a:ea typeface="Century Gothic"/>
                <a:cs typeface="Century Gothic"/>
                <a:sym typeface="Century Gothic"/>
              </a:rPr>
              <a:t>Slides 1-12 should take about 6-min total</a:t>
            </a:r>
            <a:endParaRPr>
              <a:highlight>
                <a:srgbClr val="FFFF00"/>
              </a:highlight>
            </a:endParaRPr>
          </a:p>
        </p:txBody>
      </p:sp>
      <p:sp>
        <p:nvSpPr>
          <p:cNvPr id="380" name="Google Shape;380;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37d8eb5e1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37d8eb5e1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 </a:t>
            </a:r>
            <a:r>
              <a:rPr lang="en">
                <a:solidFill>
                  <a:schemeClr val="dk1"/>
                </a:solidFill>
              </a:rPr>
              <a:t>This is the Granite School District Instructional Framework.  This framework is based on the evidence-based instructional practices embedded in the GSD Strategic Plan and represents all of Granite School District’s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Today we will be learning about the tools and resources in alignment with the instructional framework that will help you in your specific content areas.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5bbaac72a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5bbaac72a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For the purpose of this presentation, we will be focusing primarily on the Lesson Design we will be focusing on the Build a Lesson Plan component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5bd06892b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5bd06892b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-1 min. Here you see the components of lesson design. Today we focus on actually building a lesson. It is important to know that knowledge and skill of evidence based lesson design comes with time, practice, reflection and collaboration in PLCs.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3d948908c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3d948908c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highlight>
                <a:schemeClr val="accent4"/>
              </a:highlight>
              <a:latin typeface="Century Gothic"/>
              <a:ea typeface="Century Gothic"/>
              <a:cs typeface="Century Gothic"/>
              <a:sym typeface="Century Gothic"/>
            </a:endParaRPr>
          </a:p>
          <a:p>
            <a:pPr indent="0" lvl="0" marL="0" rtl="0" algn="l">
              <a:spcBef>
                <a:spcPts val="0"/>
              </a:spcBef>
              <a:spcAft>
                <a:spcPts val="0"/>
              </a:spcAft>
              <a:buNone/>
            </a:pPr>
            <a:r>
              <a:rPr lang="en" sz="1400">
                <a:latin typeface="Century Gothic"/>
                <a:ea typeface="Century Gothic"/>
                <a:cs typeface="Century Gothic"/>
                <a:sym typeface="Century Gothic"/>
              </a:rPr>
              <a:t>-1 min.</a:t>
            </a:r>
            <a:r>
              <a:rPr lang="en" sz="1400">
                <a:latin typeface="Century Gothic"/>
                <a:ea typeface="Century Gothic"/>
                <a:cs typeface="Century Gothic"/>
                <a:sym typeface="Century Gothic"/>
              </a:rPr>
              <a:t> Access your October reflection and take a second to remind yourself of what you wrote. </a:t>
            </a:r>
            <a:endParaRPr sz="1400">
              <a:latin typeface="Century Gothic"/>
              <a:ea typeface="Century Gothic"/>
              <a:cs typeface="Century Gothic"/>
              <a:sym typeface="Century 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37d8eb5e1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37d8eb5e1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 with your table about your reflections and any actions.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824a1936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824a1936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 min. </a:t>
            </a:r>
            <a:r>
              <a:rPr lang="en"/>
              <a:t>You will now have time to complete the top row in your November Reflection Journal. Remember for this, you are thinking about any data </a:t>
            </a:r>
            <a:r>
              <a:rPr lang="en"/>
              <a:t>that you were able to gather to support the teacher or PLC you targeted. This could be </a:t>
            </a:r>
            <a:r>
              <a:rPr lang="en"/>
              <a:t>student outcome data, written or observational data, or data that was shared during coaching or PLC discussions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5a20a243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5a20a243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-1 </a:t>
            </a:r>
            <a:r>
              <a:rPr lang="en" sz="1400">
                <a:latin typeface="Century Gothic"/>
                <a:ea typeface="Century Gothic"/>
                <a:cs typeface="Century Gothic"/>
                <a:sym typeface="Century Gothic"/>
              </a:rPr>
              <a:t>min. Rationale for switching from math to ELA…using these as examples but applies to any content</a:t>
            </a:r>
            <a:endParaRPr sz="1400">
              <a:latin typeface="Century Gothic"/>
              <a:ea typeface="Century Gothic"/>
              <a:cs typeface="Century Gothic"/>
              <a:sym typeface="Century Gothic"/>
            </a:endParaRPr>
          </a:p>
          <a:p>
            <a:pPr indent="0" lvl="0" marL="0" rtl="0" algn="l">
              <a:spcBef>
                <a:spcPts val="0"/>
              </a:spcBef>
              <a:spcAft>
                <a:spcPts val="0"/>
              </a:spcAft>
              <a:buNone/>
            </a:pPr>
            <a:r>
              <a:rPr lang="en" sz="1400">
                <a:latin typeface="Century Gothic"/>
                <a:ea typeface="Century Gothic"/>
                <a:cs typeface="Century Gothic"/>
                <a:sym typeface="Century Gothic"/>
              </a:rPr>
              <a:t>Lynne presents slides 21-32</a:t>
            </a:r>
            <a:endParaRPr sz="1400">
              <a:latin typeface="Century Gothic"/>
              <a:ea typeface="Century Gothic"/>
              <a:cs typeface="Century Gothic"/>
              <a:sym typeface="Century Goth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90d95772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90d95772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5 minutes.</a:t>
            </a:r>
            <a:r>
              <a:rPr lang="en"/>
              <a:t>We are going to show you this lesson now, and then after some learning about building a lesson, we will show you the lesson again to see how you might look for different things with a little more background knowledge on lesson design.</a:t>
            </a:r>
            <a:r>
              <a:rPr lang="en"/>
              <a:t> To some extent we are modeling an inquiry based approach, starting with the you do and we do together.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Stop video at minute 5:26 (the last part of the video is the teacher debrief)</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919826f6c6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919826f6c6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9265296b44_4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9265296b44_4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highlight>
                  <a:srgbClr val="FFFF00"/>
                </a:highlight>
              </a:rPr>
              <a:t>Noelle slides 19-33  </a:t>
            </a:r>
            <a:r>
              <a:rPr lang="en">
                <a:solidFill>
                  <a:schemeClr val="dk1"/>
                </a:solidFill>
              </a:rPr>
              <a:t>One component of Educator Standard 2.D you may have observed in the video is time on task. The teacher really had the student engaged 100% of the time. More naturally you tend to look at things like this -instructional delivery, but if you intentionally look for evidence of lesson design, you will be able to better understand the teacher’s current skill in lesson design and planning,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892c0808c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892c0808c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Under 1 min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9265296b44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9265296b44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a:t>
            </a:r>
            <a:r>
              <a:rPr lang="en">
                <a:solidFill>
                  <a:schemeClr val="dk1"/>
                </a:solidFill>
              </a:rPr>
              <a:t> min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Teachers who </a:t>
            </a:r>
            <a:r>
              <a:rPr lang="en">
                <a:solidFill>
                  <a:schemeClr val="dk1"/>
                </a:solidFill>
              </a:rPr>
              <a:t>intentionally</a:t>
            </a:r>
            <a:r>
              <a:rPr lang="en">
                <a:solidFill>
                  <a:schemeClr val="dk1"/>
                </a:solidFill>
              </a:rPr>
              <a:t> focus their planning on these lesson design elements are more likely to meet or exceed these components of the Ed Standard 2D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7e8817624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7e8817624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month we talked about  Learning Intentions, Success criteria and Lesson Approach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7e8817624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7e8817624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This month we are heading into Determining Evidence of Student Learning and Creating Learning Tasks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919826f6c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919826f6c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1 min Before a teacher develops learning tasks, </a:t>
            </a:r>
            <a:r>
              <a:rPr lang="en" sz="1400">
                <a:solidFill>
                  <a:schemeClr val="dk1"/>
                </a:solidFill>
                <a:latin typeface="Calibri"/>
                <a:ea typeface="Calibri"/>
                <a:cs typeface="Calibri"/>
                <a:sym typeface="Calibri"/>
              </a:rPr>
              <a:t>A teacher must first determine what it will look like for a student to </a:t>
            </a:r>
            <a:r>
              <a:rPr lang="en" sz="1400">
                <a:solidFill>
                  <a:schemeClr val="dk1"/>
                </a:solidFill>
                <a:latin typeface="Calibri"/>
                <a:ea typeface="Calibri"/>
                <a:cs typeface="Calibri"/>
                <a:sym typeface="Calibri"/>
              </a:rPr>
              <a:t>demonstrate proficiency on the standard that is taught in the lesson.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919826f6c6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919826f6c6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 a min That evidence of learning is linked directly to the success criteria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8069260e4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8069260e4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Recall that success criteria defines what it looks like for a student to be successful for a lesson, a standard, a task…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5cb03df1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5cb03df1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let’s return to our teacher in the video.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919826f6c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919826f6c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In our observed teacher’s lesson, the standard was5.1.2. The success criteria: Here the science skills are using mathematics and computational thinking to estimate and also to explore various graphical representations to best represent the data. Given this success criteria, the teacher determined the evidence of learning would include a students’ written calculations of percentages and graphs to represent them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919826f6c6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919826f6c6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 min Our example here shows the direct connection to the success criteria in the task students are asked to complete. As a teacher plans from this end point, the teachers should plan for additional formative ways for students to show evidence of learning relative to this standard. These include some examples listed here… These also serve as evidence of lesson design. This also supports our </a:t>
            </a:r>
            <a:r>
              <a:rPr lang="en"/>
              <a:t>commitment</a:t>
            </a:r>
            <a:r>
              <a:rPr lang="en"/>
              <a:t> to PBL as it represents multiple opportunities and multiple modalities.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8b82941eb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8b82941eb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1 min </a:t>
            </a:r>
            <a:r>
              <a:rPr lang="en" sz="1400">
                <a:solidFill>
                  <a:schemeClr val="dk1"/>
                </a:solidFill>
                <a:latin typeface="Calibri"/>
                <a:ea typeface="Calibri"/>
                <a:cs typeface="Calibri"/>
                <a:sym typeface="Calibri"/>
              </a:rPr>
              <a:t>Noelle-In order for the teacher to get to the student outcomes we just saw, the teacher had to </a:t>
            </a:r>
            <a:r>
              <a:rPr lang="en" sz="1400">
                <a:solidFill>
                  <a:schemeClr val="dk1"/>
                </a:solidFill>
                <a:latin typeface="Calibri"/>
                <a:ea typeface="Calibri"/>
                <a:cs typeface="Calibri"/>
                <a:sym typeface="Calibri"/>
              </a:rPr>
              <a:t>intentionally</a:t>
            </a:r>
            <a:r>
              <a:rPr lang="en" sz="1400">
                <a:solidFill>
                  <a:schemeClr val="dk1"/>
                </a:solidFill>
                <a:latin typeface="Calibri"/>
                <a:ea typeface="Calibri"/>
                <a:cs typeface="Calibri"/>
                <a:sym typeface="Calibri"/>
              </a:rPr>
              <a:t> plan out a lesson approach (explicit or inquiry) and sequence of meaningful learning tasks.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55a79bca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55a79bcaa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Under 1 min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8b82941eb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8b82941eb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Stephanie-Remember last month we discussed Explicit and Inquiry based approaches and how some content areas rely more heavily on one or the other; yet there are elements of both built into good instruction at different phases. In the science lesson we watched the phase of the lesson, we saw  the You Do, You Do  it Together and We Do components. </a:t>
            </a:r>
            <a:endParaRPr sz="900">
              <a:solidFill>
                <a:schemeClr val="dk1"/>
              </a:solidFill>
              <a:latin typeface="Montserrat"/>
              <a:ea typeface="Montserrat"/>
              <a:cs typeface="Montserrat"/>
              <a:sym typeface="Montserra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90d957722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90d957722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9265296b44_4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9265296b44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90d957722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90d957722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To support your teachers has they build lessons it is also important to know where to find some science (and other curriculum) resources will help you support your teachers as the refine their practice in determining evidence of learning and creating meaningful learning tasks based on success criteria. Toggle to a good example of evidence/task in the science resources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5cd039daa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5cd039daa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accent4"/>
                </a:highlight>
              </a:rPr>
              <a:t>Kyle slides 34-44 </a:t>
            </a:r>
            <a:r>
              <a:rPr lang="en"/>
              <a:t> Take a look at your copy of our teacher’s lesson design document.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90d957722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90d957722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800"/>
              </a:spcBef>
              <a:spcAft>
                <a:spcPts val="0"/>
              </a:spcAft>
              <a:buClr>
                <a:schemeClr val="dk1"/>
              </a:buClr>
              <a:buSzPts val="1100"/>
              <a:buFont typeface="Arial"/>
              <a:buNone/>
            </a:pPr>
            <a:r>
              <a:rPr lang="en">
                <a:solidFill>
                  <a:schemeClr val="dk1"/>
                </a:solidFill>
              </a:rPr>
              <a:t>The</a:t>
            </a:r>
            <a:r>
              <a:rPr lang="en">
                <a:solidFill>
                  <a:schemeClr val="dk1"/>
                </a:solidFill>
              </a:rPr>
              <a:t> lesson design and planning is documented here in the lesson design guide including the standards, learning progressions, approach and sequence of tasks for the day’s learning.  In the What the teacher does and the What the student does sections, we now want you to take a second look at the video. </a:t>
            </a:r>
            <a:r>
              <a:rPr lang="en" sz="900">
                <a:solidFill>
                  <a:srgbClr val="0B5394"/>
                </a:solidFill>
                <a:latin typeface="Montserrat"/>
                <a:ea typeface="Montserrat"/>
                <a:cs typeface="Montserrat"/>
                <a:sym typeface="Montserrat"/>
              </a:rPr>
              <a:t>Now that we have done some additional learning on how to look for evidence of lesson design, we will watch the lesson again.  </a:t>
            </a:r>
            <a:endParaRPr>
              <a:solidFill>
                <a:schemeClr val="dk1"/>
              </a:solidFill>
            </a:endParaRPr>
          </a:p>
          <a:p>
            <a:pPr indent="0" lvl="0" marL="0" rtl="0" algn="l">
              <a:lnSpc>
                <a:spcPct val="150000"/>
              </a:lnSpc>
              <a:spcBef>
                <a:spcPts val="800"/>
              </a:spcBef>
              <a:spcAft>
                <a:spcPts val="0"/>
              </a:spcAft>
              <a:buClr>
                <a:schemeClr val="dk1"/>
              </a:buClr>
              <a:buSzPts val="1100"/>
              <a:buFont typeface="Arial"/>
              <a:buNone/>
            </a:pPr>
            <a:r>
              <a:t/>
            </a:r>
            <a:endParaRPr sz="900">
              <a:solidFill>
                <a:srgbClr val="0B5394"/>
              </a:solidFill>
              <a:latin typeface="Montserrat"/>
              <a:ea typeface="Montserrat"/>
              <a:cs typeface="Montserrat"/>
              <a:sym typeface="Montserra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9265296b44_4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9265296b44_4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Did you see evidence of any of these? What did you notice in what the teacher does and what the student does? None of this could happen without strong lesson planning.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9265296b44_4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9265296b44_4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we are going to watch a debrief with this teacher. These are the questions that were asked.</a:t>
            </a:r>
            <a:endParaRPr/>
          </a:p>
          <a:p>
            <a:pPr indent="0" lvl="0" marL="0" rtl="0" algn="l">
              <a:spcBef>
                <a:spcPts val="0"/>
              </a:spcBef>
              <a:spcAft>
                <a:spcPts val="0"/>
              </a:spcAft>
              <a:buNone/>
            </a:pPr>
            <a:r>
              <a:rPr lang="en"/>
              <a:t>How do these compare with the questions you may have asked?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919826f6c6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919826f6c6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Recognize how both mathematics and literacy skills are supported by this lesson.  Students are solving problems involving measurement.  They are figuring out how to represent their data in different ways.  Throughout the lesson students collaborate and explain their thinking to peers, working on their speaking and listening skills.  The lesson provides students with background </a:t>
            </a:r>
            <a:r>
              <a:rPr lang="en"/>
              <a:t>knowledge</a:t>
            </a:r>
            <a:r>
              <a:rPr lang="en"/>
              <a:t> that will help them to comprehend complex texts.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90d957722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90d957722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min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3f02158cd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3f02158c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 1 min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cbb855816_5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5cbb855816_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Monica Thayer’s debrief questions on lesson design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8069260e42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8069260e42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1 min</a:t>
            </a:r>
            <a:endParaRPr sz="1400">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4763443dd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4763443dd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 journal </a:t>
            </a:r>
            <a:r>
              <a:rPr lang="en"/>
              <a:t>You will now have time to complete the top rows in your October Reflection Journal. Keep in mind we will be revisiting your reflections at the start of the November PPL</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784feaa3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1784feaa3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5776b46b9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5776b46b9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3d80b277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3d80b277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Under I min</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48bca5e3b4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48bca5e3b4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Under 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48bca5e3b4_0_8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48bca5e3b4_0_8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48bca5e3b4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48bca5e3b4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b8200cedc7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b8200cedc7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1 min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 name="Google Shape;57;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 name="Google Shape;58;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9" name="Shape 59"/>
        <p:cNvGrpSpPr/>
        <p:nvPr/>
      </p:nvGrpSpPr>
      <p:grpSpPr>
        <a:xfrm>
          <a:off x="0" y="0"/>
          <a:ext cx="0" cy="0"/>
          <a:chOff x="0" y="0"/>
          <a:chExt cx="0" cy="0"/>
        </a:xfrm>
      </p:grpSpPr>
      <p:sp>
        <p:nvSpPr>
          <p:cNvPr id="60" name="Google Shape;60;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2" name="Google Shape;6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3" name="Google Shape;6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64" name="Google Shape;6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65" name="Shape 65"/>
        <p:cNvGrpSpPr/>
        <p:nvPr/>
      </p:nvGrpSpPr>
      <p:grpSpPr>
        <a:xfrm>
          <a:off x="0" y="0"/>
          <a:ext cx="0" cy="0"/>
          <a:chOff x="0" y="0"/>
          <a:chExt cx="0" cy="0"/>
        </a:xfrm>
      </p:grpSpPr>
      <p:sp>
        <p:nvSpPr>
          <p:cNvPr id="66" name="Google Shape;66;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1" name="Shape 81"/>
        <p:cNvGrpSpPr/>
        <p:nvPr/>
      </p:nvGrpSpPr>
      <p:grpSpPr>
        <a:xfrm>
          <a:off x="0" y="0"/>
          <a:ext cx="0" cy="0"/>
          <a:chOff x="0" y="0"/>
          <a:chExt cx="0" cy="0"/>
        </a:xfrm>
      </p:grpSpPr>
      <p:sp>
        <p:nvSpPr>
          <p:cNvPr id="82" name="Google Shape;8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83" name="Shape 8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84" name="Shape 8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2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 name="Google Shape;93;p2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4" name="Google Shape;94;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6" name="Google Shape;96;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6" name="Shape 16"/>
        <p:cNvGrpSpPr/>
        <p:nvPr/>
      </p:nvGrpSpPr>
      <p:grpSpPr>
        <a:xfrm>
          <a:off x="0" y="0"/>
          <a:ext cx="0" cy="0"/>
          <a:chOff x="0" y="0"/>
          <a:chExt cx="0" cy="0"/>
        </a:xfrm>
      </p:grpSpPr>
      <p:sp>
        <p:nvSpPr>
          <p:cNvPr id="17" name="Google Shape;17;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22"/>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9" name="Google Shape;99;p22"/>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00" name="Google Shape;10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2" name="Google Shape;10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3" name="Shape 103"/>
        <p:cNvGrpSpPr/>
        <p:nvPr/>
      </p:nvGrpSpPr>
      <p:grpSpPr>
        <a:xfrm>
          <a:off x="0" y="0"/>
          <a:ext cx="0" cy="0"/>
          <a:chOff x="0" y="0"/>
          <a:chExt cx="0" cy="0"/>
        </a:xfrm>
      </p:grpSpPr>
      <p:sp>
        <p:nvSpPr>
          <p:cNvPr id="104" name="Google Shape;10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5" name="Google Shape;105;p2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6" name="Google Shape;10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9" name="Shape 109"/>
        <p:cNvGrpSpPr/>
        <p:nvPr/>
      </p:nvGrpSpPr>
      <p:grpSpPr>
        <a:xfrm>
          <a:off x="0" y="0"/>
          <a:ext cx="0" cy="0"/>
          <a:chOff x="0" y="0"/>
          <a:chExt cx="0" cy="0"/>
        </a:xfrm>
      </p:grpSpPr>
      <p:sp>
        <p:nvSpPr>
          <p:cNvPr id="110" name="Google Shape;110;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p2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2" name="Google Shape;112;p2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25"/>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8" name="Google Shape;118;p25"/>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9" name="Google Shape;119;p25"/>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0" name="Google Shape;120;p25"/>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21" name="Google Shape;121;p25"/>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5" name="Shape 125"/>
        <p:cNvGrpSpPr/>
        <p:nvPr/>
      </p:nvGrpSpPr>
      <p:grpSpPr>
        <a:xfrm>
          <a:off x="0" y="0"/>
          <a:ext cx="0" cy="0"/>
          <a:chOff x="0" y="0"/>
          <a:chExt cx="0" cy="0"/>
        </a:xfrm>
      </p:grpSpPr>
      <p:sp>
        <p:nvSpPr>
          <p:cNvPr id="126" name="Google Shape;126;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sp>
        <p:nvSpPr>
          <p:cNvPr id="132" name="Google Shape;132;p28"/>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3" name="Google Shape;133;p28"/>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4" name="Google Shape;134;p28"/>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5" name="Google Shape;135;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7" name="Google Shape;137;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8" name="Shape 138"/>
        <p:cNvGrpSpPr/>
        <p:nvPr/>
      </p:nvGrpSpPr>
      <p:grpSpPr>
        <a:xfrm>
          <a:off x="0" y="0"/>
          <a:ext cx="0" cy="0"/>
          <a:chOff x="0" y="0"/>
          <a:chExt cx="0" cy="0"/>
        </a:xfrm>
      </p:grpSpPr>
      <p:sp>
        <p:nvSpPr>
          <p:cNvPr id="139" name="Google Shape;139;p29"/>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0" name="Google Shape;140;p29"/>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41" name="Google Shape;141;p2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42" name="Google Shape;142;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3" name="Google Shape;143;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4" name="Google Shape;144;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5" name="Shape 145"/>
        <p:cNvGrpSpPr/>
        <p:nvPr/>
      </p:nvGrpSpPr>
      <p:grpSpPr>
        <a:xfrm>
          <a:off x="0" y="0"/>
          <a:ext cx="0" cy="0"/>
          <a:chOff x="0" y="0"/>
          <a:chExt cx="0" cy="0"/>
        </a:xfrm>
      </p:grpSpPr>
      <p:sp>
        <p:nvSpPr>
          <p:cNvPr id="146" name="Google Shape;146;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7" name="Google Shape;147;p3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8" name="Google Shape;148;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9" name="Google Shape;149;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1" name="Shape 151"/>
        <p:cNvGrpSpPr/>
        <p:nvPr/>
      </p:nvGrpSpPr>
      <p:grpSpPr>
        <a:xfrm>
          <a:off x="0" y="0"/>
          <a:ext cx="0" cy="0"/>
          <a:chOff x="0" y="0"/>
          <a:chExt cx="0" cy="0"/>
        </a:xfrm>
      </p:grpSpPr>
      <p:sp>
        <p:nvSpPr>
          <p:cNvPr id="152" name="Google Shape;152;p3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 name="Google Shape;153;p3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4" name="Google Shape;154;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3" name="Shape 23"/>
        <p:cNvGrpSpPr/>
        <p:nvPr/>
      </p:nvGrpSpPr>
      <p:grpSpPr>
        <a:xfrm>
          <a:off x="0" y="0"/>
          <a:ext cx="0" cy="0"/>
          <a:chOff x="0" y="0"/>
          <a:chExt cx="0" cy="0"/>
        </a:xfrm>
      </p:grpSpPr>
      <p:sp>
        <p:nvSpPr>
          <p:cNvPr id="24" name="Google Shape;24;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 name="Google Shape;25;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8" name="Google Shape;28;p4"/>
          <p:cNvPicPr preferRelativeResize="0"/>
          <p:nvPr/>
        </p:nvPicPr>
        <p:blipFill>
          <a:blip r:embed="rId2">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57" name="Shape 157"/>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8" name="Shape 158"/>
        <p:cNvGrpSpPr/>
        <p:nvPr/>
      </p:nvGrpSpPr>
      <p:grpSpPr>
        <a:xfrm>
          <a:off x="0" y="0"/>
          <a:ext cx="0" cy="0"/>
          <a:chOff x="0" y="0"/>
          <a:chExt cx="0" cy="0"/>
        </a:xfrm>
      </p:grpSpPr>
      <p:sp>
        <p:nvSpPr>
          <p:cNvPr id="159" name="Google Shape;159;p33"/>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0" name="Google Shape;160;p33"/>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61" name="Google Shape;161;p3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62" name="Shape 162"/>
        <p:cNvGrpSpPr/>
        <p:nvPr/>
      </p:nvGrpSpPr>
      <p:grpSpPr>
        <a:xfrm>
          <a:off x="0" y="0"/>
          <a:ext cx="0" cy="0"/>
          <a:chOff x="0" y="0"/>
          <a:chExt cx="0" cy="0"/>
        </a:xfrm>
      </p:grpSpPr>
      <p:sp>
        <p:nvSpPr>
          <p:cNvPr id="163" name="Google Shape;163;p3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4" name="Shape 164"/>
        <p:cNvGrpSpPr/>
        <p:nvPr/>
      </p:nvGrpSpPr>
      <p:grpSpPr>
        <a:xfrm>
          <a:off x="0" y="0"/>
          <a:ext cx="0" cy="0"/>
          <a:chOff x="0" y="0"/>
          <a:chExt cx="0" cy="0"/>
        </a:xfrm>
      </p:grpSpPr>
      <p:sp>
        <p:nvSpPr>
          <p:cNvPr id="165" name="Google Shape;165;p3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6" name="Google Shape;166;p35"/>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67" name="Google Shape;167;p35"/>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68" name="Google Shape;168;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9" name="Google Shape;169;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70" name="Google Shape;170;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1" name="Shape 171"/>
        <p:cNvGrpSpPr/>
        <p:nvPr/>
      </p:nvGrpSpPr>
      <p:grpSpPr>
        <a:xfrm>
          <a:off x="0" y="0"/>
          <a:ext cx="0" cy="0"/>
          <a:chOff x="0" y="0"/>
          <a:chExt cx="0" cy="0"/>
        </a:xfrm>
      </p:grpSpPr>
      <p:sp>
        <p:nvSpPr>
          <p:cNvPr id="172" name="Google Shape;172;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6"/>
          <p:cNvSpPr txBox="1"/>
          <p:nvPr>
            <p:ph type="title"/>
          </p:nvPr>
        </p:nvSpPr>
        <p:spPr>
          <a:xfrm>
            <a:off x="265500" y="1233175"/>
            <a:ext cx="4045200" cy="14823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4" name="Google Shape;174;p36"/>
          <p:cNvSpPr txBox="1"/>
          <p:nvPr>
            <p:ph idx="1" type="subTitle"/>
          </p:nvPr>
        </p:nvSpPr>
        <p:spPr>
          <a:xfrm>
            <a:off x="265500" y="2803075"/>
            <a:ext cx="4045200" cy="12351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175" name="Google Shape;175;p36"/>
          <p:cNvSpPr txBox="1"/>
          <p:nvPr>
            <p:ph idx="2" type="body"/>
          </p:nvPr>
        </p:nvSpPr>
        <p:spPr>
          <a:xfrm>
            <a:off x="4939500" y="724075"/>
            <a:ext cx="3837000" cy="3695100"/>
          </a:xfrm>
          <a:prstGeom prst="rect">
            <a:avLst/>
          </a:prstGeom>
        </p:spPr>
        <p:txBody>
          <a:bodyPr anchorCtr="0" anchor="ctr"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76" name="Shape 176"/>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177" name="Shape 177"/>
        <p:cNvGrpSpPr/>
        <p:nvPr/>
      </p:nvGrpSpPr>
      <p:grpSpPr>
        <a:xfrm>
          <a:off x="0" y="0"/>
          <a:ext cx="0" cy="0"/>
          <a:chOff x="0" y="0"/>
          <a:chExt cx="0" cy="0"/>
        </a:xfrm>
      </p:grpSpPr>
      <p:sp>
        <p:nvSpPr>
          <p:cNvPr id="178" name="Google Shape;178;p38"/>
          <p:cNvSpPr txBox="1"/>
          <p:nvPr>
            <p:ph type="title"/>
          </p:nvPr>
        </p:nvSpPr>
        <p:spPr>
          <a:xfrm>
            <a:off x="361400" y="723750"/>
            <a:ext cx="2740200" cy="3509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11300"/>
              <a:buNone/>
              <a:defRPr sz="11300"/>
            </a:lvl1pPr>
            <a:lvl2pPr lvl="1" rtl="0" algn="r">
              <a:lnSpc>
                <a:spcPct val="100000"/>
              </a:lnSpc>
              <a:spcBef>
                <a:spcPts val="0"/>
              </a:spcBef>
              <a:spcAft>
                <a:spcPts val="0"/>
              </a:spcAft>
              <a:buSzPts val="11300"/>
              <a:buNone/>
              <a:defRPr sz="11300"/>
            </a:lvl2pPr>
            <a:lvl3pPr lvl="2" rtl="0" algn="r">
              <a:lnSpc>
                <a:spcPct val="100000"/>
              </a:lnSpc>
              <a:spcBef>
                <a:spcPts val="0"/>
              </a:spcBef>
              <a:spcAft>
                <a:spcPts val="0"/>
              </a:spcAft>
              <a:buSzPts val="11300"/>
              <a:buNone/>
              <a:defRPr sz="11300"/>
            </a:lvl3pPr>
            <a:lvl4pPr lvl="3" rtl="0" algn="r">
              <a:lnSpc>
                <a:spcPct val="100000"/>
              </a:lnSpc>
              <a:spcBef>
                <a:spcPts val="0"/>
              </a:spcBef>
              <a:spcAft>
                <a:spcPts val="0"/>
              </a:spcAft>
              <a:buSzPts val="11300"/>
              <a:buNone/>
              <a:defRPr sz="11300"/>
            </a:lvl4pPr>
            <a:lvl5pPr lvl="4" rtl="0" algn="r">
              <a:lnSpc>
                <a:spcPct val="100000"/>
              </a:lnSpc>
              <a:spcBef>
                <a:spcPts val="0"/>
              </a:spcBef>
              <a:spcAft>
                <a:spcPts val="0"/>
              </a:spcAft>
              <a:buSzPts val="11300"/>
              <a:buNone/>
              <a:defRPr sz="11300"/>
            </a:lvl5pPr>
            <a:lvl6pPr lvl="5" rtl="0" algn="r">
              <a:lnSpc>
                <a:spcPct val="100000"/>
              </a:lnSpc>
              <a:spcBef>
                <a:spcPts val="0"/>
              </a:spcBef>
              <a:spcAft>
                <a:spcPts val="0"/>
              </a:spcAft>
              <a:buSzPts val="11300"/>
              <a:buNone/>
              <a:defRPr sz="11300"/>
            </a:lvl6pPr>
            <a:lvl7pPr lvl="6" rtl="0" algn="r">
              <a:lnSpc>
                <a:spcPct val="100000"/>
              </a:lnSpc>
              <a:spcBef>
                <a:spcPts val="0"/>
              </a:spcBef>
              <a:spcAft>
                <a:spcPts val="0"/>
              </a:spcAft>
              <a:buSzPts val="11300"/>
              <a:buNone/>
              <a:defRPr sz="11300"/>
            </a:lvl7pPr>
            <a:lvl8pPr lvl="7" rtl="0" algn="r">
              <a:lnSpc>
                <a:spcPct val="100000"/>
              </a:lnSpc>
              <a:spcBef>
                <a:spcPts val="0"/>
              </a:spcBef>
              <a:spcAft>
                <a:spcPts val="0"/>
              </a:spcAft>
              <a:buSzPts val="11300"/>
              <a:buNone/>
              <a:defRPr sz="11300"/>
            </a:lvl8pPr>
            <a:lvl9pPr lvl="8" rtl="0" algn="r">
              <a:lnSpc>
                <a:spcPct val="100000"/>
              </a:lnSpc>
              <a:spcBef>
                <a:spcPts val="0"/>
              </a:spcBef>
              <a:spcAft>
                <a:spcPts val="0"/>
              </a:spcAft>
              <a:buSzPts val="11300"/>
              <a:buNone/>
              <a:defRPr sz="11300"/>
            </a:lvl9pPr>
          </a:lstStyle>
          <a:p/>
        </p:txBody>
      </p:sp>
      <p:sp>
        <p:nvSpPr>
          <p:cNvPr id="179" name="Google Shape;179;p38"/>
          <p:cNvSpPr txBox="1"/>
          <p:nvPr>
            <p:ph idx="1" type="subTitle"/>
          </p:nvPr>
        </p:nvSpPr>
        <p:spPr>
          <a:xfrm>
            <a:off x="3305025" y="1523850"/>
            <a:ext cx="5124000" cy="538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700"/>
              <a:buNone/>
              <a:defRPr b="1" sz="2700"/>
            </a:lvl1pPr>
            <a:lvl2pPr lvl="1" rtl="0" algn="l">
              <a:lnSpc>
                <a:spcPct val="115000"/>
              </a:lnSpc>
              <a:spcBef>
                <a:spcPts val="1600"/>
              </a:spcBef>
              <a:spcAft>
                <a:spcPts val="0"/>
              </a:spcAft>
              <a:buSzPts val="2700"/>
              <a:buNone/>
              <a:defRPr b="1" sz="2700"/>
            </a:lvl2pPr>
            <a:lvl3pPr lvl="2" rtl="0" algn="l">
              <a:lnSpc>
                <a:spcPct val="115000"/>
              </a:lnSpc>
              <a:spcBef>
                <a:spcPts val="1600"/>
              </a:spcBef>
              <a:spcAft>
                <a:spcPts val="0"/>
              </a:spcAft>
              <a:buSzPts val="2700"/>
              <a:buNone/>
              <a:defRPr b="1" sz="2700"/>
            </a:lvl3pPr>
            <a:lvl4pPr lvl="3" rtl="0" algn="l">
              <a:lnSpc>
                <a:spcPct val="115000"/>
              </a:lnSpc>
              <a:spcBef>
                <a:spcPts val="1600"/>
              </a:spcBef>
              <a:spcAft>
                <a:spcPts val="0"/>
              </a:spcAft>
              <a:buSzPts val="2700"/>
              <a:buNone/>
              <a:defRPr b="1" sz="2700"/>
            </a:lvl4pPr>
            <a:lvl5pPr lvl="4" rtl="0" algn="l">
              <a:lnSpc>
                <a:spcPct val="115000"/>
              </a:lnSpc>
              <a:spcBef>
                <a:spcPts val="1600"/>
              </a:spcBef>
              <a:spcAft>
                <a:spcPts val="0"/>
              </a:spcAft>
              <a:buSzPts val="2700"/>
              <a:buNone/>
              <a:defRPr b="1" sz="2700"/>
            </a:lvl5pPr>
            <a:lvl6pPr lvl="5" rtl="0" algn="l">
              <a:lnSpc>
                <a:spcPct val="115000"/>
              </a:lnSpc>
              <a:spcBef>
                <a:spcPts val="1600"/>
              </a:spcBef>
              <a:spcAft>
                <a:spcPts val="0"/>
              </a:spcAft>
              <a:buSzPts val="2700"/>
              <a:buNone/>
              <a:defRPr b="1" sz="2700"/>
            </a:lvl6pPr>
            <a:lvl7pPr lvl="6" rtl="0" algn="l">
              <a:lnSpc>
                <a:spcPct val="115000"/>
              </a:lnSpc>
              <a:spcBef>
                <a:spcPts val="1600"/>
              </a:spcBef>
              <a:spcAft>
                <a:spcPts val="0"/>
              </a:spcAft>
              <a:buSzPts val="2700"/>
              <a:buNone/>
              <a:defRPr b="1" sz="2700"/>
            </a:lvl7pPr>
            <a:lvl8pPr lvl="7" rtl="0" algn="l">
              <a:lnSpc>
                <a:spcPct val="115000"/>
              </a:lnSpc>
              <a:spcBef>
                <a:spcPts val="1600"/>
              </a:spcBef>
              <a:spcAft>
                <a:spcPts val="0"/>
              </a:spcAft>
              <a:buSzPts val="2700"/>
              <a:buNone/>
              <a:defRPr b="1" sz="2700"/>
            </a:lvl8pPr>
            <a:lvl9pPr lvl="8" rtl="0" algn="l">
              <a:lnSpc>
                <a:spcPct val="115000"/>
              </a:lnSpc>
              <a:spcBef>
                <a:spcPts val="1600"/>
              </a:spcBef>
              <a:spcAft>
                <a:spcPts val="1600"/>
              </a:spcAft>
              <a:buSzPts val="2700"/>
              <a:buNone/>
              <a:defRPr b="1" sz="2700"/>
            </a:lvl9pPr>
          </a:lstStyle>
          <a:p/>
        </p:txBody>
      </p:sp>
      <p:sp>
        <p:nvSpPr>
          <p:cNvPr id="180" name="Google Shape;180;p38"/>
          <p:cNvSpPr txBox="1"/>
          <p:nvPr>
            <p:ph idx="2" type="body"/>
          </p:nvPr>
        </p:nvSpPr>
        <p:spPr>
          <a:xfrm>
            <a:off x="3290231" y="2224219"/>
            <a:ext cx="5115300" cy="1556400"/>
          </a:xfrm>
          <a:prstGeom prst="rect">
            <a:avLst/>
          </a:prstGeom>
          <a:noFill/>
          <a:ln>
            <a:noFill/>
          </a:ln>
        </p:spPr>
        <p:txBody>
          <a:bodyPr anchorCtr="0" anchor="ctr" bIns="91425" lIns="91425" spcFirstLastPara="1" rIns="91425" wrap="square" tIns="91425">
            <a:norm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185" name="Shape 185"/>
        <p:cNvGrpSpPr/>
        <p:nvPr/>
      </p:nvGrpSpPr>
      <p:grpSpPr>
        <a:xfrm>
          <a:off x="0" y="0"/>
          <a:ext cx="0" cy="0"/>
          <a:chOff x="0" y="0"/>
          <a:chExt cx="0" cy="0"/>
        </a:xfrm>
      </p:grpSpPr>
      <p:sp>
        <p:nvSpPr>
          <p:cNvPr id="186" name="Google Shape;186;p40"/>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0"/>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0"/>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0"/>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0" name="Google Shape;190;p40"/>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1" name="Google Shape;191;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92" name="Shape 192"/>
        <p:cNvGrpSpPr/>
        <p:nvPr/>
      </p:nvGrpSpPr>
      <p:grpSpPr>
        <a:xfrm>
          <a:off x="0" y="0"/>
          <a:ext cx="0" cy="0"/>
          <a:chOff x="0" y="0"/>
          <a:chExt cx="0" cy="0"/>
        </a:xfrm>
      </p:grpSpPr>
      <p:sp>
        <p:nvSpPr>
          <p:cNvPr id="193" name="Google Shape;193;p4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4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7" name="Google Shape;197;p4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8" name="Google Shape;198;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9" name="Google Shape;199;p41"/>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00" name="Shape 200"/>
        <p:cNvGrpSpPr/>
        <p:nvPr/>
      </p:nvGrpSpPr>
      <p:grpSpPr>
        <a:xfrm>
          <a:off x="0" y="0"/>
          <a:ext cx="0" cy="0"/>
          <a:chOff x="0" y="0"/>
          <a:chExt cx="0" cy="0"/>
        </a:xfrm>
      </p:grpSpPr>
      <p:sp>
        <p:nvSpPr>
          <p:cNvPr id="201" name="Google Shape;201;p42"/>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02" name="Google Shape;202;p42"/>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03" name="Google Shape;203;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42"/>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05" name="Google Shape;205;p42"/>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206" name="Google Shape;206;p42"/>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7" name="Shape 207"/>
        <p:cNvGrpSpPr/>
        <p:nvPr/>
      </p:nvGrpSpPr>
      <p:grpSpPr>
        <a:xfrm>
          <a:off x="0" y="0"/>
          <a:ext cx="0" cy="0"/>
          <a:chOff x="0" y="0"/>
          <a:chExt cx="0" cy="0"/>
        </a:xfrm>
      </p:grpSpPr>
      <p:sp>
        <p:nvSpPr>
          <p:cNvPr id="208" name="Google Shape;208;p4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9" name="Google Shape;20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0" name="Shape 210"/>
        <p:cNvGrpSpPr/>
        <p:nvPr/>
      </p:nvGrpSpPr>
      <p:grpSpPr>
        <a:xfrm>
          <a:off x="0" y="0"/>
          <a:ext cx="0" cy="0"/>
          <a:chOff x="0" y="0"/>
          <a:chExt cx="0" cy="0"/>
        </a:xfrm>
      </p:grpSpPr>
      <p:sp>
        <p:nvSpPr>
          <p:cNvPr id="211" name="Google Shape;211;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2" name="Google Shape;212;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3" name="Google Shape;213;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4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15" name="Google Shape;215;p4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16" name="Shape 216"/>
        <p:cNvGrpSpPr/>
        <p:nvPr/>
      </p:nvGrpSpPr>
      <p:grpSpPr>
        <a:xfrm>
          <a:off x="0" y="0"/>
          <a:ext cx="0" cy="0"/>
          <a:chOff x="0" y="0"/>
          <a:chExt cx="0" cy="0"/>
        </a:xfrm>
      </p:grpSpPr>
      <p:sp>
        <p:nvSpPr>
          <p:cNvPr id="217" name="Google Shape;217;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19" name="Google Shape;219;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0" name="Shape 220"/>
        <p:cNvGrpSpPr/>
        <p:nvPr/>
      </p:nvGrpSpPr>
      <p:grpSpPr>
        <a:xfrm>
          <a:off x="0" y="0"/>
          <a:ext cx="0" cy="0"/>
          <a:chOff x="0" y="0"/>
          <a:chExt cx="0" cy="0"/>
        </a:xfrm>
      </p:grpSpPr>
      <p:sp>
        <p:nvSpPr>
          <p:cNvPr id="221" name="Google Shape;221;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2" name="Google Shape;222;p4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3" name="Google Shape;223;p4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5" name="Google Shape;225;p4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26" name="Google Shape;226;p46"/>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0" name="Google Shape;230;p4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31" name="Google Shape;231;p4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2" name="Shape 232"/>
        <p:cNvGrpSpPr/>
        <p:nvPr/>
      </p:nvGrpSpPr>
      <p:grpSpPr>
        <a:xfrm>
          <a:off x="0" y="0"/>
          <a:ext cx="0" cy="0"/>
          <a:chOff x="0" y="0"/>
          <a:chExt cx="0" cy="0"/>
        </a:xfrm>
      </p:grpSpPr>
      <p:sp>
        <p:nvSpPr>
          <p:cNvPr id="233" name="Google Shape;233;p4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4" name="Google Shape;234;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5" name="Shape 235"/>
        <p:cNvGrpSpPr/>
        <p:nvPr/>
      </p:nvGrpSpPr>
      <p:grpSpPr>
        <a:xfrm>
          <a:off x="0" y="0"/>
          <a:ext cx="0" cy="0"/>
          <a:chOff x="0" y="0"/>
          <a:chExt cx="0" cy="0"/>
        </a:xfrm>
      </p:grpSpPr>
      <p:sp>
        <p:nvSpPr>
          <p:cNvPr id="236" name="Google Shape;236;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38" name="Google Shape;238;p4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39" name="Google Shape;239;p4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240" name="Shape 240"/>
        <p:cNvGrpSpPr/>
        <p:nvPr/>
      </p:nvGrpSpPr>
      <p:grpSpPr>
        <a:xfrm>
          <a:off x="0" y="0"/>
          <a:ext cx="0" cy="0"/>
          <a:chOff x="0" y="0"/>
          <a:chExt cx="0" cy="0"/>
        </a:xfrm>
      </p:grpSpPr>
      <p:sp>
        <p:nvSpPr>
          <p:cNvPr id="241" name="Google Shape;241;p50"/>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3" name="Google Shape;243;p5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44" name="Google Shape;244;p5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45" name="Google Shape;245;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246" name="Shape 246"/>
        <p:cNvGrpSpPr/>
        <p:nvPr/>
      </p:nvGrpSpPr>
      <p:grpSpPr>
        <a:xfrm>
          <a:off x="0" y="0"/>
          <a:ext cx="0" cy="0"/>
          <a:chOff x="0" y="0"/>
          <a:chExt cx="0" cy="0"/>
        </a:xfrm>
      </p:grpSpPr>
      <p:sp>
        <p:nvSpPr>
          <p:cNvPr id="247" name="Google Shape;247;p51"/>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49" name="Google Shape;249;p5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0" name="Google Shape;250;p5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1" name="Shape 251"/>
        <p:cNvGrpSpPr/>
        <p:nvPr/>
      </p:nvGrpSpPr>
      <p:grpSpPr>
        <a:xfrm>
          <a:off x="0" y="0"/>
          <a:ext cx="0" cy="0"/>
          <a:chOff x="0" y="0"/>
          <a:chExt cx="0" cy="0"/>
        </a:xfrm>
      </p:grpSpPr>
      <p:sp>
        <p:nvSpPr>
          <p:cNvPr id="252" name="Google Shape;252;p5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53" name="Google Shape;253;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4" name="Shape 254"/>
        <p:cNvGrpSpPr/>
        <p:nvPr/>
      </p:nvGrpSpPr>
      <p:grpSpPr>
        <a:xfrm>
          <a:off x="0" y="0"/>
          <a:ext cx="0" cy="0"/>
          <a:chOff x="0" y="0"/>
          <a:chExt cx="0" cy="0"/>
        </a:xfrm>
      </p:grpSpPr>
      <p:sp>
        <p:nvSpPr>
          <p:cNvPr id="255" name="Google Shape;255;p5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56" name="Google Shape;256;p5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57" name="Google Shape;257;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8" name="Google Shape;258;p5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59" name="Google Shape;259;p53"/>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0" name="Shape 260"/>
        <p:cNvGrpSpPr/>
        <p:nvPr/>
      </p:nvGrpSpPr>
      <p:grpSpPr>
        <a:xfrm>
          <a:off x="0" y="0"/>
          <a:ext cx="0" cy="0"/>
          <a:chOff x="0" y="0"/>
          <a:chExt cx="0" cy="0"/>
        </a:xfrm>
      </p:grpSpPr>
      <p:sp>
        <p:nvSpPr>
          <p:cNvPr id="261" name="Google Shape;261;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2" name="Google Shape;262;p5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63" name="Google Shape;263;p5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264" name="Shape 264"/>
        <p:cNvGrpSpPr/>
        <p:nvPr/>
      </p:nvGrpSpPr>
      <p:grpSpPr>
        <a:xfrm>
          <a:off x="0" y="0"/>
          <a:ext cx="0" cy="0"/>
          <a:chOff x="0" y="0"/>
          <a:chExt cx="0" cy="0"/>
        </a:xfrm>
      </p:grpSpPr>
      <p:sp>
        <p:nvSpPr>
          <p:cNvPr id="265" name="Google Shape;265;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266" name="Shape 266"/>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267" name="Shape 267"/>
        <p:cNvGrpSpPr/>
        <p:nvPr/>
      </p:nvGrpSpPr>
      <p:grpSpPr>
        <a:xfrm>
          <a:off x="0" y="0"/>
          <a:ext cx="0" cy="0"/>
          <a:chOff x="0" y="0"/>
          <a:chExt cx="0" cy="0"/>
        </a:xfrm>
      </p:grpSpPr>
      <p:pic>
        <p:nvPicPr>
          <p:cNvPr id="268" name="Google Shape;268;p57"/>
          <p:cNvPicPr preferRelativeResize="0"/>
          <p:nvPr/>
        </p:nvPicPr>
        <p:blipFill>
          <a:blip r:embed="rId2">
            <a:alphaModFix/>
          </a:blip>
          <a:stretch>
            <a:fillRect/>
          </a:stretch>
        </p:blipFill>
        <p:spPr>
          <a:xfrm>
            <a:off x="0" y="0"/>
            <a:ext cx="9144000" cy="5138974"/>
          </a:xfrm>
          <a:prstGeom prst="rect">
            <a:avLst/>
          </a:prstGeom>
          <a:noFill/>
          <a:ln>
            <a:noFill/>
          </a:ln>
        </p:spPr>
      </p:pic>
      <p:sp>
        <p:nvSpPr>
          <p:cNvPr id="269" name="Google Shape;269;p57"/>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0" name="Shape 270"/>
        <p:cNvGrpSpPr/>
        <p:nvPr/>
      </p:nvGrpSpPr>
      <p:grpSpPr>
        <a:xfrm>
          <a:off x="0" y="0"/>
          <a:ext cx="0" cy="0"/>
          <a:chOff x="0" y="0"/>
          <a:chExt cx="0" cy="0"/>
        </a:xfrm>
      </p:grpSpPr>
      <p:sp>
        <p:nvSpPr>
          <p:cNvPr id="271" name="Google Shape;271;p58"/>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272" name="Google Shape;272;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273" name="Google Shape;273;p58"/>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274" name="Shape 274"/>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275" name="Shape 275"/>
        <p:cNvGrpSpPr/>
        <p:nvPr/>
      </p:nvGrpSpPr>
      <p:grpSpPr>
        <a:xfrm>
          <a:off x="0" y="0"/>
          <a:ext cx="0" cy="0"/>
          <a:chOff x="0" y="0"/>
          <a:chExt cx="0" cy="0"/>
        </a:xfrm>
      </p:grpSpPr>
      <p:sp>
        <p:nvSpPr>
          <p:cNvPr id="276" name="Google Shape;276;p60"/>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77" name="Google Shape;277;p60"/>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78" name="Google Shape;278;p60"/>
          <p:cNvGrpSpPr/>
          <p:nvPr/>
        </p:nvGrpSpPr>
        <p:grpSpPr>
          <a:xfrm>
            <a:off x="-562067" y="-642585"/>
            <a:ext cx="10240937" cy="6411435"/>
            <a:chOff x="-562067" y="-642585"/>
            <a:chExt cx="10240937" cy="6411435"/>
          </a:xfrm>
        </p:grpSpPr>
        <p:grpSp>
          <p:nvGrpSpPr>
            <p:cNvPr id="279" name="Google Shape;279;p60"/>
            <p:cNvGrpSpPr/>
            <p:nvPr/>
          </p:nvGrpSpPr>
          <p:grpSpPr>
            <a:xfrm flipH="1">
              <a:off x="8181902" y="-642585"/>
              <a:ext cx="1496968" cy="1832225"/>
              <a:chOff x="-498093" y="-514637"/>
              <a:chExt cx="1496968" cy="1832225"/>
            </a:xfrm>
          </p:grpSpPr>
          <p:sp>
            <p:nvSpPr>
              <p:cNvPr id="280" name="Google Shape;280;p6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6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6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6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4" name="Google Shape;284;p60"/>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85" name="Google Shape;285;p60"/>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86" name="Google Shape;286;p60"/>
            <p:cNvGrpSpPr/>
            <p:nvPr/>
          </p:nvGrpSpPr>
          <p:grpSpPr>
            <a:xfrm flipH="1">
              <a:off x="-562067" y="3936624"/>
              <a:ext cx="9667697" cy="1832225"/>
              <a:chOff x="-1622" y="3828438"/>
              <a:chExt cx="9667697" cy="1832225"/>
            </a:xfrm>
          </p:grpSpPr>
          <p:grpSp>
            <p:nvGrpSpPr>
              <p:cNvPr id="287" name="Google Shape;287;p60"/>
              <p:cNvGrpSpPr/>
              <p:nvPr/>
            </p:nvGrpSpPr>
            <p:grpSpPr>
              <a:xfrm rot="10800000">
                <a:off x="8169107" y="3828438"/>
                <a:ext cx="1496968" cy="1832225"/>
                <a:chOff x="-498093" y="-514637"/>
                <a:chExt cx="1496968" cy="1832225"/>
              </a:xfrm>
            </p:grpSpPr>
            <p:sp>
              <p:nvSpPr>
                <p:cNvPr id="288" name="Google Shape;288;p60"/>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60"/>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0"/>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60"/>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92" name="Google Shape;292;p60"/>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293" name="Shape 293"/>
        <p:cNvGrpSpPr/>
        <p:nvPr/>
      </p:nvGrpSpPr>
      <p:grpSpPr>
        <a:xfrm>
          <a:off x="0" y="0"/>
          <a:ext cx="0" cy="0"/>
          <a:chOff x="0" y="0"/>
          <a:chExt cx="0" cy="0"/>
        </a:xfrm>
      </p:grpSpPr>
      <p:sp>
        <p:nvSpPr>
          <p:cNvPr id="294" name="Google Shape;294;p6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5" name="Google Shape;295;p6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96" name="Google Shape;296;p61"/>
          <p:cNvGrpSpPr/>
          <p:nvPr/>
        </p:nvGrpSpPr>
        <p:grpSpPr>
          <a:xfrm>
            <a:off x="-562067" y="-642585"/>
            <a:ext cx="10240937" cy="6411435"/>
            <a:chOff x="-562067" y="-642585"/>
            <a:chExt cx="10240937" cy="6411435"/>
          </a:xfrm>
        </p:grpSpPr>
        <p:grpSp>
          <p:nvGrpSpPr>
            <p:cNvPr id="297" name="Google Shape;297;p61"/>
            <p:cNvGrpSpPr/>
            <p:nvPr/>
          </p:nvGrpSpPr>
          <p:grpSpPr>
            <a:xfrm flipH="1">
              <a:off x="8181902" y="-642585"/>
              <a:ext cx="1496968" cy="1832225"/>
              <a:chOff x="-498093" y="-514637"/>
              <a:chExt cx="1496968" cy="1832225"/>
            </a:xfrm>
          </p:grpSpPr>
          <p:sp>
            <p:nvSpPr>
              <p:cNvPr id="298" name="Google Shape;298;p6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6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6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2" name="Google Shape;302;p6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303" name="Google Shape;303;p6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304" name="Google Shape;304;p61"/>
            <p:cNvGrpSpPr/>
            <p:nvPr/>
          </p:nvGrpSpPr>
          <p:grpSpPr>
            <a:xfrm flipH="1">
              <a:off x="-562067" y="3936624"/>
              <a:ext cx="9667697" cy="1832225"/>
              <a:chOff x="-1622" y="3828438"/>
              <a:chExt cx="9667697" cy="1832225"/>
            </a:xfrm>
          </p:grpSpPr>
          <p:grpSp>
            <p:nvGrpSpPr>
              <p:cNvPr id="305" name="Google Shape;305;p61"/>
              <p:cNvGrpSpPr/>
              <p:nvPr/>
            </p:nvGrpSpPr>
            <p:grpSpPr>
              <a:xfrm rot="10800000">
                <a:off x="8169107" y="3828438"/>
                <a:ext cx="1496968" cy="1832225"/>
                <a:chOff x="-498093" y="-514637"/>
                <a:chExt cx="1496968" cy="1832225"/>
              </a:xfrm>
            </p:grpSpPr>
            <p:sp>
              <p:nvSpPr>
                <p:cNvPr id="306" name="Google Shape;306;p6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6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10" name="Google Shape;310;p6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1" name="Shape 311"/>
        <p:cNvGrpSpPr/>
        <p:nvPr/>
      </p:nvGrpSpPr>
      <p:grpSpPr>
        <a:xfrm>
          <a:off x="0" y="0"/>
          <a:ext cx="0" cy="0"/>
          <a:chOff x="0" y="0"/>
          <a:chExt cx="0" cy="0"/>
        </a:xfrm>
      </p:grpSpPr>
      <p:sp>
        <p:nvSpPr>
          <p:cNvPr id="312" name="Google Shape;312;p6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3" name="Google Shape;313;p6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4" name="Google Shape;314;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7" name="Shape 37"/>
        <p:cNvGrpSpPr/>
        <p:nvPr/>
      </p:nvGrpSpPr>
      <p:grpSpPr>
        <a:xfrm>
          <a:off x="0" y="0"/>
          <a:ext cx="0" cy="0"/>
          <a:chOff x="0" y="0"/>
          <a:chExt cx="0" cy="0"/>
        </a:xfrm>
      </p:grpSpPr>
      <p:sp>
        <p:nvSpPr>
          <p:cNvPr id="38" name="Google Shape;38;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315" name="Shape 315"/>
        <p:cNvGrpSpPr/>
        <p:nvPr/>
      </p:nvGrpSpPr>
      <p:grpSpPr>
        <a:xfrm>
          <a:off x="0" y="0"/>
          <a:ext cx="0" cy="0"/>
          <a:chOff x="0" y="0"/>
          <a:chExt cx="0" cy="0"/>
        </a:xfrm>
      </p:grpSpPr>
      <p:sp>
        <p:nvSpPr>
          <p:cNvPr id="316" name="Google Shape;316;p63"/>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17" name="Google Shape;317;p63"/>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318" name="Google Shape;318;p63"/>
          <p:cNvGrpSpPr/>
          <p:nvPr/>
        </p:nvGrpSpPr>
        <p:grpSpPr>
          <a:xfrm>
            <a:off x="-562067" y="-642585"/>
            <a:ext cx="10240937" cy="6411435"/>
            <a:chOff x="-562067" y="-642585"/>
            <a:chExt cx="10240937" cy="6411435"/>
          </a:xfrm>
        </p:grpSpPr>
        <p:grpSp>
          <p:nvGrpSpPr>
            <p:cNvPr id="319" name="Google Shape;319;p63"/>
            <p:cNvGrpSpPr/>
            <p:nvPr/>
          </p:nvGrpSpPr>
          <p:grpSpPr>
            <a:xfrm flipH="1">
              <a:off x="8181902" y="-642585"/>
              <a:ext cx="1496968" cy="1832225"/>
              <a:chOff x="-498093" y="-514637"/>
              <a:chExt cx="1496968" cy="1832225"/>
            </a:xfrm>
          </p:grpSpPr>
          <p:sp>
            <p:nvSpPr>
              <p:cNvPr id="320" name="Google Shape;320;p6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6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6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4" name="Google Shape;324;p63"/>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325" name="Google Shape;325;p63"/>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326" name="Google Shape;326;p63"/>
            <p:cNvGrpSpPr/>
            <p:nvPr/>
          </p:nvGrpSpPr>
          <p:grpSpPr>
            <a:xfrm flipH="1">
              <a:off x="-562067" y="3936624"/>
              <a:ext cx="9667697" cy="1832225"/>
              <a:chOff x="-1622" y="3828438"/>
              <a:chExt cx="9667697" cy="1832225"/>
            </a:xfrm>
          </p:grpSpPr>
          <p:grpSp>
            <p:nvGrpSpPr>
              <p:cNvPr id="327" name="Google Shape;327;p63"/>
              <p:cNvGrpSpPr/>
              <p:nvPr/>
            </p:nvGrpSpPr>
            <p:grpSpPr>
              <a:xfrm rot="10800000">
                <a:off x="8169107" y="3828438"/>
                <a:ext cx="1496968" cy="1832225"/>
                <a:chOff x="-498093" y="-514637"/>
                <a:chExt cx="1496968" cy="1832225"/>
              </a:xfrm>
            </p:grpSpPr>
            <p:sp>
              <p:nvSpPr>
                <p:cNvPr id="328" name="Google Shape;328;p63"/>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63"/>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3"/>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3"/>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32" name="Google Shape;332;p63"/>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7" name="Shape 337"/>
        <p:cNvGrpSpPr/>
        <p:nvPr/>
      </p:nvGrpSpPr>
      <p:grpSpPr>
        <a:xfrm>
          <a:off x="0" y="0"/>
          <a:ext cx="0" cy="0"/>
          <a:chOff x="0" y="0"/>
          <a:chExt cx="0" cy="0"/>
        </a:xfrm>
      </p:grpSpPr>
      <p:sp>
        <p:nvSpPr>
          <p:cNvPr id="338" name="Google Shape;338;p6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9" name="Google Shape;339;p6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0" name="Google Shape;34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1" name="Shape 341"/>
        <p:cNvGrpSpPr/>
        <p:nvPr/>
      </p:nvGrpSpPr>
      <p:grpSpPr>
        <a:xfrm>
          <a:off x="0" y="0"/>
          <a:ext cx="0" cy="0"/>
          <a:chOff x="0" y="0"/>
          <a:chExt cx="0" cy="0"/>
        </a:xfrm>
      </p:grpSpPr>
      <p:sp>
        <p:nvSpPr>
          <p:cNvPr id="342" name="Google Shape;342;p6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3" name="Google Shape;34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4" name="Shape 344"/>
        <p:cNvGrpSpPr/>
        <p:nvPr/>
      </p:nvGrpSpPr>
      <p:grpSpPr>
        <a:xfrm>
          <a:off x="0" y="0"/>
          <a:ext cx="0" cy="0"/>
          <a:chOff x="0" y="0"/>
          <a:chExt cx="0" cy="0"/>
        </a:xfrm>
      </p:grpSpPr>
      <p:sp>
        <p:nvSpPr>
          <p:cNvPr id="345" name="Google Shape;345;p6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6" name="Google Shape;346;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7" name="Google Shape;347;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8" name="Shape 348"/>
        <p:cNvGrpSpPr/>
        <p:nvPr/>
      </p:nvGrpSpPr>
      <p:grpSpPr>
        <a:xfrm>
          <a:off x="0" y="0"/>
          <a:ext cx="0" cy="0"/>
          <a:chOff x="0" y="0"/>
          <a:chExt cx="0" cy="0"/>
        </a:xfrm>
      </p:grpSpPr>
      <p:sp>
        <p:nvSpPr>
          <p:cNvPr id="349" name="Google Shape;349;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0" name="Google Shape;350;p6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1" name="Google Shape;351;p6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2" name="Google Shape;352;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3" name="Shape 353"/>
        <p:cNvGrpSpPr/>
        <p:nvPr/>
      </p:nvGrpSpPr>
      <p:grpSpPr>
        <a:xfrm>
          <a:off x="0" y="0"/>
          <a:ext cx="0" cy="0"/>
          <a:chOff x="0" y="0"/>
          <a:chExt cx="0" cy="0"/>
        </a:xfrm>
      </p:grpSpPr>
      <p:sp>
        <p:nvSpPr>
          <p:cNvPr id="354" name="Google Shape;354;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5" name="Google Shape;355;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6" name="Shape 356"/>
        <p:cNvGrpSpPr/>
        <p:nvPr/>
      </p:nvGrpSpPr>
      <p:grpSpPr>
        <a:xfrm>
          <a:off x="0" y="0"/>
          <a:ext cx="0" cy="0"/>
          <a:chOff x="0" y="0"/>
          <a:chExt cx="0" cy="0"/>
        </a:xfrm>
      </p:grpSpPr>
      <p:sp>
        <p:nvSpPr>
          <p:cNvPr id="357" name="Google Shape;357;p7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8" name="Google Shape;358;p7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9" name="Google Shape;359;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0" name="Shape 360"/>
        <p:cNvGrpSpPr/>
        <p:nvPr/>
      </p:nvGrpSpPr>
      <p:grpSpPr>
        <a:xfrm>
          <a:off x="0" y="0"/>
          <a:ext cx="0" cy="0"/>
          <a:chOff x="0" y="0"/>
          <a:chExt cx="0" cy="0"/>
        </a:xfrm>
      </p:grpSpPr>
      <p:sp>
        <p:nvSpPr>
          <p:cNvPr id="361" name="Google Shape;361;p7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2" name="Google Shape;362;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3" name="Shape 363"/>
        <p:cNvGrpSpPr/>
        <p:nvPr/>
      </p:nvGrpSpPr>
      <p:grpSpPr>
        <a:xfrm>
          <a:off x="0" y="0"/>
          <a:ext cx="0" cy="0"/>
          <a:chOff x="0" y="0"/>
          <a:chExt cx="0" cy="0"/>
        </a:xfrm>
      </p:grpSpPr>
      <p:sp>
        <p:nvSpPr>
          <p:cNvPr id="364" name="Google Shape;364;p7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7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66" name="Google Shape;366;p7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67" name="Google Shape;367;p7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68" name="Google Shape;368;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9" name="Shape 369"/>
        <p:cNvGrpSpPr/>
        <p:nvPr/>
      </p:nvGrpSpPr>
      <p:grpSpPr>
        <a:xfrm>
          <a:off x="0" y="0"/>
          <a:ext cx="0" cy="0"/>
          <a:chOff x="0" y="0"/>
          <a:chExt cx="0" cy="0"/>
        </a:xfrm>
      </p:grpSpPr>
      <p:sp>
        <p:nvSpPr>
          <p:cNvPr id="370" name="Google Shape;370;p7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71" name="Google Shape;371;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2" name="Shape 372"/>
        <p:cNvGrpSpPr/>
        <p:nvPr/>
      </p:nvGrpSpPr>
      <p:grpSpPr>
        <a:xfrm>
          <a:off x="0" y="0"/>
          <a:ext cx="0" cy="0"/>
          <a:chOff x="0" y="0"/>
          <a:chExt cx="0" cy="0"/>
        </a:xfrm>
      </p:grpSpPr>
      <p:sp>
        <p:nvSpPr>
          <p:cNvPr id="373" name="Google Shape;373;p7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74" name="Google Shape;374;p7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75" name="Google Shape;375;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6" name="Shape 376"/>
        <p:cNvGrpSpPr/>
        <p:nvPr/>
      </p:nvGrpSpPr>
      <p:grpSpPr>
        <a:xfrm>
          <a:off x="0" y="0"/>
          <a:ext cx="0" cy="0"/>
          <a:chOff x="0" y="0"/>
          <a:chExt cx="0" cy="0"/>
        </a:xfrm>
      </p:grpSpPr>
      <p:sp>
        <p:nvSpPr>
          <p:cNvPr id="377" name="Google Shape;377;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1.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6.xml"/><Relationship Id="rId22" Type="http://schemas.openxmlformats.org/officeDocument/2006/relationships/slideLayout" Target="../slideLayouts/slideLayout58.xml"/><Relationship Id="rId21" Type="http://schemas.openxmlformats.org/officeDocument/2006/relationships/slideLayout" Target="../slideLayouts/slideLayout57.xml"/><Relationship Id="rId24" Type="http://schemas.openxmlformats.org/officeDocument/2006/relationships/slideLayout" Target="../slideLayouts/slideLayout60.xml"/><Relationship Id="rId23" Type="http://schemas.openxmlformats.org/officeDocument/2006/relationships/slideLayout" Target="../slideLayouts/slideLayout59.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25" Type="http://schemas.openxmlformats.org/officeDocument/2006/relationships/theme" Target="../theme/theme1.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9" Type="http://schemas.openxmlformats.org/officeDocument/2006/relationships/slideLayout" Target="../slideLayouts/slideLayout55.xml"/><Relationship Id="rId18"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5" name="Shape 85"/>
        <p:cNvGrpSpPr/>
        <p:nvPr/>
      </p:nvGrpSpPr>
      <p:grpSpPr>
        <a:xfrm>
          <a:off x="0" y="0"/>
          <a:ext cx="0" cy="0"/>
          <a:chOff x="0" y="0"/>
          <a:chExt cx="0" cy="0"/>
        </a:xfrm>
      </p:grpSpPr>
      <p:sp>
        <p:nvSpPr>
          <p:cNvPr id="86" name="Google Shape;86;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7" name="Google Shape;87;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8" name="Google Shape;8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9" name="Google Shape;8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0" name="Google Shape;9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1" name="Shape 181"/>
        <p:cNvGrpSpPr/>
        <p:nvPr/>
      </p:nvGrpSpPr>
      <p:grpSpPr>
        <a:xfrm>
          <a:off x="0" y="0"/>
          <a:ext cx="0" cy="0"/>
          <a:chOff x="0" y="0"/>
          <a:chExt cx="0" cy="0"/>
        </a:xfrm>
      </p:grpSpPr>
      <p:sp>
        <p:nvSpPr>
          <p:cNvPr id="182" name="Google Shape;182;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83" name="Google Shape;183;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184" name="Google Shape;18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3" name="Shape 333"/>
        <p:cNvGrpSpPr/>
        <p:nvPr/>
      </p:nvGrpSpPr>
      <p:grpSpPr>
        <a:xfrm>
          <a:off x="0" y="0"/>
          <a:ext cx="0" cy="0"/>
          <a:chOff x="0" y="0"/>
          <a:chExt cx="0" cy="0"/>
        </a:xfrm>
      </p:grpSpPr>
      <p:sp>
        <p:nvSpPr>
          <p:cNvPr id="334" name="Google Shape;334;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35" name="Google Shape;335;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36" name="Google Shape;33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0" Type="http://schemas.openxmlformats.org/officeDocument/2006/relationships/image" Target="../media/image19.png"/><Relationship Id="rId22" Type="http://schemas.openxmlformats.org/officeDocument/2006/relationships/image" Target="../media/image17.png"/><Relationship Id="rId21" Type="http://schemas.openxmlformats.org/officeDocument/2006/relationships/image" Target="../media/image43.png"/><Relationship Id="rId24" Type="http://schemas.openxmlformats.org/officeDocument/2006/relationships/image" Target="../media/image20.png"/><Relationship Id="rId23" Type="http://schemas.openxmlformats.org/officeDocument/2006/relationships/hyperlink" Target="https://docs.google.com/document/d/1bOSVmSijenbI43zdjUKDJR3r5TkMEDPdsIvsTkb6Mm8/copy" TargetMode="External"/><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hyperlink" Target="https://docs.google.com/document/d/1O0CkijYUvgx_v-ZCE5BxHi56nfF-cNezxAGd7hURSc0/edit?usp=sharing" TargetMode="External"/><Relationship Id="rId4" Type="http://schemas.openxmlformats.org/officeDocument/2006/relationships/hyperlink" Target="https://docs.google.com/document/d/1O0CkijYUvgx_v-ZCE5BxHi56nfF-cNezxAGd7hURSc0/edit?usp=sharing" TargetMode="External"/><Relationship Id="rId9" Type="http://schemas.openxmlformats.org/officeDocument/2006/relationships/hyperlink" Target="https://drive.google.com/drive/folders/1zBOY1zcgfITjMLjOSpQm1Ls4XOq_lk5m?usp=sharing" TargetMode="External"/><Relationship Id="rId5" Type="http://schemas.openxmlformats.org/officeDocument/2006/relationships/hyperlink" Target="https://docs.google.com/document/d/1HZ5ghBbWXu0XS15MIWqLcubsG5KScjV7MwGfkcahEQE/edit" TargetMode="External"/><Relationship Id="rId6" Type="http://schemas.openxmlformats.org/officeDocument/2006/relationships/hyperlink" Target="https://docs.google.com/presentation/d/1BlbLvIKnG-McKf1NsT7xdAOpY8Wr3p-Xx1EVMffv4CQ/edit?usp=sharing" TargetMode="External"/><Relationship Id="rId7" Type="http://schemas.openxmlformats.org/officeDocument/2006/relationships/hyperlink" Target="https://docs.google.com/document/d/1_MJwMoICl16yLVCHclRSS4qdIzISVpLtrC1bBLvkk4U/view" TargetMode="External"/><Relationship Id="rId8" Type="http://schemas.openxmlformats.org/officeDocument/2006/relationships/hyperlink" Target="https://docs.google.com/document/d/1zEoXZY-rWH1XksPc9-uUjRMpOjfLCFwkkkFWM0lq0LQ/edit?usp=sharing" TargetMode="External"/><Relationship Id="rId11" Type="http://schemas.openxmlformats.org/officeDocument/2006/relationships/hyperlink" Target="https://docs.google.com/document/d/11KB_xOWdTsMg41MvSPIUkvs54S6v83-4dwXFt9SDtVc/edit?usp=sharing" TargetMode="External"/><Relationship Id="rId10" Type="http://schemas.openxmlformats.org/officeDocument/2006/relationships/image" Target="../media/image18.png"/><Relationship Id="rId13" Type="http://schemas.openxmlformats.org/officeDocument/2006/relationships/hyperlink" Target="https://graniteschools.sharepoint.com/sites/Intranet/dept/curriculum/Pages/default.aspx" TargetMode="External"/><Relationship Id="rId12" Type="http://schemas.openxmlformats.org/officeDocument/2006/relationships/hyperlink" Target="https://graniteschools.sharepoint.com/sites/Intranet/dept/curriculum/Pages/default.aspx" TargetMode="External"/><Relationship Id="rId15" Type="http://schemas.openxmlformats.org/officeDocument/2006/relationships/hyperlink" Target="https://docs.google.com/document/d/1DKIYV-nJaLck25_qmW89utIu7390MXOpOd3KByzKoFA/edit?usp=sharing" TargetMode="External"/><Relationship Id="rId14" Type="http://schemas.openxmlformats.org/officeDocument/2006/relationships/hyperlink" Target="https://graniteschools.sharepoint.com/sites/Intranet/dept/curriculum/Pages/default.aspx" TargetMode="External"/><Relationship Id="rId17" Type="http://schemas.openxmlformats.org/officeDocument/2006/relationships/hyperlink" Target="https://sites.google.com/granitesd.org/pbl-library-of-teacher-resourc" TargetMode="External"/><Relationship Id="rId16" Type="http://schemas.openxmlformats.org/officeDocument/2006/relationships/hyperlink" Target="https://drive.google.com/drive/folders/1E9A8uSMbrS7d1EwQ7Sidpv9EFtiWDzGK?usp=sharing" TargetMode="External"/><Relationship Id="rId19" Type="http://schemas.openxmlformats.org/officeDocument/2006/relationships/hyperlink" Target="https://docs.google.com/document/d/1fZiHWo4vVAMI-oYnz4BCjjvyl7Jjl7joAjC_T-2e6Sc/edit" TargetMode="External"/><Relationship Id="rId18" Type="http://schemas.openxmlformats.org/officeDocument/2006/relationships/hyperlink" Target="https://drive.google.com/file/d/1KpywE6hUA5ChiOfKMWA02vhGlbzzHscK/view?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hyperlink" Target="https://drive.google.com/drive/folders/1ChqxIrYvDzImPkJJr-hh1aSXQdNGOtF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7.xml"/><Relationship Id="rId3" Type="http://schemas.openxmlformats.org/officeDocument/2006/relationships/hyperlink" Target="https://nam02.safelinks.protection.outlook.com/?url=https%3A%2F%2Fdrive.google.com%2Ffile%2Fd%2F17DuGDM7vQSaWqljzwbQukWsR28qGFrdp%2Fview%3Fusp%3Dsharing&amp;data=05%7C01%7Cswood%40graniteschools.org%7C44dd215ab97d4d14c2a308dbd12a934d%7C2c45b243148f437d99d862605a32b840%7C0%7C0%7C638333753026757720%7CUnknown%7CTWFpbGZsb3d8eyJWIjoiMC4wLjAwMDAiLCJQIjoiV2luMzIiLCJBTiI6Ik1haWwiLCJXVCI6Mn0%3D%7C3000%7C%7C%7C&amp;sdata=TPFR%2BP18Quubcaz%2FEjE%2Bu%2B0%2FH9xeOBV5Fc%2FVmduWQz4%3D&amp;reserved=0" TargetMode="External"/><Relationship Id="rId4" Type="http://schemas.openxmlformats.org/officeDocument/2006/relationships/image" Target="../media/image41.png"/><Relationship Id="rId5" Type="http://schemas.openxmlformats.org/officeDocument/2006/relationships/hyperlink" Target="http://drive.google.com/file/d/1s4e8_32EVCqG-8Kvz8oI5hU75OSGmEqY/view" TargetMode="External"/><Relationship Id="rId6"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26.png"/><Relationship Id="rId5"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hyperlink" Target="https://drive.google.com/file/d/1yvApIMo9EMcXUO6IZsozIipZBI-IwdiA/view?usp=sharing" TargetMode="Externa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hyperlink" Target="https://docs.google.com/document/d/1bOSVmSijenbI43zdjUKDJR3r5TkMEDPdsIvsTkb6Mm8/edit?usp=sharing"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0.xml"/><Relationship Id="rId3" Type="http://schemas.openxmlformats.org/officeDocument/2006/relationships/hyperlink" Target="https://docs.google.com/presentation/d/1y0CVZJOQKSqk7NpIYR9mIwiym01JNoTTeerllMU6YJc/edit?usp=sharing" TargetMode="External"/><Relationship Id="rId4" Type="http://schemas.openxmlformats.org/officeDocument/2006/relationships/hyperlink" Target="https://docs.google.com/presentation/d/1y0CVZJOQKSqk7NpIYR9mIwiym01JNoTTeerllMU6YJc/edit?usp=sharing" TargetMode="External"/><Relationship Id="rId5"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26.png"/><Relationship Id="rId5"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hyperlink" Target="https://docs.google.com/document/d/1bOSVmSijenbI43zdjUKDJR3r5TkMEDPdsIvsTkb6Mm8/copy" TargetMode="External"/><Relationship Id="rId4" Type="http://schemas.openxmlformats.org/officeDocument/2006/relationships/image" Target="../media/image26.png"/><Relationship Id="rId5" Type="http://schemas.openxmlformats.org/officeDocument/2006/relationships/hyperlink" Target="https://docs.google.com/document/d/1gMHHgHpnVj5E3ffgLGTUgVMch4mDGbYzGEpnN5WZnww/edit?usp=sharing" TargetMode="External"/><Relationship Id="rId6"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3.xml"/><Relationship Id="rId3" Type="http://schemas.openxmlformats.org/officeDocument/2006/relationships/hyperlink" Target="https://sites.google.com/granitesd.org/gsdscience/home" TargetMode="External"/><Relationship Id="rId4" Type="http://schemas.openxmlformats.org/officeDocument/2006/relationships/hyperlink" Target="https://sites.google.com/granitesd.org/gsdscience/home" TargetMode="External"/><Relationship Id="rId5" Type="http://schemas.openxmlformats.org/officeDocument/2006/relationships/hyperlink" Target="https://sites.google.com/granitesd.org/gsdscience/home" TargetMode="External"/><Relationship Id="rId6" Type="http://schemas.openxmlformats.org/officeDocument/2006/relationships/hyperlink" Target="https://graniteschools.sharepoint.com/sites/Intranet/dept/curriculum/Pages/default.asp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hyperlink" Target="http://drive.google.com/file/d/1s4e8_32EVCqG-8Kvz8oI5hU75OSGmEqY/view" TargetMode="Externa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8.xml"/><Relationship Id="rId3" Type="http://schemas.openxmlformats.org/officeDocument/2006/relationships/hyperlink" Target="http://drive.google.com/file/d/1UXjteprWKyt7yDtB0IgkI0KgEwLA8Qk8/view" TargetMode="External"/><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hyperlink" Target="https://docs.google.com/document/d/1XnmOCZyWyN1gesuBtRHrOFMOfT_yXrWrPi1vZwUNiqk/edit?usp=sharing" TargetMode="Externa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hyperlink" Target="https://drive.google.com/drive/folders/1ChqxIrYvDzImPkJJr-hh1aSXQdNGOtF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hyperlink" Target="https://docs.google.com/forms/d/e/1FAIpQLSfI3jySfuIyQ7iQVLevzUssff8BvxsBPLoaDPNOpQv37QNpCg/viewform" TargetMode="External"/><Relationship Id="rId4" Type="http://schemas.openxmlformats.org/officeDocument/2006/relationships/hyperlink" Target="https://docs.google.com/forms/d/e/1FAIpQLSfI3jySfuIyQ7iQVLevzUssff8BvxsBPLoaDPNOpQv37QNpCg/viewform" TargetMode="External"/><Relationship Id="rId5" Type="http://schemas.openxmlformats.org/officeDocument/2006/relationships/image" Target="../media/image11.png"/><Relationship Id="rId6"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50.png"/><Relationship Id="rId4" Type="http://schemas.openxmlformats.org/officeDocument/2006/relationships/hyperlink" Target="https://drive.google.com/drive/folders/1ChqxIrYvDzImPkJJr-hh1aSXQdNGOtFT" TargetMode="External"/><Relationship Id="rId9" Type="http://schemas.openxmlformats.org/officeDocument/2006/relationships/hyperlink" Target="https://docs.google.com/presentation/d/1_L4umeyu7UfoZyaDylftIgm4pUAfzl7FAUcKkBU80qs/edit?usp=sharing" TargetMode="External"/><Relationship Id="rId5" Type="http://schemas.openxmlformats.org/officeDocument/2006/relationships/hyperlink" Target="https://drive.google.com/file/d/1WZI47Mry4w9fy7ZT8aotfSSrOHnOdgyO/view" TargetMode="External"/><Relationship Id="rId6" Type="http://schemas.openxmlformats.org/officeDocument/2006/relationships/hyperlink" Target="https://docs.google.com/presentation/d/1F9NGpbz_7eIoRTaRlO6KkKFGenSTLkn4Gg3PNN1AckM/edit?usp=sharing" TargetMode="External"/><Relationship Id="rId7" Type="http://schemas.openxmlformats.org/officeDocument/2006/relationships/hyperlink" Target="https://sites.google.com/granitesd.org/gsdhighimpactstrategies/lesson-design" TargetMode="External"/><Relationship Id="rId8" Type="http://schemas.openxmlformats.org/officeDocument/2006/relationships/hyperlink" Target="https://docs.google.com/document/d/1bOSVmSijenbI43zdjUKDJR3r5TkMEDPdsIvsTkb6Mm8/edit?usp=sharing" TargetMode="External"/><Relationship Id="rId11" Type="http://schemas.openxmlformats.org/officeDocument/2006/relationships/hyperlink" Target="https://docs.google.com/document/d/1Rn8I4hbq8wsw4FM8dIqIR-2N1pBX6tf7WyFPCYjBqyU/edit?usp=sharing" TargetMode="External"/><Relationship Id="rId10" Type="http://schemas.openxmlformats.org/officeDocument/2006/relationships/hyperlink" Target="https://docs.google.com/presentation/d/1O4T5lqcIF__pdSScLiF_6q3OSdkK81Va6EJlNvjhQxs/edit?usp=sharing" TargetMode="External"/><Relationship Id="rId1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hyperlink" Target="https://drive.google.com/file/d/13mrf0Rulg_tIbJEd3EPzT17FpLftgCc0/view" TargetMode="External"/><Relationship Id="rId4" Type="http://schemas.openxmlformats.org/officeDocument/2006/relationships/hyperlink" Target="https://drive.google.com/file/d/13mrf0Rulg_tIbJEd3EPzT17FpLftgCc0/vie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76"/>
          <p:cNvSpPr txBox="1"/>
          <p:nvPr>
            <p:ph type="ctrTitle"/>
          </p:nvPr>
        </p:nvSpPr>
        <p:spPr>
          <a:xfrm>
            <a:off x="668050" y="200725"/>
            <a:ext cx="7629900" cy="1855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 sz="2850">
                <a:solidFill>
                  <a:srgbClr val="00467F"/>
                </a:solidFill>
                <a:latin typeface="Montserrat"/>
                <a:ea typeface="Montserrat"/>
                <a:cs typeface="Montserrat"/>
                <a:sym typeface="Montserrat"/>
              </a:rPr>
              <a:t>Using District Instructional Tools and Resources based on Instructional Goals </a:t>
            </a:r>
            <a:endParaRPr sz="2850">
              <a:solidFill>
                <a:srgbClr val="00467F"/>
              </a:solidFill>
              <a:latin typeface="Montserrat"/>
              <a:ea typeface="Montserrat"/>
              <a:cs typeface="Montserrat"/>
              <a:sym typeface="Montserrat"/>
            </a:endParaRPr>
          </a:p>
        </p:txBody>
      </p:sp>
      <p:sp>
        <p:nvSpPr>
          <p:cNvPr id="383" name="Google Shape;383;p76"/>
          <p:cNvSpPr txBox="1"/>
          <p:nvPr>
            <p:ph idx="1" type="subTitle"/>
          </p:nvPr>
        </p:nvSpPr>
        <p:spPr>
          <a:xfrm>
            <a:off x="1464925" y="2278900"/>
            <a:ext cx="6139500" cy="689100"/>
          </a:xfrm>
          <a:prstGeom prst="rect">
            <a:avLst/>
          </a:prstGeom>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Principal Professional Learning-Elementary</a:t>
            </a:r>
            <a:endParaRPr sz="2160">
              <a:solidFill>
                <a:srgbClr val="00467F"/>
              </a:solidFill>
              <a:latin typeface="Montserrat"/>
              <a:ea typeface="Montserrat"/>
              <a:cs typeface="Montserrat"/>
              <a:sym typeface="Montserrat"/>
            </a:endParaRPr>
          </a:p>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November, 2023</a:t>
            </a:r>
            <a:endParaRPr sz="2160">
              <a:solidFill>
                <a:srgbClr val="00467F"/>
              </a:solidFill>
              <a:latin typeface="Montserrat"/>
              <a:ea typeface="Montserrat"/>
              <a:cs typeface="Montserrat"/>
              <a:sym typeface="Montserrat"/>
            </a:endParaRPr>
          </a:p>
        </p:txBody>
      </p:sp>
      <p:pic>
        <p:nvPicPr>
          <p:cNvPr id="384" name="Google Shape;384;p76"/>
          <p:cNvPicPr preferRelativeResize="0"/>
          <p:nvPr/>
        </p:nvPicPr>
        <p:blipFill>
          <a:blip r:embed="rId3">
            <a:alphaModFix/>
          </a:blip>
          <a:stretch>
            <a:fillRect/>
          </a:stretch>
        </p:blipFill>
        <p:spPr>
          <a:xfrm>
            <a:off x="0" y="4052175"/>
            <a:ext cx="2058302" cy="1091318"/>
          </a:xfrm>
          <a:prstGeom prst="rect">
            <a:avLst/>
          </a:prstGeom>
          <a:noFill/>
          <a:ln>
            <a:noFill/>
          </a:ln>
        </p:spPr>
      </p:pic>
      <p:pic>
        <p:nvPicPr>
          <p:cNvPr id="385" name="Google Shape;385;p76"/>
          <p:cNvPicPr preferRelativeResize="0"/>
          <p:nvPr/>
        </p:nvPicPr>
        <p:blipFill>
          <a:blip r:embed="rId4">
            <a:alphaModFix/>
          </a:blip>
          <a:stretch>
            <a:fillRect/>
          </a:stretch>
        </p:blipFill>
        <p:spPr>
          <a:xfrm>
            <a:off x="3237725" y="3190681"/>
            <a:ext cx="2668549" cy="15271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85"/>
          <p:cNvPicPr preferRelativeResize="0"/>
          <p:nvPr/>
        </p:nvPicPr>
        <p:blipFill>
          <a:blip r:embed="rId3">
            <a:alphaModFix/>
          </a:blip>
          <a:stretch>
            <a:fillRect/>
          </a:stretch>
        </p:blipFill>
        <p:spPr>
          <a:xfrm>
            <a:off x="1971625" y="213175"/>
            <a:ext cx="4940006" cy="48386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86"/>
          <p:cNvPicPr preferRelativeResize="0"/>
          <p:nvPr/>
        </p:nvPicPr>
        <p:blipFill>
          <a:blip r:embed="rId3">
            <a:alphaModFix amt="68000"/>
          </a:blip>
          <a:stretch>
            <a:fillRect/>
          </a:stretch>
        </p:blipFill>
        <p:spPr>
          <a:xfrm>
            <a:off x="1454250" y="654725"/>
            <a:ext cx="3327375" cy="3259148"/>
          </a:xfrm>
          <a:prstGeom prst="rect">
            <a:avLst/>
          </a:prstGeom>
          <a:noFill/>
          <a:ln>
            <a:noFill/>
          </a:ln>
          <a:effectLst>
            <a:reflection blurRad="0" dir="5400000" dist="38100" endA="0" endPos="30000" fadeDir="5400012" kx="0" rotWithShape="0" algn="bl" stPos="0" sy="-100000" ky="0"/>
          </a:effectLst>
        </p:spPr>
      </p:pic>
      <p:pic>
        <p:nvPicPr>
          <p:cNvPr id="462" name="Google Shape;462;p86"/>
          <p:cNvPicPr preferRelativeResize="0"/>
          <p:nvPr/>
        </p:nvPicPr>
        <p:blipFill>
          <a:blip r:embed="rId4">
            <a:alphaModFix/>
          </a:blip>
          <a:stretch>
            <a:fillRect/>
          </a:stretch>
        </p:blipFill>
        <p:spPr>
          <a:xfrm>
            <a:off x="2741025" y="0"/>
            <a:ext cx="5205198" cy="5143501"/>
          </a:xfrm>
          <a:prstGeom prst="rect">
            <a:avLst/>
          </a:prstGeom>
          <a:noFill/>
          <a:ln>
            <a:noFill/>
          </a:ln>
        </p:spPr>
      </p:pic>
      <p:sp>
        <p:nvSpPr>
          <p:cNvPr id="463" name="Google Shape;463;p86"/>
          <p:cNvSpPr/>
          <p:nvPr/>
        </p:nvSpPr>
        <p:spPr>
          <a:xfrm rot="10128925">
            <a:off x="7402548" y="1976693"/>
            <a:ext cx="968188" cy="615238"/>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sp>
        <p:nvSpPr>
          <p:cNvPr id="468" name="Google Shape;468;p87"/>
          <p:cNvSpPr/>
          <p:nvPr/>
        </p:nvSpPr>
        <p:spPr>
          <a:xfrm>
            <a:off x="4501675" y="1214875"/>
            <a:ext cx="1918800" cy="3290700"/>
          </a:xfrm>
          <a:prstGeom prst="roundRect">
            <a:avLst>
              <a:gd fmla="val 16667" name="adj"/>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3"/>
              </a:rPr>
              <a:t>Identify learning intentions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4"/>
              </a:rPr>
              <a:t>Identify success criteria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5"/>
              </a:rPr>
              <a:t>Identify the relevance of the learning</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6"/>
              </a:rPr>
              <a:t>Determine design approach</a:t>
            </a:r>
            <a:endParaRPr b="1" sz="1100">
              <a:solidFill>
                <a:schemeClr val="dk1"/>
              </a:solidFill>
              <a:latin typeface="Montserrat"/>
              <a:ea typeface="Montserrat"/>
              <a:cs typeface="Montserrat"/>
              <a:sym typeface="Montserrat"/>
            </a:endParaRPr>
          </a:p>
        </p:txBody>
      </p:sp>
      <p:sp>
        <p:nvSpPr>
          <p:cNvPr id="469" name="Google Shape;469;p87"/>
          <p:cNvSpPr/>
          <p:nvPr/>
        </p:nvSpPr>
        <p:spPr>
          <a:xfrm>
            <a:off x="6505325" y="1214875"/>
            <a:ext cx="1893300" cy="3290700"/>
          </a:xfrm>
          <a:prstGeom prst="roundRect">
            <a:avLst>
              <a:gd fmla="val 16667" name="adj"/>
            </a:avLst>
          </a:prstGeom>
          <a:noFill/>
          <a:ln cap="flat" cmpd="sng" w="28575">
            <a:solidFill>
              <a:srgbClr val="DD7E6B"/>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7"/>
              </a:rPr>
              <a:t>Determine evidence to support learning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8"/>
              </a:rPr>
              <a:t>Develop learning tasks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9"/>
              </a:rPr>
              <a:t>Organize the components of the lesson</a:t>
            </a:r>
            <a:endParaRPr b="1" sz="1100">
              <a:solidFill>
                <a:schemeClr val="dk1"/>
              </a:solidFill>
              <a:highlight>
                <a:srgbClr val="D9EAD3"/>
              </a:highlight>
              <a:latin typeface="Montserrat"/>
              <a:ea typeface="Montserrat"/>
              <a:cs typeface="Montserrat"/>
              <a:sym typeface="Montserrat"/>
            </a:endParaRPr>
          </a:p>
        </p:txBody>
      </p:sp>
      <p:sp>
        <p:nvSpPr>
          <p:cNvPr id="470" name="Google Shape;470;p87"/>
          <p:cNvSpPr/>
          <p:nvPr/>
        </p:nvSpPr>
        <p:spPr>
          <a:xfrm>
            <a:off x="473375" y="1214875"/>
            <a:ext cx="1965300" cy="3290700"/>
          </a:xfrm>
          <a:prstGeom prst="roundRect">
            <a:avLst>
              <a:gd fmla="val 16667" name="adj"/>
            </a:avLst>
          </a:prstGeom>
          <a:solidFill>
            <a:srgbClr val="FFFFFF"/>
          </a:solid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 name="Google Shape;471;p87"/>
          <p:cNvGrpSpPr/>
          <p:nvPr/>
        </p:nvGrpSpPr>
        <p:grpSpPr>
          <a:xfrm>
            <a:off x="435475" y="117088"/>
            <a:ext cx="2393925" cy="1035175"/>
            <a:chOff x="696450" y="1186413"/>
            <a:chExt cx="2393925" cy="1035175"/>
          </a:xfrm>
        </p:grpSpPr>
        <p:sp>
          <p:nvSpPr>
            <p:cNvPr id="472" name="Google Shape;472;p87"/>
            <p:cNvSpPr/>
            <p:nvPr/>
          </p:nvSpPr>
          <p:spPr>
            <a:xfrm rot="-5400000">
              <a:off x="1375825" y="507038"/>
              <a:ext cx="1035175" cy="2393925"/>
            </a:xfrm>
            <a:prstGeom prst="flowChartOffpageConnector">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Caveat Brush"/>
                <a:ea typeface="Caveat Brush"/>
                <a:cs typeface="Caveat Brush"/>
                <a:sym typeface="Caveat Brush"/>
              </a:endParaRPr>
            </a:p>
          </p:txBody>
        </p:sp>
        <p:sp>
          <p:nvSpPr>
            <p:cNvPr id="473" name="Google Shape;473;p87"/>
            <p:cNvSpPr txBox="1"/>
            <p:nvPr/>
          </p:nvSpPr>
          <p:spPr>
            <a:xfrm>
              <a:off x="806188" y="135002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Understand Student</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Learning Needs</a:t>
              </a:r>
              <a:endParaRPr sz="1700">
                <a:solidFill>
                  <a:schemeClr val="lt1"/>
                </a:solidFill>
                <a:latin typeface="Oswald"/>
                <a:ea typeface="Oswald"/>
                <a:cs typeface="Oswald"/>
                <a:sym typeface="Oswald"/>
              </a:endParaRPr>
            </a:p>
          </p:txBody>
        </p:sp>
      </p:grpSp>
      <p:pic>
        <p:nvPicPr>
          <p:cNvPr id="474" name="Google Shape;474;p87"/>
          <p:cNvPicPr preferRelativeResize="0"/>
          <p:nvPr/>
        </p:nvPicPr>
        <p:blipFill>
          <a:blip r:embed="rId10">
            <a:alphaModFix/>
          </a:blip>
          <a:stretch>
            <a:fillRect/>
          </a:stretch>
        </p:blipFill>
        <p:spPr>
          <a:xfrm>
            <a:off x="1075900" y="3718189"/>
            <a:ext cx="630700" cy="612159"/>
          </a:xfrm>
          <a:prstGeom prst="rect">
            <a:avLst/>
          </a:prstGeom>
          <a:noFill/>
          <a:ln>
            <a:noFill/>
          </a:ln>
        </p:spPr>
      </p:pic>
      <p:sp>
        <p:nvSpPr>
          <p:cNvPr id="475" name="Google Shape;475;p87"/>
          <p:cNvSpPr/>
          <p:nvPr/>
        </p:nvSpPr>
        <p:spPr>
          <a:xfrm>
            <a:off x="2405025" y="117025"/>
            <a:ext cx="2394000" cy="10353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7"/>
          <p:cNvSpPr txBox="1"/>
          <p:nvPr/>
        </p:nvSpPr>
        <p:spPr>
          <a:xfrm>
            <a:off x="2590713" y="280663"/>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Prioritize</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Standards </a:t>
            </a:r>
            <a:endParaRPr sz="1700">
              <a:solidFill>
                <a:schemeClr val="lt1"/>
              </a:solidFill>
              <a:latin typeface="Oswald"/>
              <a:ea typeface="Oswald"/>
              <a:cs typeface="Oswald"/>
              <a:sym typeface="Oswald"/>
            </a:endParaRPr>
          </a:p>
        </p:txBody>
      </p:sp>
      <p:sp>
        <p:nvSpPr>
          <p:cNvPr id="477" name="Google Shape;477;p87"/>
          <p:cNvSpPr/>
          <p:nvPr/>
        </p:nvSpPr>
        <p:spPr>
          <a:xfrm>
            <a:off x="4365825" y="117025"/>
            <a:ext cx="2394000" cy="1035300"/>
          </a:xfrm>
          <a:prstGeom prst="chevron">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7"/>
          <p:cNvSpPr txBox="1"/>
          <p:nvPr/>
        </p:nvSpPr>
        <p:spPr>
          <a:xfrm>
            <a:off x="4548013" y="149863"/>
            <a:ext cx="1775100" cy="969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Determine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Instructional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Goals </a:t>
            </a:r>
            <a:endParaRPr sz="1700">
              <a:solidFill>
                <a:schemeClr val="lt1"/>
              </a:solidFill>
              <a:latin typeface="Oswald"/>
              <a:ea typeface="Oswald"/>
              <a:cs typeface="Oswald"/>
              <a:sym typeface="Oswald"/>
            </a:endParaRPr>
          </a:p>
        </p:txBody>
      </p:sp>
      <p:sp>
        <p:nvSpPr>
          <p:cNvPr id="479" name="Google Shape;479;p87"/>
          <p:cNvSpPr/>
          <p:nvPr/>
        </p:nvSpPr>
        <p:spPr>
          <a:xfrm>
            <a:off x="6323125" y="117038"/>
            <a:ext cx="2394000" cy="1035300"/>
          </a:xfrm>
          <a:prstGeom prst="chevron">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87"/>
          <p:cNvSpPr txBox="1"/>
          <p:nvPr/>
        </p:nvSpPr>
        <p:spPr>
          <a:xfrm>
            <a:off x="6505313" y="28067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Build a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Lesson</a:t>
            </a:r>
            <a:endParaRPr sz="1700">
              <a:solidFill>
                <a:schemeClr val="lt1"/>
              </a:solidFill>
              <a:latin typeface="Oswald"/>
              <a:ea typeface="Oswald"/>
              <a:cs typeface="Oswald"/>
              <a:sym typeface="Oswald"/>
            </a:endParaRPr>
          </a:p>
        </p:txBody>
      </p:sp>
      <p:sp>
        <p:nvSpPr>
          <p:cNvPr id="481" name="Google Shape;481;p87"/>
          <p:cNvSpPr txBox="1"/>
          <p:nvPr/>
        </p:nvSpPr>
        <p:spPr>
          <a:xfrm>
            <a:off x="426875" y="1119475"/>
            <a:ext cx="2011800" cy="18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p>
          <a:p>
            <a:pPr indent="-298450" lvl="0" marL="400050" rtl="0" algn="l">
              <a:spcBef>
                <a:spcPts val="1000"/>
              </a:spcBef>
              <a:spcAft>
                <a:spcPts val="0"/>
              </a:spcAft>
              <a:buClr>
                <a:srgbClr val="1155CC"/>
              </a:buClr>
              <a:buSzPts val="1100"/>
              <a:buFont typeface="Montserrat"/>
              <a:buChar char="●"/>
            </a:pPr>
            <a:r>
              <a:rPr b="1" lang="en" sz="1100" u="sng">
                <a:solidFill>
                  <a:schemeClr val="accent5"/>
                </a:solidFill>
                <a:latin typeface="Montserrat"/>
                <a:ea typeface="Montserrat"/>
                <a:cs typeface="Montserrat"/>
                <a:sym typeface="Montserrat"/>
                <a:hlinkClick r:id="rId11">
                  <a:extLst>
                    <a:ext uri="{A12FA001-AC4F-418D-AE19-62706E023703}">
                      <ahyp:hlinkClr val="tx"/>
                    </a:ext>
                  </a:extLst>
                </a:hlinkClick>
              </a:rPr>
              <a:t>Review student and school data</a:t>
            </a:r>
            <a:endParaRPr b="1" sz="1100">
              <a:solidFill>
                <a:schemeClr val="dk1"/>
              </a:solidFill>
              <a:latin typeface="Montserrat"/>
              <a:ea typeface="Montserrat"/>
              <a:cs typeface="Montserrat"/>
              <a:sym typeface="Montserrat"/>
            </a:endParaRPr>
          </a:p>
          <a:p>
            <a:pPr indent="-298450" lvl="0" marL="400050" rtl="0" algn="l">
              <a:spcBef>
                <a:spcPts val="1000"/>
              </a:spcBef>
              <a:spcAft>
                <a:spcPts val="0"/>
              </a:spcAft>
              <a:buClr>
                <a:srgbClr val="1155CC"/>
              </a:buClr>
              <a:buSzPts val="1100"/>
              <a:buFont typeface="Montserrat"/>
              <a:buChar char="●"/>
            </a:pPr>
            <a:r>
              <a:rPr b="1" lang="en" sz="1100" u="sng">
                <a:solidFill>
                  <a:schemeClr val="hlink"/>
                </a:solidFill>
                <a:latin typeface="Montserrat"/>
                <a:ea typeface="Montserrat"/>
                <a:cs typeface="Montserrat"/>
                <a:sym typeface="Montserrat"/>
                <a:hlinkClick r:id="rId12"/>
              </a:rPr>
              <a:t>Scan the year’s curriculum maps to </a:t>
            </a:r>
            <a:r>
              <a:rPr b="1" lang="en" sz="1100" u="sng">
                <a:solidFill>
                  <a:schemeClr val="hlink"/>
                </a:solidFill>
                <a:latin typeface="Montserrat"/>
                <a:ea typeface="Montserrat"/>
                <a:cs typeface="Montserrat"/>
                <a:sym typeface="Montserrat"/>
                <a:hlinkClick r:id="rId13"/>
              </a:rPr>
              <a:t>orient </a:t>
            </a:r>
            <a:r>
              <a:rPr b="1" lang="en" sz="1100" u="sng">
                <a:solidFill>
                  <a:schemeClr val="hlink"/>
                </a:solidFill>
                <a:latin typeface="Montserrat"/>
                <a:ea typeface="Montserrat"/>
                <a:cs typeface="Montserrat"/>
                <a:sym typeface="Montserrat"/>
                <a:hlinkClick r:id="rId14"/>
              </a:rPr>
              <a:t>lesson(s) within the year’s scope and sequence </a:t>
            </a:r>
            <a:endParaRPr b="1" sz="1100">
              <a:solidFill>
                <a:schemeClr val="dk1"/>
              </a:solidFill>
              <a:latin typeface="Montserrat"/>
              <a:ea typeface="Montserrat"/>
              <a:cs typeface="Montserrat"/>
              <a:sym typeface="Montserrat"/>
            </a:endParaRPr>
          </a:p>
          <a:p>
            <a:pPr indent="-304800" lvl="0" marL="400050" rtl="0" algn="l">
              <a:spcBef>
                <a:spcPts val="1000"/>
              </a:spcBef>
              <a:spcAft>
                <a:spcPts val="0"/>
              </a:spcAft>
              <a:buClr>
                <a:srgbClr val="1155CC"/>
              </a:buClr>
              <a:buSzPts val="1200"/>
              <a:buFont typeface="Montserrat"/>
              <a:buChar char="●"/>
            </a:pPr>
            <a:r>
              <a:rPr b="1" lang="en" sz="1100" u="sng">
                <a:solidFill>
                  <a:schemeClr val="hlink"/>
                </a:solidFill>
                <a:latin typeface="Montserrat"/>
                <a:ea typeface="Montserrat"/>
                <a:cs typeface="Montserrat"/>
                <a:sym typeface="Montserrat"/>
                <a:hlinkClick r:id="rId15"/>
              </a:rPr>
              <a:t>Review curricular resources from the learners’ perspective</a:t>
            </a:r>
            <a:r>
              <a:rPr b="1" lang="en" sz="1200">
                <a:solidFill>
                  <a:schemeClr val="dk1"/>
                </a:solidFill>
                <a:latin typeface="Montserrat"/>
                <a:ea typeface="Montserrat"/>
                <a:cs typeface="Montserrat"/>
                <a:sym typeface="Montserrat"/>
              </a:rPr>
              <a:t> </a:t>
            </a:r>
            <a:endParaRPr sz="1200"/>
          </a:p>
        </p:txBody>
      </p:sp>
      <p:sp>
        <p:nvSpPr>
          <p:cNvPr id="482" name="Google Shape;482;p87"/>
          <p:cNvSpPr/>
          <p:nvPr/>
        </p:nvSpPr>
        <p:spPr>
          <a:xfrm>
            <a:off x="2523525" y="1187425"/>
            <a:ext cx="1893300" cy="3318300"/>
          </a:xfrm>
          <a:prstGeom prst="roundRect">
            <a:avLst>
              <a:gd fmla="val 16667" name="adj"/>
            </a:avLst>
          </a:prstGeom>
          <a:solidFill>
            <a:srgbClr val="FFFFFF"/>
          </a:solidFill>
          <a:ln cap="flat" cmpd="sng" w="2857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6">
                  <a:extLst>
                    <a:ext uri="{A12FA001-AC4F-418D-AE19-62706E023703}">
                      <ahyp:hlinkClr val="tx"/>
                    </a:ext>
                  </a:extLst>
                </a:hlinkClick>
              </a:rPr>
              <a:t>Understand essential standards</a:t>
            </a:r>
            <a:endParaRPr b="1" sz="1100" u="sng">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7">
                  <a:extLst>
                    <a:ext uri="{A12FA001-AC4F-418D-AE19-62706E023703}">
                      <ahyp:hlinkClr val="tx"/>
                    </a:ext>
                  </a:extLst>
                </a:hlinkClick>
              </a:rPr>
              <a:t>Access proficiency scales</a:t>
            </a:r>
            <a:endParaRPr b="1" sz="1100">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hlink"/>
                </a:solidFill>
                <a:latin typeface="Montserrat"/>
                <a:ea typeface="Montserrat"/>
                <a:cs typeface="Montserrat"/>
                <a:sym typeface="Montserrat"/>
                <a:hlinkClick r:id="rId18"/>
              </a:rPr>
              <a:t>Organize</a:t>
            </a:r>
            <a:r>
              <a:rPr b="1" lang="en" sz="1100">
                <a:latin typeface="Montserrat"/>
                <a:ea typeface="Montserrat"/>
                <a:cs typeface="Montserrat"/>
                <a:sym typeface="Montserrat"/>
              </a:rPr>
              <a:t>  </a:t>
            </a:r>
            <a:r>
              <a:rPr b="1" lang="en" sz="1100" u="sng">
                <a:solidFill>
                  <a:schemeClr val="hlink"/>
                </a:solidFill>
                <a:latin typeface="Montserrat"/>
                <a:ea typeface="Montserrat"/>
                <a:cs typeface="Montserrat"/>
                <a:sym typeface="Montserrat"/>
                <a:hlinkClick r:id="rId19"/>
              </a:rPr>
              <a:t> concepts and skills from the standard into lesson(s)</a:t>
            </a:r>
            <a:endParaRPr b="1" sz="1100">
              <a:latin typeface="Montserrat"/>
              <a:ea typeface="Montserrat"/>
              <a:cs typeface="Montserrat"/>
              <a:sym typeface="Montserrat"/>
            </a:endParaRPr>
          </a:p>
          <a:p>
            <a:pPr indent="0" lvl="0" marL="0" rtl="0" algn="l">
              <a:spcBef>
                <a:spcPts val="1000"/>
              </a:spcBef>
              <a:spcAft>
                <a:spcPts val="1000"/>
              </a:spcAft>
              <a:buNone/>
            </a:pPr>
            <a:r>
              <a:t/>
            </a:r>
            <a:endParaRPr>
              <a:latin typeface="Montserrat"/>
              <a:ea typeface="Montserrat"/>
              <a:cs typeface="Montserrat"/>
              <a:sym typeface="Montserrat"/>
            </a:endParaRPr>
          </a:p>
        </p:txBody>
      </p:sp>
      <p:pic>
        <p:nvPicPr>
          <p:cNvPr id="483" name="Google Shape;483;p87"/>
          <p:cNvPicPr preferRelativeResize="0"/>
          <p:nvPr/>
        </p:nvPicPr>
        <p:blipFill>
          <a:blip r:embed="rId20">
            <a:alphaModFix/>
          </a:blip>
          <a:stretch>
            <a:fillRect/>
          </a:stretch>
        </p:blipFill>
        <p:spPr>
          <a:xfrm>
            <a:off x="5145726" y="3761775"/>
            <a:ext cx="630700" cy="613050"/>
          </a:xfrm>
          <a:prstGeom prst="rect">
            <a:avLst/>
          </a:prstGeom>
          <a:noFill/>
          <a:ln>
            <a:noFill/>
          </a:ln>
        </p:spPr>
      </p:pic>
      <p:pic>
        <p:nvPicPr>
          <p:cNvPr id="484" name="Google Shape;484;p87"/>
          <p:cNvPicPr preferRelativeResize="0"/>
          <p:nvPr/>
        </p:nvPicPr>
        <p:blipFill>
          <a:blip r:embed="rId21">
            <a:alphaModFix/>
          </a:blip>
          <a:stretch>
            <a:fillRect/>
          </a:stretch>
        </p:blipFill>
        <p:spPr>
          <a:xfrm>
            <a:off x="7204775" y="3762250"/>
            <a:ext cx="630700" cy="612100"/>
          </a:xfrm>
          <a:prstGeom prst="rect">
            <a:avLst/>
          </a:prstGeom>
          <a:noFill/>
          <a:ln>
            <a:noFill/>
          </a:ln>
        </p:spPr>
      </p:pic>
      <p:pic>
        <p:nvPicPr>
          <p:cNvPr id="485" name="Google Shape;485;p87"/>
          <p:cNvPicPr preferRelativeResize="0"/>
          <p:nvPr/>
        </p:nvPicPr>
        <p:blipFill>
          <a:blip r:embed="rId22">
            <a:alphaModFix/>
          </a:blip>
          <a:stretch>
            <a:fillRect/>
          </a:stretch>
        </p:blipFill>
        <p:spPr>
          <a:xfrm>
            <a:off x="3159125" y="3762250"/>
            <a:ext cx="630700" cy="612100"/>
          </a:xfrm>
          <a:prstGeom prst="rect">
            <a:avLst/>
          </a:prstGeom>
          <a:noFill/>
          <a:ln>
            <a:noFill/>
          </a:ln>
        </p:spPr>
      </p:pic>
      <p:sp>
        <p:nvSpPr>
          <p:cNvPr id="486" name="Google Shape;486;p87">
            <a:hlinkClick r:id="rId23"/>
          </p:cNvPr>
          <p:cNvSpPr txBox="1"/>
          <p:nvPr/>
        </p:nvSpPr>
        <p:spPr>
          <a:xfrm>
            <a:off x="3866025" y="4600963"/>
            <a:ext cx="1503600" cy="354000"/>
          </a:xfrm>
          <a:prstGeom prst="rect">
            <a:avLst/>
          </a:prstGeom>
          <a:solidFill>
            <a:srgbClr val="4A86E8"/>
          </a:solidFill>
          <a:ln cap="flat" cmpd="sng" w="9525">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Didact Gothic"/>
                <a:ea typeface="Didact Gothic"/>
                <a:cs typeface="Didact Gothic"/>
                <a:sym typeface="Didact Gothic"/>
              </a:rPr>
              <a:t>Lesson Design Guide</a:t>
            </a:r>
            <a:r>
              <a:rPr lang="en" sz="1100">
                <a:latin typeface="Didact Gothic"/>
                <a:ea typeface="Didact Gothic"/>
                <a:cs typeface="Didact Gothic"/>
                <a:sym typeface="Didact Gothic"/>
              </a:rPr>
              <a:t> </a:t>
            </a:r>
            <a:endParaRPr sz="1100">
              <a:latin typeface="Didact Gothic"/>
              <a:ea typeface="Didact Gothic"/>
              <a:cs typeface="Didact Gothic"/>
              <a:sym typeface="Didact Gothic"/>
            </a:endParaRPr>
          </a:p>
        </p:txBody>
      </p:sp>
      <p:pic>
        <p:nvPicPr>
          <p:cNvPr id="487" name="Google Shape;487;p87"/>
          <p:cNvPicPr preferRelativeResize="0"/>
          <p:nvPr/>
        </p:nvPicPr>
        <p:blipFill>
          <a:blip r:embed="rId24">
            <a:alphaModFix amt="38000"/>
          </a:blip>
          <a:stretch>
            <a:fillRect/>
          </a:stretch>
        </p:blipFill>
        <p:spPr>
          <a:xfrm>
            <a:off x="8182200" y="4568108"/>
            <a:ext cx="842551" cy="446725"/>
          </a:xfrm>
          <a:prstGeom prst="rect">
            <a:avLst/>
          </a:prstGeom>
          <a:noFill/>
          <a:ln>
            <a:noFill/>
          </a:ln>
        </p:spPr>
      </p:pic>
      <p:sp>
        <p:nvSpPr>
          <p:cNvPr id="488" name="Google Shape;488;p87"/>
          <p:cNvSpPr txBox="1"/>
          <p:nvPr/>
        </p:nvSpPr>
        <p:spPr>
          <a:xfrm>
            <a:off x="7900200" y="4836475"/>
            <a:ext cx="124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Didact Gothic"/>
                <a:ea typeface="Didact Gothic"/>
                <a:cs typeface="Didact Gothic"/>
                <a:sym typeface="Didact Gothic"/>
              </a:rPr>
              <a:t>Curriculum and Instruction 2023</a:t>
            </a:r>
            <a:endParaRPr b="1" sz="700">
              <a:latin typeface="Didact Gothic"/>
              <a:ea typeface="Didact Gothic"/>
              <a:cs typeface="Didact Gothic"/>
              <a:sym typeface="Didact Gothic"/>
            </a:endParaRPr>
          </a:p>
        </p:txBody>
      </p:sp>
      <p:sp>
        <p:nvSpPr>
          <p:cNvPr id="489" name="Google Shape;489;p87"/>
          <p:cNvSpPr/>
          <p:nvPr/>
        </p:nvSpPr>
        <p:spPr>
          <a:xfrm>
            <a:off x="6446075" y="1214863"/>
            <a:ext cx="2011800" cy="3290700"/>
          </a:xfrm>
          <a:prstGeom prst="flowChartAlternateProcess">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495" name="Google Shape;495;p88"/>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3C78D8"/>
                </a:solidFill>
                <a:latin typeface="Montserrat"/>
                <a:ea typeface="Montserrat"/>
                <a:cs typeface="Montserrat"/>
                <a:sym typeface="Montserrat"/>
              </a:rPr>
              <a:t>October </a:t>
            </a:r>
            <a:r>
              <a:rPr lang="en" sz="1904">
                <a:solidFill>
                  <a:srgbClr val="3C78D8"/>
                </a:solidFill>
                <a:latin typeface="Montserrat"/>
                <a:ea typeface="Montserrat"/>
                <a:cs typeface="Montserrat"/>
                <a:sym typeface="Montserrat"/>
              </a:rPr>
              <a:t>reflection.</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solidFill>
                <a:srgbClr val="3C78D8"/>
              </a:solidFill>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89"/>
          <p:cNvSpPr txBox="1"/>
          <p:nvPr>
            <p:ph idx="1" type="body"/>
          </p:nvPr>
        </p:nvSpPr>
        <p:spPr>
          <a:xfrm>
            <a:off x="628650" y="1603403"/>
            <a:ext cx="7886700" cy="3263400"/>
          </a:xfrm>
          <a:prstGeom prst="rect">
            <a:avLst/>
          </a:prstGeom>
        </p:spPr>
        <p:txBody>
          <a:bodyPr anchorCtr="0" anchor="t" bIns="34275" lIns="68575" spcFirstLastPara="1" rIns="68575" wrap="square" tIns="34275">
            <a:normAutofit/>
          </a:bodyPr>
          <a:lstStyle/>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will I look for </a:t>
            </a:r>
            <a:r>
              <a:rPr lang="en" sz="1850">
                <a:solidFill>
                  <a:srgbClr val="000000"/>
                </a:solidFill>
                <a:latin typeface="Montserrat"/>
                <a:ea typeface="Montserrat"/>
                <a:cs typeface="Montserrat"/>
                <a:sym typeface="Montserrat"/>
              </a:rPr>
              <a:t>between now and </a:t>
            </a:r>
            <a:r>
              <a:rPr lang="en" sz="1850">
                <a:solidFill>
                  <a:srgbClr val="000000"/>
                </a:solidFill>
                <a:latin typeface="Montserrat"/>
                <a:ea typeface="Montserrat"/>
                <a:cs typeface="Montserrat"/>
                <a:sym typeface="Montserrat"/>
              </a:rPr>
              <a:t>next month’s PPL to determine what additional supports my teacher may need?</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rPr lang="en" sz="1850">
                <a:solidFill>
                  <a:srgbClr val="000000"/>
                </a:solidFill>
                <a:latin typeface="Montserrat"/>
                <a:ea typeface="Montserrat"/>
                <a:cs typeface="Montserrat"/>
                <a:sym typeface="Montserrat"/>
              </a:rPr>
              <a:t>What will I look for between now and next month’s PPL to determine what additional supports my PLC may need?</a:t>
            </a:r>
            <a:endParaRPr sz="1850">
              <a:solidFill>
                <a:srgbClr val="000000"/>
              </a:solidFill>
            </a:endParaRPr>
          </a:p>
          <a:p>
            <a:pPr indent="0" lvl="0" marL="0" rtl="0" algn="l">
              <a:lnSpc>
                <a:spcPct val="80000"/>
              </a:lnSpc>
              <a:spcBef>
                <a:spcPts val="800"/>
              </a:spcBef>
              <a:spcAft>
                <a:spcPts val="0"/>
              </a:spcAft>
              <a:buSzPts val="275"/>
              <a:buNone/>
            </a:pPr>
            <a:r>
              <a:t/>
            </a:r>
            <a:endParaRPr b="1" i="1" sz="1850">
              <a:solidFill>
                <a:srgbClr val="000000"/>
              </a:solidFill>
            </a:endParaRPr>
          </a:p>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new data tool will I use or what existing tool will I use in a new way before next month’s Principal PL?”</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00">
              <a:solidFill>
                <a:srgbClr val="000000"/>
              </a:solidFill>
            </a:endParaRPr>
          </a:p>
          <a:p>
            <a:pPr indent="0" lvl="0" marL="0" rtl="0" algn="ctr">
              <a:lnSpc>
                <a:spcPct val="70000"/>
              </a:lnSpc>
              <a:spcBef>
                <a:spcPts val="800"/>
              </a:spcBef>
              <a:spcAft>
                <a:spcPts val="0"/>
              </a:spcAft>
              <a:buSzPts val="275"/>
              <a:buNone/>
            </a:pPr>
            <a:r>
              <a:t/>
            </a:r>
            <a:endParaRPr b="1" sz="200">
              <a:highlight>
                <a:srgbClr val="FFFF00"/>
              </a:highlight>
              <a:latin typeface="Montserrat"/>
              <a:ea typeface="Montserrat"/>
              <a:cs typeface="Montserrat"/>
              <a:sym typeface="Montserrat"/>
            </a:endParaRPr>
          </a:p>
        </p:txBody>
      </p:sp>
      <p:sp>
        <p:nvSpPr>
          <p:cNvPr id="501" name="Google Shape;501;p89"/>
          <p:cNvSpPr txBox="1"/>
          <p:nvPr>
            <p:ph type="title"/>
          </p:nvPr>
        </p:nvSpPr>
        <p:spPr>
          <a:xfrm>
            <a:off x="498450" y="286876"/>
            <a:ext cx="7886700" cy="1101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200">
                <a:solidFill>
                  <a:srgbClr val="3C78D8"/>
                </a:solidFill>
                <a:latin typeface="Montserrat"/>
                <a:ea typeface="Montserrat"/>
                <a:cs typeface="Montserrat"/>
                <a:sym typeface="Montserrat"/>
              </a:rPr>
              <a:t>Turn and Talk- October Reflection Prompts</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3C78D8"/>
                </a:solidFill>
                <a:latin typeface="Montserrat"/>
                <a:ea typeface="Montserrat"/>
                <a:cs typeface="Montserrat"/>
                <a:sym typeface="Montserrat"/>
              </a:rPr>
              <a:t>Discuss your reflections and any actions you took…</a:t>
            </a:r>
            <a:endParaRPr b="1" sz="2200">
              <a:solidFill>
                <a:srgbClr val="3C78D8"/>
              </a:solidFill>
              <a:latin typeface="Montserrat"/>
              <a:ea typeface="Montserrat"/>
              <a:cs typeface="Montserrat"/>
              <a:sym typeface="Montserrat"/>
            </a:endParaRPr>
          </a:p>
        </p:txBody>
      </p:sp>
      <p:sp>
        <p:nvSpPr>
          <p:cNvPr id="502" name="Google Shape;502;p89"/>
          <p:cNvSpPr/>
          <p:nvPr/>
        </p:nvSpPr>
        <p:spPr>
          <a:xfrm>
            <a:off x="3401750" y="1721125"/>
            <a:ext cx="5397600" cy="3311400"/>
          </a:xfrm>
          <a:prstGeom prst="roundRect">
            <a:avLst>
              <a:gd fmla="val 16667" name="adj"/>
            </a:avLst>
          </a:prstGeom>
          <a:solidFill>
            <a:schemeClr val="lt1"/>
          </a:solid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latin typeface="Montserrat"/>
              <a:ea typeface="Montserrat"/>
              <a:cs typeface="Montserrat"/>
              <a:sym typeface="Montserrat"/>
            </a:endParaRPr>
          </a:p>
        </p:txBody>
      </p:sp>
      <p:sp>
        <p:nvSpPr>
          <p:cNvPr id="503" name="Google Shape;503;p89"/>
          <p:cNvSpPr txBox="1"/>
          <p:nvPr/>
        </p:nvSpPr>
        <p:spPr>
          <a:xfrm>
            <a:off x="3635975" y="1858075"/>
            <a:ext cx="4844400" cy="295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B5394"/>
                </a:solidFill>
                <a:latin typeface="Montserrat"/>
                <a:ea typeface="Montserrat"/>
                <a:cs typeface="Montserrat"/>
                <a:sym typeface="Montserrat"/>
              </a:rPr>
              <a:t>Specifically…</a:t>
            </a:r>
            <a:endParaRPr b="1" sz="18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sz="1700">
              <a:solidFill>
                <a:srgbClr val="0B5394"/>
              </a:solidFill>
              <a:latin typeface="Montserrat"/>
              <a:ea typeface="Montserrat"/>
              <a:cs typeface="Montserrat"/>
              <a:sym typeface="Montserrat"/>
            </a:endParaRPr>
          </a:p>
          <a:p>
            <a:pPr indent="0" lvl="0" marL="0" rtl="0" algn="l">
              <a:spcBef>
                <a:spcPts val="0"/>
              </a:spcBef>
              <a:spcAft>
                <a:spcPts val="0"/>
              </a:spcAft>
              <a:buNone/>
            </a:pPr>
            <a:r>
              <a:rPr lang="en" sz="1800">
                <a:solidFill>
                  <a:srgbClr val="0B5394"/>
                </a:solidFill>
                <a:latin typeface="Montserrat"/>
                <a:ea typeface="Montserrat"/>
                <a:cs typeface="Montserrat"/>
                <a:sym typeface="Montserrat"/>
              </a:rPr>
              <a:t>What did I look for and do to support my teacher/PLC with establishing clear </a:t>
            </a:r>
            <a:r>
              <a:rPr b="1" lang="en" sz="1800">
                <a:solidFill>
                  <a:srgbClr val="F1C232"/>
                </a:solidFill>
                <a:latin typeface="Montserrat"/>
                <a:ea typeface="Montserrat"/>
                <a:cs typeface="Montserrat"/>
                <a:sym typeface="Montserrat"/>
              </a:rPr>
              <a:t>Learning Intentions</a:t>
            </a:r>
            <a:r>
              <a:rPr lang="en" sz="1800">
                <a:solidFill>
                  <a:srgbClr val="0B5394"/>
                </a:solidFill>
                <a:latin typeface="Montserrat"/>
                <a:ea typeface="Montserrat"/>
                <a:cs typeface="Montserrat"/>
                <a:sym typeface="Montserrat"/>
              </a:rPr>
              <a:t>, </a:t>
            </a:r>
            <a:r>
              <a:rPr b="1" lang="en" sz="1800">
                <a:solidFill>
                  <a:srgbClr val="F1C232"/>
                </a:solidFill>
                <a:latin typeface="Montserrat"/>
                <a:ea typeface="Montserrat"/>
                <a:cs typeface="Montserrat"/>
                <a:sym typeface="Montserrat"/>
              </a:rPr>
              <a:t>Success Criteria</a:t>
            </a:r>
            <a:r>
              <a:rPr lang="en" sz="1800">
                <a:solidFill>
                  <a:srgbClr val="0B5394"/>
                </a:solidFill>
                <a:latin typeface="Montserrat"/>
                <a:ea typeface="Montserrat"/>
                <a:cs typeface="Montserrat"/>
                <a:sym typeface="Montserrat"/>
              </a:rPr>
              <a:t> and/or deciding on a </a:t>
            </a:r>
            <a:r>
              <a:rPr b="1" lang="en" sz="1800">
                <a:solidFill>
                  <a:srgbClr val="F6B26B"/>
                </a:solidFill>
                <a:latin typeface="Montserrat"/>
                <a:ea typeface="Montserrat"/>
                <a:cs typeface="Montserrat"/>
                <a:sym typeface="Montserrat"/>
              </a:rPr>
              <a:t>Lesson Approach</a:t>
            </a:r>
            <a:endParaRPr b="1" sz="1800">
              <a:solidFill>
                <a:srgbClr val="F6B26B"/>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0B5394"/>
              </a:solidFill>
              <a:latin typeface="Montserrat"/>
              <a:ea typeface="Montserrat"/>
              <a:cs typeface="Montserrat"/>
              <a:sym typeface="Montserrat"/>
            </a:endParaRPr>
          </a:p>
          <a:p>
            <a:pPr indent="0" lvl="0" marL="0" rtl="0" algn="l">
              <a:spcBef>
                <a:spcPts val="0"/>
              </a:spcBef>
              <a:spcAft>
                <a:spcPts val="0"/>
              </a:spcAft>
              <a:buNone/>
            </a:pPr>
            <a:r>
              <a:rPr lang="en" sz="1800">
                <a:solidFill>
                  <a:srgbClr val="0B5394"/>
                </a:solidFill>
                <a:latin typeface="Montserrat"/>
                <a:ea typeface="Montserrat"/>
                <a:cs typeface="Montserrat"/>
                <a:sym typeface="Montserrat"/>
              </a:rPr>
              <a:t>What new resource or tool did I use?</a:t>
            </a:r>
            <a:endParaRPr sz="180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90"/>
          <p:cNvSpPr txBox="1"/>
          <p:nvPr>
            <p:ph type="title"/>
          </p:nvPr>
        </p:nvSpPr>
        <p:spPr>
          <a:xfrm>
            <a:off x="651325" y="147119"/>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November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sp>
        <p:nvSpPr>
          <p:cNvPr id="509" name="Google Shape;509;p90"/>
          <p:cNvSpPr/>
          <p:nvPr/>
        </p:nvSpPr>
        <p:spPr>
          <a:xfrm rot="8955326">
            <a:off x="4110528" y="18517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0" name="Google Shape;510;p90">
            <a:hlinkClick r:id="rId3"/>
          </p:cNvPr>
          <p:cNvPicPr preferRelativeResize="0"/>
          <p:nvPr/>
        </p:nvPicPr>
        <p:blipFill>
          <a:blip r:embed="rId4">
            <a:alphaModFix/>
          </a:blip>
          <a:stretch>
            <a:fillRect/>
          </a:stretch>
        </p:blipFill>
        <p:spPr>
          <a:xfrm>
            <a:off x="1826125" y="980619"/>
            <a:ext cx="5679299" cy="3798980"/>
          </a:xfrm>
          <a:prstGeom prst="rect">
            <a:avLst/>
          </a:prstGeom>
          <a:noFill/>
          <a:ln>
            <a:noFill/>
          </a:ln>
        </p:spPr>
      </p:pic>
      <p:sp>
        <p:nvSpPr>
          <p:cNvPr id="511" name="Google Shape;511;p90"/>
          <p:cNvSpPr/>
          <p:nvPr/>
        </p:nvSpPr>
        <p:spPr>
          <a:xfrm rot="8955326">
            <a:off x="4110528" y="13456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90"/>
          <p:cNvSpPr/>
          <p:nvPr/>
        </p:nvSpPr>
        <p:spPr>
          <a:xfrm>
            <a:off x="1683375" y="980625"/>
            <a:ext cx="5822100" cy="18381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90"/>
          <p:cNvSpPr/>
          <p:nvPr/>
        </p:nvSpPr>
        <p:spPr>
          <a:xfrm rot="8955326">
            <a:off x="6804478" y="13456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91"/>
          <p:cNvSpPr/>
          <p:nvPr/>
        </p:nvSpPr>
        <p:spPr>
          <a:xfrm>
            <a:off x="6158872" y="2877908"/>
            <a:ext cx="2036700" cy="2031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9" name="Google Shape;519;p91"/>
          <p:cNvGrpSpPr/>
          <p:nvPr/>
        </p:nvGrpSpPr>
        <p:grpSpPr>
          <a:xfrm>
            <a:off x="6070808" y="1925928"/>
            <a:ext cx="2337838" cy="1690523"/>
            <a:chOff x="4351895" y="2505366"/>
            <a:chExt cx="2025681" cy="1112406"/>
          </a:xfrm>
        </p:grpSpPr>
        <p:grpSp>
          <p:nvGrpSpPr>
            <p:cNvPr id="520" name="Google Shape;520;p91"/>
            <p:cNvGrpSpPr/>
            <p:nvPr/>
          </p:nvGrpSpPr>
          <p:grpSpPr>
            <a:xfrm>
              <a:off x="4566637" y="2834737"/>
              <a:ext cx="119100" cy="359400"/>
              <a:chOff x="603896" y="2598372"/>
              <a:chExt cx="119100" cy="359400"/>
            </a:xfrm>
          </p:grpSpPr>
          <p:cxnSp>
            <p:nvCxnSpPr>
              <p:cNvPr id="521" name="Google Shape;521;p91"/>
              <p:cNvCxnSpPr/>
              <p:nvPr/>
            </p:nvCxnSpPr>
            <p:spPr>
              <a:xfrm>
                <a:off x="650104" y="2598372"/>
                <a:ext cx="0" cy="359400"/>
              </a:xfrm>
              <a:prstGeom prst="straightConnector1">
                <a:avLst/>
              </a:prstGeom>
              <a:noFill/>
              <a:ln cap="flat" cmpd="sng" w="9525">
                <a:solidFill>
                  <a:srgbClr val="000000"/>
                </a:solidFill>
                <a:prstDash val="solid"/>
                <a:round/>
                <a:headEnd len="sm" w="sm" type="none"/>
                <a:tailEnd len="sm" w="sm" type="none"/>
              </a:ln>
            </p:spPr>
          </p:cxnSp>
          <p:sp>
            <p:nvSpPr>
              <p:cNvPr id="522" name="Google Shape;522;p91"/>
              <p:cNvSpPr/>
              <p:nvPr/>
            </p:nvSpPr>
            <p:spPr>
              <a:xfrm>
                <a:off x="603896" y="2598373"/>
                <a:ext cx="1191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3" name="Google Shape;523;p91"/>
            <p:cNvSpPr txBox="1"/>
            <p:nvPr/>
          </p:nvSpPr>
          <p:spPr>
            <a:xfrm>
              <a:off x="4351895" y="3246371"/>
              <a:ext cx="837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F6B26B"/>
                  </a:solidFill>
                  <a:latin typeface="Montserrat"/>
                  <a:ea typeface="Montserrat"/>
                  <a:cs typeface="Montserrat"/>
                  <a:sym typeface="Montserrat"/>
                </a:rPr>
                <a:t>NOV</a:t>
              </a:r>
              <a:endParaRPr b="1" sz="2000">
                <a:solidFill>
                  <a:srgbClr val="F6B26B"/>
                </a:solidFill>
                <a:latin typeface="Montserrat"/>
                <a:ea typeface="Montserrat"/>
                <a:cs typeface="Montserrat"/>
                <a:sym typeface="Montserrat"/>
              </a:endParaRPr>
            </a:p>
          </p:txBody>
        </p:sp>
        <p:sp>
          <p:nvSpPr>
            <p:cNvPr id="524" name="Google Shape;524;p91"/>
            <p:cNvSpPr txBox="1"/>
            <p:nvPr/>
          </p:nvSpPr>
          <p:spPr>
            <a:xfrm>
              <a:off x="4463876" y="2505366"/>
              <a:ext cx="19137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6B26B"/>
                  </a:solidFill>
                  <a:latin typeface="Montserrat"/>
                  <a:ea typeface="Montserrat"/>
                  <a:cs typeface="Montserrat"/>
                  <a:sym typeface="Montserrat"/>
                </a:rPr>
                <a:t>SCI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nvGrpSpPr>
          <p:cNvPr id="525" name="Google Shape;525;p91"/>
          <p:cNvGrpSpPr/>
          <p:nvPr/>
        </p:nvGrpSpPr>
        <p:grpSpPr>
          <a:xfrm>
            <a:off x="858873" y="1925933"/>
            <a:ext cx="2285475" cy="1661790"/>
            <a:chOff x="786652" y="2442397"/>
            <a:chExt cx="2414404" cy="1137355"/>
          </a:xfrm>
        </p:grpSpPr>
        <p:sp>
          <p:nvSpPr>
            <p:cNvPr id="526" name="Google Shape;526;p91"/>
            <p:cNvSpPr/>
            <p:nvPr/>
          </p:nvSpPr>
          <p:spPr>
            <a:xfrm>
              <a:off x="932600" y="3079475"/>
              <a:ext cx="1958400" cy="133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7" name="Google Shape;527;p91"/>
            <p:cNvGrpSpPr/>
            <p:nvPr/>
          </p:nvGrpSpPr>
          <p:grpSpPr>
            <a:xfrm>
              <a:off x="786652" y="2442397"/>
              <a:ext cx="2414404" cy="1137355"/>
              <a:chOff x="786652" y="2442397"/>
              <a:chExt cx="2414404" cy="1137355"/>
            </a:xfrm>
          </p:grpSpPr>
          <p:sp>
            <p:nvSpPr>
              <p:cNvPr id="528" name="Google Shape;528;p91"/>
              <p:cNvSpPr txBox="1"/>
              <p:nvPr/>
            </p:nvSpPr>
            <p:spPr>
              <a:xfrm>
                <a:off x="786652" y="3208352"/>
                <a:ext cx="1069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1155CC"/>
                    </a:solidFill>
                    <a:latin typeface="Montserrat"/>
                    <a:ea typeface="Montserrat"/>
                    <a:cs typeface="Montserrat"/>
                    <a:sym typeface="Montserrat"/>
                  </a:rPr>
                  <a:t>SEPT </a:t>
                </a:r>
                <a:endParaRPr b="1" sz="2000">
                  <a:solidFill>
                    <a:srgbClr val="1155CC"/>
                  </a:solidFill>
                  <a:latin typeface="Montserrat"/>
                  <a:ea typeface="Montserrat"/>
                  <a:cs typeface="Montserrat"/>
                  <a:sym typeface="Montserrat"/>
                </a:endParaRPr>
              </a:p>
            </p:txBody>
          </p:sp>
          <p:grpSp>
            <p:nvGrpSpPr>
              <p:cNvPr id="529" name="Google Shape;529;p91"/>
              <p:cNvGrpSpPr/>
              <p:nvPr/>
            </p:nvGrpSpPr>
            <p:grpSpPr>
              <a:xfrm>
                <a:off x="881038" y="2800057"/>
                <a:ext cx="150000" cy="411832"/>
                <a:chOff x="845588" y="2563693"/>
                <a:chExt cx="150000" cy="411832"/>
              </a:xfrm>
            </p:grpSpPr>
            <p:cxnSp>
              <p:nvCxnSpPr>
                <p:cNvPr id="530" name="Google Shape;530;p9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31" name="Google Shape;531;p91"/>
                <p:cNvSpPr/>
                <p:nvPr/>
              </p:nvSpPr>
              <p:spPr>
                <a:xfrm>
                  <a:off x="845588" y="2563693"/>
                  <a:ext cx="150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2" name="Google Shape;532;p91"/>
              <p:cNvSpPr txBox="1"/>
              <p:nvPr/>
            </p:nvSpPr>
            <p:spPr>
              <a:xfrm>
                <a:off x="786656" y="2442397"/>
                <a:ext cx="2414400" cy="6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1155CC"/>
                    </a:solidFill>
                    <a:latin typeface="Montserrat"/>
                    <a:ea typeface="Montserrat"/>
                    <a:cs typeface="Montserrat"/>
                    <a:sym typeface="Montserrat"/>
                  </a:rPr>
                  <a:t>Math </a:t>
                </a:r>
                <a:r>
                  <a:rPr lang="en" sz="1900">
                    <a:solidFill>
                      <a:srgbClr val="0B5394"/>
                    </a:solidFill>
                    <a:latin typeface="Montserrat"/>
                    <a:ea typeface="Montserrat"/>
                    <a:cs typeface="Montserrat"/>
                    <a:sym typeface="Montserrat"/>
                  </a:rPr>
                  <a:t>Content</a:t>
                </a:r>
                <a:endParaRPr sz="1900">
                  <a:solidFill>
                    <a:srgbClr val="0B5394"/>
                  </a:solidFill>
                  <a:latin typeface="Montserrat"/>
                  <a:ea typeface="Montserrat"/>
                  <a:cs typeface="Montserrat"/>
                  <a:sym typeface="Montserrat"/>
                </a:endParaRPr>
              </a:p>
            </p:txBody>
          </p:sp>
        </p:grpSp>
      </p:grpSp>
      <p:grpSp>
        <p:nvGrpSpPr>
          <p:cNvPr id="533" name="Google Shape;533;p91"/>
          <p:cNvGrpSpPr/>
          <p:nvPr/>
        </p:nvGrpSpPr>
        <p:grpSpPr>
          <a:xfrm>
            <a:off x="3342073" y="2305147"/>
            <a:ext cx="2434456" cy="1666777"/>
            <a:chOff x="2644499" y="2702596"/>
            <a:chExt cx="2492532" cy="1101127"/>
          </a:xfrm>
        </p:grpSpPr>
        <p:sp>
          <p:nvSpPr>
            <p:cNvPr id="534" name="Google Shape;534;p91"/>
            <p:cNvSpPr/>
            <p:nvPr/>
          </p:nvSpPr>
          <p:spPr>
            <a:xfrm>
              <a:off x="2890952" y="3079475"/>
              <a:ext cx="19584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5" name="Google Shape;535;p91"/>
            <p:cNvGrpSpPr/>
            <p:nvPr/>
          </p:nvGrpSpPr>
          <p:grpSpPr>
            <a:xfrm>
              <a:off x="2644499" y="2702596"/>
              <a:ext cx="2492532" cy="1101127"/>
              <a:chOff x="2644499" y="2702596"/>
              <a:chExt cx="2492532" cy="1101127"/>
            </a:xfrm>
          </p:grpSpPr>
          <p:sp>
            <p:nvSpPr>
              <p:cNvPr id="536" name="Google Shape;536;p91"/>
              <p:cNvSpPr txBox="1"/>
              <p:nvPr/>
            </p:nvSpPr>
            <p:spPr>
              <a:xfrm>
                <a:off x="2644499" y="2702596"/>
                <a:ext cx="99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6AA84F"/>
                    </a:solidFill>
                    <a:latin typeface="Montserrat"/>
                    <a:ea typeface="Montserrat"/>
                    <a:cs typeface="Montserrat"/>
                    <a:sym typeface="Montserrat"/>
                  </a:rPr>
                  <a:t>OCT</a:t>
                </a:r>
                <a:endParaRPr b="1" sz="2000">
                  <a:solidFill>
                    <a:srgbClr val="6AA84F"/>
                  </a:solidFill>
                  <a:latin typeface="Montserrat"/>
                  <a:ea typeface="Montserrat"/>
                  <a:cs typeface="Montserrat"/>
                  <a:sym typeface="Montserrat"/>
                </a:endParaRPr>
              </a:p>
            </p:txBody>
          </p:sp>
          <p:grpSp>
            <p:nvGrpSpPr>
              <p:cNvPr id="537" name="Google Shape;537;p91"/>
              <p:cNvGrpSpPr/>
              <p:nvPr/>
            </p:nvGrpSpPr>
            <p:grpSpPr>
              <a:xfrm rot="10800000">
                <a:off x="2815477" y="3079467"/>
                <a:ext cx="126000" cy="411826"/>
                <a:chOff x="2070096" y="2563699"/>
                <a:chExt cx="126000" cy="411826"/>
              </a:xfrm>
            </p:grpSpPr>
            <p:cxnSp>
              <p:nvCxnSpPr>
                <p:cNvPr id="538" name="Google Shape;538;p9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39" name="Google Shape;539;p91"/>
                <p:cNvSpPr/>
                <p:nvPr/>
              </p:nvSpPr>
              <p:spPr>
                <a:xfrm>
                  <a:off x="2070096" y="2563699"/>
                  <a:ext cx="126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91"/>
              <p:cNvSpPr txBox="1"/>
              <p:nvPr/>
            </p:nvSpPr>
            <p:spPr>
              <a:xfrm>
                <a:off x="2743331" y="3444324"/>
                <a:ext cx="23937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800">
                    <a:solidFill>
                      <a:srgbClr val="6AA84F"/>
                    </a:solidFill>
                    <a:latin typeface="Montserrat"/>
                    <a:ea typeface="Montserrat"/>
                    <a:cs typeface="Montserrat"/>
                    <a:sym typeface="Montserrat"/>
                  </a:rPr>
                  <a:t>ELA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sp>
        <p:nvSpPr>
          <p:cNvPr id="541" name="Google Shape;541;p91"/>
          <p:cNvSpPr txBox="1"/>
          <p:nvPr/>
        </p:nvSpPr>
        <p:spPr>
          <a:xfrm>
            <a:off x="683375" y="464270"/>
            <a:ext cx="7087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434343"/>
                </a:solidFill>
                <a:latin typeface="Montserrat"/>
                <a:ea typeface="Montserrat"/>
                <a:cs typeface="Montserrat"/>
                <a:sym typeface="Montserrat"/>
              </a:rPr>
              <a:t>Content Focus for 3 months</a:t>
            </a:r>
            <a:endParaRPr sz="2400">
              <a:solidFill>
                <a:srgbClr val="434343"/>
              </a:solidFill>
              <a:latin typeface="Montserrat"/>
              <a:ea typeface="Montserrat"/>
              <a:cs typeface="Montserrat"/>
              <a:sym typeface="Montserrat"/>
            </a:endParaRPr>
          </a:p>
        </p:txBody>
      </p:sp>
      <p:sp>
        <p:nvSpPr>
          <p:cNvPr id="542" name="Google Shape;542;p91"/>
          <p:cNvSpPr/>
          <p:nvPr/>
        </p:nvSpPr>
        <p:spPr>
          <a:xfrm>
            <a:off x="5651700" y="1960050"/>
            <a:ext cx="2900100" cy="20388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92"/>
          <p:cNvSpPr txBox="1"/>
          <p:nvPr>
            <p:ph type="title"/>
          </p:nvPr>
        </p:nvSpPr>
        <p:spPr>
          <a:xfrm>
            <a:off x="311700" y="445025"/>
            <a:ext cx="8520600" cy="81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891"/>
              <a:buNone/>
            </a:pPr>
            <a:r>
              <a:rPr b="1" lang="en" sz="1978">
                <a:solidFill>
                  <a:srgbClr val="0B5394"/>
                </a:solidFill>
                <a:latin typeface="Montserrat"/>
                <a:ea typeface="Montserrat"/>
                <a:cs typeface="Montserrat"/>
                <a:sym typeface="Montserrat"/>
              </a:rPr>
              <a:t>Watch this science lesson and </a:t>
            </a:r>
            <a:endParaRPr b="1" sz="1978">
              <a:solidFill>
                <a:srgbClr val="0B5394"/>
              </a:solidFill>
              <a:latin typeface="Montserrat"/>
              <a:ea typeface="Montserrat"/>
              <a:cs typeface="Montserrat"/>
              <a:sym typeface="Montserrat"/>
            </a:endParaRPr>
          </a:p>
          <a:p>
            <a:pPr indent="0" lvl="0" marL="0" rtl="0" algn="ctr">
              <a:spcBef>
                <a:spcPts val="0"/>
              </a:spcBef>
              <a:spcAft>
                <a:spcPts val="0"/>
              </a:spcAft>
              <a:buSzPts val="891"/>
              <a:buNone/>
            </a:pPr>
            <a:r>
              <a:rPr b="1" lang="en" sz="1978">
                <a:solidFill>
                  <a:srgbClr val="0B5394"/>
                </a:solidFill>
                <a:latin typeface="Montserrat"/>
                <a:ea typeface="Montserrat"/>
                <a:cs typeface="Montserrat"/>
                <a:sym typeface="Montserrat"/>
              </a:rPr>
              <a:t>take notes on what you observe…</a:t>
            </a:r>
            <a:endParaRPr b="1" sz="1978">
              <a:solidFill>
                <a:srgbClr val="0B5394"/>
              </a:solidFill>
              <a:latin typeface="Montserrat"/>
              <a:ea typeface="Montserrat"/>
              <a:cs typeface="Montserrat"/>
              <a:sym typeface="Montserrat"/>
            </a:endParaRPr>
          </a:p>
        </p:txBody>
      </p:sp>
      <p:sp>
        <p:nvSpPr>
          <p:cNvPr id="548" name="Google Shape;548;p92">
            <a:hlinkClick r:id="rId3"/>
          </p:cNvPr>
          <p:cNvSpPr txBox="1"/>
          <p:nvPr>
            <p:ph idx="1" type="body"/>
          </p:nvPr>
        </p:nvSpPr>
        <p:spPr>
          <a:xfrm>
            <a:off x="311700" y="1152475"/>
            <a:ext cx="2806200" cy="328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549" name="Google Shape;549;p92"/>
          <p:cNvPicPr preferRelativeResize="0"/>
          <p:nvPr/>
        </p:nvPicPr>
        <p:blipFill>
          <a:blip r:embed="rId4">
            <a:alphaModFix/>
          </a:blip>
          <a:stretch>
            <a:fillRect/>
          </a:stretch>
        </p:blipFill>
        <p:spPr>
          <a:xfrm>
            <a:off x="1225350" y="1366125"/>
            <a:ext cx="2913625" cy="3491126"/>
          </a:xfrm>
          <a:prstGeom prst="rect">
            <a:avLst/>
          </a:prstGeom>
          <a:noFill/>
          <a:ln>
            <a:noFill/>
          </a:ln>
        </p:spPr>
      </p:pic>
      <p:pic>
        <p:nvPicPr>
          <p:cNvPr id="550" name="Google Shape;550;p92" title="Std. 5.1.2 Water Distribution with Textboxes.mp4">
            <a:hlinkClick r:id="rId5"/>
          </p:cNvPr>
          <p:cNvPicPr preferRelativeResize="0"/>
          <p:nvPr/>
        </p:nvPicPr>
        <p:blipFill>
          <a:blip r:embed="rId6">
            <a:alphaModFix/>
          </a:blip>
          <a:stretch>
            <a:fillRect/>
          </a:stretch>
        </p:blipFill>
        <p:spPr>
          <a:xfrm>
            <a:off x="4260300" y="13661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grpSp>
        <p:nvGrpSpPr>
          <p:cNvPr id="555" name="Google Shape;555;p93"/>
          <p:cNvGrpSpPr/>
          <p:nvPr/>
        </p:nvGrpSpPr>
        <p:grpSpPr>
          <a:xfrm>
            <a:off x="1228046" y="796196"/>
            <a:ext cx="6579964" cy="3474156"/>
            <a:chOff x="1850800" y="1515338"/>
            <a:chExt cx="5223852" cy="2321676"/>
          </a:xfrm>
        </p:grpSpPr>
        <p:sp>
          <p:nvSpPr>
            <p:cNvPr id="556" name="Google Shape;556;p93"/>
            <p:cNvSpPr/>
            <p:nvPr/>
          </p:nvSpPr>
          <p:spPr>
            <a:xfrm>
              <a:off x="1850800" y="1515338"/>
              <a:ext cx="5223852" cy="2321676"/>
            </a:xfrm>
            <a:prstGeom prst="cloud">
              <a:avLst/>
            </a:prstGeom>
            <a:solidFill>
              <a:schemeClr val="lt2"/>
            </a:solidFill>
            <a:ln cap="flat" cmpd="sng" w="381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7" name="Google Shape;557;p93"/>
            <p:cNvSpPr txBox="1"/>
            <p:nvPr/>
          </p:nvSpPr>
          <p:spPr>
            <a:xfrm>
              <a:off x="2617215" y="2161430"/>
              <a:ext cx="3482700" cy="8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B5394"/>
                  </a:solidFill>
                  <a:latin typeface="Montserrat"/>
                  <a:ea typeface="Montserrat"/>
                  <a:cs typeface="Montserrat"/>
                  <a:sym typeface="Montserrat"/>
                </a:rPr>
                <a:t>Share your observations with your table partners</a:t>
              </a:r>
              <a:endParaRPr b="1" sz="2300">
                <a:solidFill>
                  <a:srgbClr val="0B5394"/>
                </a:solidFill>
                <a:latin typeface="Montserrat"/>
                <a:ea typeface="Montserrat"/>
                <a:cs typeface="Montserrat"/>
                <a:sym typeface="Montserrat"/>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94"/>
          <p:cNvSpPr txBox="1"/>
          <p:nvPr/>
        </p:nvSpPr>
        <p:spPr>
          <a:xfrm>
            <a:off x="498175" y="701000"/>
            <a:ext cx="8069100" cy="413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The educator applies knowledge of developmentally appropriate practices when planning instruction</a:t>
            </a: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563" name="Google Shape;563;p94"/>
          <p:cNvPicPr preferRelativeResize="0"/>
          <p:nvPr/>
        </p:nvPicPr>
        <p:blipFill>
          <a:blip r:embed="rId3">
            <a:alphaModFix/>
          </a:blip>
          <a:stretch>
            <a:fillRect/>
          </a:stretch>
        </p:blipFill>
        <p:spPr>
          <a:xfrm>
            <a:off x="104775" y="4482250"/>
            <a:ext cx="1067526" cy="565999"/>
          </a:xfrm>
          <a:prstGeom prst="rect">
            <a:avLst/>
          </a:prstGeom>
          <a:noFill/>
          <a:ln>
            <a:noFill/>
          </a:ln>
        </p:spPr>
      </p:pic>
      <p:sp>
        <p:nvSpPr>
          <p:cNvPr id="564" name="Google Shape;564;p94"/>
          <p:cNvSpPr txBox="1"/>
          <p:nvPr>
            <p:ph idx="2" type="body"/>
          </p:nvPr>
        </p:nvSpPr>
        <p:spPr>
          <a:xfrm>
            <a:off x="4598750" y="1830550"/>
            <a:ext cx="4233600" cy="2880300"/>
          </a:xfrm>
          <a:prstGeom prst="rect">
            <a:avLst/>
          </a:prstGeom>
        </p:spPr>
        <p:txBody>
          <a:bodyPr anchorCtr="0" anchor="t" bIns="34275" lIns="68575" spcFirstLastPara="1" rIns="68575" wrap="square" tIns="34275">
            <a:noAutofit/>
          </a:bodyPr>
          <a:lstStyle/>
          <a:p>
            <a:pPr indent="0" lvl="0" marL="0" rtl="0" algn="ctr">
              <a:lnSpc>
                <a:spcPct val="80000"/>
              </a:lnSpc>
              <a:spcBef>
                <a:spcPts val="800"/>
              </a:spcBef>
              <a:spcAft>
                <a:spcPts val="0"/>
              </a:spcAft>
              <a:buSzPts val="688"/>
              <a:buNone/>
            </a:pPr>
            <a:r>
              <a:rPr b="1" lang="en">
                <a:latin typeface="Montserrat"/>
                <a:ea typeface="Montserrat"/>
                <a:cs typeface="Montserrat"/>
                <a:sym typeface="Montserrat"/>
              </a:rPr>
              <a:t>    </a:t>
            </a: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Supports students</a:t>
            </a:r>
            <a:r>
              <a:rPr lang="en" sz="1500">
                <a:latin typeface="Montserrat"/>
                <a:ea typeface="Montserrat"/>
                <a:cs typeface="Montserrat"/>
                <a:sym typeface="Montserrat"/>
              </a:rPr>
              <a:t> in maximizing </a:t>
            </a:r>
            <a:r>
              <a:rPr b="1" lang="en" sz="1500">
                <a:solidFill>
                  <a:srgbClr val="6FA8DC"/>
                </a:solidFill>
                <a:latin typeface="Montserrat"/>
                <a:ea typeface="Montserrat"/>
                <a:cs typeface="Montserrat"/>
                <a:sym typeface="Montserrat"/>
              </a:rPr>
              <a:t>their</a:t>
            </a:r>
            <a:endParaRPr b="1" sz="15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own time </a:t>
            </a:r>
            <a:r>
              <a:rPr lang="en" sz="1500">
                <a:latin typeface="Montserrat"/>
                <a:ea typeface="Montserrat"/>
                <a:cs typeface="Montserrat"/>
                <a:sym typeface="Montserrat"/>
              </a:rPr>
              <a:t>on task behavior.</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Uses student input</a:t>
            </a:r>
            <a:r>
              <a:rPr lang="en" sz="1500">
                <a:latin typeface="Montserrat"/>
                <a:ea typeface="Montserrat"/>
                <a:cs typeface="Montserrat"/>
                <a:sym typeface="Montserrat"/>
              </a:rPr>
              <a:t> to establish</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Incorporates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r>
              <a:rPr b="1" lang="en" sz="1500">
                <a:solidFill>
                  <a:srgbClr val="6FA8DC"/>
                </a:solidFill>
                <a:latin typeface="Montserrat"/>
                <a:ea typeface="Montserrat"/>
                <a:cs typeface="Montserrat"/>
                <a:sym typeface="Montserrat"/>
              </a:rPr>
              <a:t> in response to student needs</a:t>
            </a:r>
            <a:r>
              <a:rPr lang="en" sz="1500">
                <a:latin typeface="Montserrat"/>
                <a:ea typeface="Montserrat"/>
                <a:cs typeface="Montserrat"/>
                <a:sym typeface="Montserrat"/>
              </a:rPr>
              <a:t>.</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5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565" name="Google Shape;565;p94"/>
          <p:cNvSpPr txBox="1"/>
          <p:nvPr>
            <p:ph idx="1" type="body"/>
          </p:nvPr>
        </p:nvSpPr>
        <p:spPr>
          <a:xfrm>
            <a:off x="603350" y="1830550"/>
            <a:ext cx="3995400" cy="28803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a:solidFill>
                  <a:schemeClr val="dk1"/>
                </a:solidFill>
                <a:latin typeface="Montserrat"/>
                <a:ea typeface="Montserrat"/>
                <a:cs typeface="Montserrat"/>
                <a:sym typeface="Montserrat"/>
              </a:rPr>
              <a:t>Effective</a:t>
            </a:r>
            <a:endParaRPr b="1">
              <a:solidFill>
                <a:schemeClr val="dk1"/>
              </a:solidFill>
              <a:latin typeface="Montserrat"/>
              <a:ea typeface="Montserrat"/>
              <a:cs typeface="Montserrat"/>
              <a:sym typeface="Montserrat"/>
            </a:endParaRPr>
          </a:p>
          <a:p>
            <a:pPr indent="457200" lvl="0" marL="914400" rtl="0" algn="l">
              <a:lnSpc>
                <a:spcPct val="100000"/>
              </a:lnSpc>
              <a:spcBef>
                <a:spcPts val="800"/>
              </a:spcBef>
              <a:spcAft>
                <a:spcPts val="0"/>
              </a:spcAft>
              <a:buSzPts val="101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Maximizes student time on task.</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Establishes performance outcomes.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Uses differentiated instructional</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strategies.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a:latin typeface="Montserrat"/>
                <a:ea typeface="Montserrat"/>
                <a:cs typeface="Montserrat"/>
                <a:sym typeface="Montserrat"/>
              </a:rPr>
              <a:t>•</a:t>
            </a:r>
            <a:endParaRPr>
              <a:latin typeface="Montserrat"/>
              <a:ea typeface="Montserrat"/>
              <a:cs typeface="Montserrat"/>
              <a:sym typeface="Montserrat"/>
            </a:endParaRPr>
          </a:p>
        </p:txBody>
      </p:sp>
      <p:sp>
        <p:nvSpPr>
          <p:cNvPr id="566" name="Google Shape;566;p94"/>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77"/>
          <p:cNvSpPr txBox="1"/>
          <p:nvPr/>
        </p:nvSpPr>
        <p:spPr>
          <a:xfrm>
            <a:off x="409975" y="280075"/>
            <a:ext cx="8065200" cy="44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400">
                <a:solidFill>
                  <a:srgbClr val="00467F"/>
                </a:solidFill>
                <a:latin typeface="Montserrat Light"/>
                <a:ea typeface="Montserrat Light"/>
                <a:cs typeface="Montserrat Light"/>
                <a:sym typeface="Montserrat Light"/>
              </a:rPr>
              <a:t>Shared Norms</a:t>
            </a:r>
            <a:endParaRPr sz="3400">
              <a:solidFill>
                <a:srgbClr val="00467F"/>
              </a:solidFill>
              <a:latin typeface="Montserrat Light"/>
              <a:ea typeface="Montserrat Light"/>
              <a:cs typeface="Montserrat Light"/>
              <a:sym typeface="Montserrat Light"/>
            </a:endParaRPr>
          </a:p>
        </p:txBody>
      </p:sp>
      <p:sp>
        <p:nvSpPr>
          <p:cNvPr id="391" name="Google Shape;391;p77"/>
          <p:cNvSpPr txBox="1"/>
          <p:nvPr/>
        </p:nvSpPr>
        <p:spPr>
          <a:xfrm>
            <a:off x="409975" y="979025"/>
            <a:ext cx="74355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2000">
              <a:solidFill>
                <a:srgbClr val="00467F"/>
              </a:solidFill>
              <a:latin typeface="Roboto"/>
              <a:ea typeface="Roboto"/>
              <a:cs typeface="Roboto"/>
              <a:sym typeface="Roboto"/>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Be on time and prepared</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Stay engaged - Signal for coming back</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Respect all voices</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Assume best intent</a:t>
            </a:r>
            <a:endParaRPr sz="26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Roboto Light"/>
              <a:ea typeface="Roboto Light"/>
              <a:cs typeface="Roboto Light"/>
              <a:sym typeface="Roboto Light"/>
            </a:endParaRPr>
          </a:p>
        </p:txBody>
      </p:sp>
      <p:pic>
        <p:nvPicPr>
          <p:cNvPr id="392" name="Google Shape;392;p77"/>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95"/>
          <p:cNvSpPr/>
          <p:nvPr/>
        </p:nvSpPr>
        <p:spPr>
          <a:xfrm rot="-5400000">
            <a:off x="4010775" y="-3427900"/>
            <a:ext cx="921900" cy="80691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95"/>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573" name="Google Shape;573;p95"/>
          <p:cNvPicPr preferRelativeResize="0"/>
          <p:nvPr/>
        </p:nvPicPr>
        <p:blipFill>
          <a:blip r:embed="rId3">
            <a:alphaModFix/>
          </a:blip>
          <a:stretch>
            <a:fillRect/>
          </a:stretch>
        </p:blipFill>
        <p:spPr>
          <a:xfrm>
            <a:off x="104775" y="4482250"/>
            <a:ext cx="1067526" cy="565999"/>
          </a:xfrm>
          <a:prstGeom prst="rect">
            <a:avLst/>
          </a:prstGeom>
          <a:noFill/>
          <a:ln>
            <a:noFill/>
          </a:ln>
        </p:spPr>
      </p:pic>
      <p:sp>
        <p:nvSpPr>
          <p:cNvPr id="574" name="Google Shape;574;p95"/>
          <p:cNvSpPr txBox="1"/>
          <p:nvPr/>
        </p:nvSpPr>
        <p:spPr>
          <a:xfrm>
            <a:off x="678775" y="1067600"/>
            <a:ext cx="7707900" cy="7425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Montserrat"/>
                <a:ea typeface="Montserrat"/>
                <a:cs typeface="Montserrat"/>
                <a:sym typeface="Montserrat"/>
              </a:rPr>
              <a:t>The educator applies knowledge of developmentally appropriate practices when planning instruction</a:t>
            </a:r>
            <a:r>
              <a:rPr lang="en" sz="1800">
                <a:latin typeface="Montserrat"/>
                <a:ea typeface="Montserrat"/>
                <a:cs typeface="Montserrat"/>
                <a:sym typeface="Montserrat"/>
              </a:rPr>
              <a:t>.</a:t>
            </a:r>
            <a:endParaRPr sz="18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latin typeface="Montserrat"/>
              <a:ea typeface="Montserrat"/>
              <a:cs typeface="Montserrat"/>
              <a:sym typeface="Montserrat"/>
            </a:endParaRPr>
          </a:p>
        </p:txBody>
      </p:sp>
      <p:sp>
        <p:nvSpPr>
          <p:cNvPr id="575" name="Google Shape;575;p95"/>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95"/>
          <p:cNvSpPr txBox="1"/>
          <p:nvPr/>
        </p:nvSpPr>
        <p:spPr>
          <a:xfrm>
            <a:off x="481725" y="235400"/>
            <a:ext cx="7980000" cy="74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latin typeface="Montserrat"/>
                <a:ea typeface="Montserrat"/>
                <a:cs typeface="Montserrat"/>
                <a:sym typeface="Montserrat"/>
              </a:rPr>
              <a:t>Connecting the Educator Standard 2.D to </a:t>
            </a:r>
            <a:endParaRPr b="1" sz="2200">
              <a:latin typeface="Montserrat"/>
              <a:ea typeface="Montserrat"/>
              <a:cs typeface="Montserrat"/>
              <a:sym typeface="Montserrat"/>
            </a:endParaRPr>
          </a:p>
          <a:p>
            <a:pPr indent="0" lvl="0" marL="0" rtl="0" algn="ctr">
              <a:spcBef>
                <a:spcPts val="0"/>
              </a:spcBef>
              <a:spcAft>
                <a:spcPts val="0"/>
              </a:spcAft>
              <a:buNone/>
            </a:pPr>
            <a:r>
              <a:rPr b="1" lang="en" sz="2200">
                <a:latin typeface="Montserrat"/>
                <a:ea typeface="Montserrat"/>
                <a:cs typeface="Montserrat"/>
                <a:sym typeface="Montserrat"/>
              </a:rPr>
              <a:t>the Lesson Design Elements</a:t>
            </a:r>
            <a:endParaRPr b="1" sz="2200">
              <a:latin typeface="Montserrat"/>
              <a:ea typeface="Montserrat"/>
              <a:cs typeface="Montserrat"/>
              <a:sym typeface="Montserrat"/>
            </a:endParaRPr>
          </a:p>
        </p:txBody>
      </p:sp>
      <p:graphicFrame>
        <p:nvGraphicFramePr>
          <p:cNvPr id="577" name="Google Shape;577;p95"/>
          <p:cNvGraphicFramePr/>
          <p:nvPr/>
        </p:nvGraphicFramePr>
        <p:xfrm>
          <a:off x="852225" y="1927050"/>
          <a:ext cx="3000000" cy="3000000"/>
        </p:xfrm>
        <a:graphic>
          <a:graphicData uri="http://schemas.openxmlformats.org/drawingml/2006/table">
            <a:tbl>
              <a:tblPr>
                <a:noFill/>
                <a:tableStyleId>{F9D50A59-31E1-411A-B09C-DF13590D82F7}</a:tableStyleId>
              </a:tblPr>
              <a:tblGrid>
                <a:gridCol w="3619500"/>
                <a:gridCol w="3619500"/>
              </a:tblGrid>
              <a:tr h="381000">
                <a:tc>
                  <a:txBody>
                    <a:bodyPr/>
                    <a:lstStyle/>
                    <a:p>
                      <a:pPr indent="0" lvl="0" marL="0" rtl="0" algn="l">
                        <a:spcBef>
                          <a:spcPts val="0"/>
                        </a:spcBef>
                        <a:spcAft>
                          <a:spcPts val="0"/>
                        </a:spcAft>
                        <a:buNone/>
                      </a:pPr>
                      <a:r>
                        <a:rPr b="1" lang="en">
                          <a:latin typeface="Montserrat"/>
                          <a:ea typeface="Montserrat"/>
                          <a:cs typeface="Montserrat"/>
                          <a:sym typeface="Montserrat"/>
                        </a:rPr>
                        <a:t>Educator Standard Component</a:t>
                      </a:r>
                      <a:endParaRPr b="1">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latin typeface="Montserrat"/>
                          <a:ea typeface="Montserrat"/>
                          <a:cs typeface="Montserrat"/>
                          <a:sym typeface="Montserrat"/>
                        </a:rPr>
                        <a:t>Lesson Design Element</a:t>
                      </a:r>
                      <a:endParaRPr b="1">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Montserrat"/>
                          <a:ea typeface="Montserrat"/>
                          <a:cs typeface="Montserrat"/>
                          <a:sym typeface="Montserrat"/>
                        </a:rPr>
                        <a:t>Establishing performance outcomes</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solidFill>
                            <a:srgbClr val="F1C232"/>
                          </a:solidFill>
                          <a:latin typeface="Montserrat"/>
                          <a:ea typeface="Montserrat"/>
                          <a:cs typeface="Montserrat"/>
                          <a:sym typeface="Montserrat"/>
                        </a:rPr>
                        <a:t>Learning Intention, Success Criteria</a:t>
                      </a:r>
                      <a:r>
                        <a:rPr lang="en">
                          <a:latin typeface="Montserrat"/>
                          <a:ea typeface="Montserrat"/>
                          <a:cs typeface="Montserrat"/>
                          <a:sym typeface="Montserrat"/>
                        </a:rPr>
                        <a:t> and </a:t>
                      </a:r>
                      <a:r>
                        <a:rPr b="1" lang="en">
                          <a:solidFill>
                            <a:srgbClr val="EA9999"/>
                          </a:solidFill>
                          <a:latin typeface="Montserrat"/>
                          <a:ea typeface="Montserrat"/>
                          <a:cs typeface="Montserrat"/>
                          <a:sym typeface="Montserrat"/>
                        </a:rPr>
                        <a:t>Evidence of Student Learning</a:t>
                      </a:r>
                      <a:endParaRPr b="1">
                        <a:solidFill>
                          <a:srgbClr val="EA9999"/>
                        </a:solidFill>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Montserrat"/>
                          <a:ea typeface="Montserrat"/>
                          <a:cs typeface="Montserrat"/>
                          <a:sym typeface="Montserrat"/>
                        </a:rPr>
                        <a:t>Maximizing Time On Task</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solidFill>
                            <a:srgbClr val="F1C232"/>
                          </a:solidFill>
                          <a:latin typeface="Montserrat"/>
                          <a:ea typeface="Montserrat"/>
                          <a:cs typeface="Montserrat"/>
                          <a:sym typeface="Montserrat"/>
                        </a:rPr>
                        <a:t>Lesson Approach</a:t>
                      </a:r>
                      <a:r>
                        <a:rPr lang="en">
                          <a:latin typeface="Montserrat"/>
                          <a:ea typeface="Montserrat"/>
                          <a:cs typeface="Montserrat"/>
                          <a:sym typeface="Montserrat"/>
                        </a:rPr>
                        <a:t> and </a:t>
                      </a:r>
                      <a:r>
                        <a:rPr b="1" lang="en">
                          <a:solidFill>
                            <a:srgbClr val="EA9999"/>
                          </a:solidFill>
                          <a:latin typeface="Montserrat"/>
                          <a:ea typeface="Montserrat"/>
                          <a:cs typeface="Montserrat"/>
                          <a:sym typeface="Montserrat"/>
                        </a:rPr>
                        <a:t>Learning Tasks</a:t>
                      </a:r>
                      <a:endParaRPr b="1">
                        <a:solidFill>
                          <a:srgbClr val="EA9999"/>
                        </a:solidFill>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latin typeface="Montserrat"/>
                          <a:ea typeface="Montserrat"/>
                          <a:cs typeface="Montserrat"/>
                          <a:sym typeface="Montserrat"/>
                        </a:rPr>
                        <a:t>Using Differentiated Instructional Strategies</a:t>
                      </a:r>
                      <a:endParaRPr>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c>
                  <a:txBody>
                    <a:bodyPr/>
                    <a:lstStyle/>
                    <a:p>
                      <a:pPr indent="0" lvl="0" marL="0" rtl="0" algn="l">
                        <a:spcBef>
                          <a:spcPts val="0"/>
                        </a:spcBef>
                        <a:spcAft>
                          <a:spcPts val="0"/>
                        </a:spcAft>
                        <a:buNone/>
                      </a:pPr>
                      <a:r>
                        <a:rPr b="1" lang="en">
                          <a:solidFill>
                            <a:srgbClr val="EA9999"/>
                          </a:solidFill>
                          <a:latin typeface="Montserrat"/>
                          <a:ea typeface="Montserrat"/>
                          <a:cs typeface="Montserrat"/>
                          <a:sym typeface="Montserrat"/>
                        </a:rPr>
                        <a:t>Learning Tasks, What the Teacher Does, What the Student Does, Scaffolds</a:t>
                      </a:r>
                      <a:endParaRPr b="1">
                        <a:solidFill>
                          <a:srgbClr val="EA9999"/>
                        </a:solidFill>
                        <a:latin typeface="Montserrat"/>
                        <a:ea typeface="Montserrat"/>
                        <a:cs typeface="Montserrat"/>
                        <a:sym typeface="Montserrat"/>
                      </a:endParaRPr>
                    </a:p>
                  </a:txBody>
                  <a:tcPr marT="91425" marB="91425" marR="91425" marL="91425">
                    <a:lnL cap="flat" cmpd="sng" w="38100">
                      <a:solidFill>
                        <a:srgbClr val="F4CCCC"/>
                      </a:solidFill>
                      <a:prstDash val="solid"/>
                      <a:round/>
                      <a:headEnd len="sm" w="sm" type="none"/>
                      <a:tailEnd len="sm" w="sm" type="none"/>
                    </a:lnL>
                    <a:lnR cap="flat" cmpd="sng" w="38100">
                      <a:solidFill>
                        <a:srgbClr val="F4CCCC"/>
                      </a:solidFill>
                      <a:prstDash val="solid"/>
                      <a:round/>
                      <a:headEnd len="sm" w="sm" type="none"/>
                      <a:tailEnd len="sm" w="sm" type="none"/>
                    </a:lnR>
                    <a:lnT cap="flat" cmpd="sng" w="38100">
                      <a:solidFill>
                        <a:srgbClr val="F4CCCC"/>
                      </a:solidFill>
                      <a:prstDash val="solid"/>
                      <a:round/>
                      <a:headEnd len="sm" w="sm" type="none"/>
                      <a:tailEnd len="sm" w="sm" type="none"/>
                    </a:lnT>
                    <a:lnB cap="flat" cmpd="sng" w="38100">
                      <a:solidFill>
                        <a:srgbClr val="F4CCCC"/>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96"/>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83" name="Google Shape;583;p96"/>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584" name="Google Shape;584;p96"/>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585" name="Google Shape;585;p96"/>
          <p:cNvSpPr/>
          <p:nvPr/>
        </p:nvSpPr>
        <p:spPr>
          <a:xfrm>
            <a:off x="1045325" y="2034625"/>
            <a:ext cx="7383300" cy="2790600"/>
          </a:xfrm>
          <a:prstGeom prst="roundRect">
            <a:avLst>
              <a:gd fmla="val 16667" name="adj"/>
            </a:avLst>
          </a:prstGeom>
          <a:noFill/>
          <a:ln cap="flat" cmpd="sng" w="762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96"/>
          <p:cNvSpPr txBox="1"/>
          <p:nvPr/>
        </p:nvSpPr>
        <p:spPr>
          <a:xfrm>
            <a:off x="6779300" y="2349000"/>
            <a:ext cx="1972200" cy="1577400"/>
          </a:xfrm>
          <a:prstGeom prst="rect">
            <a:avLst/>
          </a:prstGeom>
          <a:solidFill>
            <a:srgbClr val="FFE599"/>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October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Use of district instructional tools and resources based on instructional goals</a:t>
            </a:r>
            <a:endParaRPr>
              <a:latin typeface="Montserrat"/>
              <a:ea typeface="Montserrat"/>
              <a:cs typeface="Montserrat"/>
              <a:sym typeface="Montserrat"/>
            </a:endParaRPr>
          </a:p>
        </p:txBody>
      </p:sp>
      <p:sp>
        <p:nvSpPr>
          <p:cNvPr id="587" name="Google Shape;587;p96"/>
          <p:cNvSpPr txBox="1"/>
          <p:nvPr/>
        </p:nvSpPr>
        <p:spPr>
          <a:xfrm>
            <a:off x="4053175" y="2435075"/>
            <a:ext cx="1801500" cy="497700"/>
          </a:xfrm>
          <a:prstGeom prst="rect">
            <a:avLst/>
          </a:prstGeom>
          <a:noFill/>
          <a:ln cap="flat" cmpd="sng" w="76200">
            <a:solidFill>
              <a:srgbClr val="F6B2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88" name="Google Shape;588;p96"/>
          <p:cNvSpPr txBox="1"/>
          <p:nvPr/>
        </p:nvSpPr>
        <p:spPr>
          <a:xfrm>
            <a:off x="1941975" y="3547425"/>
            <a:ext cx="1801500" cy="497700"/>
          </a:xfrm>
          <a:prstGeom prst="rect">
            <a:avLst/>
          </a:prstGeom>
          <a:noFill/>
          <a:ln cap="flat" cmpd="sng" w="76200">
            <a:solidFill>
              <a:srgbClr val="F6B26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97">
            <a:hlinkClick r:id="rId3"/>
          </p:cNvPr>
          <p:cNvPicPr preferRelativeResize="0"/>
          <p:nvPr/>
        </p:nvPicPr>
        <p:blipFill>
          <a:blip r:embed="rId4">
            <a:alphaModFix/>
          </a:blip>
          <a:stretch>
            <a:fillRect/>
          </a:stretch>
        </p:blipFill>
        <p:spPr>
          <a:xfrm>
            <a:off x="1559713" y="661450"/>
            <a:ext cx="5287574" cy="3962251"/>
          </a:xfrm>
          <a:prstGeom prst="rect">
            <a:avLst/>
          </a:prstGeom>
          <a:noFill/>
          <a:ln>
            <a:noFill/>
          </a:ln>
        </p:spPr>
      </p:pic>
      <p:sp>
        <p:nvSpPr>
          <p:cNvPr id="594" name="Google Shape;594;p97"/>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5" name="Google Shape;595;p97"/>
          <p:cNvSpPr txBox="1"/>
          <p:nvPr/>
        </p:nvSpPr>
        <p:spPr>
          <a:xfrm>
            <a:off x="849650" y="170875"/>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sp>
        <p:nvSpPr>
          <p:cNvPr id="596" name="Google Shape;596;p97"/>
          <p:cNvSpPr/>
          <p:nvPr/>
        </p:nvSpPr>
        <p:spPr>
          <a:xfrm>
            <a:off x="1327325" y="573475"/>
            <a:ext cx="5563500" cy="3095700"/>
          </a:xfrm>
          <a:prstGeom prst="roundRect">
            <a:avLst>
              <a:gd fmla="val 16667" name="adj"/>
            </a:avLst>
          </a:prstGeom>
          <a:noFill/>
          <a:ln cap="flat" cmpd="sng" w="76200">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97"/>
          <p:cNvSpPr txBox="1"/>
          <p:nvPr/>
        </p:nvSpPr>
        <p:spPr>
          <a:xfrm>
            <a:off x="5702325" y="1305225"/>
            <a:ext cx="1972200" cy="1623600"/>
          </a:xfrm>
          <a:prstGeom prst="rect">
            <a:avLst/>
          </a:prstGeom>
          <a:solidFill>
            <a:srgbClr val="E6B8AF"/>
          </a:solidFill>
          <a:ln cap="flat" cmpd="sng" w="9525">
            <a:solidFill>
              <a:srgbClr val="CC412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November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Design of lesson using developmentally appropriate practices based on instructional goals</a:t>
            </a:r>
            <a:endParaRPr>
              <a:latin typeface="Montserrat"/>
              <a:ea typeface="Montserrat"/>
              <a:cs typeface="Montserrat"/>
              <a:sym typeface="Montserrat"/>
            </a:endParaRPr>
          </a:p>
        </p:txBody>
      </p:sp>
      <p:sp>
        <p:nvSpPr>
          <p:cNvPr id="598" name="Google Shape;598;p97"/>
          <p:cNvSpPr txBox="1"/>
          <p:nvPr/>
        </p:nvSpPr>
        <p:spPr>
          <a:xfrm>
            <a:off x="1955450" y="1293000"/>
            <a:ext cx="1598400" cy="402600"/>
          </a:xfrm>
          <a:prstGeom prst="rect">
            <a:avLst/>
          </a:prstGeom>
          <a:noFill/>
          <a:ln cap="flat" cmpd="sng" w="76200">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99" name="Google Shape;599;p97"/>
          <p:cNvSpPr txBox="1"/>
          <p:nvPr/>
        </p:nvSpPr>
        <p:spPr>
          <a:xfrm>
            <a:off x="2075600" y="678685"/>
            <a:ext cx="1598400" cy="402600"/>
          </a:xfrm>
          <a:prstGeom prst="rect">
            <a:avLst/>
          </a:prstGeom>
          <a:noFill/>
          <a:ln cap="flat" cmpd="sng" w="76200">
            <a:solidFill>
              <a:srgbClr val="EA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98">
            <a:hlinkClick r:id="rId3"/>
          </p:cNvPr>
          <p:cNvPicPr preferRelativeResize="0"/>
          <p:nvPr/>
        </p:nvPicPr>
        <p:blipFill>
          <a:blip r:embed="rId4">
            <a:alphaModFix/>
          </a:blip>
          <a:stretch>
            <a:fillRect/>
          </a:stretch>
        </p:blipFill>
        <p:spPr>
          <a:xfrm>
            <a:off x="471838" y="590625"/>
            <a:ext cx="5287574" cy="3962251"/>
          </a:xfrm>
          <a:prstGeom prst="rect">
            <a:avLst/>
          </a:prstGeom>
          <a:noFill/>
          <a:ln>
            <a:noFill/>
          </a:ln>
        </p:spPr>
      </p:pic>
      <p:sp>
        <p:nvSpPr>
          <p:cNvPr id="605" name="Google Shape;605;p98"/>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06" name="Google Shape;606;p98"/>
          <p:cNvSpPr txBox="1"/>
          <p:nvPr/>
        </p:nvSpPr>
        <p:spPr>
          <a:xfrm>
            <a:off x="776150" y="97375"/>
            <a:ext cx="77799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B5394"/>
                </a:solidFill>
                <a:latin typeface="Montserrat"/>
                <a:ea typeface="Montserrat"/>
                <a:cs typeface="Montserrat"/>
                <a:sym typeface="Montserrat"/>
              </a:rPr>
              <a:t>Building a lesson starts with determining Evidence of Learning</a:t>
            </a:r>
            <a:endParaRPr b="1" sz="1800">
              <a:solidFill>
                <a:srgbClr val="0B5394"/>
              </a:solidFill>
              <a:latin typeface="Montserrat"/>
              <a:ea typeface="Montserrat"/>
              <a:cs typeface="Montserrat"/>
              <a:sym typeface="Montserrat"/>
            </a:endParaRPr>
          </a:p>
        </p:txBody>
      </p:sp>
      <p:pic>
        <p:nvPicPr>
          <p:cNvPr id="607" name="Google Shape;607;p98"/>
          <p:cNvPicPr preferRelativeResize="0"/>
          <p:nvPr/>
        </p:nvPicPr>
        <p:blipFill>
          <a:blip r:embed="rId5">
            <a:alphaModFix/>
          </a:blip>
          <a:stretch>
            <a:fillRect/>
          </a:stretch>
        </p:blipFill>
        <p:spPr>
          <a:xfrm>
            <a:off x="248125" y="862300"/>
            <a:ext cx="8895875" cy="2290550"/>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99"/>
          <p:cNvSpPr txBox="1"/>
          <p:nvPr/>
        </p:nvSpPr>
        <p:spPr>
          <a:xfrm>
            <a:off x="779175" y="771300"/>
            <a:ext cx="7335900" cy="30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700">
              <a:solidFill>
                <a:srgbClr val="EA9999"/>
              </a:solidFill>
              <a:latin typeface="Montserrat"/>
              <a:ea typeface="Montserrat"/>
              <a:cs typeface="Montserrat"/>
              <a:sym typeface="Montserrat"/>
            </a:endParaRPr>
          </a:p>
          <a:p>
            <a:pPr indent="0" lvl="0" marL="0" rtl="0" algn="ctr">
              <a:spcBef>
                <a:spcPts val="0"/>
              </a:spcBef>
              <a:spcAft>
                <a:spcPts val="0"/>
              </a:spcAft>
              <a:buNone/>
            </a:pPr>
            <a:r>
              <a:rPr b="1" lang="en" sz="3700">
                <a:solidFill>
                  <a:srgbClr val="EA9999"/>
                </a:solidFill>
                <a:latin typeface="Montserrat"/>
                <a:ea typeface="Montserrat"/>
                <a:cs typeface="Montserrat"/>
                <a:sym typeface="Montserrat"/>
              </a:rPr>
              <a:t>Evidence of Learning </a:t>
            </a:r>
            <a:endParaRPr b="1" sz="3700">
              <a:solidFill>
                <a:srgbClr val="EA9999"/>
              </a:solidFill>
              <a:latin typeface="Montserrat"/>
              <a:ea typeface="Montserrat"/>
              <a:cs typeface="Montserrat"/>
              <a:sym typeface="Montserrat"/>
            </a:endParaRPr>
          </a:p>
          <a:p>
            <a:pPr indent="0" lvl="0" marL="0" rtl="0" algn="ctr">
              <a:spcBef>
                <a:spcPts val="0"/>
              </a:spcBef>
              <a:spcAft>
                <a:spcPts val="0"/>
              </a:spcAft>
              <a:buNone/>
            </a:pPr>
            <a:r>
              <a:rPr lang="en" sz="3700">
                <a:solidFill>
                  <a:srgbClr val="0B5394"/>
                </a:solidFill>
                <a:latin typeface="Montserrat"/>
                <a:ea typeface="Montserrat"/>
                <a:cs typeface="Montserrat"/>
                <a:sym typeface="Montserrat"/>
              </a:rPr>
              <a:t>is directly tied to the </a:t>
            </a:r>
            <a:endParaRPr sz="3700">
              <a:solidFill>
                <a:srgbClr val="0B5394"/>
              </a:solidFill>
              <a:latin typeface="Montserrat"/>
              <a:ea typeface="Montserrat"/>
              <a:cs typeface="Montserrat"/>
              <a:sym typeface="Montserrat"/>
            </a:endParaRPr>
          </a:p>
          <a:p>
            <a:pPr indent="0" lvl="0" marL="0" rtl="0" algn="ctr">
              <a:spcBef>
                <a:spcPts val="0"/>
              </a:spcBef>
              <a:spcAft>
                <a:spcPts val="0"/>
              </a:spcAft>
              <a:buNone/>
            </a:pPr>
            <a:r>
              <a:rPr b="1" lang="en" sz="3700">
                <a:solidFill>
                  <a:srgbClr val="FFD966"/>
                </a:solidFill>
                <a:latin typeface="Montserrat"/>
                <a:ea typeface="Montserrat"/>
                <a:cs typeface="Montserrat"/>
                <a:sym typeface="Montserrat"/>
              </a:rPr>
              <a:t>Success Criteria</a:t>
            </a:r>
            <a:endParaRPr b="1" sz="3700">
              <a:solidFill>
                <a:srgbClr val="FFD966"/>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00"/>
          <p:cNvSpPr txBox="1"/>
          <p:nvPr/>
        </p:nvSpPr>
        <p:spPr>
          <a:xfrm>
            <a:off x="469550" y="1147950"/>
            <a:ext cx="4496100" cy="2847600"/>
          </a:xfrm>
          <a:prstGeom prst="rect">
            <a:avLst/>
          </a:prstGeom>
          <a:noFill/>
          <a:ln>
            <a:noFill/>
          </a:ln>
        </p:spPr>
        <p:txBody>
          <a:bodyPr anchorCtr="0" anchor="t" bIns="68575" lIns="68575" spcFirstLastPara="1" rIns="68575" wrap="square" tIns="68575">
            <a:spAutoFit/>
          </a:bodyPr>
          <a:lstStyle/>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Common understanding developed from learning intentions by teacher and students</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Teacher or student model</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I can statement</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Rubric</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Exemplar</a:t>
            </a:r>
            <a:endParaRPr sz="2200">
              <a:solidFill>
                <a:schemeClr val="dk1"/>
              </a:solidFill>
              <a:latin typeface="Montserrat"/>
              <a:ea typeface="Montserrat"/>
              <a:cs typeface="Montserrat"/>
              <a:sym typeface="Montserrat"/>
            </a:endParaRPr>
          </a:p>
        </p:txBody>
      </p:sp>
      <p:sp>
        <p:nvSpPr>
          <p:cNvPr id="618" name="Google Shape;618;p100"/>
          <p:cNvSpPr txBox="1"/>
          <p:nvPr/>
        </p:nvSpPr>
        <p:spPr>
          <a:xfrm>
            <a:off x="592246" y="234750"/>
            <a:ext cx="7537200" cy="8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1"/>
                </a:solidFill>
                <a:latin typeface="Montserrat"/>
                <a:ea typeface="Montserrat"/>
                <a:cs typeface="Montserrat"/>
                <a:sym typeface="Montserrat"/>
              </a:rPr>
              <a:t>Success Criteria can include:</a:t>
            </a:r>
            <a:endParaRPr sz="3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
        <p:nvSpPr>
          <p:cNvPr id="619" name="Google Shape;619;p100"/>
          <p:cNvSpPr txBox="1"/>
          <p:nvPr/>
        </p:nvSpPr>
        <p:spPr>
          <a:xfrm>
            <a:off x="2035975" y="4220300"/>
            <a:ext cx="5118600" cy="5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u="sng">
                <a:solidFill>
                  <a:schemeClr val="hlink"/>
                </a:solidFill>
                <a:latin typeface="Montserrat"/>
                <a:ea typeface="Montserrat"/>
                <a:cs typeface="Montserrat"/>
                <a:sym typeface="Montserrat"/>
                <a:hlinkClick r:id="rId3"/>
              </a:rPr>
              <a:t>Developing Success Criteria</a:t>
            </a:r>
            <a:endParaRPr b="1" sz="2200">
              <a:latin typeface="Montserrat"/>
              <a:ea typeface="Montserrat"/>
              <a:cs typeface="Montserrat"/>
              <a:sym typeface="Montserrat"/>
            </a:endParaRPr>
          </a:p>
        </p:txBody>
      </p:sp>
      <p:pic>
        <p:nvPicPr>
          <p:cNvPr id="620" name="Google Shape;620;p100"/>
          <p:cNvPicPr preferRelativeResize="0"/>
          <p:nvPr/>
        </p:nvPicPr>
        <p:blipFill>
          <a:blip r:embed="rId4">
            <a:alphaModFix/>
          </a:blip>
          <a:stretch>
            <a:fillRect/>
          </a:stretch>
        </p:blipFill>
        <p:spPr>
          <a:xfrm>
            <a:off x="5422850" y="982625"/>
            <a:ext cx="3188724" cy="31887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101"/>
          <p:cNvPicPr preferRelativeResize="0"/>
          <p:nvPr/>
        </p:nvPicPr>
        <p:blipFill>
          <a:blip r:embed="rId3">
            <a:alphaModFix/>
          </a:blip>
          <a:stretch>
            <a:fillRect/>
          </a:stretch>
        </p:blipFill>
        <p:spPr>
          <a:xfrm>
            <a:off x="1319500" y="1017825"/>
            <a:ext cx="6627951" cy="3444174"/>
          </a:xfrm>
          <a:prstGeom prst="rect">
            <a:avLst/>
          </a:prstGeom>
          <a:noFill/>
          <a:ln>
            <a:noFill/>
          </a:ln>
        </p:spPr>
      </p:pic>
      <p:sp>
        <p:nvSpPr>
          <p:cNvPr id="626" name="Google Shape;626;p101"/>
          <p:cNvSpPr txBox="1"/>
          <p:nvPr/>
        </p:nvSpPr>
        <p:spPr>
          <a:xfrm>
            <a:off x="1163250" y="321200"/>
            <a:ext cx="70836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C78D8"/>
                </a:solidFill>
                <a:latin typeface="Montserrat"/>
                <a:ea typeface="Montserrat"/>
                <a:cs typeface="Montserrat"/>
                <a:sym typeface="Montserrat"/>
              </a:rPr>
              <a:t>Think about the teacher we watched…</a:t>
            </a:r>
            <a:endParaRPr b="1" sz="2400">
              <a:solidFill>
                <a:srgbClr val="3C78D8"/>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102"/>
          <p:cNvPicPr preferRelativeResize="0"/>
          <p:nvPr/>
        </p:nvPicPr>
        <p:blipFill>
          <a:blip r:embed="rId3">
            <a:alphaModFix/>
          </a:blip>
          <a:stretch>
            <a:fillRect/>
          </a:stretch>
        </p:blipFill>
        <p:spPr>
          <a:xfrm>
            <a:off x="236638" y="3226125"/>
            <a:ext cx="7991475" cy="1819275"/>
          </a:xfrm>
          <a:prstGeom prst="rect">
            <a:avLst/>
          </a:prstGeom>
          <a:noFill/>
          <a:ln>
            <a:noFill/>
          </a:ln>
        </p:spPr>
      </p:pic>
      <p:pic>
        <p:nvPicPr>
          <p:cNvPr id="632" name="Google Shape;632;p102"/>
          <p:cNvPicPr preferRelativeResize="0"/>
          <p:nvPr/>
        </p:nvPicPr>
        <p:blipFill>
          <a:blip r:embed="rId4">
            <a:alphaModFix/>
          </a:blip>
          <a:stretch>
            <a:fillRect/>
          </a:stretch>
        </p:blipFill>
        <p:spPr>
          <a:xfrm>
            <a:off x="80500" y="1031801"/>
            <a:ext cx="5657823" cy="1819276"/>
          </a:xfrm>
          <a:prstGeom prst="rect">
            <a:avLst/>
          </a:prstGeom>
          <a:noFill/>
          <a:ln>
            <a:noFill/>
          </a:ln>
        </p:spPr>
      </p:pic>
      <p:sp>
        <p:nvSpPr>
          <p:cNvPr id="633" name="Google Shape;633;p102"/>
          <p:cNvSpPr txBox="1"/>
          <p:nvPr/>
        </p:nvSpPr>
        <p:spPr>
          <a:xfrm>
            <a:off x="2469750" y="197975"/>
            <a:ext cx="6571200" cy="1275600"/>
          </a:xfrm>
          <a:prstGeom prst="rect">
            <a:avLst/>
          </a:prstGeom>
          <a:solidFill>
            <a:srgbClr val="9E9E9E"/>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5.1.2 </a:t>
            </a:r>
            <a:r>
              <a:rPr b="1" lang="en" sz="1300">
                <a:solidFill>
                  <a:schemeClr val="dk1"/>
                </a:solidFill>
              </a:rPr>
              <a:t>Use mathematics and computational thinking</a:t>
            </a:r>
            <a:r>
              <a:rPr lang="en" sz="1300">
                <a:solidFill>
                  <a:schemeClr val="dk1"/>
                </a:solidFill>
              </a:rPr>
              <a:t> to compare the </a:t>
            </a:r>
            <a:r>
              <a:rPr lang="en" sz="1300" u="sng">
                <a:solidFill>
                  <a:schemeClr val="dk1"/>
                </a:solidFill>
              </a:rPr>
              <a:t>quantity</a:t>
            </a:r>
            <a:r>
              <a:rPr lang="en" sz="1300">
                <a:solidFill>
                  <a:schemeClr val="dk1"/>
                </a:solidFill>
              </a:rPr>
              <a:t> of saltwater and freshwater in various reservoirs to provide evidence for the distribution of water on Earth. Emphasize reservoirs such as oceans, lakes, rivers, glaciers, groundwater, and polar ice caps. Examples of using mathematics and computational thinking could include measuring, estimating, graphing, or finding percentages of quantities. (ESS2.C)</a:t>
            </a:r>
            <a:endParaRPr sz="1600"/>
          </a:p>
        </p:txBody>
      </p:sp>
      <p:sp>
        <p:nvSpPr>
          <p:cNvPr id="634" name="Google Shape;634;p102"/>
          <p:cNvSpPr txBox="1"/>
          <p:nvPr/>
        </p:nvSpPr>
        <p:spPr>
          <a:xfrm>
            <a:off x="3449650" y="1880275"/>
            <a:ext cx="3577500" cy="766800"/>
          </a:xfrm>
          <a:prstGeom prst="rect">
            <a:avLst/>
          </a:prstGeom>
          <a:solidFill>
            <a:schemeClr val="lt2"/>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t>We can choose the graph that best represents the distribution of water on Earth.</a:t>
            </a:r>
            <a:endParaRPr sz="1500"/>
          </a:p>
        </p:txBody>
      </p:sp>
      <p:cxnSp>
        <p:nvCxnSpPr>
          <p:cNvPr id="635" name="Google Shape;635;p102"/>
          <p:cNvCxnSpPr/>
          <p:nvPr/>
        </p:nvCxnSpPr>
        <p:spPr>
          <a:xfrm flipH="1">
            <a:off x="3704550" y="2654700"/>
            <a:ext cx="6000" cy="821400"/>
          </a:xfrm>
          <a:prstGeom prst="straightConnector1">
            <a:avLst/>
          </a:prstGeom>
          <a:noFill/>
          <a:ln cap="flat" cmpd="sng" w="38100">
            <a:solidFill>
              <a:schemeClr val="dk2"/>
            </a:solidFill>
            <a:prstDash val="solid"/>
            <a:round/>
            <a:headEnd len="med" w="med" type="none"/>
            <a:tailEnd len="med" w="med" type="triangle"/>
          </a:ln>
        </p:spPr>
      </p:cxnSp>
      <p:sp>
        <p:nvSpPr>
          <p:cNvPr id="636" name="Google Shape;636;p102"/>
          <p:cNvSpPr/>
          <p:nvPr/>
        </p:nvSpPr>
        <p:spPr>
          <a:xfrm>
            <a:off x="911550" y="1094700"/>
            <a:ext cx="1558200" cy="279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7" name="Google Shape;637;p102"/>
          <p:cNvSpPr txBox="1"/>
          <p:nvPr/>
        </p:nvSpPr>
        <p:spPr>
          <a:xfrm>
            <a:off x="176400" y="197975"/>
            <a:ext cx="2043600" cy="691500"/>
          </a:xfrm>
          <a:prstGeom prst="rect">
            <a:avLst/>
          </a:prstGeom>
          <a:solidFill>
            <a:srgbClr val="CFE2F3"/>
          </a:solidFill>
          <a:ln cap="flat" cmpd="sng" w="2857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alibri"/>
                <a:ea typeface="Calibri"/>
                <a:cs typeface="Calibri"/>
                <a:sym typeface="Calibri"/>
              </a:rPr>
              <a:t>Observed Teacher’s Lesson</a:t>
            </a:r>
            <a:endParaRPr b="1"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03"/>
          <p:cNvSpPr txBox="1"/>
          <p:nvPr/>
        </p:nvSpPr>
        <p:spPr>
          <a:xfrm>
            <a:off x="6147775" y="2369650"/>
            <a:ext cx="2616600" cy="26631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alibri"/>
                <a:ea typeface="Calibri"/>
                <a:cs typeface="Calibri"/>
                <a:sym typeface="Calibri"/>
              </a:rPr>
              <a:t>Exampl</a:t>
            </a:r>
            <a:r>
              <a:rPr b="1" lang="en" sz="1800">
                <a:latin typeface="Calibri"/>
                <a:ea typeface="Calibri"/>
                <a:cs typeface="Calibri"/>
                <a:sym typeface="Calibri"/>
              </a:rPr>
              <a:t>es:</a:t>
            </a:r>
            <a:endParaRPr b="1" sz="1800">
              <a:latin typeface="Calibri"/>
              <a:ea typeface="Calibri"/>
              <a:cs typeface="Calibri"/>
              <a:sym typeface="Calibri"/>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In class discussions</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Questioning</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Low stakes group work</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Reflection writing</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Exit tickets</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Concept maps</a:t>
            </a:r>
            <a:endParaRPr b="1" sz="1500">
              <a:solidFill>
                <a:schemeClr val="dk1"/>
              </a:solidFill>
              <a:latin typeface="Century Gothic"/>
              <a:ea typeface="Century Gothic"/>
              <a:cs typeface="Century Gothic"/>
              <a:sym typeface="Century Gothic"/>
            </a:endParaRPr>
          </a:p>
          <a:p>
            <a:pPr indent="-323850" lvl="0" marL="457200" rtl="0" algn="l">
              <a:spcBef>
                <a:spcPts val="0"/>
              </a:spcBef>
              <a:spcAft>
                <a:spcPts val="0"/>
              </a:spcAft>
              <a:buClr>
                <a:schemeClr val="dk1"/>
              </a:buClr>
              <a:buSzPts val="1500"/>
              <a:buFont typeface="Century Gothic"/>
              <a:buChar char="●"/>
            </a:pPr>
            <a:r>
              <a:rPr b="1" lang="en" sz="1500">
                <a:solidFill>
                  <a:schemeClr val="dk1"/>
                </a:solidFill>
                <a:latin typeface="Century Gothic"/>
                <a:ea typeface="Century Gothic"/>
                <a:cs typeface="Century Gothic"/>
                <a:sym typeface="Century Gothic"/>
              </a:rPr>
              <a:t>Self and peer-assessment</a:t>
            </a:r>
            <a:endParaRPr b="1" sz="1500">
              <a:solidFill>
                <a:schemeClr val="dk1"/>
              </a:solidFill>
              <a:latin typeface="Century Gothic"/>
              <a:ea typeface="Century Gothic"/>
              <a:cs typeface="Century Gothic"/>
              <a:sym typeface="Century Gothic"/>
            </a:endParaRPr>
          </a:p>
        </p:txBody>
      </p:sp>
      <p:sp>
        <p:nvSpPr>
          <p:cNvPr id="643" name="Google Shape;643;p103"/>
          <p:cNvSpPr txBox="1"/>
          <p:nvPr/>
        </p:nvSpPr>
        <p:spPr>
          <a:xfrm>
            <a:off x="5990500" y="137050"/>
            <a:ext cx="3065400" cy="18228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Calibri"/>
                <a:ea typeface="Calibri"/>
                <a:cs typeface="Calibri"/>
                <a:sym typeface="Calibri"/>
              </a:rPr>
              <a:t>Evidence to support learning also includes the multiple ways teachers gather evidence to inform their instruction. </a:t>
            </a:r>
            <a:r>
              <a:rPr b="1" lang="en" sz="1700">
                <a:latin typeface="Calibri"/>
                <a:ea typeface="Calibri"/>
                <a:cs typeface="Calibri"/>
                <a:sym typeface="Calibri"/>
              </a:rPr>
              <a:t>Planning for these is an element of quality lesson design.</a:t>
            </a:r>
            <a:endParaRPr b="1" sz="1700">
              <a:latin typeface="Calibri"/>
              <a:ea typeface="Calibri"/>
              <a:cs typeface="Calibri"/>
              <a:sym typeface="Calibri"/>
            </a:endParaRPr>
          </a:p>
        </p:txBody>
      </p:sp>
      <p:sp>
        <p:nvSpPr>
          <p:cNvPr id="644" name="Google Shape;644;p103"/>
          <p:cNvSpPr/>
          <p:nvPr/>
        </p:nvSpPr>
        <p:spPr>
          <a:xfrm>
            <a:off x="6604450" y="1959850"/>
            <a:ext cx="1778700" cy="409800"/>
          </a:xfrm>
          <a:prstGeom prst="down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pic>
        <p:nvPicPr>
          <p:cNvPr id="645" name="Google Shape;645;p103"/>
          <p:cNvPicPr preferRelativeResize="0"/>
          <p:nvPr/>
        </p:nvPicPr>
        <p:blipFill rotWithShape="1">
          <a:blip r:embed="rId3">
            <a:alphaModFix/>
          </a:blip>
          <a:srcRect b="0" l="8657" r="10579" t="6924"/>
          <a:stretch/>
        </p:blipFill>
        <p:spPr>
          <a:xfrm>
            <a:off x="171000" y="233775"/>
            <a:ext cx="1778700" cy="2733501"/>
          </a:xfrm>
          <a:prstGeom prst="rect">
            <a:avLst/>
          </a:prstGeom>
          <a:noFill/>
          <a:ln>
            <a:noFill/>
          </a:ln>
        </p:spPr>
      </p:pic>
      <p:pic>
        <p:nvPicPr>
          <p:cNvPr id="646" name="Google Shape;646;p103"/>
          <p:cNvPicPr preferRelativeResize="0"/>
          <p:nvPr/>
        </p:nvPicPr>
        <p:blipFill rotWithShape="1">
          <a:blip r:embed="rId4">
            <a:alphaModFix/>
          </a:blip>
          <a:srcRect b="0" l="6209" r="9195" t="2496"/>
          <a:stretch/>
        </p:blipFill>
        <p:spPr>
          <a:xfrm>
            <a:off x="2045150" y="233775"/>
            <a:ext cx="1778700" cy="2733501"/>
          </a:xfrm>
          <a:prstGeom prst="rect">
            <a:avLst/>
          </a:prstGeom>
          <a:noFill/>
          <a:ln>
            <a:noFill/>
          </a:ln>
        </p:spPr>
      </p:pic>
      <p:sp>
        <p:nvSpPr>
          <p:cNvPr id="647" name="Google Shape;647;p103"/>
          <p:cNvSpPr txBox="1"/>
          <p:nvPr/>
        </p:nvSpPr>
        <p:spPr>
          <a:xfrm>
            <a:off x="2246000" y="3406425"/>
            <a:ext cx="3005400" cy="1241400"/>
          </a:xfrm>
          <a:prstGeom prst="rect">
            <a:avLst/>
          </a:prstGeom>
          <a:solidFill>
            <a:schemeClr val="lt2"/>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rPr>
              <a:t>Success Criteria: </a:t>
            </a:r>
            <a:endParaRPr b="1" sz="1700">
              <a:solidFill>
                <a:schemeClr val="dk1"/>
              </a:solidFill>
            </a:endParaRPr>
          </a:p>
          <a:p>
            <a:pPr indent="0" lvl="0" marL="0" rtl="0" algn="l">
              <a:spcBef>
                <a:spcPts val="0"/>
              </a:spcBef>
              <a:spcAft>
                <a:spcPts val="0"/>
              </a:spcAft>
              <a:buClr>
                <a:schemeClr val="dk1"/>
              </a:buClr>
              <a:buSzPts val="1100"/>
              <a:buFont typeface="Arial"/>
              <a:buNone/>
            </a:pPr>
            <a:r>
              <a:rPr b="1" lang="en" sz="1700">
                <a:solidFill>
                  <a:schemeClr val="dk1"/>
                </a:solidFill>
              </a:rPr>
              <a:t>I </a:t>
            </a:r>
            <a:r>
              <a:rPr b="1" lang="en" sz="1500">
                <a:solidFill>
                  <a:schemeClr val="dk1"/>
                </a:solidFill>
              </a:rPr>
              <a:t>can choose the graph that best represents the distribution of water on Earth.</a:t>
            </a:r>
            <a:endParaRPr b="1" sz="1600">
              <a:latin typeface="Montserrat"/>
              <a:ea typeface="Montserrat"/>
              <a:cs typeface="Montserrat"/>
              <a:sym typeface="Montserrat"/>
            </a:endParaRPr>
          </a:p>
        </p:txBody>
      </p:sp>
      <p:pic>
        <p:nvPicPr>
          <p:cNvPr id="648" name="Google Shape;648;p103"/>
          <p:cNvPicPr preferRelativeResize="0"/>
          <p:nvPr/>
        </p:nvPicPr>
        <p:blipFill rotWithShape="1">
          <a:blip r:embed="rId5">
            <a:alphaModFix/>
          </a:blip>
          <a:srcRect b="0" l="6975" r="12664" t="8223"/>
          <a:stretch/>
        </p:blipFill>
        <p:spPr>
          <a:xfrm>
            <a:off x="3919300" y="233775"/>
            <a:ext cx="1778700" cy="2708649"/>
          </a:xfrm>
          <a:prstGeom prst="rect">
            <a:avLst/>
          </a:prstGeom>
          <a:noFill/>
          <a:ln>
            <a:noFill/>
          </a:ln>
        </p:spPr>
      </p:pic>
      <p:pic>
        <p:nvPicPr>
          <p:cNvPr id="649" name="Google Shape;649;p103"/>
          <p:cNvPicPr preferRelativeResize="0"/>
          <p:nvPr/>
        </p:nvPicPr>
        <p:blipFill rotWithShape="1">
          <a:blip r:embed="rId6">
            <a:alphaModFix/>
          </a:blip>
          <a:srcRect b="26142" l="8898" r="12842" t="9560"/>
          <a:stretch/>
        </p:blipFill>
        <p:spPr>
          <a:xfrm>
            <a:off x="171000" y="3080500"/>
            <a:ext cx="1728376" cy="1893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104"/>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55" name="Google Shape;655;p104"/>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B5394"/>
                </a:solidFill>
                <a:latin typeface="Montserrat"/>
                <a:ea typeface="Montserrat"/>
                <a:cs typeface="Montserrat"/>
                <a:sym typeface="Montserrat"/>
              </a:rPr>
              <a:t>Building Meaningful Learning Tasks</a:t>
            </a:r>
            <a:endParaRPr b="1" sz="2200">
              <a:solidFill>
                <a:srgbClr val="0B5394"/>
              </a:solidFill>
              <a:latin typeface="Montserrat"/>
              <a:ea typeface="Montserrat"/>
              <a:cs typeface="Montserrat"/>
              <a:sym typeface="Montserrat"/>
            </a:endParaRPr>
          </a:p>
        </p:txBody>
      </p:sp>
      <p:pic>
        <p:nvPicPr>
          <p:cNvPr id="656" name="Google Shape;656;p104">
            <a:hlinkClick r:id="rId3"/>
          </p:cNvPr>
          <p:cNvPicPr preferRelativeResize="0"/>
          <p:nvPr/>
        </p:nvPicPr>
        <p:blipFill>
          <a:blip r:embed="rId4">
            <a:alphaModFix/>
          </a:blip>
          <a:stretch>
            <a:fillRect/>
          </a:stretch>
        </p:blipFill>
        <p:spPr>
          <a:xfrm>
            <a:off x="1507600" y="806875"/>
            <a:ext cx="6140376" cy="3965150"/>
          </a:xfrm>
          <a:prstGeom prst="rect">
            <a:avLst/>
          </a:prstGeom>
          <a:noFill/>
          <a:ln>
            <a:noFill/>
          </a:ln>
        </p:spPr>
      </p:pic>
      <p:sp>
        <p:nvSpPr>
          <p:cNvPr id="657" name="Google Shape;657;p104"/>
          <p:cNvSpPr/>
          <p:nvPr/>
        </p:nvSpPr>
        <p:spPr>
          <a:xfrm>
            <a:off x="1171625" y="1701475"/>
            <a:ext cx="7048800" cy="3222900"/>
          </a:xfrm>
          <a:prstGeom prst="roundRect">
            <a:avLst>
              <a:gd fmla="val 16667" name="adj"/>
            </a:avLst>
          </a:prstGeom>
          <a:noFill/>
          <a:ln cap="flat" cmpd="sng" w="76200">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78"/>
          <p:cNvPicPr preferRelativeResize="0"/>
          <p:nvPr/>
        </p:nvPicPr>
        <p:blipFill>
          <a:blip r:embed="rId3">
            <a:alphaModFix/>
          </a:blip>
          <a:stretch>
            <a:fillRect/>
          </a:stretch>
        </p:blipFill>
        <p:spPr>
          <a:xfrm>
            <a:off x="206802" y="64550"/>
            <a:ext cx="8730396" cy="4838699"/>
          </a:xfrm>
          <a:prstGeom prst="rect">
            <a:avLst/>
          </a:prstGeom>
          <a:noFill/>
          <a:ln>
            <a:noFill/>
          </a:ln>
        </p:spPr>
      </p:pic>
      <p:sp>
        <p:nvSpPr>
          <p:cNvPr id="398" name="Google Shape;398;p78"/>
          <p:cNvSpPr/>
          <p:nvPr/>
        </p:nvSpPr>
        <p:spPr>
          <a:xfrm>
            <a:off x="6243800"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8"/>
          <p:cNvSpPr/>
          <p:nvPr/>
        </p:nvSpPr>
        <p:spPr>
          <a:xfrm>
            <a:off x="397725"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graphicFrame>
        <p:nvGraphicFramePr>
          <p:cNvPr id="662" name="Google Shape;662;p105"/>
          <p:cNvGraphicFramePr/>
          <p:nvPr/>
        </p:nvGraphicFramePr>
        <p:xfrm>
          <a:off x="31263" y="106698"/>
          <a:ext cx="3000000" cy="3000000"/>
        </p:xfrm>
        <a:graphic>
          <a:graphicData uri="http://schemas.openxmlformats.org/drawingml/2006/table">
            <a:tbl>
              <a:tblPr>
                <a:noFill/>
                <a:tableStyleId>{F9D50A59-31E1-411A-B09C-DF13590D82F7}</a:tableStyleId>
              </a:tblPr>
              <a:tblGrid>
                <a:gridCol w="1459675"/>
                <a:gridCol w="1899525"/>
                <a:gridCol w="1899525"/>
                <a:gridCol w="1899525"/>
                <a:gridCol w="1824600"/>
              </a:tblGrid>
              <a:tr h="811750">
                <a:tc rowSpan="2">
                  <a:txBody>
                    <a:bodyPr/>
                    <a:lstStyle/>
                    <a:p>
                      <a:pPr indent="0" lvl="0" marL="0" rtl="0" algn="l">
                        <a:spcBef>
                          <a:spcPts val="0"/>
                        </a:spcBef>
                        <a:spcAft>
                          <a:spcPts val="0"/>
                        </a:spcAft>
                        <a:buNone/>
                      </a:pPr>
                      <a:r>
                        <a:rPr b="1" lang="en" sz="1200">
                          <a:solidFill>
                            <a:srgbClr val="E69138"/>
                          </a:solidFill>
                          <a:latin typeface="Montserrat"/>
                          <a:ea typeface="Montserrat"/>
                          <a:cs typeface="Montserrat"/>
                          <a:sym typeface="Montserrat"/>
                        </a:rPr>
                        <a:t>Explicit Instruction</a:t>
                      </a:r>
                      <a:endParaRPr b="1" sz="900">
                        <a:solidFill>
                          <a:srgbClr val="E69138"/>
                        </a:solidFill>
                        <a:latin typeface="Montserrat"/>
                        <a:ea typeface="Montserrat"/>
                        <a:cs typeface="Montserrat"/>
                        <a:sym typeface="Montserrat"/>
                      </a:endParaRPr>
                    </a:p>
                    <a:p>
                      <a:pPr indent="0" lvl="0" marL="0" rtl="0" algn="l">
                        <a:spcBef>
                          <a:spcPts val="0"/>
                        </a:spcBef>
                        <a:spcAft>
                          <a:spcPts val="0"/>
                        </a:spcAft>
                        <a:buNone/>
                      </a:pPr>
                      <a:r>
                        <a:t/>
                      </a:r>
                      <a:endParaRPr b="1" sz="500">
                        <a:solidFill>
                          <a:srgbClr val="E69138"/>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800" u="sng">
                          <a:solidFill>
                            <a:schemeClr val="hlink"/>
                          </a:solidFill>
                          <a:latin typeface="Montserrat"/>
                          <a:ea typeface="Montserrat"/>
                          <a:cs typeface="Montserrat"/>
                          <a:sym typeface="Montserrat"/>
                          <a:hlinkClick r:id="rId3"/>
                        </a:rPr>
                        <a:t>Delivery is characterized by clear descriptions and modeling of a skill, followed by practice with feedback. The teacher systematically withdraws support to move students to independent work. </a:t>
                      </a:r>
                      <a:endParaRPr b="1" i="1" sz="1000">
                        <a:solidFill>
                          <a:srgbClr val="E69138"/>
                        </a:solidFill>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I do </a:t>
                      </a:r>
                      <a:endParaRPr sz="1200">
                        <a:latin typeface="Lexend Deca ExtraBold"/>
                        <a:ea typeface="Lexend Deca ExtraBold"/>
                        <a:cs typeface="Lexend Deca ExtraBold"/>
                        <a:sym typeface="Lexend Deca ExtraBold"/>
                      </a:endParaRPr>
                    </a:p>
                    <a:p>
                      <a:pPr indent="0" lvl="0" marL="0" marR="181347" rtl="0" algn="l">
                        <a:spcBef>
                          <a:spcPts val="0"/>
                        </a:spcBef>
                        <a:spcAft>
                          <a:spcPts val="0"/>
                        </a:spcAft>
                        <a:buNone/>
                      </a:pPr>
                      <a:r>
                        <a:rPr lang="en" sz="800">
                          <a:latin typeface="Lexend Deca"/>
                          <a:ea typeface="Lexend Deca"/>
                          <a:cs typeface="Lexend Deca"/>
                          <a:sym typeface="Lexend Deca"/>
                        </a:rPr>
                        <a:t>Teacher models/explains</a:t>
                      </a:r>
                      <a:endParaRPr b="1" sz="8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solidFill>
                      <a:srgbClr val="CFE2F3"/>
                    </a:solidFill>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We do </a:t>
                      </a:r>
                      <a:endParaRPr sz="1200">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latin typeface="Lexend Deca"/>
                          <a:ea typeface="Lexend Deca"/>
                          <a:cs typeface="Lexend Deca"/>
                          <a:sym typeface="Lexend Deca"/>
                        </a:rPr>
                        <a:t>Teacher and students </a:t>
                      </a:r>
                      <a:endParaRPr sz="800">
                        <a:latin typeface="Lexend Deca"/>
                        <a:ea typeface="Lexend Deca"/>
                        <a:cs typeface="Lexend Deca"/>
                        <a:sym typeface="Lexend Deca"/>
                      </a:endParaRPr>
                    </a:p>
                    <a:p>
                      <a:pPr indent="0" lvl="0" marL="0" rtl="0" algn="l">
                        <a:spcBef>
                          <a:spcPts val="0"/>
                        </a:spcBef>
                        <a:spcAft>
                          <a:spcPts val="0"/>
                        </a:spcAft>
                        <a:buNone/>
                      </a:pPr>
                      <a:r>
                        <a:rPr lang="en" sz="800">
                          <a:latin typeface="Lexend Deca"/>
                          <a:ea typeface="Lexend Deca"/>
                          <a:cs typeface="Lexend Deca"/>
                          <a:sym typeface="Lexend Deca"/>
                        </a:rPr>
                        <a:t>practice together</a:t>
                      </a:r>
                      <a:endParaRPr sz="800">
                        <a:latin typeface="Lexend Deca"/>
                        <a:ea typeface="Lexend Deca"/>
                        <a:cs typeface="Lexend Deca"/>
                        <a:sym typeface="Lexend Dec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FC5E8"/>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Lexend Deca ExtraBold"/>
                          <a:ea typeface="Lexend Deca ExtraBold"/>
                          <a:cs typeface="Lexend Deca ExtraBold"/>
                          <a:sym typeface="Lexend Deca ExtraBold"/>
                        </a:rPr>
                        <a:t>You do it together</a:t>
                      </a:r>
                      <a:endParaRPr sz="1200">
                        <a:solidFill>
                          <a:schemeClr val="dk1"/>
                        </a:solidFill>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solidFill>
                            <a:schemeClr val="dk1"/>
                          </a:solidFill>
                          <a:latin typeface="Lexend Deca"/>
                          <a:ea typeface="Lexend Deca"/>
                          <a:cs typeface="Lexend Deca"/>
                          <a:sym typeface="Lexend Deca"/>
                        </a:rPr>
                        <a:t>Students practice</a:t>
                      </a:r>
                      <a:endParaRPr sz="8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facilitates</a:t>
                      </a:r>
                      <a:endParaRPr sz="800">
                        <a:solidFill>
                          <a:schemeClr val="dk1"/>
                        </a:solidFill>
                        <a:latin typeface="Lexend Deca"/>
                        <a:ea typeface="Lexend Deca"/>
                        <a:cs typeface="Lexend Deca"/>
                        <a:sym typeface="Lexend Deca"/>
                      </a:endParaRPr>
                    </a:p>
                  </a:txBody>
                  <a:tcPr marT="91425" marB="91425" marR="113250"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FA8DC"/>
                    </a:solidFill>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You do </a:t>
                      </a:r>
                      <a:endParaRPr sz="1200">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latin typeface="Lexend Deca"/>
                          <a:ea typeface="Lexend Deca"/>
                          <a:cs typeface="Lexend Deca"/>
                          <a:sym typeface="Lexend Deca"/>
                        </a:rPr>
                        <a:t>Students demonstrate</a:t>
                      </a:r>
                      <a:endParaRPr sz="800">
                        <a:latin typeface="Lexend Deca"/>
                        <a:ea typeface="Lexend Deca"/>
                        <a:cs typeface="Lexend Deca"/>
                        <a:sym typeface="Lexend Deca"/>
                      </a:endParaRPr>
                    </a:p>
                    <a:p>
                      <a:pPr indent="0" lvl="0" marL="0" rtl="0" algn="l">
                        <a:spcBef>
                          <a:spcPts val="0"/>
                        </a:spcBef>
                        <a:spcAft>
                          <a:spcPts val="0"/>
                        </a:spcAft>
                        <a:buNone/>
                      </a:pPr>
                      <a:r>
                        <a:rPr lang="en" sz="800">
                          <a:latin typeface="Lexend Deca"/>
                          <a:ea typeface="Lexend Deca"/>
                          <a:cs typeface="Lexend Deca"/>
                          <a:sym typeface="Lexend Deca"/>
                        </a:rPr>
                        <a:t>Teacher evaluates and gives feedback</a:t>
                      </a:r>
                      <a:endParaRPr sz="800">
                        <a:latin typeface="Lexend Deca"/>
                        <a:ea typeface="Lexend Deca"/>
                        <a:cs typeface="Lexend Deca"/>
                        <a:sym typeface="Lexend Deca"/>
                      </a:endParaRPr>
                    </a:p>
                  </a:txBody>
                  <a:tcPr marT="91425" marB="91425" marR="91425" marL="91425">
                    <a:solidFill>
                      <a:srgbClr val="3D85C6"/>
                    </a:solidFill>
                  </a:tcPr>
                </a:tc>
              </a:tr>
              <a:tr h="1589725">
                <a:tc vMerge="1"/>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lang="en" sz="900">
                          <a:solidFill>
                            <a:schemeClr val="dk1"/>
                          </a:solidFill>
                          <a:latin typeface="Lexend Deca"/>
                          <a:ea typeface="Lexend Deca"/>
                          <a:cs typeface="Lexend Deca"/>
                          <a:sym typeface="Lexend Deca"/>
                        </a:rPr>
                        <a:t> </a:t>
                      </a:r>
                      <a:r>
                        <a:rPr lang="en" sz="900">
                          <a:solidFill>
                            <a:schemeClr val="dk1"/>
                          </a:solidFill>
                          <a:latin typeface="Lexend Deca Light"/>
                          <a:ea typeface="Lexend Deca Light"/>
                          <a:cs typeface="Lexend Deca Light"/>
                          <a:sym typeface="Lexend Deca Light"/>
                        </a:rPr>
                        <a:t>establishes the purpose of learning, activates prior knowledge, models using think-alouds.</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 </a:t>
                      </a:r>
                      <a:r>
                        <a:rPr lang="en" sz="900">
                          <a:solidFill>
                            <a:schemeClr val="dk1"/>
                          </a:solidFill>
                          <a:latin typeface="Lexend Deca Light"/>
                          <a:ea typeface="Lexend Deca Light"/>
                          <a:cs typeface="Lexend Deca Light"/>
                          <a:sym typeface="Lexend Deca Light"/>
                        </a:rPr>
                        <a:t>actively listen, make connections, record content and ask for clarification.</a:t>
                      </a:r>
                      <a:r>
                        <a:rPr lang="en" sz="900">
                          <a:solidFill>
                            <a:schemeClr val="dk1"/>
                          </a:solidFill>
                          <a:latin typeface="Lexend Deca"/>
                          <a:ea typeface="Lexend Deca"/>
                          <a:cs typeface="Lexend Deca"/>
                          <a:sym typeface="Lexend Deca"/>
                        </a:rPr>
                        <a:t> </a:t>
                      </a:r>
                      <a:endParaRPr sz="10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i="1" lang="en" sz="900">
                          <a:solidFill>
                            <a:schemeClr val="dk1"/>
                          </a:solidFill>
                          <a:latin typeface="Lexend Deca"/>
                          <a:ea typeface="Lexend Deca"/>
                          <a:cs typeface="Lexend Deca"/>
                          <a:sym typeface="Lexend Deca"/>
                        </a:rPr>
                        <a:t> </a:t>
                      </a:r>
                      <a:r>
                        <a:rPr lang="en" sz="900">
                          <a:solidFill>
                            <a:schemeClr val="dk1"/>
                          </a:solidFill>
                          <a:latin typeface="Lexend Deca Light"/>
                          <a:ea typeface="Lexend Deca Light"/>
                          <a:cs typeface="Lexend Deca Light"/>
                          <a:sym typeface="Lexend Deca Light"/>
                        </a:rPr>
                        <a:t>prompts, questions and gives feedback to guide student practice; teacher firms up understanding.</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Lexend Deca"/>
                        <a:ea typeface="Lexend Deca"/>
                        <a:cs typeface="Lexend Deca"/>
                        <a:sym typeface="Lexend Deca"/>
                      </a:endParaRPr>
                    </a:p>
                    <a:p>
                      <a:pPr indent="0" lvl="0" marL="0" rtl="0" algn="l">
                        <a:spcBef>
                          <a:spcPts val="0"/>
                        </a:spcBef>
                        <a:spcAft>
                          <a:spcPts val="0"/>
                        </a:spcAft>
                        <a:buNone/>
                      </a:pPr>
                      <a:r>
                        <a:rPr b="1" i="1" lang="en" sz="900">
                          <a:solidFill>
                            <a:srgbClr val="0E101A"/>
                          </a:solidFill>
                          <a:latin typeface="Lexend Deca"/>
                          <a:ea typeface="Lexend Deca"/>
                          <a:cs typeface="Lexend Deca"/>
                          <a:sym typeface="Lexend Deca"/>
                        </a:rPr>
                        <a:t>Students</a:t>
                      </a:r>
                      <a:r>
                        <a:rPr lang="en" sz="900">
                          <a:solidFill>
                            <a:srgbClr val="0E101A"/>
                          </a:solidFill>
                          <a:latin typeface="Lexend Deca"/>
                          <a:ea typeface="Lexend Deca"/>
                          <a:cs typeface="Lexend Deca"/>
                          <a:sym typeface="Lexend Deca"/>
                        </a:rPr>
                        <a:t> </a:t>
                      </a:r>
                      <a:r>
                        <a:rPr lang="en" sz="900">
                          <a:solidFill>
                            <a:srgbClr val="0E101A"/>
                          </a:solidFill>
                          <a:latin typeface="Lexend Deca Light"/>
                          <a:ea typeface="Lexend Deca Light"/>
                          <a:cs typeface="Lexend Deca Light"/>
                          <a:sym typeface="Lexend Deca Light"/>
                        </a:rPr>
                        <a:t>ask and respond to questions, work with the teacher and classmates to practice skills and concepts.</a:t>
                      </a:r>
                      <a:r>
                        <a:rPr lang="en" sz="800">
                          <a:solidFill>
                            <a:srgbClr val="0E101A"/>
                          </a:solidFill>
                          <a:latin typeface="Lexend Deca Light"/>
                          <a:ea typeface="Lexend Deca Light"/>
                          <a:cs typeface="Lexend Deca Light"/>
                          <a:sym typeface="Lexend Deca Light"/>
                        </a:rPr>
                        <a:t> </a:t>
                      </a:r>
                      <a:endParaRPr sz="700">
                        <a:latin typeface="Lexend Deca Light"/>
                        <a:ea typeface="Lexend Deca Light"/>
                        <a:cs typeface="Lexend Deca Light"/>
                        <a:sym typeface="Lexend Deca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i="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facilitates learning activities to help students practice and apply skills and concepts with each other.</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practice and apply skills and concepts through practice, problem-solving and discussions with peers</a:t>
                      </a:r>
                      <a:r>
                        <a:rPr lang="en" sz="900">
                          <a:solidFill>
                            <a:schemeClr val="dk1"/>
                          </a:solidFill>
                          <a:latin typeface="Montserrat"/>
                          <a:ea typeface="Montserrat"/>
                          <a:cs typeface="Montserrat"/>
                          <a:sym typeface="Montserrat"/>
                        </a:rPr>
                        <a:t>.</a:t>
                      </a:r>
                      <a:endParaRPr>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00000"/>
                        </a:lnSpc>
                        <a:spcBef>
                          <a:spcPts val="1200"/>
                        </a:spcBef>
                        <a:spcAft>
                          <a:spcPts val="0"/>
                        </a:spcAft>
                        <a:buNone/>
                      </a:pPr>
                      <a:r>
                        <a:rPr b="1" i="1" lang="en" sz="900">
                          <a:solidFill>
                            <a:schemeClr val="dk1"/>
                          </a:solidFill>
                          <a:latin typeface="Lexend Deca"/>
                          <a:ea typeface="Lexend Deca"/>
                          <a:cs typeface="Lexend Deca"/>
                          <a:sym typeface="Lexend Deca"/>
                        </a:rPr>
                        <a:t>Teacher</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evaluates students’ proficiency on the skills/standards and provides feedback. </a:t>
                      </a:r>
                      <a:endParaRPr sz="900">
                        <a:solidFill>
                          <a:schemeClr val="dk1"/>
                        </a:solidFill>
                        <a:latin typeface="Lexend Deca Light"/>
                        <a:ea typeface="Lexend Deca Light"/>
                        <a:cs typeface="Lexend Deca Light"/>
                        <a:sym typeface="Lexend Deca Light"/>
                      </a:endParaRPr>
                    </a:p>
                    <a:p>
                      <a:pPr indent="0" lvl="0" marL="0" rtl="0" algn="l">
                        <a:lnSpc>
                          <a:spcPct val="100000"/>
                        </a:lnSpc>
                        <a:spcBef>
                          <a:spcPts val="1200"/>
                        </a:spcBef>
                        <a:spcAft>
                          <a:spcPts val="1200"/>
                        </a:spcAft>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apply the new knowledge, demonstrate the learning and use feedback to track their progress.</a:t>
                      </a:r>
                      <a:endParaRPr sz="1000">
                        <a:latin typeface="Lexend Deca Light"/>
                        <a:ea typeface="Lexend Deca Light"/>
                        <a:cs typeface="Lexend Deca Light"/>
                        <a:sym typeface="Lexend Deca 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r>
              <a:tr h="845575">
                <a:tc rowSpan="2">
                  <a:txBody>
                    <a:bodyPr/>
                    <a:lstStyle/>
                    <a:p>
                      <a:pPr indent="0" lvl="0" marL="0" rtl="0" algn="l">
                        <a:spcBef>
                          <a:spcPts val="0"/>
                        </a:spcBef>
                        <a:spcAft>
                          <a:spcPts val="0"/>
                        </a:spcAft>
                        <a:buNone/>
                      </a:pPr>
                      <a:r>
                        <a:rPr b="1" lang="en" sz="1200">
                          <a:solidFill>
                            <a:srgbClr val="674EA7"/>
                          </a:solidFill>
                          <a:latin typeface="Montserrat"/>
                          <a:ea typeface="Montserrat"/>
                          <a:cs typeface="Montserrat"/>
                          <a:sym typeface="Montserrat"/>
                        </a:rPr>
                        <a:t>Inquiry-Based Instruction</a:t>
                      </a:r>
                      <a:endParaRPr b="1" sz="1200">
                        <a:solidFill>
                          <a:srgbClr val="674EA7"/>
                        </a:solidFill>
                        <a:latin typeface="Montserrat"/>
                        <a:ea typeface="Montserrat"/>
                        <a:cs typeface="Montserrat"/>
                        <a:sym typeface="Montserrat"/>
                      </a:endParaRPr>
                    </a:p>
                    <a:p>
                      <a:pPr indent="0" lvl="0" marL="0" rtl="0" algn="l">
                        <a:spcBef>
                          <a:spcPts val="0"/>
                        </a:spcBef>
                        <a:spcAft>
                          <a:spcPts val="0"/>
                        </a:spcAft>
                        <a:buNone/>
                      </a:pPr>
                      <a:r>
                        <a:t/>
                      </a:r>
                      <a:endParaRPr b="1" sz="500">
                        <a:solidFill>
                          <a:srgbClr val="674EA7"/>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800" u="sng">
                          <a:solidFill>
                            <a:schemeClr val="hlink"/>
                          </a:solidFill>
                          <a:latin typeface="Montserrat"/>
                          <a:ea typeface="Montserrat"/>
                          <a:cs typeface="Montserrat"/>
                          <a:sym typeface="Montserrat"/>
                          <a:hlinkClick r:id="rId4"/>
                        </a:rPr>
                        <a:t>Delivery is characterized by intentionally selected and organized tasks that create the opportunity for students to  gain knowledge and skills through exploration. The teacher carefully scaffolds the learning to meet the standard(s). </a:t>
                      </a:r>
                      <a:endParaRPr b="1" sz="800">
                        <a:solidFill>
                          <a:srgbClr val="674EA7"/>
                        </a:solidFill>
                        <a:latin typeface="Montserrat"/>
                        <a:ea typeface="Montserrat"/>
                        <a:cs typeface="Montserrat"/>
                        <a:sym typeface="Montserra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latin typeface="Lexend Deca ExtraBold"/>
                          <a:ea typeface="Lexend Deca ExtraBold"/>
                          <a:cs typeface="Lexend Deca ExtraBold"/>
                          <a:sym typeface="Lexend Deca ExtraBold"/>
                        </a:rPr>
                        <a:t>You do it together</a:t>
                      </a:r>
                      <a:r>
                        <a:rPr lang="en">
                          <a:solidFill>
                            <a:schemeClr val="dk1"/>
                          </a:solidFill>
                          <a:latin typeface="Lexend Deca"/>
                          <a:ea typeface="Lexend Deca"/>
                          <a:cs typeface="Lexend Deca"/>
                          <a:sym typeface="Lexend Deca"/>
                        </a:rPr>
                        <a:t>                                </a:t>
                      </a:r>
                      <a:endParaRPr>
                        <a:solidFill>
                          <a:schemeClr val="dk1"/>
                        </a:solidFill>
                        <a:latin typeface="Lexend Deca"/>
                        <a:ea typeface="Lexend Deca"/>
                        <a:cs typeface="Lexend Deca"/>
                        <a:sym typeface="Lexend Deca"/>
                      </a:endParaRPr>
                    </a:p>
                    <a:p>
                      <a:pPr indent="0" lvl="0" marL="0" rtl="0" algn="l">
                        <a:spcBef>
                          <a:spcPts val="0"/>
                        </a:spcBef>
                        <a:spcAft>
                          <a:spcPts val="0"/>
                        </a:spcAft>
                        <a:buNone/>
                      </a:pPr>
                      <a:r>
                        <a:rPr lang="en" sz="900">
                          <a:solidFill>
                            <a:schemeClr val="dk1"/>
                          </a:solidFill>
                          <a:latin typeface="Lexend Deca"/>
                          <a:ea typeface="Lexend Deca"/>
                          <a:cs typeface="Lexend Deca"/>
                          <a:sym typeface="Lexend Deca"/>
                        </a:rPr>
                        <a:t>Students explore                                                                                                            </a:t>
                      </a:r>
                      <a:r>
                        <a:rPr lang="en" sz="800">
                          <a:solidFill>
                            <a:schemeClr val="dk1"/>
                          </a:solidFill>
                          <a:latin typeface="Lexend Deca"/>
                          <a:ea typeface="Lexend Deca"/>
                          <a:cs typeface="Lexend Deca"/>
                          <a:sym typeface="Lexend Deca"/>
                        </a:rPr>
                        <a:t>Teacher facilitates</a:t>
                      </a:r>
                      <a:endParaRPr sz="13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FA8DC"/>
                    </a:solidFill>
                  </a:tcPr>
                </a:tc>
                <a:tc>
                  <a:txBody>
                    <a:bodyPr/>
                    <a:lstStyle/>
                    <a:p>
                      <a:pPr indent="0" lvl="0" marL="0" rtl="0" algn="l">
                        <a:spcBef>
                          <a:spcPts val="0"/>
                        </a:spcBef>
                        <a:spcAft>
                          <a:spcPts val="0"/>
                        </a:spcAft>
                        <a:buNone/>
                      </a:pPr>
                      <a:r>
                        <a:rPr lang="en" sz="1200">
                          <a:solidFill>
                            <a:schemeClr val="dk1"/>
                          </a:solidFill>
                          <a:latin typeface="Lexend Deca ExtraBold"/>
                          <a:ea typeface="Lexend Deca ExtraBold"/>
                          <a:cs typeface="Lexend Deca ExtraBold"/>
                          <a:sym typeface="Lexend Deca ExtraBold"/>
                        </a:rPr>
                        <a:t>We do</a:t>
                      </a:r>
                      <a:endParaRPr sz="1200">
                        <a:solidFill>
                          <a:schemeClr val="dk1"/>
                        </a:solidFill>
                        <a:latin typeface="Lexend Deca ExtraBold"/>
                        <a:ea typeface="Lexend Deca ExtraBold"/>
                        <a:cs typeface="Lexend Deca ExtraBold"/>
                        <a:sym typeface="Lexend Deca ExtraBold"/>
                      </a:endParaRPr>
                    </a:p>
                    <a:p>
                      <a:pPr indent="0" lvl="0" marL="0" rtl="0" algn="l">
                        <a:spcBef>
                          <a:spcPts val="0"/>
                        </a:spcBef>
                        <a:spcAft>
                          <a:spcPts val="0"/>
                        </a:spcAft>
                        <a:buNone/>
                      </a:pPr>
                      <a:r>
                        <a:rPr lang="en" sz="800">
                          <a:solidFill>
                            <a:schemeClr val="dk1"/>
                          </a:solidFill>
                          <a:latin typeface="Lexend Deca"/>
                          <a:ea typeface="Lexend Deca"/>
                          <a:cs typeface="Lexend Deca"/>
                          <a:sym typeface="Lexend Deca"/>
                        </a:rPr>
                        <a:t>Students explain  and elaborate</a:t>
                      </a:r>
                      <a:endParaRPr sz="8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facilitates</a:t>
                      </a:r>
                      <a:r>
                        <a:rPr lang="en" sz="800">
                          <a:solidFill>
                            <a:schemeClr val="dk1"/>
                          </a:solidFill>
                          <a:latin typeface="Montserrat"/>
                          <a:ea typeface="Montserrat"/>
                          <a:cs typeface="Montserrat"/>
                          <a:sym typeface="Montserrat"/>
                        </a:rPr>
                        <a:t>  </a:t>
                      </a:r>
                      <a:endParaRPr sz="900">
                        <a:solidFill>
                          <a:schemeClr val="dk1"/>
                        </a:solidFill>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rPr lang="en" sz="1200">
                          <a:solidFill>
                            <a:schemeClr val="dk1"/>
                          </a:solidFill>
                          <a:latin typeface="Lexend Deca ExtraBold"/>
                          <a:ea typeface="Lexend Deca ExtraBold"/>
                          <a:cs typeface="Lexend Deca ExtraBold"/>
                          <a:sym typeface="Lexend Deca ExtraBold"/>
                        </a:rPr>
                        <a:t>I do </a:t>
                      </a:r>
                      <a:endParaRPr sz="1200">
                        <a:solidFill>
                          <a:schemeClr val="dk1"/>
                        </a:solidFill>
                        <a:latin typeface="Lexend Deca ExtraBold"/>
                        <a:ea typeface="Lexend Deca ExtraBold"/>
                        <a:cs typeface="Lexend Deca ExtraBold"/>
                        <a:sym typeface="Lexend Deca ExtraBold"/>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explains/models</a:t>
                      </a:r>
                      <a:endParaRPr sz="1200">
                        <a:solidFill>
                          <a:schemeClr val="dk1"/>
                        </a:solidFill>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n" sz="1200">
                          <a:latin typeface="Lexend Deca ExtraBold"/>
                          <a:ea typeface="Lexend Deca ExtraBold"/>
                          <a:cs typeface="Lexend Deca ExtraBold"/>
                          <a:sym typeface="Lexend Deca ExtraBold"/>
                        </a:rPr>
                        <a:t>You do</a:t>
                      </a:r>
                      <a:r>
                        <a:rPr lang="en">
                          <a:latin typeface="Lexend Deca ExtraBold"/>
                          <a:ea typeface="Lexend Deca ExtraBold"/>
                          <a:cs typeface="Lexend Deca ExtraBold"/>
                          <a:sym typeface="Lexend Deca ExtraBold"/>
                        </a:rPr>
                        <a:t> </a:t>
                      </a:r>
                      <a:endParaRPr>
                        <a:latin typeface="Lexend Deca ExtraBold"/>
                        <a:ea typeface="Lexend Deca ExtraBold"/>
                        <a:cs typeface="Lexend Deca ExtraBold"/>
                        <a:sym typeface="Lexend Deca ExtraBold"/>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Students demonstrate</a:t>
                      </a:r>
                      <a:endParaRPr sz="800">
                        <a:solidFill>
                          <a:schemeClr val="dk1"/>
                        </a:solidFill>
                        <a:latin typeface="Lexend Deca"/>
                        <a:ea typeface="Lexend Deca"/>
                        <a:cs typeface="Lexend Deca"/>
                        <a:sym typeface="Lexend Deca"/>
                      </a:endParaRPr>
                    </a:p>
                    <a:p>
                      <a:pPr indent="0" lvl="0" marL="0" rtl="0" algn="l">
                        <a:spcBef>
                          <a:spcPts val="0"/>
                        </a:spcBef>
                        <a:spcAft>
                          <a:spcPts val="0"/>
                        </a:spcAft>
                        <a:buClr>
                          <a:schemeClr val="dk1"/>
                        </a:buClr>
                        <a:buSzPts val="1100"/>
                        <a:buFont typeface="Arial"/>
                        <a:buNone/>
                      </a:pPr>
                      <a:r>
                        <a:rPr lang="en" sz="800">
                          <a:solidFill>
                            <a:schemeClr val="dk1"/>
                          </a:solidFill>
                          <a:latin typeface="Lexend Deca"/>
                          <a:ea typeface="Lexend Deca"/>
                          <a:cs typeface="Lexend Deca"/>
                          <a:sym typeface="Lexend Deca"/>
                        </a:rPr>
                        <a:t>Teacher evaluates and gives feedback </a:t>
                      </a:r>
                      <a:endParaRPr sz="1200">
                        <a:latin typeface="Lexend Deca"/>
                        <a:ea typeface="Lexend Deca"/>
                        <a:cs typeface="Lexend Deca"/>
                        <a:sym typeface="Lexend Dec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3D85C6"/>
                    </a:solidFill>
                  </a:tcPr>
                </a:tc>
              </a:tr>
              <a:tr h="1674300">
                <a:tc vMerge="1"/>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b="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engages students by presenting a question, phenomenon, problem or source and facilitates learning activities.</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explore new ideas through investigating, problem-solving and discussions with peers.</a:t>
                      </a:r>
                      <a:endParaRPr sz="1000">
                        <a:latin typeface="Lexend Deca Light"/>
                        <a:ea typeface="Lexend Deca Light"/>
                        <a:cs typeface="Lexend Deca Light"/>
                        <a:sym typeface="Lexend Deca Light"/>
                      </a:endParaRPr>
                    </a:p>
                  </a:txBody>
                  <a:tcPr marT="91425" marB="91425" marR="91425" marL="914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lang="en" sz="900">
                          <a:solidFill>
                            <a:schemeClr val="dk1"/>
                          </a:solidFill>
                          <a:latin typeface="Lexend Deca Light"/>
                          <a:ea typeface="Lexend Deca Light"/>
                          <a:cs typeface="Lexend Deca Light"/>
                          <a:sym typeface="Lexend Deca Light"/>
                        </a:rPr>
                        <a:t> facilitates discussion among students to help them formulate and share new ideas about the phenomenon or problem.</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b="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develop explanations of new ideas based on explorations.</a:t>
                      </a:r>
                      <a:endParaRPr>
                        <a:latin typeface="Lexend Deca Light"/>
                        <a:ea typeface="Lexend Deca Light"/>
                        <a:cs typeface="Lexend Deca Light"/>
                        <a:sym typeface="Lexend Deca Light"/>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b="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explains concepts, models and summarizes knowledge,  addresses misconceptions, bridges student learning with the standard.</a:t>
                      </a:r>
                      <a:endParaRPr sz="900">
                        <a:solidFill>
                          <a:schemeClr val="dk1"/>
                        </a:solidFill>
                        <a:latin typeface="Lexend Deca Light"/>
                        <a:ea typeface="Lexend Deca Light"/>
                        <a:cs typeface="Lexend Deca Light"/>
                        <a:sym typeface="Lexend Deca Light"/>
                      </a:endParaRPr>
                    </a:p>
                    <a:p>
                      <a:pPr indent="0" lvl="0" marL="0" rtl="0" algn="l">
                        <a:spcBef>
                          <a:spcPts val="0"/>
                        </a:spcBef>
                        <a:spcAft>
                          <a:spcPts val="0"/>
                        </a:spcAft>
                        <a:buClr>
                          <a:schemeClr val="dk1"/>
                        </a:buClr>
                        <a:buSzPts val="1100"/>
                        <a:buFont typeface="Arial"/>
                        <a:buNone/>
                      </a:pPr>
                      <a:r>
                        <a:t/>
                      </a:r>
                      <a:endParaRPr sz="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actively listen, make connections, record content, and ask for clarification. </a:t>
                      </a:r>
                      <a:endParaRPr>
                        <a:latin typeface="Lexend Deca Light"/>
                        <a:ea typeface="Lexend Deca Light"/>
                        <a:cs typeface="Lexend Deca Light"/>
                        <a:sym typeface="Lexend Deca Light"/>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lnSpc>
                          <a:spcPct val="115000"/>
                        </a:lnSpc>
                        <a:spcBef>
                          <a:spcPts val="120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Teacher</a:t>
                      </a:r>
                      <a:r>
                        <a:rPr b="1" i="1"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evaluates students’ proficiency on the standard and provides feedback.</a:t>
                      </a:r>
                      <a:endParaRPr sz="900">
                        <a:solidFill>
                          <a:schemeClr val="dk1"/>
                        </a:solidFill>
                        <a:latin typeface="Lexend Deca Light"/>
                        <a:ea typeface="Lexend Deca Light"/>
                        <a:cs typeface="Lexend Deca Light"/>
                        <a:sym typeface="Lexend Deca Light"/>
                      </a:endParaRPr>
                    </a:p>
                    <a:p>
                      <a:pPr indent="0" lvl="0" marL="0" rtl="0" algn="l">
                        <a:lnSpc>
                          <a:spcPct val="115000"/>
                        </a:lnSpc>
                        <a:spcBef>
                          <a:spcPts val="1200"/>
                        </a:spcBef>
                        <a:spcAft>
                          <a:spcPts val="0"/>
                        </a:spcAft>
                        <a:buClr>
                          <a:schemeClr val="dk1"/>
                        </a:buClr>
                        <a:buSzPts val="1100"/>
                        <a:buFont typeface="Arial"/>
                        <a:buNone/>
                      </a:pPr>
                      <a:r>
                        <a:rPr b="1" i="1" lang="en" sz="900">
                          <a:solidFill>
                            <a:schemeClr val="dk1"/>
                          </a:solidFill>
                          <a:latin typeface="Lexend Deca"/>
                          <a:ea typeface="Lexend Deca"/>
                          <a:cs typeface="Lexend Deca"/>
                          <a:sym typeface="Lexend Deca"/>
                        </a:rPr>
                        <a:t>Students</a:t>
                      </a:r>
                      <a:r>
                        <a:rPr lang="en" sz="900">
                          <a:solidFill>
                            <a:schemeClr val="dk1"/>
                          </a:solidFill>
                          <a:latin typeface="Montserrat"/>
                          <a:ea typeface="Montserrat"/>
                          <a:cs typeface="Montserrat"/>
                          <a:sym typeface="Montserrat"/>
                        </a:rPr>
                        <a:t> </a:t>
                      </a:r>
                      <a:r>
                        <a:rPr lang="en" sz="900">
                          <a:solidFill>
                            <a:schemeClr val="dk1"/>
                          </a:solidFill>
                          <a:latin typeface="Lexend Deca Light"/>
                          <a:ea typeface="Lexend Deca Light"/>
                          <a:cs typeface="Lexend Deca Light"/>
                          <a:sym typeface="Lexend Deca Light"/>
                        </a:rPr>
                        <a:t>apply the new knowledge, demonstrate the learning and use feedback to track their  progress.</a:t>
                      </a:r>
                      <a:endParaRPr sz="900">
                        <a:solidFill>
                          <a:schemeClr val="dk1"/>
                        </a:solidFill>
                        <a:latin typeface="Lexend Deca Light"/>
                        <a:ea typeface="Lexend Deca Light"/>
                        <a:cs typeface="Lexend Deca Light"/>
                        <a:sym typeface="Lexend Deca Light"/>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
        <p:nvSpPr>
          <p:cNvPr id="663" name="Google Shape;663;p105"/>
          <p:cNvSpPr txBox="1"/>
          <p:nvPr/>
        </p:nvSpPr>
        <p:spPr>
          <a:xfrm>
            <a:off x="4473000" y="4681875"/>
            <a:ext cx="46710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  GSD C&amp;I Revised February 2022</a:t>
            </a:r>
            <a:endParaRPr sz="900">
              <a:solidFill>
                <a:schemeClr val="dk1"/>
              </a:solidFill>
              <a:latin typeface="Montserrat"/>
              <a:ea typeface="Montserrat"/>
              <a:cs typeface="Montserrat"/>
              <a:sym typeface="Montserrat"/>
            </a:endParaRPr>
          </a:p>
          <a:p>
            <a:pPr indent="0" lvl="0" marL="0" rtl="0" algn="r">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UBSE 2021 Instructional Approaches: Explicit and Inquiry-Based Instruction</a:t>
            </a:r>
            <a:endParaRPr sz="900">
              <a:solidFill>
                <a:schemeClr val="dk1"/>
              </a:solidFill>
              <a:latin typeface="Montserrat"/>
              <a:ea typeface="Montserrat"/>
              <a:cs typeface="Montserrat"/>
              <a:sym typeface="Montserrat"/>
            </a:endParaRPr>
          </a:p>
        </p:txBody>
      </p:sp>
      <p:sp>
        <p:nvSpPr>
          <p:cNvPr id="664" name="Google Shape;664;p105"/>
          <p:cNvSpPr/>
          <p:nvPr/>
        </p:nvSpPr>
        <p:spPr>
          <a:xfrm>
            <a:off x="1155575" y="3071775"/>
            <a:ext cx="7752300" cy="1610100"/>
          </a:xfrm>
          <a:prstGeom prst="roundRect">
            <a:avLst>
              <a:gd fmla="val 16667" name="adj"/>
            </a:avLst>
          </a:prstGeom>
          <a:noFill/>
          <a:ln cap="flat" cmpd="sng" w="11430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5" name="Google Shape;665;p105"/>
          <p:cNvPicPr preferRelativeResize="0"/>
          <p:nvPr/>
        </p:nvPicPr>
        <p:blipFill>
          <a:blip r:embed="rId5">
            <a:alphaModFix/>
          </a:blip>
          <a:stretch>
            <a:fillRect/>
          </a:stretch>
        </p:blipFill>
        <p:spPr>
          <a:xfrm>
            <a:off x="0" y="1344950"/>
            <a:ext cx="8766850" cy="2301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106">
            <a:hlinkClick r:id="rId3"/>
          </p:cNvPr>
          <p:cNvPicPr preferRelativeResize="0"/>
          <p:nvPr/>
        </p:nvPicPr>
        <p:blipFill>
          <a:blip r:embed="rId4">
            <a:alphaModFix/>
          </a:blip>
          <a:stretch>
            <a:fillRect/>
          </a:stretch>
        </p:blipFill>
        <p:spPr>
          <a:xfrm>
            <a:off x="1444825" y="838200"/>
            <a:ext cx="5466701" cy="4096474"/>
          </a:xfrm>
          <a:prstGeom prst="rect">
            <a:avLst/>
          </a:prstGeom>
          <a:noFill/>
          <a:ln>
            <a:noFill/>
          </a:ln>
        </p:spPr>
      </p:pic>
      <p:sp>
        <p:nvSpPr>
          <p:cNvPr id="671" name="Google Shape;671;p106"/>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72" name="Google Shape;672;p106"/>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B5394"/>
                </a:solidFill>
                <a:latin typeface="Montserrat"/>
                <a:ea typeface="Montserrat"/>
                <a:cs typeface="Montserrat"/>
                <a:sym typeface="Montserrat"/>
              </a:rPr>
              <a:t>Learning Tasks</a:t>
            </a:r>
            <a:endParaRPr b="1" sz="2200">
              <a:solidFill>
                <a:srgbClr val="0B5394"/>
              </a:solidFill>
              <a:latin typeface="Montserrat"/>
              <a:ea typeface="Montserrat"/>
              <a:cs typeface="Montserrat"/>
              <a:sym typeface="Montserrat"/>
            </a:endParaRPr>
          </a:p>
        </p:txBody>
      </p:sp>
      <p:pic>
        <p:nvPicPr>
          <p:cNvPr id="673" name="Google Shape;673;p106"/>
          <p:cNvPicPr preferRelativeResize="0"/>
          <p:nvPr/>
        </p:nvPicPr>
        <p:blipFill>
          <a:blip r:embed="rId5">
            <a:alphaModFix/>
          </a:blip>
          <a:stretch>
            <a:fillRect/>
          </a:stretch>
        </p:blipFill>
        <p:spPr>
          <a:xfrm>
            <a:off x="1131250" y="1678900"/>
            <a:ext cx="6788450" cy="2535174"/>
          </a:xfrm>
          <a:prstGeom prst="rect">
            <a:avLst/>
          </a:prstGeom>
          <a:noFill/>
          <a:ln cap="flat" cmpd="sng" w="76200">
            <a:solidFill>
              <a:srgbClr val="00467F"/>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id="678" name="Google Shape;678;p107">
            <a:hlinkClick r:id="rId3"/>
          </p:cNvPr>
          <p:cNvPicPr preferRelativeResize="0"/>
          <p:nvPr/>
        </p:nvPicPr>
        <p:blipFill>
          <a:blip r:embed="rId4">
            <a:alphaModFix/>
          </a:blip>
          <a:stretch>
            <a:fillRect/>
          </a:stretch>
        </p:blipFill>
        <p:spPr>
          <a:xfrm>
            <a:off x="244825" y="878500"/>
            <a:ext cx="5466701" cy="4096474"/>
          </a:xfrm>
          <a:prstGeom prst="rect">
            <a:avLst/>
          </a:prstGeom>
          <a:noFill/>
          <a:ln>
            <a:noFill/>
          </a:ln>
        </p:spPr>
      </p:pic>
      <p:sp>
        <p:nvSpPr>
          <p:cNvPr id="679" name="Google Shape;679;p107"/>
          <p:cNvSpPr txBox="1"/>
          <p:nvPr/>
        </p:nvSpPr>
        <p:spPr>
          <a:xfrm>
            <a:off x="1122600" y="1755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B5394"/>
                </a:solidFill>
                <a:latin typeface="Montserrat"/>
                <a:ea typeface="Montserrat"/>
                <a:cs typeface="Montserrat"/>
                <a:sym typeface="Montserrat"/>
              </a:rPr>
              <a:t>Learning Tasks</a:t>
            </a:r>
            <a:endParaRPr b="1" sz="2200">
              <a:solidFill>
                <a:srgbClr val="0B5394"/>
              </a:solidFill>
              <a:latin typeface="Montserrat"/>
              <a:ea typeface="Montserrat"/>
              <a:cs typeface="Montserrat"/>
              <a:sym typeface="Montserrat"/>
            </a:endParaRPr>
          </a:p>
        </p:txBody>
      </p:sp>
      <p:sp>
        <p:nvSpPr>
          <p:cNvPr id="680" name="Google Shape;680;p107"/>
          <p:cNvSpPr txBox="1"/>
          <p:nvPr/>
        </p:nvSpPr>
        <p:spPr>
          <a:xfrm>
            <a:off x="4034700" y="4024925"/>
            <a:ext cx="512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681" name="Google Shape;681;p107"/>
          <p:cNvSpPr/>
          <p:nvPr/>
        </p:nvSpPr>
        <p:spPr>
          <a:xfrm>
            <a:off x="715300" y="1472450"/>
            <a:ext cx="6036600" cy="2552400"/>
          </a:xfrm>
          <a:prstGeom prst="rect">
            <a:avLst/>
          </a:prstGeom>
          <a:solidFill>
            <a:srgbClr val="F6F6F6"/>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82" name="Google Shape;682;p107"/>
          <p:cNvSpPr txBox="1"/>
          <p:nvPr/>
        </p:nvSpPr>
        <p:spPr>
          <a:xfrm>
            <a:off x="868750" y="1572500"/>
            <a:ext cx="5729700" cy="23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Overview of today’s lesson.</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Engage:  Phenomenon -  Images of ocean and lake</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Explore:  Models - Quantity of saltwater and freshwater on Earth</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Explain:  Mathematical Thinking - Representing data in percentages, bar graphs, pictographs, etc.</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Elaborate:  Models - Distribution of freshwater (frozen, ground, surface) on Earth</a:t>
            </a:r>
            <a:endParaRPr sz="1100">
              <a:solidFill>
                <a:schemeClr val="dk1"/>
              </a:solidFill>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 sz="1100">
                <a:solidFill>
                  <a:schemeClr val="dk1"/>
                </a:solidFill>
                <a:latin typeface="Calibri"/>
                <a:ea typeface="Calibri"/>
                <a:cs typeface="Calibri"/>
                <a:sym typeface="Calibri"/>
              </a:rPr>
              <a:t>Evaluate:  Lesson Assessment - Graphs of the distribution of water on earth </a:t>
            </a:r>
            <a:endParaRPr sz="1100">
              <a:solidFill>
                <a:schemeClr val="dk1"/>
              </a:solidFill>
              <a:latin typeface="Calibri"/>
              <a:ea typeface="Calibri"/>
              <a:cs typeface="Calibri"/>
              <a:sym typeface="Calibri"/>
            </a:endParaRPr>
          </a:p>
          <a:p>
            <a:pPr indent="0" lvl="0" marL="0" rtl="0" algn="l">
              <a:spcBef>
                <a:spcPts val="1000"/>
              </a:spcBef>
              <a:spcAft>
                <a:spcPts val="0"/>
              </a:spcAft>
              <a:buNone/>
            </a:pPr>
            <a:r>
              <a:t/>
            </a:r>
            <a:endParaRPr>
              <a:latin typeface="Calibri"/>
              <a:ea typeface="Calibri"/>
              <a:cs typeface="Calibri"/>
              <a:sym typeface="Calibri"/>
            </a:endParaRPr>
          </a:p>
        </p:txBody>
      </p:sp>
      <p:sp>
        <p:nvSpPr>
          <p:cNvPr id="683" name="Google Shape;683;p107"/>
          <p:cNvSpPr txBox="1"/>
          <p:nvPr/>
        </p:nvSpPr>
        <p:spPr>
          <a:xfrm>
            <a:off x="6942925" y="924338"/>
            <a:ext cx="2006400" cy="10509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Sample Tasks are a part of the proficiency scales that might guide a teacher’s planning</a:t>
            </a:r>
            <a:endParaRPr>
              <a:latin typeface="Calibri"/>
              <a:ea typeface="Calibri"/>
              <a:cs typeface="Calibri"/>
              <a:sym typeface="Calibri"/>
            </a:endParaRPr>
          </a:p>
        </p:txBody>
      </p:sp>
      <p:pic>
        <p:nvPicPr>
          <p:cNvPr id="684" name="Google Shape;684;p107">
            <a:hlinkClick r:id="rId5"/>
          </p:cNvPr>
          <p:cNvPicPr preferRelativeResize="0"/>
          <p:nvPr/>
        </p:nvPicPr>
        <p:blipFill>
          <a:blip r:embed="rId6">
            <a:alphaModFix/>
          </a:blip>
          <a:stretch>
            <a:fillRect/>
          </a:stretch>
        </p:blipFill>
        <p:spPr>
          <a:xfrm>
            <a:off x="5711524" y="3136438"/>
            <a:ext cx="3373551" cy="1891337"/>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B5394"/>
                </a:solidFill>
                <a:latin typeface="Montserrat"/>
                <a:ea typeface="Montserrat"/>
                <a:cs typeface="Montserrat"/>
                <a:sym typeface="Montserrat"/>
              </a:rPr>
              <a:t>Science Curriculum Resources and Tools</a:t>
            </a:r>
            <a:endParaRPr b="1">
              <a:solidFill>
                <a:srgbClr val="0B5394"/>
              </a:solidFill>
              <a:latin typeface="Montserrat"/>
              <a:ea typeface="Montserrat"/>
              <a:cs typeface="Montserrat"/>
              <a:sym typeface="Montserrat"/>
            </a:endParaRPr>
          </a:p>
        </p:txBody>
      </p:sp>
      <p:grpSp>
        <p:nvGrpSpPr>
          <p:cNvPr id="690" name="Google Shape;690;p108"/>
          <p:cNvGrpSpPr/>
          <p:nvPr/>
        </p:nvGrpSpPr>
        <p:grpSpPr>
          <a:xfrm>
            <a:off x="2698209" y="3451800"/>
            <a:ext cx="3747581" cy="1117200"/>
            <a:chOff x="483489" y="1717275"/>
            <a:chExt cx="3179419" cy="1117200"/>
          </a:xfrm>
        </p:grpSpPr>
        <p:sp>
          <p:nvSpPr>
            <p:cNvPr id="691" name="Google Shape;691;p108"/>
            <p:cNvSpPr/>
            <p:nvPr/>
          </p:nvSpPr>
          <p:spPr>
            <a:xfrm>
              <a:off x="483489" y="1717275"/>
              <a:ext cx="3179400" cy="1117200"/>
            </a:xfrm>
            <a:prstGeom prst="roundRect">
              <a:avLst>
                <a:gd fmla="val 16667" name="adj"/>
              </a:avLst>
            </a:prstGeom>
            <a:solidFill>
              <a:srgbClr val="C9DAF8"/>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B5394"/>
                </a:solidFill>
                <a:latin typeface="Montserrat"/>
                <a:ea typeface="Montserrat"/>
                <a:cs typeface="Montserrat"/>
                <a:sym typeface="Montserrat"/>
              </a:endParaRPr>
            </a:p>
          </p:txBody>
        </p:sp>
        <p:sp>
          <p:nvSpPr>
            <p:cNvPr id="692" name="Google Shape;692;p108"/>
            <p:cNvSpPr txBox="1"/>
            <p:nvPr/>
          </p:nvSpPr>
          <p:spPr>
            <a:xfrm>
              <a:off x="566908" y="2000775"/>
              <a:ext cx="30960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u="sng">
                  <a:solidFill>
                    <a:schemeClr val="hlink"/>
                  </a:solidFill>
                  <a:latin typeface="Montserrat"/>
                  <a:ea typeface="Montserrat"/>
                  <a:cs typeface="Montserrat"/>
                  <a:sym typeface="Montserrat"/>
                  <a:hlinkClick r:id="rId3"/>
                </a:rPr>
                <a:t>C&amp;I</a:t>
              </a:r>
              <a:r>
                <a:rPr lang="en" u="sng">
                  <a:solidFill>
                    <a:schemeClr val="hlink"/>
                  </a:solidFill>
                  <a:hlinkClick r:id="rId4"/>
                </a:rPr>
                <a:t>  </a:t>
              </a:r>
              <a:r>
                <a:rPr b="1" lang="en" sz="1700" u="sng">
                  <a:solidFill>
                    <a:schemeClr val="hlink"/>
                  </a:solidFill>
                  <a:latin typeface="Montserrat"/>
                  <a:ea typeface="Montserrat"/>
                  <a:cs typeface="Montserrat"/>
                  <a:sym typeface="Montserrat"/>
                  <a:hlinkClick r:id="rId5"/>
                </a:rPr>
                <a:t>Science Resources LInk</a:t>
              </a:r>
              <a:endParaRPr b="1" sz="1700">
                <a:solidFill>
                  <a:srgbClr val="0B5394"/>
                </a:solidFill>
                <a:latin typeface="Montserrat"/>
                <a:ea typeface="Montserrat"/>
                <a:cs typeface="Montserrat"/>
                <a:sym typeface="Montserrat"/>
              </a:endParaRPr>
            </a:p>
          </p:txBody>
        </p:sp>
      </p:grpSp>
      <p:sp>
        <p:nvSpPr>
          <p:cNvPr id="693" name="Google Shape;693;p108"/>
          <p:cNvSpPr txBox="1"/>
          <p:nvPr/>
        </p:nvSpPr>
        <p:spPr>
          <a:xfrm>
            <a:off x="688750" y="1317125"/>
            <a:ext cx="7494300" cy="1975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6AA84F"/>
              </a:buClr>
              <a:buSzPts val="1600"/>
              <a:buFont typeface="Montserrat"/>
              <a:buChar char="●"/>
            </a:pPr>
            <a:r>
              <a:rPr b="1" lang="en" sz="1600">
                <a:solidFill>
                  <a:srgbClr val="6AA84F"/>
                </a:solidFill>
                <a:latin typeface="Montserrat"/>
                <a:ea typeface="Montserrat"/>
                <a:cs typeface="Montserrat"/>
                <a:sym typeface="Montserrat"/>
              </a:rPr>
              <a:t>Curriculum Maps</a:t>
            </a:r>
            <a:endParaRPr b="1" sz="1600">
              <a:solidFill>
                <a:srgbClr val="6AA84F"/>
              </a:solidFill>
              <a:latin typeface="Montserrat"/>
              <a:ea typeface="Montserrat"/>
              <a:cs typeface="Montserrat"/>
              <a:sym typeface="Montserrat"/>
            </a:endParaRPr>
          </a:p>
          <a:p>
            <a:pPr indent="-330200" lvl="0" marL="457200" rtl="0" algn="l">
              <a:spcBef>
                <a:spcPts val="0"/>
              </a:spcBef>
              <a:spcAft>
                <a:spcPts val="0"/>
              </a:spcAft>
              <a:buClr>
                <a:srgbClr val="3C78D8"/>
              </a:buClr>
              <a:buSzPts val="1600"/>
              <a:buFont typeface="Montserrat"/>
              <a:buChar char="●"/>
            </a:pPr>
            <a:r>
              <a:rPr b="1" lang="en" sz="1600">
                <a:solidFill>
                  <a:srgbClr val="3C78D8"/>
                </a:solidFill>
                <a:latin typeface="Montserrat"/>
                <a:ea typeface="Montserrat"/>
                <a:cs typeface="Montserrat"/>
                <a:sym typeface="Montserrat"/>
              </a:rPr>
              <a:t>Learning Progressions</a:t>
            </a:r>
            <a:endParaRPr b="1" sz="1600">
              <a:solidFill>
                <a:srgbClr val="3C78D8"/>
              </a:solidFill>
              <a:latin typeface="Montserrat"/>
              <a:ea typeface="Montserrat"/>
              <a:cs typeface="Montserrat"/>
              <a:sym typeface="Montserrat"/>
            </a:endParaRPr>
          </a:p>
          <a:p>
            <a:pPr indent="-330200" lvl="0" marL="457200" rtl="0" algn="l">
              <a:spcBef>
                <a:spcPts val="0"/>
              </a:spcBef>
              <a:spcAft>
                <a:spcPts val="0"/>
              </a:spcAft>
              <a:buClr>
                <a:srgbClr val="E69138"/>
              </a:buClr>
              <a:buSzPts val="1600"/>
              <a:buFont typeface="Montserrat"/>
              <a:buChar char="●"/>
            </a:pPr>
            <a:r>
              <a:rPr b="1" lang="en" sz="1600">
                <a:solidFill>
                  <a:srgbClr val="E69138"/>
                </a:solidFill>
                <a:latin typeface="Montserrat"/>
                <a:ea typeface="Montserrat"/>
                <a:cs typeface="Montserrat"/>
                <a:sym typeface="Montserrat"/>
              </a:rPr>
              <a:t>Sample units of instruction</a:t>
            </a:r>
            <a:endParaRPr b="1" sz="1600">
              <a:solidFill>
                <a:srgbClr val="E69138"/>
              </a:solidFill>
              <a:latin typeface="Montserrat"/>
              <a:ea typeface="Montserrat"/>
              <a:cs typeface="Montserrat"/>
              <a:sym typeface="Montserrat"/>
            </a:endParaRPr>
          </a:p>
          <a:p>
            <a:pPr indent="-330200" lvl="0" marL="457200" rtl="0" algn="l">
              <a:spcBef>
                <a:spcPts val="0"/>
              </a:spcBef>
              <a:spcAft>
                <a:spcPts val="0"/>
              </a:spcAft>
              <a:buClr>
                <a:srgbClr val="674EA7"/>
              </a:buClr>
              <a:buSzPts val="1600"/>
              <a:buFont typeface="Montserrat"/>
              <a:buChar char="●"/>
            </a:pPr>
            <a:r>
              <a:rPr b="1" lang="en" sz="1600">
                <a:solidFill>
                  <a:srgbClr val="674EA7"/>
                </a:solidFill>
                <a:latin typeface="Montserrat"/>
                <a:ea typeface="Montserrat"/>
                <a:cs typeface="Montserrat"/>
                <a:sym typeface="Montserrat"/>
              </a:rPr>
              <a:t>OER Textbooks</a:t>
            </a:r>
            <a:endParaRPr b="1" sz="1600">
              <a:solidFill>
                <a:srgbClr val="674EA7"/>
              </a:solidFill>
              <a:latin typeface="Montserrat"/>
              <a:ea typeface="Montserrat"/>
              <a:cs typeface="Montserrat"/>
              <a:sym typeface="Montserrat"/>
            </a:endParaRPr>
          </a:p>
          <a:p>
            <a:pPr indent="-330200" lvl="0" marL="457200" rtl="0" algn="l">
              <a:spcBef>
                <a:spcPts val="0"/>
              </a:spcBef>
              <a:spcAft>
                <a:spcPts val="0"/>
              </a:spcAft>
              <a:buClr>
                <a:srgbClr val="0B5394"/>
              </a:buClr>
              <a:buSzPts val="1600"/>
              <a:buFont typeface="Montserrat"/>
              <a:buChar char="●"/>
            </a:pPr>
            <a:r>
              <a:rPr b="1" lang="en" sz="1600">
                <a:solidFill>
                  <a:srgbClr val="0B5394"/>
                </a:solidFill>
                <a:latin typeface="Montserrat"/>
                <a:ea typeface="Montserrat"/>
                <a:cs typeface="Montserrat"/>
                <a:sym typeface="Montserrat"/>
              </a:rPr>
              <a:t>Example assessments</a:t>
            </a:r>
            <a:endParaRPr b="1" sz="1600">
              <a:solidFill>
                <a:srgbClr val="0B5394"/>
              </a:solidFill>
              <a:latin typeface="Montserrat"/>
              <a:ea typeface="Montserrat"/>
              <a:cs typeface="Montserrat"/>
              <a:sym typeface="Montserrat"/>
            </a:endParaRPr>
          </a:p>
          <a:p>
            <a:pPr indent="0" lvl="0" marL="457200" rtl="0" algn="l">
              <a:spcBef>
                <a:spcPts val="0"/>
              </a:spcBef>
              <a:spcAft>
                <a:spcPts val="0"/>
              </a:spcAft>
              <a:buNone/>
            </a:pPr>
            <a:r>
              <a:t/>
            </a:r>
            <a:endParaRPr b="1" sz="1600">
              <a:solidFill>
                <a:srgbClr val="0B5394"/>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0B5394"/>
                </a:solidFill>
                <a:latin typeface="Montserrat"/>
                <a:ea typeface="Montserrat"/>
                <a:cs typeface="Montserrat"/>
                <a:sym typeface="Montserrat"/>
              </a:rPr>
              <a:t>All found on the </a:t>
            </a:r>
            <a:r>
              <a:rPr b="1" lang="en" sz="1600" u="sng">
                <a:solidFill>
                  <a:schemeClr val="hlink"/>
                </a:solidFill>
                <a:latin typeface="Montserrat"/>
                <a:ea typeface="Montserrat"/>
                <a:cs typeface="Montserrat"/>
                <a:sym typeface="Montserrat"/>
                <a:hlinkClick r:id="rId6"/>
              </a:rPr>
              <a:t>Curriculum and Instruction Intranet Page</a:t>
            </a:r>
            <a:endParaRPr b="1" sz="1600">
              <a:solidFill>
                <a:srgbClr val="CC0000"/>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B5394"/>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109"/>
          <p:cNvPicPr preferRelativeResize="0"/>
          <p:nvPr/>
        </p:nvPicPr>
        <p:blipFill rotWithShape="1">
          <a:blip r:embed="rId3">
            <a:alphaModFix/>
          </a:blip>
          <a:srcRect b="2947" l="2210" r="0" t="3182"/>
          <a:stretch/>
        </p:blipFill>
        <p:spPr>
          <a:xfrm>
            <a:off x="1155088" y="0"/>
            <a:ext cx="6833826" cy="50077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10"/>
          <p:cNvSpPr txBox="1"/>
          <p:nvPr>
            <p:ph type="title"/>
          </p:nvPr>
        </p:nvSpPr>
        <p:spPr>
          <a:xfrm>
            <a:off x="628650" y="2905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3000">
                <a:solidFill>
                  <a:srgbClr val="0B5394"/>
                </a:solidFill>
                <a:latin typeface="Montserrat"/>
                <a:ea typeface="Montserrat"/>
                <a:cs typeface="Montserrat"/>
                <a:sym typeface="Montserrat"/>
              </a:rPr>
              <a:t>Second Video Take</a:t>
            </a:r>
            <a:endParaRPr b="1" sz="3000">
              <a:solidFill>
                <a:srgbClr val="0B5394"/>
              </a:solidFill>
              <a:latin typeface="Montserrat"/>
              <a:ea typeface="Montserrat"/>
              <a:cs typeface="Montserrat"/>
              <a:sym typeface="Montserrat"/>
            </a:endParaRPr>
          </a:p>
        </p:txBody>
      </p:sp>
      <p:sp>
        <p:nvSpPr>
          <p:cNvPr id="704" name="Google Shape;704;p110"/>
          <p:cNvSpPr txBox="1"/>
          <p:nvPr>
            <p:ph idx="1" type="body"/>
          </p:nvPr>
        </p:nvSpPr>
        <p:spPr>
          <a:xfrm>
            <a:off x="628650" y="1134725"/>
            <a:ext cx="7186800" cy="35532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852"/>
              <a:buNone/>
            </a:pPr>
            <a:r>
              <a:rPr b="1" lang="en" sz="2086">
                <a:solidFill>
                  <a:srgbClr val="0B5394"/>
                </a:solidFill>
                <a:latin typeface="Montserrat"/>
                <a:ea typeface="Montserrat"/>
                <a:cs typeface="Montserrat"/>
                <a:sym typeface="Montserrat"/>
              </a:rPr>
              <a:t>Watch the sequence </a:t>
            </a:r>
            <a:endParaRPr b="1" sz="2086">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852"/>
              <a:buNone/>
            </a:pPr>
            <a:r>
              <a:rPr b="1" lang="en" sz="2086">
                <a:solidFill>
                  <a:srgbClr val="0B5394"/>
                </a:solidFill>
                <a:latin typeface="Montserrat"/>
                <a:ea typeface="Montserrat"/>
                <a:cs typeface="Montserrat"/>
                <a:sym typeface="Montserrat"/>
              </a:rPr>
              <a:t>of the learning tasks…</a:t>
            </a:r>
            <a:endParaRPr b="1" sz="2086">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852"/>
              <a:buNone/>
            </a:pPr>
            <a:r>
              <a:t/>
            </a:r>
            <a:endParaRPr b="1" sz="2086">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852"/>
              <a:buNone/>
            </a:pPr>
            <a:r>
              <a:rPr lang="en" sz="1900">
                <a:solidFill>
                  <a:srgbClr val="0B5394"/>
                </a:solidFill>
                <a:latin typeface="Montserrat"/>
                <a:ea typeface="Montserrat"/>
                <a:cs typeface="Montserrat"/>
                <a:sym typeface="Montserrat"/>
              </a:rPr>
              <a:t>What is the teacher doing?</a:t>
            </a:r>
            <a:endParaRPr sz="1900">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852"/>
              <a:buNone/>
            </a:pPr>
            <a:r>
              <a:rPr lang="en" sz="1900">
                <a:solidFill>
                  <a:srgbClr val="0B5394"/>
                </a:solidFill>
                <a:latin typeface="Montserrat"/>
                <a:ea typeface="Montserrat"/>
                <a:cs typeface="Montserrat"/>
                <a:sym typeface="Montserrat"/>
              </a:rPr>
              <a:t>What are the students doing? </a:t>
            </a:r>
            <a:endParaRPr sz="1900">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852"/>
              <a:buNone/>
            </a:pPr>
            <a:r>
              <a:rPr lang="en" sz="1900">
                <a:solidFill>
                  <a:srgbClr val="0B5394"/>
                </a:solidFill>
                <a:latin typeface="Montserrat"/>
                <a:ea typeface="Montserrat"/>
                <a:cs typeface="Montserrat"/>
                <a:sym typeface="Montserrat"/>
              </a:rPr>
              <a:t>What evidence do you see of quality lesson design and planning?</a:t>
            </a:r>
            <a:endParaRPr sz="1900">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900">
              <a:solidFill>
                <a:srgbClr val="0B5394"/>
              </a:solidFill>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900">
                <a:solidFill>
                  <a:srgbClr val="0B5394"/>
                </a:solidFill>
                <a:latin typeface="Montserrat"/>
                <a:ea typeface="Montserrat"/>
                <a:cs typeface="Montserrat"/>
                <a:sym typeface="Montserrat"/>
              </a:rPr>
              <a:t>What questions would you ask this teacher in a coaching debrief?</a:t>
            </a:r>
            <a:endParaRPr sz="1900">
              <a:solidFill>
                <a:srgbClr val="0B5394"/>
              </a:solidFill>
              <a:latin typeface="Montserrat"/>
              <a:ea typeface="Montserrat"/>
              <a:cs typeface="Montserrat"/>
              <a:sym typeface="Montserrat"/>
            </a:endParaRPr>
          </a:p>
          <a:p>
            <a:pPr indent="0" lvl="0" marL="0" rtl="0" algn="l">
              <a:lnSpc>
                <a:spcPct val="140000"/>
              </a:lnSpc>
              <a:spcBef>
                <a:spcPts val="800"/>
              </a:spcBef>
              <a:spcAft>
                <a:spcPts val="0"/>
              </a:spcAft>
              <a:buSzPts val="852"/>
              <a:buNone/>
            </a:pPr>
            <a:r>
              <a:t/>
            </a:r>
            <a:endParaRPr sz="2086">
              <a:solidFill>
                <a:srgbClr val="0B5394"/>
              </a:solidFill>
              <a:latin typeface="Montserrat"/>
              <a:ea typeface="Montserrat"/>
              <a:cs typeface="Montserrat"/>
              <a:sym typeface="Montserrat"/>
            </a:endParaRPr>
          </a:p>
          <a:p>
            <a:pPr indent="0" lvl="0" marL="0" rtl="0" algn="l">
              <a:lnSpc>
                <a:spcPct val="115000"/>
              </a:lnSpc>
              <a:spcBef>
                <a:spcPts val="800"/>
              </a:spcBef>
              <a:spcAft>
                <a:spcPts val="0"/>
              </a:spcAft>
              <a:buSzPts val="852"/>
              <a:buNone/>
            </a:pPr>
            <a:r>
              <a:t/>
            </a:r>
            <a:endParaRPr b="1" sz="2086">
              <a:solidFill>
                <a:srgbClr val="0B5394"/>
              </a:solidFill>
              <a:latin typeface="Montserrat"/>
              <a:ea typeface="Montserrat"/>
              <a:cs typeface="Montserrat"/>
              <a:sym typeface="Montserrat"/>
            </a:endParaRPr>
          </a:p>
          <a:p>
            <a:pPr indent="0" lvl="0" marL="0" rtl="0" algn="l">
              <a:lnSpc>
                <a:spcPct val="115000"/>
              </a:lnSpc>
              <a:spcBef>
                <a:spcPts val="800"/>
              </a:spcBef>
              <a:spcAft>
                <a:spcPts val="0"/>
              </a:spcAft>
              <a:buSzPts val="852"/>
              <a:buNone/>
            </a:pPr>
            <a:r>
              <a:t/>
            </a:r>
            <a:endParaRPr sz="1895">
              <a:solidFill>
                <a:srgbClr val="0B5394"/>
              </a:solidFill>
              <a:latin typeface="Montserrat"/>
              <a:ea typeface="Montserrat"/>
              <a:cs typeface="Montserrat"/>
              <a:sym typeface="Montserrat"/>
            </a:endParaRPr>
          </a:p>
        </p:txBody>
      </p:sp>
      <p:pic>
        <p:nvPicPr>
          <p:cNvPr id="705" name="Google Shape;705;p110" title="Std. 5.1.2 Water Distribution with Textboxes.mp4">
            <a:hlinkClick r:id="rId3"/>
          </p:cNvPr>
          <p:cNvPicPr preferRelativeResize="0"/>
          <p:nvPr/>
        </p:nvPicPr>
        <p:blipFill>
          <a:blip r:embed="rId4">
            <a:alphaModFix/>
          </a:blip>
          <a:stretch>
            <a:fillRect/>
          </a:stretch>
        </p:blipFill>
        <p:spPr>
          <a:xfrm>
            <a:off x="4993500" y="228800"/>
            <a:ext cx="3355250" cy="2516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111"/>
          <p:cNvPicPr preferRelativeResize="0"/>
          <p:nvPr/>
        </p:nvPicPr>
        <p:blipFill>
          <a:blip r:embed="rId3">
            <a:alphaModFix/>
          </a:blip>
          <a:stretch>
            <a:fillRect/>
          </a:stretch>
        </p:blipFill>
        <p:spPr>
          <a:xfrm>
            <a:off x="703425" y="713150"/>
            <a:ext cx="7771374" cy="3500925"/>
          </a:xfrm>
          <a:prstGeom prst="rect">
            <a:avLst/>
          </a:prstGeom>
          <a:noFill/>
          <a:ln cap="flat" cmpd="sng" w="76200">
            <a:solidFill>
              <a:srgbClr val="00467F"/>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12"/>
          <p:cNvSpPr txBox="1"/>
          <p:nvPr>
            <p:ph type="title"/>
          </p:nvPr>
        </p:nvSpPr>
        <p:spPr>
          <a:xfrm>
            <a:off x="628650" y="273849"/>
            <a:ext cx="7886700" cy="821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3200">
                <a:solidFill>
                  <a:srgbClr val="0B5394"/>
                </a:solidFill>
                <a:latin typeface="Montserrat"/>
                <a:ea typeface="Montserrat"/>
                <a:cs typeface="Montserrat"/>
                <a:sym typeface="Montserrat"/>
              </a:rPr>
              <a:t>Coaching Debrief Questions</a:t>
            </a:r>
            <a:endParaRPr b="1" sz="3200">
              <a:solidFill>
                <a:srgbClr val="0B5394"/>
              </a:solidFill>
              <a:latin typeface="Montserrat"/>
              <a:ea typeface="Montserrat"/>
              <a:cs typeface="Montserrat"/>
              <a:sym typeface="Montserrat"/>
            </a:endParaRPr>
          </a:p>
        </p:txBody>
      </p:sp>
      <p:sp>
        <p:nvSpPr>
          <p:cNvPr id="716" name="Google Shape;716;p112"/>
          <p:cNvSpPr txBox="1"/>
          <p:nvPr>
            <p:ph idx="1" type="body"/>
          </p:nvPr>
        </p:nvSpPr>
        <p:spPr>
          <a:xfrm>
            <a:off x="790625" y="1095550"/>
            <a:ext cx="8048700" cy="3436500"/>
          </a:xfrm>
          <a:prstGeom prst="rect">
            <a:avLst/>
          </a:prstGeom>
        </p:spPr>
        <p:txBody>
          <a:bodyPr anchorCtr="0" anchor="t" bIns="34275" lIns="68575" spcFirstLastPara="1" rIns="68575" wrap="square" tIns="34275">
            <a:noAutofit/>
          </a:bodyPr>
          <a:lstStyle/>
          <a:p>
            <a:pPr indent="-310515" lvl="0" marL="457200" rtl="0" algn="l">
              <a:lnSpc>
                <a:spcPct val="115000"/>
              </a:lnSpc>
              <a:spcBef>
                <a:spcPts val="800"/>
              </a:spcBef>
              <a:spcAft>
                <a:spcPts val="0"/>
              </a:spcAft>
              <a:buSzPts val="1290"/>
              <a:buFont typeface="Montserrat"/>
              <a:buAutoNum type="arabicPeriod"/>
            </a:pPr>
            <a:r>
              <a:rPr lang="en" sz="1885">
                <a:latin typeface="Montserrat"/>
                <a:ea typeface="Montserrat"/>
                <a:cs typeface="Montserrat"/>
                <a:sym typeface="Montserrat"/>
              </a:rPr>
              <a:t>What were your </a:t>
            </a:r>
            <a:r>
              <a:rPr b="1" lang="en" sz="1885">
                <a:solidFill>
                  <a:srgbClr val="F1C232"/>
                </a:solidFill>
                <a:latin typeface="Montserrat"/>
                <a:ea typeface="Montserrat"/>
                <a:cs typeface="Montserrat"/>
                <a:sym typeface="Montserrat"/>
              </a:rPr>
              <a:t>learning intentions/success criteria</a:t>
            </a:r>
            <a:r>
              <a:rPr lang="en" sz="1885">
                <a:latin typeface="Montserrat"/>
                <a:ea typeface="Montserrat"/>
                <a:cs typeface="Montserrat"/>
                <a:sym typeface="Montserrat"/>
              </a:rPr>
              <a:t> for today? What </a:t>
            </a:r>
            <a:r>
              <a:rPr b="1" lang="en" sz="1885">
                <a:solidFill>
                  <a:srgbClr val="EA9999"/>
                </a:solidFill>
                <a:latin typeface="Montserrat"/>
                <a:ea typeface="Montserrat"/>
                <a:cs typeface="Montserrat"/>
                <a:sym typeface="Montserrat"/>
              </a:rPr>
              <a:t>evidence of learning</a:t>
            </a:r>
            <a:r>
              <a:rPr lang="en" sz="1885">
                <a:latin typeface="Montserrat"/>
                <a:ea typeface="Montserrat"/>
                <a:cs typeface="Montserrat"/>
                <a:sym typeface="Montserrat"/>
              </a:rPr>
              <a:t> did you determine based on these?</a:t>
            </a:r>
            <a:endParaRPr sz="1885">
              <a:latin typeface="Montserrat"/>
              <a:ea typeface="Montserrat"/>
              <a:cs typeface="Montserrat"/>
              <a:sym typeface="Montserrat"/>
            </a:endParaRPr>
          </a:p>
          <a:p>
            <a:pPr indent="-310515" lvl="0" marL="457200" rtl="0" algn="l">
              <a:lnSpc>
                <a:spcPct val="115000"/>
              </a:lnSpc>
              <a:spcBef>
                <a:spcPts val="0"/>
              </a:spcBef>
              <a:spcAft>
                <a:spcPts val="0"/>
              </a:spcAft>
              <a:buSzPts val="1290"/>
              <a:buFont typeface="Montserrat"/>
              <a:buAutoNum type="arabicPeriod"/>
            </a:pPr>
            <a:r>
              <a:rPr lang="en" sz="1885">
                <a:latin typeface="Montserrat"/>
                <a:ea typeface="Montserrat"/>
                <a:cs typeface="Montserrat"/>
                <a:sym typeface="Montserrat"/>
              </a:rPr>
              <a:t>Where did today’s lesson fit in the Unit </a:t>
            </a:r>
            <a:r>
              <a:rPr b="1" lang="en" sz="1885">
                <a:solidFill>
                  <a:srgbClr val="6AA84F"/>
                </a:solidFill>
                <a:latin typeface="Montserrat"/>
                <a:ea typeface="Montserrat"/>
                <a:cs typeface="Montserrat"/>
                <a:sym typeface="Montserrat"/>
              </a:rPr>
              <a:t>learning progressions</a:t>
            </a:r>
            <a:r>
              <a:rPr lang="en" sz="1885">
                <a:solidFill>
                  <a:srgbClr val="6AA84F"/>
                </a:solidFill>
                <a:latin typeface="Montserrat"/>
                <a:ea typeface="Montserrat"/>
                <a:cs typeface="Montserrat"/>
                <a:sym typeface="Montserrat"/>
              </a:rPr>
              <a:t>?</a:t>
            </a:r>
            <a:endParaRPr sz="1885">
              <a:solidFill>
                <a:srgbClr val="6AA84F"/>
              </a:solidFill>
              <a:latin typeface="Montserrat"/>
              <a:ea typeface="Montserrat"/>
              <a:cs typeface="Montserrat"/>
              <a:sym typeface="Montserrat"/>
            </a:endParaRPr>
          </a:p>
          <a:p>
            <a:pPr indent="-310515" lvl="0" marL="457200" rtl="0" algn="l">
              <a:lnSpc>
                <a:spcPct val="115000"/>
              </a:lnSpc>
              <a:spcBef>
                <a:spcPts val="0"/>
              </a:spcBef>
              <a:spcAft>
                <a:spcPts val="0"/>
              </a:spcAft>
              <a:buSzPts val="1290"/>
              <a:buFont typeface="Montserrat"/>
              <a:buAutoNum type="arabicPeriod"/>
            </a:pPr>
            <a:r>
              <a:rPr lang="en" sz="1885">
                <a:latin typeface="Montserrat"/>
                <a:ea typeface="Montserrat"/>
                <a:cs typeface="Montserrat"/>
                <a:sym typeface="Montserrat"/>
              </a:rPr>
              <a:t>Why did you choose the Inquiry </a:t>
            </a:r>
            <a:r>
              <a:rPr b="1" lang="en" sz="1885">
                <a:solidFill>
                  <a:srgbClr val="F1C232"/>
                </a:solidFill>
                <a:latin typeface="Montserrat"/>
                <a:ea typeface="Montserrat"/>
                <a:cs typeface="Montserrat"/>
                <a:sym typeface="Montserrat"/>
              </a:rPr>
              <a:t>lesson approach</a:t>
            </a:r>
            <a:r>
              <a:rPr lang="en" sz="1885">
                <a:latin typeface="Montserrat"/>
                <a:ea typeface="Montserrat"/>
                <a:cs typeface="Montserrat"/>
                <a:sym typeface="Montserrat"/>
              </a:rPr>
              <a:t>?</a:t>
            </a:r>
            <a:endParaRPr sz="1885">
              <a:latin typeface="Montserrat"/>
              <a:ea typeface="Montserrat"/>
              <a:cs typeface="Montserrat"/>
              <a:sym typeface="Montserrat"/>
            </a:endParaRPr>
          </a:p>
          <a:p>
            <a:pPr indent="-310515" lvl="0" marL="457200" rtl="0" algn="l">
              <a:lnSpc>
                <a:spcPct val="115000"/>
              </a:lnSpc>
              <a:spcBef>
                <a:spcPts val="0"/>
              </a:spcBef>
              <a:spcAft>
                <a:spcPts val="0"/>
              </a:spcAft>
              <a:buSzPts val="1290"/>
              <a:buFont typeface="Montserrat"/>
              <a:buAutoNum type="arabicPeriod"/>
            </a:pPr>
            <a:r>
              <a:rPr lang="en" sz="1885">
                <a:latin typeface="Montserrat"/>
                <a:ea typeface="Montserrat"/>
                <a:cs typeface="Montserrat"/>
                <a:sym typeface="Montserrat"/>
              </a:rPr>
              <a:t>How do you design </a:t>
            </a:r>
            <a:r>
              <a:rPr b="1" lang="en" sz="1885">
                <a:solidFill>
                  <a:srgbClr val="EA9999"/>
                </a:solidFill>
                <a:latin typeface="Montserrat"/>
                <a:ea typeface="Montserrat"/>
                <a:cs typeface="Montserrat"/>
                <a:sym typeface="Montserrat"/>
              </a:rPr>
              <a:t>learning tasks</a:t>
            </a:r>
            <a:r>
              <a:rPr lang="en" sz="1885">
                <a:latin typeface="Montserrat"/>
                <a:ea typeface="Montserrat"/>
                <a:cs typeface="Montserrat"/>
                <a:sym typeface="Montserrat"/>
              </a:rPr>
              <a:t> to maximize student time on task?</a:t>
            </a:r>
            <a:endParaRPr sz="1885">
              <a:latin typeface="Montserrat"/>
              <a:ea typeface="Montserrat"/>
              <a:cs typeface="Montserrat"/>
              <a:sym typeface="Montserrat"/>
            </a:endParaRPr>
          </a:p>
          <a:p>
            <a:pPr indent="0" lvl="0" marL="0" rtl="0" algn="l">
              <a:lnSpc>
                <a:spcPct val="115000"/>
              </a:lnSpc>
              <a:spcBef>
                <a:spcPts val="800"/>
              </a:spcBef>
              <a:spcAft>
                <a:spcPts val="0"/>
              </a:spcAft>
              <a:buSzPts val="935"/>
              <a:buNone/>
            </a:pPr>
            <a:r>
              <a:rPr lang="en" sz="1885">
                <a:latin typeface="Montserrat"/>
                <a:ea typeface="Montserrat"/>
                <a:cs typeface="Montserrat"/>
                <a:sym typeface="Montserrat"/>
              </a:rPr>
              <a:t>How do these compare with the questions you may have asked?</a:t>
            </a:r>
            <a:endParaRPr sz="1885">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13"/>
          <p:cNvSpPr txBox="1"/>
          <p:nvPr>
            <p:ph type="title"/>
          </p:nvPr>
        </p:nvSpPr>
        <p:spPr>
          <a:xfrm>
            <a:off x="462675" y="1772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solidFill>
                  <a:srgbClr val="0B5394"/>
                </a:solidFill>
                <a:latin typeface="Montserrat"/>
                <a:ea typeface="Montserrat"/>
                <a:cs typeface="Montserrat"/>
                <a:sym typeface="Montserrat"/>
              </a:rPr>
              <a:t>Coaching Debrief </a:t>
            </a:r>
            <a:endParaRPr b="1">
              <a:solidFill>
                <a:srgbClr val="0B5394"/>
              </a:solidFill>
              <a:highlight>
                <a:srgbClr val="FFFF00"/>
              </a:highlight>
              <a:latin typeface="Montserrat"/>
              <a:ea typeface="Montserrat"/>
              <a:cs typeface="Montserrat"/>
              <a:sym typeface="Montserrat"/>
            </a:endParaRPr>
          </a:p>
        </p:txBody>
      </p:sp>
      <p:pic>
        <p:nvPicPr>
          <p:cNvPr id="722" name="Google Shape;722;p113" title="Coaching Questions.webm">
            <a:hlinkClick r:id="rId3"/>
          </p:cNvPr>
          <p:cNvPicPr preferRelativeResize="0"/>
          <p:nvPr/>
        </p:nvPicPr>
        <p:blipFill>
          <a:blip r:embed="rId4">
            <a:alphaModFix/>
          </a:blip>
          <a:stretch>
            <a:fillRect/>
          </a:stretch>
        </p:blipFill>
        <p:spPr>
          <a:xfrm>
            <a:off x="1547650" y="1133694"/>
            <a:ext cx="6519610" cy="36672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000"/>
                                        <p:tgtEl>
                                          <p:spTgt spid="7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1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solidFill>
                  <a:srgbClr val="0B5394"/>
                </a:solidFill>
                <a:latin typeface="Montserrat"/>
                <a:ea typeface="Montserrat"/>
                <a:cs typeface="Montserrat"/>
                <a:sym typeface="Montserrat"/>
              </a:rPr>
              <a:t>Turn and discuss…</a:t>
            </a:r>
            <a:endParaRPr>
              <a:solidFill>
                <a:srgbClr val="0B5394"/>
              </a:solidFill>
              <a:latin typeface="Montserrat"/>
              <a:ea typeface="Montserrat"/>
              <a:cs typeface="Montserrat"/>
              <a:sym typeface="Montserrat"/>
            </a:endParaRPr>
          </a:p>
        </p:txBody>
      </p:sp>
      <p:sp>
        <p:nvSpPr>
          <p:cNvPr id="728" name="Google Shape;728;p114"/>
          <p:cNvSpPr/>
          <p:nvPr/>
        </p:nvSpPr>
        <p:spPr>
          <a:xfrm>
            <a:off x="1062488" y="1268050"/>
            <a:ext cx="7019028" cy="3226392"/>
          </a:xfrm>
          <a:prstGeom prst="cloud">
            <a:avLst/>
          </a:prstGeom>
          <a:solidFill>
            <a:schemeClr val="lt2"/>
          </a:solidFill>
          <a:ln cap="flat" cmpd="sng" w="381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800"/>
              </a:spcBef>
              <a:spcAft>
                <a:spcPts val="0"/>
              </a:spcAft>
              <a:buClr>
                <a:schemeClr val="dk1"/>
              </a:buClr>
              <a:buSzPts val="1100"/>
              <a:buFont typeface="Arial"/>
              <a:buNone/>
            </a:pPr>
            <a:r>
              <a:rPr b="1" lang="en" sz="2600">
                <a:solidFill>
                  <a:srgbClr val="0B5394"/>
                </a:solidFill>
                <a:latin typeface="Montserrat"/>
                <a:ea typeface="Montserrat"/>
                <a:cs typeface="Montserrat"/>
                <a:sym typeface="Montserrat"/>
              </a:rPr>
              <a:t>How did the coaching debrief provide additional evidence of quality lesson design?</a:t>
            </a:r>
            <a:endParaRPr b="1" sz="2600">
              <a:solidFill>
                <a:srgbClr val="0B5394"/>
              </a:solidFill>
              <a:latin typeface="Montserrat"/>
              <a:ea typeface="Montserrat"/>
              <a:cs typeface="Montserrat"/>
              <a:sym typeface="Montserrat"/>
            </a:endParaRPr>
          </a:p>
          <a:p>
            <a:pPr indent="0" lvl="0" marL="0" rtl="0" algn="ctr">
              <a:spcBef>
                <a:spcPts val="0"/>
              </a:spcBef>
              <a:spcAft>
                <a:spcPts val="0"/>
              </a:spcAft>
              <a:buNone/>
            </a:pPr>
            <a:r>
              <a:t/>
            </a:r>
            <a:endParaRPr b="1" sz="1700">
              <a:solidFill>
                <a:srgbClr val="0B5394"/>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79"/>
          <p:cNvSpPr txBox="1"/>
          <p:nvPr>
            <p:ph type="title"/>
          </p:nvPr>
        </p:nvSpPr>
        <p:spPr>
          <a:xfrm>
            <a:off x="407275"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b="1" lang="en" sz="2670">
                <a:solidFill>
                  <a:srgbClr val="0B5394"/>
                </a:solidFill>
                <a:latin typeface="Montserrat"/>
                <a:ea typeface="Montserrat"/>
                <a:cs typeface="Montserrat"/>
                <a:sym typeface="Montserrat"/>
              </a:rPr>
              <a:t>Quick Review of our Principal Professional Learning (PPL) 3-Year Cycle  </a:t>
            </a:r>
            <a:endParaRPr b="1" sz="2670">
              <a:solidFill>
                <a:srgbClr val="0B5394"/>
              </a:solidFill>
              <a:latin typeface="Montserrat"/>
              <a:ea typeface="Montserrat"/>
              <a:cs typeface="Montserrat"/>
              <a:sym typeface="Montserrat"/>
            </a:endParaRPr>
          </a:p>
        </p:txBody>
      </p:sp>
      <p:sp>
        <p:nvSpPr>
          <p:cNvPr id="405" name="Google Shape;405;p79"/>
          <p:cNvSpPr txBox="1"/>
          <p:nvPr>
            <p:ph idx="1" type="body"/>
          </p:nvPr>
        </p:nvSpPr>
        <p:spPr>
          <a:xfrm>
            <a:off x="628650" y="151246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1</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The “What” is good/great in </a:t>
            </a:r>
            <a:r>
              <a:rPr b="1" lang="en" sz="2000">
                <a:solidFill>
                  <a:srgbClr val="3D85C6"/>
                </a:solidFill>
                <a:latin typeface="Montserrat"/>
                <a:ea typeface="Montserrat"/>
                <a:cs typeface="Montserrat"/>
                <a:sym typeface="Montserrat"/>
              </a:rPr>
              <a:t>Instruction </a:t>
            </a:r>
            <a:endParaRPr b="1" sz="20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sz="20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2</a:t>
            </a:r>
            <a:r>
              <a:rPr lang="en" sz="2000">
                <a:latin typeface="Montserrat"/>
                <a:ea typeface="Montserrat"/>
                <a:cs typeface="Montserrat"/>
                <a:sym typeface="Montserrat"/>
              </a:rPr>
              <a:t>- The “What” is good/great in </a:t>
            </a:r>
            <a:r>
              <a:rPr b="1" lang="en" sz="2000">
                <a:solidFill>
                  <a:srgbClr val="3D85C6"/>
                </a:solidFill>
                <a:latin typeface="Montserrat"/>
                <a:ea typeface="Montserrat"/>
                <a:cs typeface="Montserrat"/>
                <a:sym typeface="Montserrat"/>
              </a:rPr>
              <a:t>Learning Environment</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2000">
              <a:latin typeface="Montserrat"/>
              <a:ea typeface="Montserrat"/>
              <a:cs typeface="Montserrat"/>
              <a:sym typeface="Montserrat"/>
            </a:endParaRPr>
          </a:p>
          <a:p>
            <a:pPr indent="0" lvl="0" marL="0" rtl="0" algn="l">
              <a:lnSpc>
                <a:spcPct val="115000"/>
              </a:lnSpc>
              <a:spcBef>
                <a:spcPts val="800"/>
              </a:spcBef>
              <a:spcAft>
                <a:spcPts val="0"/>
              </a:spcAft>
              <a:buNone/>
            </a:pPr>
            <a:r>
              <a:rPr b="1" lang="en" sz="2000">
                <a:solidFill>
                  <a:srgbClr val="3D85C6"/>
                </a:solidFill>
                <a:latin typeface="Montserrat"/>
                <a:ea typeface="Montserrat"/>
                <a:cs typeface="Montserrat"/>
                <a:sym typeface="Montserrat"/>
              </a:rPr>
              <a:t>Year 3</a:t>
            </a:r>
            <a:r>
              <a:rPr lang="en" sz="2000">
                <a:latin typeface="Montserrat"/>
                <a:ea typeface="Montserrat"/>
                <a:cs typeface="Montserrat"/>
                <a:sym typeface="Montserrat"/>
              </a:rPr>
              <a:t>- The “How” to </a:t>
            </a:r>
            <a:r>
              <a:rPr b="1" lang="en" sz="2000">
                <a:solidFill>
                  <a:srgbClr val="3D85C6"/>
                </a:solidFill>
                <a:latin typeface="Montserrat"/>
                <a:ea typeface="Montserrat"/>
                <a:cs typeface="Montserrat"/>
                <a:sym typeface="Montserrat"/>
              </a:rPr>
              <a:t>Build Principal Capacity</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based on your </a:t>
            </a:r>
            <a:endParaRPr sz="2000">
              <a:latin typeface="Montserrat"/>
              <a:ea typeface="Montserrat"/>
              <a:cs typeface="Montserrat"/>
              <a:sym typeface="Montserrat"/>
            </a:endParaRPr>
          </a:p>
          <a:p>
            <a:pPr indent="457200" lvl="0" marL="457200" rtl="0" algn="l">
              <a:lnSpc>
                <a:spcPct val="115000"/>
              </a:lnSpc>
              <a:spcBef>
                <a:spcPts val="800"/>
              </a:spcBef>
              <a:spcAft>
                <a:spcPts val="0"/>
              </a:spcAft>
              <a:buNone/>
            </a:pPr>
            <a:r>
              <a:rPr lang="en" sz="2000">
                <a:latin typeface="Montserrat"/>
                <a:ea typeface="Montserrat"/>
                <a:cs typeface="Montserrat"/>
                <a:sym typeface="Montserrat"/>
              </a:rPr>
              <a:t> understanding of what is good/great</a:t>
            </a:r>
            <a:endParaRPr sz="2000">
              <a:latin typeface="Montserrat"/>
              <a:ea typeface="Montserrat"/>
              <a:cs typeface="Montserrat"/>
              <a:sym typeface="Montserrat"/>
            </a:endParaRPr>
          </a:p>
        </p:txBody>
      </p:sp>
      <p:pic>
        <p:nvPicPr>
          <p:cNvPr id="406" name="Google Shape;406;p79"/>
          <p:cNvPicPr preferRelativeResize="0"/>
          <p:nvPr/>
        </p:nvPicPr>
        <p:blipFill>
          <a:blip r:embed="rId3">
            <a:alphaModFix/>
          </a:blip>
          <a:stretch>
            <a:fillRect/>
          </a:stretch>
        </p:blipFill>
        <p:spPr>
          <a:xfrm>
            <a:off x="6743375" y="821150"/>
            <a:ext cx="1861900" cy="121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1000"/>
                                        <p:tgtEl>
                                          <p:spTgt spid="40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id="733" name="Google Shape;733;p115">
            <a:hlinkClick r:id="rId3"/>
          </p:cNvPr>
          <p:cNvPicPr preferRelativeResize="0"/>
          <p:nvPr/>
        </p:nvPicPr>
        <p:blipFill>
          <a:blip r:embed="rId4">
            <a:alphaModFix/>
          </a:blip>
          <a:stretch>
            <a:fillRect/>
          </a:stretch>
        </p:blipFill>
        <p:spPr>
          <a:xfrm>
            <a:off x="740425" y="947750"/>
            <a:ext cx="7685100" cy="3481600"/>
          </a:xfrm>
          <a:prstGeom prst="rect">
            <a:avLst/>
          </a:prstGeom>
          <a:noFill/>
          <a:ln>
            <a:noFill/>
          </a:ln>
        </p:spPr>
      </p:pic>
      <p:sp>
        <p:nvSpPr>
          <p:cNvPr id="734" name="Google Shape;734;p11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900">
                <a:solidFill>
                  <a:srgbClr val="0B5394"/>
                </a:solidFill>
                <a:latin typeface="Montserrat"/>
                <a:ea typeface="Montserrat"/>
                <a:cs typeface="Montserrat"/>
                <a:sym typeface="Montserrat"/>
              </a:rPr>
              <a:t>What other questions might be asked in a debrief about lesson design?</a:t>
            </a:r>
            <a:endParaRPr b="1" sz="290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1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740" name="Google Shape;740;p116"/>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F1C232"/>
                </a:solidFill>
                <a:latin typeface="Montserrat"/>
                <a:ea typeface="Montserrat"/>
                <a:cs typeface="Montserrat"/>
                <a:sym typeface="Montserrat"/>
              </a:rPr>
              <a:t>November </a:t>
            </a:r>
            <a:r>
              <a:rPr lang="en" sz="1904">
                <a:solidFill>
                  <a:srgbClr val="3C78D8"/>
                </a:solidFill>
                <a:latin typeface="Montserrat"/>
                <a:ea typeface="Montserrat"/>
                <a:cs typeface="Montserrat"/>
                <a:sym typeface="Montserrat"/>
              </a:rPr>
              <a:t>reflection.</a:t>
            </a:r>
            <a:endParaRPr sz="1904">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117">
            <a:hlinkClick r:id="rId3"/>
          </p:cNvPr>
          <p:cNvPicPr preferRelativeResize="0"/>
          <p:nvPr/>
        </p:nvPicPr>
        <p:blipFill>
          <a:blip r:embed="rId4">
            <a:alphaModFix/>
          </a:blip>
          <a:stretch>
            <a:fillRect/>
          </a:stretch>
        </p:blipFill>
        <p:spPr>
          <a:xfrm>
            <a:off x="1770038" y="1040125"/>
            <a:ext cx="5603925" cy="3748550"/>
          </a:xfrm>
          <a:prstGeom prst="rect">
            <a:avLst/>
          </a:prstGeom>
          <a:noFill/>
          <a:ln>
            <a:noFill/>
          </a:ln>
        </p:spPr>
      </p:pic>
      <p:sp>
        <p:nvSpPr>
          <p:cNvPr id="746" name="Google Shape;746;p1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November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sp>
        <p:nvSpPr>
          <p:cNvPr id="747" name="Google Shape;747;p117"/>
          <p:cNvSpPr/>
          <p:nvPr/>
        </p:nvSpPr>
        <p:spPr>
          <a:xfrm>
            <a:off x="1694675" y="2943050"/>
            <a:ext cx="5679300" cy="19527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17"/>
          <p:cNvSpPr/>
          <p:nvPr/>
        </p:nvSpPr>
        <p:spPr>
          <a:xfrm rot="8955326">
            <a:off x="6198528" y="396907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17"/>
          <p:cNvSpPr/>
          <p:nvPr/>
        </p:nvSpPr>
        <p:spPr>
          <a:xfrm rot="8955326">
            <a:off x="6198528" y="308085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17"/>
          <p:cNvSpPr/>
          <p:nvPr/>
        </p:nvSpPr>
        <p:spPr>
          <a:xfrm rot="8955326">
            <a:off x="3767203" y="30267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17"/>
          <p:cNvSpPr/>
          <p:nvPr/>
        </p:nvSpPr>
        <p:spPr>
          <a:xfrm>
            <a:off x="3980750" y="1555475"/>
            <a:ext cx="4611000" cy="2140800"/>
          </a:xfrm>
          <a:prstGeom prst="roundRect">
            <a:avLst>
              <a:gd fmla="val 16667" name="adj"/>
            </a:avLst>
          </a:prstGeom>
          <a:solidFill>
            <a:schemeClr val="lt1"/>
          </a:solid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B5394"/>
              </a:solidFill>
              <a:latin typeface="Montserrat"/>
              <a:ea typeface="Montserrat"/>
              <a:cs typeface="Montserrat"/>
              <a:sym typeface="Montserrat"/>
            </a:endParaRPr>
          </a:p>
        </p:txBody>
      </p:sp>
      <p:sp>
        <p:nvSpPr>
          <p:cNvPr id="752" name="Google Shape;752;p117"/>
          <p:cNvSpPr txBox="1"/>
          <p:nvPr/>
        </p:nvSpPr>
        <p:spPr>
          <a:xfrm>
            <a:off x="4149650" y="1692425"/>
            <a:ext cx="4273200" cy="1866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B5394"/>
                </a:solidFill>
                <a:latin typeface="Montserrat"/>
                <a:ea typeface="Montserrat"/>
                <a:cs typeface="Montserrat"/>
                <a:sym typeface="Montserrat"/>
              </a:rPr>
              <a:t>Specifically…</a:t>
            </a:r>
            <a:endParaRPr b="1" sz="15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solidFill>
                <a:srgbClr val="0B5394"/>
              </a:solidFill>
              <a:latin typeface="Montserrat"/>
              <a:ea typeface="Montserrat"/>
              <a:cs typeface="Montserrat"/>
              <a:sym typeface="Montserrat"/>
            </a:endParaRPr>
          </a:p>
          <a:p>
            <a:pPr indent="0" lvl="0" marL="0" rtl="0" algn="l">
              <a:spcBef>
                <a:spcPts val="0"/>
              </a:spcBef>
              <a:spcAft>
                <a:spcPts val="0"/>
              </a:spcAft>
              <a:buNone/>
            </a:pPr>
            <a:r>
              <a:rPr lang="en" sz="1500">
                <a:solidFill>
                  <a:srgbClr val="0B5394"/>
                </a:solidFill>
                <a:latin typeface="Montserrat"/>
                <a:ea typeface="Montserrat"/>
                <a:cs typeface="Montserrat"/>
                <a:sym typeface="Montserrat"/>
              </a:rPr>
              <a:t>What will I look for between now and next month to determine what additional support my teacher/PLC needs with determining </a:t>
            </a:r>
            <a:r>
              <a:rPr b="1" lang="en" sz="1500">
                <a:solidFill>
                  <a:srgbClr val="EA9999"/>
                </a:solidFill>
                <a:latin typeface="Montserrat"/>
                <a:ea typeface="Montserrat"/>
                <a:cs typeface="Montserrat"/>
                <a:sym typeface="Montserrat"/>
              </a:rPr>
              <a:t>Evidence of Learning</a:t>
            </a:r>
            <a:r>
              <a:rPr lang="en" sz="1500">
                <a:solidFill>
                  <a:srgbClr val="0B5394"/>
                </a:solidFill>
                <a:latin typeface="Montserrat"/>
                <a:ea typeface="Montserrat"/>
                <a:cs typeface="Montserrat"/>
                <a:sym typeface="Montserrat"/>
              </a:rPr>
              <a:t> and creating appropriate </a:t>
            </a:r>
            <a:r>
              <a:rPr b="1" lang="en" sz="1500">
                <a:solidFill>
                  <a:srgbClr val="DD7E6B"/>
                </a:solidFill>
                <a:latin typeface="Montserrat"/>
                <a:ea typeface="Montserrat"/>
                <a:cs typeface="Montserrat"/>
                <a:sym typeface="Montserrat"/>
              </a:rPr>
              <a:t>Learning Tasks</a:t>
            </a:r>
            <a:r>
              <a:rPr lang="en" sz="1500">
                <a:solidFill>
                  <a:srgbClr val="0B5394"/>
                </a:solidFill>
                <a:latin typeface="Montserrat"/>
                <a:ea typeface="Montserrat"/>
                <a:cs typeface="Montserrat"/>
                <a:sym typeface="Montserrat"/>
              </a:rPr>
              <a:t> based on the </a:t>
            </a:r>
            <a:r>
              <a:rPr b="1" lang="en" sz="1500">
                <a:solidFill>
                  <a:srgbClr val="F1C232"/>
                </a:solidFill>
                <a:latin typeface="Montserrat"/>
                <a:ea typeface="Montserrat"/>
                <a:cs typeface="Montserrat"/>
                <a:sym typeface="Montserrat"/>
              </a:rPr>
              <a:t>Success Criteria</a:t>
            </a:r>
            <a:r>
              <a:rPr lang="en" sz="1500">
                <a:solidFill>
                  <a:srgbClr val="0B5394"/>
                </a:solidFill>
                <a:latin typeface="Montserrat"/>
                <a:ea typeface="Montserrat"/>
                <a:cs typeface="Montserrat"/>
                <a:sym typeface="Montserrat"/>
              </a:rPr>
              <a:t>?</a:t>
            </a:r>
            <a:endParaRPr sz="150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18"/>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18"/>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 Principal Professional Learning Survey</a:t>
            </a:r>
            <a:endParaRPr i="1" sz="3000">
              <a:solidFill>
                <a:srgbClr val="FFFFFF"/>
              </a:solidFill>
              <a:latin typeface="Montserrat"/>
              <a:ea typeface="Montserrat"/>
              <a:cs typeface="Montserrat"/>
              <a:sym typeface="Montserrat"/>
            </a:endParaRPr>
          </a:p>
        </p:txBody>
      </p:sp>
      <p:sp>
        <p:nvSpPr>
          <p:cNvPr id="759" name="Google Shape;759;p118">
            <a:hlinkClick r:id="rId3"/>
          </p:cNvPr>
          <p:cNvSpPr txBox="1"/>
          <p:nvPr/>
        </p:nvSpPr>
        <p:spPr>
          <a:xfrm>
            <a:off x="206650" y="879038"/>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Montserrat"/>
                <a:ea typeface="Montserrat"/>
                <a:cs typeface="Montserrat"/>
                <a:sym typeface="Montserrat"/>
              </a:rPr>
              <a:t>Please give us your feedback:</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lang="en" sz="2400" u="sng">
                <a:solidFill>
                  <a:srgbClr val="56A0D3"/>
                </a:solidFill>
                <a:latin typeface="Montserrat"/>
                <a:ea typeface="Montserrat"/>
                <a:cs typeface="Montserrat"/>
                <a:sym typeface="Montserrat"/>
                <a:hlinkClick r:id="rId4">
                  <a:extLst>
                    <a:ext uri="{A12FA001-AC4F-418D-AE19-62706E023703}">
                      <ahyp:hlinkClr val="tx"/>
                    </a:ext>
                  </a:extLst>
                </a:hlinkClick>
              </a:rPr>
              <a:t>Survey</a:t>
            </a:r>
            <a:endParaRPr sz="2400">
              <a:solidFill>
                <a:srgbClr val="56A0D3"/>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p:txBody>
      </p:sp>
      <p:pic>
        <p:nvPicPr>
          <p:cNvPr id="760" name="Google Shape;760;p118"/>
          <p:cNvPicPr preferRelativeResize="0"/>
          <p:nvPr/>
        </p:nvPicPr>
        <p:blipFill>
          <a:blip r:embed="rId5">
            <a:alphaModFix/>
          </a:blip>
          <a:stretch>
            <a:fillRect/>
          </a:stretch>
        </p:blipFill>
        <p:spPr>
          <a:xfrm>
            <a:off x="0" y="4577500"/>
            <a:ext cx="1067526" cy="565999"/>
          </a:xfrm>
          <a:prstGeom prst="rect">
            <a:avLst/>
          </a:prstGeom>
          <a:noFill/>
          <a:ln>
            <a:noFill/>
          </a:ln>
        </p:spPr>
      </p:pic>
      <p:pic>
        <p:nvPicPr>
          <p:cNvPr id="761" name="Google Shape;761;p118"/>
          <p:cNvPicPr preferRelativeResize="0"/>
          <p:nvPr/>
        </p:nvPicPr>
        <p:blipFill>
          <a:blip r:embed="rId6">
            <a:alphaModFix/>
          </a:blip>
          <a:stretch>
            <a:fillRect/>
          </a:stretch>
        </p:blipFill>
        <p:spPr>
          <a:xfrm>
            <a:off x="6105750" y="2352625"/>
            <a:ext cx="2350875" cy="2350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119"/>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767" name="Google Shape;767;p119"/>
          <p:cNvGrpSpPr/>
          <p:nvPr/>
        </p:nvGrpSpPr>
        <p:grpSpPr>
          <a:xfrm>
            <a:off x="0" y="-16200"/>
            <a:ext cx="4405650" cy="5175904"/>
            <a:chOff x="0" y="0"/>
            <a:chExt cx="4405650" cy="5175904"/>
          </a:xfrm>
        </p:grpSpPr>
        <p:sp>
          <p:nvSpPr>
            <p:cNvPr id="768" name="Google Shape;768;p119"/>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769" name="Google Shape;769;p119"/>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0" name="Google Shape;770;p119"/>
          <p:cNvSpPr txBox="1"/>
          <p:nvPr/>
        </p:nvSpPr>
        <p:spPr>
          <a:xfrm>
            <a:off x="180775" y="493375"/>
            <a:ext cx="3450600" cy="3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Montserrat Light"/>
                <a:ea typeface="Montserrat Light"/>
                <a:cs typeface="Montserrat Light"/>
                <a:sym typeface="Montserrat Light"/>
              </a:rPr>
              <a:t>Links to Tools and Resources</a:t>
            </a:r>
            <a:endParaRPr sz="3000">
              <a:solidFill>
                <a:schemeClr val="lt1"/>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4">
                  <a:extLst>
                    <a:ext uri="{A12FA001-AC4F-418D-AE19-62706E023703}">
                      <ahyp:hlinkClr val="tx"/>
                    </a:ext>
                  </a:extLst>
                </a:hlinkClick>
              </a:rPr>
              <a:t>Reflection Journal Link</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5">
                  <a:extLst>
                    <a:ext uri="{A12FA001-AC4F-418D-AE19-62706E023703}">
                      <ahyp:hlinkClr val="tx"/>
                    </a:ext>
                  </a:extLst>
                </a:hlinkClick>
              </a:rPr>
              <a:t>Instructional Framework</a:t>
            </a:r>
            <a:endParaRPr sz="33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6">
                  <a:extLst>
                    <a:ext uri="{A12FA001-AC4F-418D-AE19-62706E023703}">
                      <ahyp:hlinkClr val="tx"/>
                    </a:ext>
                  </a:extLst>
                </a:hlinkClick>
              </a:rPr>
              <a:t>Lesson Design Model</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7">
                  <a:extLst>
                    <a:ext uri="{A12FA001-AC4F-418D-AE19-62706E023703}">
                      <ahyp:hlinkClr val="tx"/>
                    </a:ext>
                  </a:extLst>
                </a:hlinkClick>
              </a:rPr>
              <a:t>Lesson Design Website</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u="sng">
                <a:solidFill>
                  <a:srgbClr val="F6F6F6"/>
                </a:solidFill>
                <a:latin typeface="Montserrat"/>
                <a:ea typeface="Montserrat"/>
                <a:cs typeface="Montserrat"/>
                <a:sym typeface="Montserrat"/>
                <a:hlinkClick r:id="rId8">
                  <a:extLst>
                    <a:ext uri="{A12FA001-AC4F-418D-AE19-62706E023703}">
                      <ahyp:hlinkClr val="tx"/>
                    </a:ext>
                  </a:extLst>
                </a:hlinkClick>
              </a:rPr>
              <a:t>Lesson Design Guide</a:t>
            </a:r>
            <a:r>
              <a:rPr lang="en" sz="17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9">
                  <a:extLst>
                    <a:ext uri="{A12FA001-AC4F-418D-AE19-62706E023703}">
                      <ahyp:hlinkClr val="tx"/>
                    </a:ext>
                  </a:extLst>
                </a:hlinkClick>
              </a:rPr>
              <a:t>Lesson Approaches</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0">
                  <a:extLst>
                    <a:ext uri="{A12FA001-AC4F-418D-AE19-62706E023703}">
                      <ahyp:hlinkClr val="tx"/>
                    </a:ext>
                  </a:extLst>
                </a:hlinkClick>
              </a:rPr>
              <a:t>Student Learning Stages</a:t>
            </a:r>
            <a:endParaRPr sz="1800">
              <a:solidFill>
                <a:srgbClr val="FF99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chemeClr val="hlink"/>
                </a:solidFill>
                <a:latin typeface="Montserrat"/>
                <a:ea typeface="Montserrat"/>
                <a:cs typeface="Montserrat"/>
                <a:sym typeface="Montserrat"/>
                <a:hlinkClick r:id="rId11"/>
              </a:rPr>
              <a:t>Lesson Design Professional Learning Opportunities </a:t>
            </a:r>
            <a:endParaRPr sz="1800">
              <a:solidFill>
                <a:srgbClr val="FF9900"/>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p:txBody>
      </p:sp>
      <p:pic>
        <p:nvPicPr>
          <p:cNvPr id="771" name="Google Shape;771;p119"/>
          <p:cNvPicPr preferRelativeResize="0"/>
          <p:nvPr/>
        </p:nvPicPr>
        <p:blipFill>
          <a:blip r:embed="rId12">
            <a:alphaModFix/>
          </a:blip>
          <a:stretch>
            <a:fillRect/>
          </a:stretch>
        </p:blipFill>
        <p:spPr>
          <a:xfrm>
            <a:off x="-5" y="4637250"/>
            <a:ext cx="985400" cy="5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80"/>
          <p:cNvSpPr txBox="1"/>
          <p:nvPr/>
        </p:nvSpPr>
        <p:spPr>
          <a:xfrm>
            <a:off x="6844425" y="2751375"/>
            <a:ext cx="2148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3"/>
              </a:rPr>
              <a:t>Leadership Standards</a:t>
            </a:r>
            <a:endParaRPr b="1" sz="2100">
              <a:solidFill>
                <a:srgbClr val="56A0D3"/>
              </a:solidFill>
              <a:latin typeface="Montserrat"/>
              <a:ea typeface="Montserrat"/>
              <a:cs typeface="Montserrat"/>
              <a:sym typeface="Montserrat"/>
            </a:endParaRPr>
          </a:p>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4"/>
              </a:rPr>
              <a:t>Click Here</a:t>
            </a:r>
            <a:endParaRPr b="1" sz="2100">
              <a:solidFill>
                <a:srgbClr val="56A0D3"/>
              </a:solidFill>
              <a:latin typeface="Montserrat"/>
              <a:ea typeface="Montserrat"/>
              <a:cs typeface="Montserrat"/>
              <a:sym typeface="Montserrat"/>
            </a:endParaRPr>
          </a:p>
        </p:txBody>
      </p:sp>
      <p:sp>
        <p:nvSpPr>
          <p:cNvPr id="412" name="Google Shape;412;p80"/>
          <p:cNvSpPr txBox="1"/>
          <p:nvPr/>
        </p:nvSpPr>
        <p:spPr>
          <a:xfrm>
            <a:off x="241775" y="2180700"/>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2C.</a:t>
            </a:r>
            <a:r>
              <a:rPr b="1" lang="en" sz="1200" u="sng">
                <a:solidFill>
                  <a:srgbClr val="00467F"/>
                </a:solidFill>
                <a:latin typeface="Montserrat"/>
                <a:ea typeface="Montserrat"/>
                <a:cs typeface="Montserrat"/>
                <a:sym typeface="Montserrat"/>
              </a:rPr>
              <a:t> Instructional Practice</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Works with individuals and a variety of groups to ensure the use of Utah Core Standards, the district provided tools, data in assessing student learning, collaborative problem solving, and adjustment to evidence-based instruction to meet student learning needs.</a:t>
            </a:r>
            <a:endParaRPr>
              <a:solidFill>
                <a:srgbClr val="00467F"/>
              </a:solidFill>
              <a:latin typeface="Montserrat"/>
              <a:ea typeface="Montserrat"/>
              <a:cs typeface="Montserrat"/>
              <a:sym typeface="Montserrat"/>
            </a:endParaRPr>
          </a:p>
        </p:txBody>
      </p:sp>
      <p:sp>
        <p:nvSpPr>
          <p:cNvPr id="413" name="Google Shape;413;p80"/>
          <p:cNvSpPr txBox="1"/>
          <p:nvPr/>
        </p:nvSpPr>
        <p:spPr>
          <a:xfrm>
            <a:off x="3311825" y="2180701"/>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2D. Differentiated Instruction</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Assists and monitors the effective use of the district’s framework for instruction and system of support for providing differentiated instructional</a:t>
            </a:r>
            <a:r>
              <a:rPr lang="en">
                <a:solidFill>
                  <a:srgbClr val="00467F"/>
                </a:solidFill>
                <a:latin typeface="Montserrat"/>
                <a:ea typeface="Montserrat"/>
                <a:cs typeface="Montserrat"/>
                <a:sym typeface="Montserrat"/>
              </a:rPr>
              <a:t> </a:t>
            </a:r>
            <a:r>
              <a:rPr lang="en">
                <a:solidFill>
                  <a:srgbClr val="00467F"/>
                </a:solidFill>
                <a:latin typeface="Montserrat"/>
                <a:ea typeface="Montserrat"/>
                <a:cs typeface="Montserrat"/>
                <a:sym typeface="Montserrat"/>
              </a:rPr>
              <a:t>strategies and appropriate resources to address a variety of student learning needs. </a:t>
            </a:r>
            <a:endParaRPr>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467F"/>
              </a:solidFill>
              <a:latin typeface="Montserrat"/>
              <a:ea typeface="Montserrat"/>
              <a:cs typeface="Montserrat"/>
              <a:sym typeface="Montserrat"/>
            </a:endParaRPr>
          </a:p>
        </p:txBody>
      </p:sp>
      <p:sp>
        <p:nvSpPr>
          <p:cNvPr id="414" name="Google Shape;414;p80"/>
          <p:cNvSpPr txBox="1"/>
          <p:nvPr/>
        </p:nvSpPr>
        <p:spPr>
          <a:xfrm>
            <a:off x="241775" y="903050"/>
            <a:ext cx="8443200" cy="10467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Domain 2: An educational leader promotes and is accountable for student success by advocating, nurturing, assessing and sustaining a school focused on teaching the Utah Core Curriculum. An educational leader provides a learning environment conducive to student, faculty, and staff growth through collaboration within a culture of learning.</a:t>
            </a:r>
            <a:endParaRPr>
              <a:solidFill>
                <a:srgbClr val="00467F"/>
              </a:solidFill>
              <a:latin typeface="Montserrat"/>
              <a:ea typeface="Montserrat"/>
              <a:cs typeface="Montserrat"/>
              <a:sym typeface="Montserrat"/>
            </a:endParaRPr>
          </a:p>
        </p:txBody>
      </p:sp>
      <p:sp>
        <p:nvSpPr>
          <p:cNvPr id="415" name="Google Shape;415;p80"/>
          <p:cNvSpPr txBox="1"/>
          <p:nvPr/>
        </p:nvSpPr>
        <p:spPr>
          <a:xfrm>
            <a:off x="125462" y="227625"/>
            <a:ext cx="8520600" cy="547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00467F"/>
                </a:solidFill>
                <a:latin typeface="Montserrat"/>
                <a:ea typeface="Montserrat"/>
                <a:cs typeface="Montserrat"/>
                <a:sym typeface="Montserrat"/>
              </a:rPr>
              <a:t>Domain 2: Collective Commitment to </a:t>
            </a:r>
            <a:r>
              <a:rPr lang="en" sz="2800">
                <a:solidFill>
                  <a:srgbClr val="00467F"/>
                </a:solidFill>
                <a:latin typeface="Montserrat"/>
                <a:ea typeface="Montserrat"/>
                <a:cs typeface="Montserrat"/>
                <a:sym typeface="Montserrat"/>
              </a:rPr>
              <a:t>Learning</a:t>
            </a:r>
            <a:endParaRPr sz="2800">
              <a:solidFill>
                <a:srgbClr val="00467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81"/>
          <p:cNvPicPr preferRelativeResize="0"/>
          <p:nvPr/>
        </p:nvPicPr>
        <p:blipFill>
          <a:blip r:embed="rId3">
            <a:alphaModFix/>
          </a:blip>
          <a:stretch>
            <a:fillRect/>
          </a:stretch>
        </p:blipFill>
        <p:spPr>
          <a:xfrm>
            <a:off x="409150" y="191225"/>
            <a:ext cx="7888175" cy="4761049"/>
          </a:xfrm>
          <a:prstGeom prst="rect">
            <a:avLst/>
          </a:prstGeom>
          <a:noFill/>
          <a:ln>
            <a:noFill/>
          </a:ln>
        </p:spPr>
      </p:pic>
      <p:sp>
        <p:nvSpPr>
          <p:cNvPr id="421" name="Google Shape;421;p81"/>
          <p:cNvSpPr/>
          <p:nvPr/>
        </p:nvSpPr>
        <p:spPr>
          <a:xfrm>
            <a:off x="2355275" y="786100"/>
            <a:ext cx="976200" cy="3301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82"/>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82"/>
          <p:cNvSpPr txBox="1"/>
          <p:nvPr>
            <p:ph type="title"/>
          </p:nvPr>
        </p:nvSpPr>
        <p:spPr>
          <a:xfrm>
            <a:off x="272425" y="314150"/>
            <a:ext cx="85206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28" name="Google Shape;428;p82"/>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29" name="Google Shape;429;p82"/>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30" name="Google Shape;430;p82"/>
          <p:cNvSpPr txBox="1"/>
          <p:nvPr/>
        </p:nvSpPr>
        <p:spPr>
          <a:xfrm>
            <a:off x="798375" y="1446900"/>
            <a:ext cx="7707900" cy="3253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Standard 2.D. 			November Focus</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The educator applies knowledge of developmentally appropriate practices when planning instruction.</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Includes, but not limited to:</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Maximizing student time on task;</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Establishing performance outcomes;</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differentiated instructional strategies.</a:t>
            </a:r>
            <a:endParaRPr sz="1600">
              <a:latin typeface="Montserrat"/>
              <a:ea typeface="Montserrat"/>
              <a:cs typeface="Montserrat"/>
              <a:sym typeface="Montserrat"/>
            </a:endParaRPr>
          </a:p>
        </p:txBody>
      </p:sp>
      <p:sp>
        <p:nvSpPr>
          <p:cNvPr id="431" name="Google Shape;431;p82"/>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83"/>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83"/>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38" name="Google Shape;438;p83"/>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39" name="Google Shape;439;p83"/>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40" name="Google Shape;440;p83"/>
          <p:cNvSpPr txBox="1"/>
          <p:nvPr>
            <p:ph idx="2" type="body"/>
          </p:nvPr>
        </p:nvSpPr>
        <p:spPr>
          <a:xfrm>
            <a:off x="4598750" y="1830550"/>
            <a:ext cx="4233600" cy="2880300"/>
          </a:xfrm>
          <a:prstGeom prst="rect">
            <a:avLst/>
          </a:prstGeom>
        </p:spPr>
        <p:txBody>
          <a:bodyPr anchorCtr="0" anchor="t" bIns="34275" lIns="68575" spcFirstLastPara="1" rIns="68575" wrap="square" tIns="34275">
            <a:noAutofit/>
          </a:bodyPr>
          <a:lstStyle/>
          <a:p>
            <a:pPr indent="0" lvl="0" marL="0" rtl="0" algn="ctr">
              <a:lnSpc>
                <a:spcPct val="80000"/>
              </a:lnSpc>
              <a:spcBef>
                <a:spcPts val="800"/>
              </a:spcBef>
              <a:spcAft>
                <a:spcPts val="0"/>
              </a:spcAft>
              <a:buSzPts val="688"/>
              <a:buNone/>
            </a:pPr>
            <a:r>
              <a:rPr b="1" lang="en">
                <a:latin typeface="Montserrat"/>
                <a:ea typeface="Montserrat"/>
                <a:cs typeface="Montserrat"/>
                <a:sym typeface="Montserrat"/>
              </a:rPr>
              <a:t>    </a:t>
            </a: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Supports students</a:t>
            </a:r>
            <a:r>
              <a:rPr lang="en" sz="1500">
                <a:latin typeface="Montserrat"/>
                <a:ea typeface="Montserrat"/>
                <a:cs typeface="Montserrat"/>
                <a:sym typeface="Montserrat"/>
              </a:rPr>
              <a:t> in maximizing </a:t>
            </a:r>
            <a:r>
              <a:rPr b="1" lang="en" sz="1500">
                <a:solidFill>
                  <a:srgbClr val="6FA8DC"/>
                </a:solidFill>
                <a:latin typeface="Montserrat"/>
                <a:ea typeface="Montserrat"/>
                <a:cs typeface="Montserrat"/>
                <a:sym typeface="Montserrat"/>
              </a:rPr>
              <a:t>their</a:t>
            </a:r>
            <a:endParaRPr b="1" sz="15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own time </a:t>
            </a:r>
            <a:r>
              <a:rPr lang="en" sz="1500">
                <a:latin typeface="Montserrat"/>
                <a:ea typeface="Montserrat"/>
                <a:cs typeface="Montserrat"/>
                <a:sym typeface="Montserrat"/>
              </a:rPr>
              <a:t>on task behavior.</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Uses student input</a:t>
            </a:r>
            <a:r>
              <a:rPr lang="en" sz="1500">
                <a:latin typeface="Montserrat"/>
                <a:ea typeface="Montserrat"/>
                <a:cs typeface="Montserrat"/>
                <a:sym typeface="Montserrat"/>
              </a:rPr>
              <a:t> to establish</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Incorporates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r>
              <a:rPr b="1" lang="en" sz="1500">
                <a:solidFill>
                  <a:srgbClr val="6FA8DC"/>
                </a:solidFill>
                <a:latin typeface="Montserrat"/>
                <a:ea typeface="Montserrat"/>
                <a:cs typeface="Montserrat"/>
                <a:sym typeface="Montserrat"/>
              </a:rPr>
              <a:t> in response to student needs</a:t>
            </a:r>
            <a:r>
              <a:rPr lang="en" sz="1500">
                <a:latin typeface="Montserrat"/>
                <a:ea typeface="Montserrat"/>
                <a:cs typeface="Montserrat"/>
                <a:sym typeface="Montserrat"/>
              </a:rPr>
              <a:t>.</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5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441" name="Google Shape;441;p83"/>
          <p:cNvSpPr txBox="1"/>
          <p:nvPr>
            <p:ph idx="1" type="body"/>
          </p:nvPr>
        </p:nvSpPr>
        <p:spPr>
          <a:xfrm>
            <a:off x="603350" y="1830550"/>
            <a:ext cx="3995400" cy="28803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a:solidFill>
                  <a:schemeClr val="dk1"/>
                </a:solidFill>
                <a:latin typeface="Montserrat"/>
                <a:ea typeface="Montserrat"/>
                <a:cs typeface="Montserrat"/>
                <a:sym typeface="Montserrat"/>
              </a:rPr>
              <a:t>Effective</a:t>
            </a:r>
            <a:endParaRPr b="1">
              <a:solidFill>
                <a:schemeClr val="dk1"/>
              </a:solidFill>
              <a:latin typeface="Montserrat"/>
              <a:ea typeface="Montserrat"/>
              <a:cs typeface="Montserrat"/>
              <a:sym typeface="Montserrat"/>
            </a:endParaRPr>
          </a:p>
          <a:p>
            <a:pPr indent="457200" lvl="0" marL="914400" rtl="0" algn="l">
              <a:lnSpc>
                <a:spcPct val="100000"/>
              </a:lnSpc>
              <a:spcBef>
                <a:spcPts val="800"/>
              </a:spcBef>
              <a:spcAft>
                <a:spcPts val="0"/>
              </a:spcAft>
              <a:buSzPts val="101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Maximizes student time on task.</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Establishes performance outcomes.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Uses differentiated instructional</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a:latin typeface="Montserrat"/>
                <a:ea typeface="Montserrat"/>
                <a:cs typeface="Montserrat"/>
                <a:sym typeface="Montserrat"/>
              </a:rPr>
              <a:t>strategies.</a:t>
            </a:r>
            <a:endParaRPr>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a:latin typeface="Montserrat"/>
                <a:ea typeface="Montserrat"/>
                <a:cs typeface="Montserrat"/>
                <a:sym typeface="Montserrat"/>
              </a:rPr>
              <a:t>•</a:t>
            </a:r>
            <a:endParaRPr>
              <a:latin typeface="Montserrat"/>
              <a:ea typeface="Montserrat"/>
              <a:cs typeface="Montserrat"/>
              <a:sym typeface="Montserrat"/>
            </a:endParaRPr>
          </a:p>
        </p:txBody>
      </p:sp>
      <p:sp>
        <p:nvSpPr>
          <p:cNvPr id="442" name="Google Shape;442;p83"/>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84"/>
          <p:cNvSpPr txBox="1"/>
          <p:nvPr>
            <p:ph idx="2" type="body"/>
          </p:nvPr>
        </p:nvSpPr>
        <p:spPr>
          <a:xfrm>
            <a:off x="4577500" y="0"/>
            <a:ext cx="4566600" cy="51435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600"/>
              </a:spcBef>
              <a:spcAft>
                <a:spcPts val="1600"/>
              </a:spcAft>
              <a:buNone/>
            </a:pPr>
            <a:r>
              <a:t/>
            </a:r>
            <a:endParaRPr b="1">
              <a:solidFill>
                <a:schemeClr val="lt1"/>
              </a:solidFill>
              <a:latin typeface="Roboto"/>
              <a:ea typeface="Roboto"/>
              <a:cs typeface="Roboto"/>
              <a:sym typeface="Roboto"/>
            </a:endParaRPr>
          </a:p>
        </p:txBody>
      </p:sp>
      <p:pic>
        <p:nvPicPr>
          <p:cNvPr id="448" name="Google Shape;448;p84"/>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449" name="Google Shape;449;p84"/>
          <p:cNvSpPr txBox="1"/>
          <p:nvPr>
            <p:ph type="title"/>
          </p:nvPr>
        </p:nvSpPr>
        <p:spPr>
          <a:xfrm>
            <a:off x="265500" y="-75"/>
            <a:ext cx="4045200" cy="122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000">
                <a:solidFill>
                  <a:srgbClr val="00467F"/>
                </a:solidFill>
                <a:latin typeface="Montserrat"/>
                <a:ea typeface="Montserrat"/>
                <a:cs typeface="Montserrat"/>
                <a:sym typeface="Montserrat"/>
              </a:rPr>
              <a:t>Objectives</a:t>
            </a:r>
            <a:endParaRPr sz="5000">
              <a:solidFill>
                <a:srgbClr val="00467F"/>
              </a:solidFill>
              <a:latin typeface="Montserrat Light"/>
              <a:ea typeface="Montserrat Light"/>
              <a:cs typeface="Montserrat Light"/>
              <a:sym typeface="Montserrat Light"/>
            </a:endParaRPr>
          </a:p>
        </p:txBody>
      </p:sp>
      <p:sp>
        <p:nvSpPr>
          <p:cNvPr id="450" name="Google Shape;450;p84"/>
          <p:cNvSpPr txBox="1"/>
          <p:nvPr>
            <p:ph idx="1" type="subTitle"/>
          </p:nvPr>
        </p:nvSpPr>
        <p:spPr>
          <a:xfrm>
            <a:off x="208800" y="1174775"/>
            <a:ext cx="4158600" cy="3968700"/>
          </a:xfrm>
          <a:prstGeom prst="rect">
            <a:avLst/>
          </a:prstGeom>
          <a:ln>
            <a:noFill/>
          </a:ln>
        </p:spPr>
        <p:txBody>
          <a:bodyPr anchorCtr="0" anchor="t" bIns="91425" lIns="91425" spcFirstLastPara="1" rIns="91425" wrap="square" tIns="91425">
            <a:noAutofit/>
          </a:bodyPr>
          <a:lstStyle/>
          <a:p>
            <a:pPr indent="-330200" lvl="0" marL="457200" rtl="0" algn="l">
              <a:lnSpc>
                <a:spcPct val="90000"/>
              </a:lnSpc>
              <a:spcBef>
                <a:spcPts val="45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Administrators will be able to self-assess where their teachers and PLCs are relative to Educator Standard 2D.</a:t>
            </a:r>
            <a:endParaRPr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t/>
            </a:r>
            <a:endParaRPr sz="1600">
              <a:solidFill>
                <a:schemeClr val="dk1"/>
              </a:solidFill>
              <a:latin typeface="Montserrat"/>
              <a:ea typeface="Montserrat"/>
              <a:cs typeface="Montserrat"/>
              <a:sym typeface="Montserrat"/>
            </a:endParaRPr>
          </a:p>
          <a:p>
            <a:pPr indent="-330200" lvl="0" marL="457200" rtl="0" algn="l">
              <a:lnSpc>
                <a:spcPct val="90000"/>
              </a:lnSpc>
              <a:spcBef>
                <a:spcPts val="45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Administrators </a:t>
            </a:r>
            <a:r>
              <a:rPr lang="en" sz="1600">
                <a:solidFill>
                  <a:schemeClr val="dk1"/>
                </a:solidFill>
                <a:latin typeface="Montserrat"/>
                <a:ea typeface="Montserrat"/>
                <a:cs typeface="Montserrat"/>
                <a:sym typeface="Montserrat"/>
              </a:rPr>
              <a:t>will increase their ability to support teachers in utilizing appropriate practices when planning instruction with an emphasis on </a:t>
            </a:r>
            <a:endParaRPr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rPr lang="en" sz="1600">
                <a:solidFill>
                  <a:schemeClr val="dk1"/>
                </a:solidFill>
                <a:latin typeface="Montserrat"/>
                <a:ea typeface="Montserrat"/>
                <a:cs typeface="Montserrat"/>
                <a:sym typeface="Montserrat"/>
              </a:rPr>
              <a:t>-</a:t>
            </a:r>
            <a:r>
              <a:rPr i="1" lang="en" sz="1600">
                <a:solidFill>
                  <a:schemeClr val="dk1"/>
                </a:solidFill>
                <a:latin typeface="Montserrat"/>
                <a:ea typeface="Montserrat"/>
                <a:cs typeface="Montserrat"/>
                <a:sym typeface="Montserrat"/>
              </a:rPr>
              <a:t>Maximizing student time on task;</a:t>
            </a:r>
            <a:endParaRPr i="1"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rPr i="1" lang="en" sz="1600">
                <a:solidFill>
                  <a:schemeClr val="dk1"/>
                </a:solidFill>
                <a:latin typeface="Montserrat"/>
                <a:ea typeface="Montserrat"/>
                <a:cs typeface="Montserrat"/>
                <a:sym typeface="Montserrat"/>
              </a:rPr>
              <a:t>-Establishing performance outcomes</a:t>
            </a:r>
            <a:endParaRPr i="1"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rPr i="1" lang="en" sz="1600">
                <a:solidFill>
                  <a:schemeClr val="dk1"/>
                </a:solidFill>
                <a:latin typeface="Montserrat"/>
                <a:ea typeface="Montserrat"/>
                <a:cs typeface="Montserrat"/>
                <a:sym typeface="Montserrat"/>
              </a:rPr>
              <a:t>-Using differentiated instructional strategies</a:t>
            </a:r>
            <a:endParaRPr i="1" sz="1600">
              <a:solidFill>
                <a:schemeClr val="dk1"/>
              </a:solidFill>
              <a:latin typeface="Montserrat"/>
              <a:ea typeface="Montserrat"/>
              <a:cs typeface="Montserrat"/>
              <a:sym typeface="Montserrat"/>
            </a:endParaRPr>
          </a:p>
          <a:p>
            <a:pPr indent="0" lvl="0" marL="457200" rtl="0" algn="l">
              <a:lnSpc>
                <a:spcPct val="90000"/>
              </a:lnSpc>
              <a:spcBef>
                <a:spcPts val="450"/>
              </a:spcBef>
              <a:spcAft>
                <a:spcPts val="0"/>
              </a:spcAft>
              <a:buNone/>
            </a:pPr>
            <a:r>
              <a:t/>
            </a:r>
            <a:endParaRPr i="1" sz="1600">
              <a:solidFill>
                <a:schemeClr val="dk1"/>
              </a:solidFill>
              <a:highlight>
                <a:srgbClr val="FFFF00"/>
              </a:highlight>
              <a:latin typeface="Montserrat"/>
              <a:ea typeface="Montserrat"/>
              <a:cs typeface="Montserrat"/>
              <a:sym typeface="Montserrat"/>
            </a:endParaRPr>
          </a:p>
          <a:p>
            <a:pPr indent="0" lvl="0" marL="0" rtl="0" algn="l">
              <a:lnSpc>
                <a:spcPct val="95000"/>
              </a:lnSpc>
              <a:spcBef>
                <a:spcPts val="0"/>
              </a:spcBef>
              <a:spcAft>
                <a:spcPts val="0"/>
              </a:spcAft>
              <a:buNone/>
            </a:pPr>
            <a:r>
              <a:t/>
            </a:r>
            <a:endParaRPr sz="2700">
              <a:solidFill>
                <a:schemeClr val="accent2"/>
              </a:solidFill>
              <a:highlight>
                <a:srgbClr val="FFFF00"/>
              </a:highlight>
              <a:latin typeface="Montserrat Light"/>
              <a:ea typeface="Montserrat Light"/>
              <a:cs typeface="Montserrat Light"/>
              <a:sym typeface="Montserrat Light"/>
            </a:endParaRPr>
          </a:p>
          <a:p>
            <a:pPr indent="0" lvl="0" marL="0" rtl="0" algn="l">
              <a:lnSpc>
                <a:spcPct val="95000"/>
              </a:lnSpc>
              <a:spcBef>
                <a:spcPts val="0"/>
              </a:spcBef>
              <a:spcAft>
                <a:spcPts val="0"/>
              </a:spcAft>
              <a:buNone/>
            </a:pPr>
            <a:r>
              <a:t/>
            </a:r>
            <a:endParaRPr sz="2900">
              <a:solidFill>
                <a:schemeClr val="accent2"/>
              </a:solidFill>
              <a:latin typeface="Montserrat Light"/>
              <a:ea typeface="Montserrat Light"/>
              <a:cs typeface="Montserrat Light"/>
              <a:sym typeface="Montserrat Light"/>
            </a:endParaRPr>
          </a:p>
        </p:txBody>
      </p:sp>
      <p:pic>
        <p:nvPicPr>
          <p:cNvPr id="451" name="Google Shape;451;p84"/>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