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1" r:id="rId4"/>
  </p:sldMasterIdLst>
  <p:notesMasterIdLst>
    <p:notesMasterId r:id="rId26"/>
  </p:notesMasterIdLst>
  <p:sldIdLst>
    <p:sldId id="256" r:id="rId5"/>
    <p:sldId id="257" r:id="rId6"/>
    <p:sldId id="258" r:id="rId7"/>
    <p:sldId id="259" r:id="rId8"/>
    <p:sldId id="282" r:id="rId9"/>
    <p:sldId id="285" r:id="rId10"/>
    <p:sldId id="289" r:id="rId11"/>
    <p:sldId id="286" r:id="rId12"/>
    <p:sldId id="287" r:id="rId13"/>
    <p:sldId id="288" r:id="rId14"/>
    <p:sldId id="267" r:id="rId15"/>
    <p:sldId id="269" r:id="rId16"/>
    <p:sldId id="270" r:id="rId17"/>
    <p:sldId id="271" r:id="rId18"/>
    <p:sldId id="272" r:id="rId19"/>
    <p:sldId id="263" r:id="rId20"/>
    <p:sldId id="303" r:id="rId21"/>
    <p:sldId id="309" r:id="rId22"/>
    <p:sldId id="310" r:id="rId23"/>
    <p:sldId id="311" r:id="rId24"/>
    <p:sldId id="274" r:id="rId25"/>
  </p:sldIdLst>
  <p:sldSz cx="12188825" cy="6858000"/>
  <p:notesSz cx="6858000" cy="9144000"/>
  <p:embeddedFontLst>
    <p:embeddedFont>
      <p:font typeface="Grandstander" panose="020B0604020202020204" charset="0"/>
      <p:regular r:id="rId27"/>
      <p:bold r:id="rId28"/>
      <p:italic r:id="rId29"/>
      <p:boldItalic r:id="rId30"/>
    </p:embeddedFont>
    <p:embeddedFont>
      <p:font typeface="Grandstander Medium" panose="020B0604020202020204" charset="0"/>
      <p:regular r:id="rId31"/>
      <p:bold r:id="rId32"/>
      <p:italic r:id="rId33"/>
      <p:boldItalic r:id="rId34"/>
    </p:embeddedFont>
    <p:embeddedFont>
      <p:font typeface="Grandstander SemiBold" panose="020B0604020202020204" charset="0"/>
      <p:regular r:id="rId35"/>
      <p:bold r:id="rId36"/>
      <p:italic r:id="rId37"/>
      <p:boldItalic r:id="rId38"/>
    </p:embeddedFont>
    <p:embeddedFont>
      <p:font typeface="Verdana" panose="020B0604030504040204" pitchFamily="3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72" userDrawn="1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g++QUkwM9IJ4rKiayePLd8telf6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610C16-66F6-B1A4-9D90-062FE2F1FDF0}" name="Marcos Gimenes" initials="MG" userId="c32f034e2807843d" providerId="Windows Live"/>
  <p188:author id="{584738BC-9AFF-63C4-0E07-9953C3E63EB4}" name="Laiz Colosovski" initials="LC" userId="43c28164ddd61d2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7A8"/>
    <a:srgbClr val="B72E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9AF371-233E-4A18-AC6E-A3FFF451CE10}" v="11" dt="2025-07-30T14:10:36.6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5" autoAdjust="0"/>
    <p:restoredTop sz="95706" autoAdjust="0"/>
  </p:normalViewPr>
  <p:slideViewPr>
    <p:cSldViewPr snapToGrid="0">
      <p:cViewPr varScale="1">
        <p:scale>
          <a:sx n="40" d="100"/>
          <a:sy n="40" d="100"/>
        </p:scale>
        <p:origin x="60" y="516"/>
      </p:cViewPr>
      <p:guideLst>
        <p:guide orient="horz" pos="572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864" y="-43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7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3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57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customschemas.google.com/relationships/presentationmetadata" Target="meta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0" Type="http://schemas.openxmlformats.org/officeDocument/2006/relationships/slide" Target="slides/slide16.xml"/><Relationship Id="rId41" Type="http://schemas.openxmlformats.org/officeDocument/2006/relationships/font" Target="fonts/font15.fntdata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the-bird-is-a-dove-a-symbol-of-peace-a-hand-ilustra%C3%A7%C3%A3o-royalty-free/1383709883?phrase=pomba%2Bda%2Bpaz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illustration-of-flying-white-dove-holding-ilustra%C3%A7%C3%A3o-royalty-free/1001142536?phrase=SIMBOLOS+DA+PAZ&amp;adppopup=true" TargetMode="External"/><Relationship Id="rId13" Type="http://schemas.openxmlformats.org/officeDocument/2006/relationships/hyperlink" Target="https://www.gettyimages.com.br/detail/ilustra%C3%A7%C3%A3o/the-bird-is-a-dove-a-symbol-of-peace-a-hand-ilustra%C3%A7%C3%A3o-royalty-free/1383709883?phrase=pomba%2Bda%2Bpaz" TargetMode="External"/><Relationship Id="rId3" Type="http://schemas.openxmlformats.org/officeDocument/2006/relationships/hyperlink" Target="https://www.gettyimages.com.br/detail/ilustra%C3%A7%C3%A3o/happy-cute-little-kids-boy-and-girl-study-with-ilustra%C3%A7%C3%A3o-royalty-free/1203093223?adppopup=true" TargetMode="External"/><Relationship Id="rId7" Type="http://schemas.openxmlformats.org/officeDocument/2006/relationships/hyperlink" Target="https://www.gettyimages.com.br/detail/ilustra%C3%A7%C3%A3o/little-girl-supporting-and-comforting-sad-ilustra%C3%A7%C3%A3o-royalty-free/1352710214?adppopup=true" TargetMode="External"/><Relationship Id="rId12" Type="http://schemas.openxmlformats.org/officeDocument/2006/relationships/hyperlink" Target="https://www.gettyimages.com.br/detail/ilustra%C3%A7%C3%A3o/african-american-boy-and-girl-sit-at-the-round-ilustra%C3%A7%C3%A3o-royalty-free/1260167589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little-boy-supporting-and-comforting-crying-ilustra%C3%A7%C3%A3o-royalty-free/1352709464" TargetMode="External"/><Relationship Id="rId11" Type="http://schemas.openxmlformats.org/officeDocument/2006/relationships/hyperlink" Target="https://www.gettyimages.com.br/detail/ilustra%C3%A7%C3%A3o/sketchy-peace-label-pacifist-happy-peace-ilustra%C3%A7%C3%A3o-royalty-free/1302605394?phrase=simbolo+pacifista+&amp;adppopup=true" TargetMode="External"/><Relationship Id="rId5" Type="http://schemas.openxmlformats.org/officeDocument/2006/relationships/hyperlink" Target="https://www.gettyimages.com.br/detail/ilustra%C3%A7%C3%A3o/friendly-kids-take-care-of-the-planet-earth-ilustra%C3%A7%C3%A3o-royalty-free/1353426662?phrase=crian%C3%A7as&amp;adppopup=true" TargetMode="External"/><Relationship Id="rId10" Type="http://schemas.openxmlformats.org/officeDocument/2006/relationships/hyperlink" Target="https://www.gettyimages.com.br/detail/ilustra%C3%A7%C3%A3o/light-blue-origami-crane-vector-illustration-ilustra%C3%A7%C3%A3o-royalty-free/1191012897?phrase=tsuru" TargetMode="External"/><Relationship Id="rId4" Type="http://schemas.openxmlformats.org/officeDocument/2006/relationships/hyperlink" Target="https://www.gettyimages.com.br/detail/ilustra%C3%A7%C3%A3o/diverse-peace-kids-holding-by-hands-around-the-ilustra%C3%A7%C3%A3o-royalty-free/1353372711?phrase=CRIAN%C3%87AS+EM+PAZ" TargetMode="External"/><Relationship Id="rId9" Type="http://schemas.openxmlformats.org/officeDocument/2006/relationships/hyperlink" Target="https://www.gettyimages.com.br/detail/ilustra%C3%A7%C3%A3o/sign-of-peace-gesture-v-victory-or-peace-sign-ilustra%C3%A7%C3%A3o-royalty-free/1294861986?phrase=SIMBOLOS%2BDA%2BPAZ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diverse-peace-kids-holding-by-hands-around-the-ilustra%C3%A7%C3%A3o-royalty-free/1353372711?phrase=CRIAN%C3%87AS+EM+PAZ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friendly-kids-take-care-of-the-planet-earth-ilustra%C3%A7%C3%A3o-royalty-free/1353426662?phrase=crian%C3%A7as&amp;adppopup=true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little-boy-supporting-and-comforting-crying-ilustra%C3%A7%C3%A3o-royalty-free/1352709464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little-girl-supporting-and-comforting-sad-ilustra%C3%A7%C3%A3o-royalty-free/1352710214?adppopup=true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little-boy-supporting-and-comforting-crying-ilustra%C3%A7%C3%A3o-royalty-free/1352709464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little-girl-supporting-and-comforting-sad-ilustra%C3%A7%C3%A3o-royalty-free/1352710214?adppopup=true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https://www.gettyimages.com.br/detail/ilustra%C3%A7%C3%A3o/african-american-boy-and-girl-sit-at-the-round-ilustra%C3%A7%C3%A3o-royalty-free/1260167589</a:t>
            </a:r>
          </a:p>
        </p:txBody>
      </p:sp>
    </p:spTree>
    <p:extLst>
      <p:ext uri="{BB962C8B-B14F-4D97-AF65-F5344CB8AC3E}">
        <p14:creationId xmlns:p14="http://schemas.microsoft.com/office/powerpoint/2010/main" val="1720445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https://www.gettyimages.com.br/detail/ilustra%C3%A7%C3%A3o/the-bird-is-a-dove-a-symbol-of-peace-a-hand-ilustra%C3%A7%C3%A3o-royalty-free/1383709883?phrase=pomba%2Bda%2Bpaz</a:t>
            </a:r>
            <a:r>
              <a:rPr lang="pt-BR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lang="pt-BR" sz="1100" dirty="0">
              <a:solidFill>
                <a:srgbClr val="0197A8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3: </a:t>
            </a:r>
            <a:r>
              <a:rPr lang="pt-BR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https://www.gettyimages.com.br/detail/ilustra%C3%A7%C3%A3o/happy-cute-little-kids-boy-and-girl-study-with-ilustra%C3%A7%C3%A3o-royalty-free/1203093223?adppopup=true</a:t>
            </a:r>
            <a:r>
              <a:rPr lang="pt-BR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lang="pt-BR" sz="1100" dirty="0">
              <a:solidFill>
                <a:srgbClr val="0197A8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5:</a:t>
            </a:r>
            <a:r>
              <a:rPr lang="pt-BR" sz="1100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dirty="0">
                <a:hlinkClick r:id="rId4"/>
              </a:rPr>
              <a:t>https://www.gettyimages.com.br/detail/ilustra%C3%A7%C3%A3o/diverse-peace-kids-holding-by-hands-around-the-ilustra%C3%A7%C3%A3o-royalty-free/1353372711?phrase=CRIAN%C3%87AS+EM+PAZ</a:t>
            </a:r>
            <a:r>
              <a:rPr lang="pt-BR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u="none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6: </a:t>
            </a:r>
            <a:r>
              <a:rPr lang="pt-BR" dirty="0">
                <a:hlinkClick r:id="rId5"/>
              </a:rPr>
              <a:t>https://www.gettyimages.com.br/detail/ilustra%C3%A7%C3%A3o/friendly-kids-take-care-of-the-planet-earth-ilustra%C3%A7%C3%A3o-royalty-free/1353426662?phrase=crian%C3%A7as&amp;adppopup=true</a:t>
            </a:r>
            <a:r>
              <a:rPr lang="pt-BR" dirty="0"/>
              <a:t> </a:t>
            </a:r>
            <a:endParaRPr lang="pt-BR" sz="1100" u="none" dirty="0">
              <a:solidFill>
                <a:srgbClr val="0197A8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1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7: </a:t>
            </a:r>
            <a:r>
              <a:rPr lang="pt-BR" u="sng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6"/>
              </a:rPr>
              <a:t>https://www.gettyimages.com.br/detail/ilustra%C3%A7%C3%A3o/little-boy-supporting-and-comforting-crying-ilustra%C3%A7%C3%A3o-royalty-free/1352709464</a:t>
            </a:r>
            <a:r>
              <a:rPr lang="pt-BR" u="sng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lang="pt-BR" sz="110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u="sng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7"/>
              </a:rPr>
              <a:t>https://www.gettyimages.com.br/detail/ilustra%C3%A7%C3%A3o/little-girl-supporting-and-comforting-sad-ilustra%C3%A7%C3%A3o-royalty-free/1352710214?adppopup=true</a:t>
            </a:r>
            <a:r>
              <a:rPr lang="pt-BR" u="sng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lang="pt-BR" sz="1100" u="sng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1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8: </a:t>
            </a:r>
            <a:r>
              <a:rPr lang="pt-BR" dirty="0">
                <a:hlinkClick r:id="rId8"/>
              </a:rPr>
              <a:t>https://www.gettyimages.com.br/detail/ilustra%C3%A7%C3%A3o/illustration-of-flying-white-dove-holding-ilustra%C3%A7%C3%A3o-royalty-free/1001142536?phrase=SIMBOLOS+DA+PAZ&amp;adppopup=true</a:t>
            </a:r>
            <a:r>
              <a:rPr lang="pt-BR" dirty="0"/>
              <a:t>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dirty="0">
                <a:hlinkClick r:id="rId9"/>
              </a:rPr>
              <a:t>https://www.gettyimages.com.br/detail/ilustra%C3%A7%C3%A3o/sign-of-peace-gesture-v-victory-or-peace-sign-ilustra%C3%A7%C3%A3o-royalty-free/1294861986?phrase=SIMBOLOS%2BDA%2BPAZ</a:t>
            </a:r>
            <a:r>
              <a:rPr lang="pt-BR" dirty="0"/>
              <a:t>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dirty="0">
                <a:hlinkClick r:id="rId10"/>
              </a:rPr>
              <a:t>https://www.gettyimages.com.br/detail/ilustra%C3%A7%C3%A3o/light-blue-origami-crane-vector-illustration-ilustra%C3%A7%C3%A3o-royalty-free/1191012897?phrase=tsuru</a:t>
            </a:r>
            <a:r>
              <a:rPr lang="pt-BR" dirty="0"/>
              <a:t>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dirty="0">
                <a:hlinkClick r:id="rId11"/>
              </a:rPr>
              <a:t>https://www.gettyimages.com.br/detail/ilustra%C3%A7%C3%A3o/sketchy-peace-label-pacifist-happy-peace-ilustra%C3%A7%C3%A3o-royalty-free/1302605394?phrase=simbolo+pacifista+&amp;adppopup=true</a:t>
            </a:r>
            <a:r>
              <a:rPr lang="pt-BR" dirty="0"/>
              <a:t> </a:t>
            </a:r>
            <a:endParaRPr lang="pt-BR" sz="1100" dirty="0">
              <a:solidFill>
                <a:srgbClr val="0197A8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da-DK" sz="11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9: </a:t>
            </a:r>
            <a:r>
              <a:rPr lang="da-DK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12"/>
              </a:rPr>
              <a:t>https://www.gettyimages.com.br/detail/ilustra%C3%A7%C3%A3o/african-american-boy-and-girl-sit-at-the-round-ilustra%C3%A7%C3%A3o-royalty-free/1260167589</a:t>
            </a:r>
            <a:r>
              <a:rPr lang="da-DK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lang="da-DK" sz="1100" u="sng" dirty="0">
              <a:solidFill>
                <a:srgbClr val="0197A8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12: </a:t>
            </a:r>
            <a:r>
              <a:rPr lang="pt-BR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13"/>
              </a:rPr>
              <a:t>https://www.gettyimages.com.br/detail/ilustra%C3%A7%C3%A3o/the-bird-is-a-dove-a-symbol-of-peace-a-hand-ilustra%C3%A7%C3%A3o-royalty-free/1383709883?phrase=pomba%2Bda%2Bpaz</a:t>
            </a:r>
            <a:r>
              <a:rPr lang="pt-BR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lang="pt-BR" sz="1100" dirty="0">
              <a:solidFill>
                <a:srgbClr val="0197A8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da-DK" sz="1100" dirty="0">
              <a:solidFill>
                <a:srgbClr val="0197A8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57FEFEB-B2DC-2EFF-B863-84A57C70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8829EEAF-2B16-1D07-B754-9F88C28881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D6C6A492-A05F-0476-B09E-165968D3C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506636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29366409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204e7488fd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204e7488fd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https://www.gettyimages.com.br/detail/ilustra%C3%A7%C3%A3o/happy-cute-little-kids-boy-and-girl-study-with-ilustra%C3%A7%C3%A3o-royalty-free/1203093223?adppopup=true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>
                <a:hlinkClick r:id="rId3"/>
              </a:rPr>
              <a:t>https://www.gettyimages.com.br/detail/ilustra%C3%A7%C3%A3o/diverse-peace-kids-holding-by-hands-around-the-ilustra%C3%A7%C3%A3o-royalty-free/1353372711?phrase=CRIAN%C3%87AS+EM+PAZ</a:t>
            </a:r>
            <a:endParaRPr lang="pt-BR" dirty="0"/>
          </a:p>
          <a:p>
            <a:r>
              <a:rPr lang="pt-BR" dirty="0">
                <a:hlinkClick r:id="rId4"/>
              </a:rPr>
              <a:t>https://www.gettyimages.com.br/detail/ilustra%C3%A7%C3%A3o/friendly-kids-take-care-of-the-planet-earth-ilustra%C3%A7%C3%A3o-royalty-free/1353426662?phrase=crian%C3%A7as&amp;adppopup=true</a:t>
            </a:r>
            <a:endParaRPr lang="en-US" dirty="0">
              <a:solidFill>
                <a:srgbClr val="444444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1932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10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https://www.gettyimages.com.br/detail/ilustra%C3%A7%C3%A3o/little-boy-supporting-and-comforting-crying-ilustra%C3%A7%C3%A3o-royalty-free/1352709464</a:t>
            </a:r>
            <a:endParaRPr lang="pt-BR" sz="110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10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https://www.gettyimages.com.br/detail/ilustra%C3%A7%C3%A3o/little-girl-supporting-and-comforting-sad-ilustra%C3%A7%C3%A3o-royalty-free/1352710214?adppopup=true</a:t>
            </a:r>
            <a:endParaRPr lang="pt-BR" sz="110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9357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10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https://www.gettyimages.com.br/detail/ilustra%C3%A7%C3%A3o/little-boy-supporting-and-comforting-crying-ilustra%C3%A7%C3%A3o-royalty-free/1352709464</a:t>
            </a:r>
            <a:endParaRPr lang="pt-BR" sz="110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10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https://www.gettyimages.com.br/detail/ilustra%C3%A7%C3%A3o/little-girl-supporting-and-comforting-sad-ilustra%C3%A7%C3%A3o-royalty-free/1352710214?adppopup=true</a:t>
            </a:r>
            <a:endParaRPr lang="pt-BR" sz="110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35287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https://www.gettyimages.com.br/detail/ilustra%C3%A7%C3%A3o/illustration-of-flying-white-dove-holding-ilustra%C3%A7%C3%A3o-royalty-free/1001142536?phrase=SIMBOLOS+DA+PAZ&amp;adppopup=true</a:t>
            </a:r>
          </a:p>
          <a:p>
            <a:pPr marL="0" indent="0">
              <a:buNone/>
            </a:pPr>
            <a:r>
              <a:rPr lang="pt-BR" dirty="0"/>
              <a:t>https://www.gettyimages.com.br/detail/ilustra%C3%A7%C3%A3o/sign-of-peace-gesture-v-victory-or-peace-sign-ilustra%C3%A7%C3%A3o-royalty-free/1294861986?phrase=SIMBOLOS%2BDA%2BPAZ</a:t>
            </a:r>
          </a:p>
          <a:p>
            <a:pPr marL="0" indent="0">
              <a:buNone/>
            </a:pPr>
            <a:r>
              <a:rPr lang="pt-BR" dirty="0"/>
              <a:t>https://www.gettyimages.com.br/detail/ilustra%C3%A7%C3%A3o/light-blue-origami-crane-vector-illustration-ilustra%C3%A7%C3%A3o-royalty-free/1191012897?phrase=tsuru</a:t>
            </a:r>
          </a:p>
          <a:p>
            <a:pPr marL="0" indent="0">
              <a:buNone/>
            </a:pPr>
            <a:r>
              <a:rPr lang="pt-BR" dirty="0"/>
              <a:t>https://www.gettyimages.com.br/detail/ilustra%C3%A7%C3%A3o/sketchy-peace-label-pacifist-happy-peace-ilustra%C3%A7%C3%A3o-royalty-free/1302605394?phrase=simbolo+pacifista+&amp;adppopup=true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7963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https://www.gettyimages.com.br/detail/ilustra%C3%A7%C3%A3o/african-american-boy-and-girl-sit-at-the-round-ilustra%C3%A7%C3%A3o-royalty-free/1260167589</a:t>
            </a:r>
          </a:p>
        </p:txBody>
      </p:sp>
    </p:spTree>
    <p:extLst>
      <p:ext uri="{BB962C8B-B14F-4D97-AF65-F5344CB8AC3E}">
        <p14:creationId xmlns:p14="http://schemas.microsoft.com/office/powerpoint/2010/main" val="3044045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jpeg"/><Relationship Id="rId7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Imagem 4" descr="Forma&#10;&#10;O conteúdo gerado por IA pode estar incorreto.">
            <a:extLst>
              <a:ext uri="{FF2B5EF4-FFF2-40B4-BE49-F238E27FC236}">
                <a16:creationId xmlns:a16="http://schemas.microsoft.com/office/drawing/2014/main" id="{A82A6499-AB05-3947-305A-D9083A2072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6585" y="5943072"/>
            <a:ext cx="3340824" cy="83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020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FF75B10-175A-7B66-6BC1-214BBED91F13}"/>
              </a:ext>
            </a:extLst>
          </p:cNvPr>
          <p:cNvSpPr/>
          <p:nvPr/>
        </p:nvSpPr>
        <p:spPr>
          <a:xfrm rot="21480000">
            <a:off x="181661" y="183772"/>
            <a:ext cx="185246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477EA449-2B3E-732B-1FAE-371F8B635E58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397" y="169381"/>
            <a:ext cx="1848169" cy="54538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262751250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655" y="183354"/>
            <a:ext cx="187645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B43D708B-5853-1A55-8315-8E5E753121F8}"/>
              </a:ext>
            </a:extLst>
          </p:cNvPr>
          <p:cNvSpPr txBox="1"/>
          <p:nvPr/>
        </p:nvSpPr>
        <p:spPr>
          <a:xfrm>
            <a:off x="9601200" y="520685"/>
            <a:ext cx="2079759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1981" tIns="0" rIns="107972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Espaço Reservado para Imagem 28">
            <a:extLst>
              <a:ext uri="{FF2B5EF4-FFF2-40B4-BE49-F238E27FC236}">
                <a16:creationId xmlns:a16="http://schemas.microsoft.com/office/drawing/2014/main" id="{AFC7ADCE-A46F-B7EB-5BAB-A5E5672C2F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89692" y="928402"/>
            <a:ext cx="5912535" cy="3706935"/>
          </a:xfrm>
          <a:solidFill>
            <a:schemeClr val="tx2"/>
          </a:solidFill>
        </p:spPr>
        <p:txBody>
          <a:bodyPr/>
          <a:lstStyle/>
          <a:p>
            <a:r>
              <a:rPr lang="pt-BR"/>
              <a:t>Clique no ícone para adicionar uma imagem</a:t>
            </a: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AF3CF0A2-E4A7-4EBD-EB9F-939338A895D6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34456295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572" userDrawn="1">
          <p15:clr>
            <a:srgbClr val="FBAE40"/>
          </p15:clr>
        </p15:guide>
        <p15:guide id="2" pos="363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!">
  <p:cSld name="8. Agora é com você!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497B96F-B2C2-A01F-72FF-C195B3C6B65C}"/>
              </a:ext>
            </a:extLst>
          </p:cNvPr>
          <p:cNvSpPr/>
          <p:nvPr/>
        </p:nvSpPr>
        <p:spPr>
          <a:xfrm rot="21480000">
            <a:off x="181121" y="152842"/>
            <a:ext cx="362453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20CFD660-59C4-766F-A13F-B4F7CAD265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D9845AF-DA81-7941-7B2E-1B34868926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57198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9" name="Google Shape;79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B36C466-7F54-0B8A-3E6D-BD0B4140E68F}"/>
              </a:ext>
            </a:extLst>
          </p:cNvPr>
          <p:cNvSpPr/>
          <p:nvPr/>
        </p:nvSpPr>
        <p:spPr>
          <a:xfrm rot="21480000">
            <a:off x="165488" y="150380"/>
            <a:ext cx="492972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3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5BB6CEE5-1FEB-651B-E564-17C9FBB3C8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Google Shape;47;p13">
            <a:extLst>
              <a:ext uri="{FF2B5EF4-FFF2-40B4-BE49-F238E27FC236}">
                <a16:creationId xmlns:a16="http://schemas.microsoft.com/office/drawing/2014/main" id="{DE87AC6A-4CAA-7905-8B00-88D6468AA6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8" name="Google Shape;46;p13">
            <a:extLst>
              <a:ext uri="{FF2B5EF4-FFF2-40B4-BE49-F238E27FC236}">
                <a16:creationId xmlns:a16="http://schemas.microsoft.com/office/drawing/2014/main" id="{39F46BBE-7C15-ACA7-5600-E3B8B04E913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 rot="21480000">
            <a:off x="308890" y="128954"/>
            <a:ext cx="4761496" cy="45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 b="0" i="0" u="none" strike="noStrike" cap="all" baseline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08766545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 mesmo!">
  <p:cSld name="8. Agora é com você mesmo!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9c09b808c8_0_14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6" name="Google Shape;86;g29c09b808c8_0_14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29c09b808c8_0_14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Google Shape;46;p13">
            <a:extLst>
              <a:ext uri="{FF2B5EF4-FFF2-40B4-BE49-F238E27FC236}">
                <a16:creationId xmlns:a16="http://schemas.microsoft.com/office/drawing/2014/main" id="{1D48EBD7-F218-05F4-D970-D725607A80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Google Shape;47;p13">
            <a:extLst>
              <a:ext uri="{FF2B5EF4-FFF2-40B4-BE49-F238E27FC236}">
                <a16:creationId xmlns:a16="http://schemas.microsoft.com/office/drawing/2014/main" id="{B16372B1-07F0-6A28-36D7-C13E2AC198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00791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472" y="172922"/>
            <a:ext cx="247406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72263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tabLst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B10FC1C-865A-01E8-24DD-A1E5C6048F6E}"/>
              </a:ext>
            </a:extLst>
          </p:cNvPr>
          <p:cNvSpPr/>
          <p:nvPr/>
        </p:nvSpPr>
        <p:spPr>
          <a:xfrm rot="21480000">
            <a:off x="181577" y="209340"/>
            <a:ext cx="213384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01820FF-F3F6-FB54-F855-00F92C10CF4C}"/>
              </a:ext>
            </a:extLst>
          </p:cNvPr>
          <p:cNvSpPr/>
          <p:nvPr/>
        </p:nvSpPr>
        <p:spPr>
          <a:xfrm rot="21540000">
            <a:off x="6030532" y="194357"/>
            <a:ext cx="507542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 DE APRENDIZAGEM</a:t>
            </a:r>
          </a:p>
        </p:txBody>
      </p:sp>
    </p:spTree>
    <p:extLst>
      <p:ext uri="{BB962C8B-B14F-4D97-AF65-F5344CB8AC3E}">
        <p14:creationId xmlns:p14="http://schemas.microsoft.com/office/powerpoint/2010/main" val="1722248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9" name="Google Shape;29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3" name="Google Shape;33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5648439-68FA-DAC8-4010-B02E882481DF}"/>
              </a:ext>
            </a:extLst>
          </p:cNvPr>
          <p:cNvSpPr/>
          <p:nvPr/>
        </p:nvSpPr>
        <p:spPr>
          <a:xfrm rot="21480000">
            <a:off x="174829" y="165727"/>
            <a:ext cx="464707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</a:p>
        </p:txBody>
      </p:sp>
    </p:spTree>
    <p:extLst>
      <p:ext uri="{BB962C8B-B14F-4D97-AF65-F5344CB8AC3E}">
        <p14:creationId xmlns:p14="http://schemas.microsoft.com/office/powerpoint/2010/main" val="3384565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36" name="Google Shape;3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Google Shape;38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803718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 preserve="1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58C136F2-D3CE-D984-534E-839A3DA45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8882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031F1846-4908-7CC4-9C30-93D4772239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826" y="662248"/>
            <a:ext cx="4047706" cy="1400928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5D695C8-4FDD-CC39-BB79-EE550F0AF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3259" y="1099786"/>
            <a:ext cx="7879987" cy="4815911"/>
          </a:xfrm>
          <a:prstGeom prst="rect">
            <a:avLst/>
          </a:prstGeom>
        </p:spPr>
      </p:pic>
      <p:sp>
        <p:nvSpPr>
          <p:cNvPr id="5" name="Google Shape;41;p6">
            <a:extLst>
              <a:ext uri="{FF2B5EF4-FFF2-40B4-BE49-F238E27FC236}">
                <a16:creationId xmlns:a16="http://schemas.microsoft.com/office/drawing/2014/main" id="{EF4751DE-85A4-D072-5AC1-1CAB1B41FF80}"/>
              </a:ext>
            </a:extLst>
          </p:cNvPr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6" name="Imagem 5" descr="Forma&#10;&#10;O conteúdo gerado por IA pode estar incorreto.">
            <a:extLst>
              <a:ext uri="{FF2B5EF4-FFF2-40B4-BE49-F238E27FC236}">
                <a16:creationId xmlns:a16="http://schemas.microsoft.com/office/drawing/2014/main" id="{FE572016-8A7E-F6E6-6D78-D2211D2EA1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6585" y="5943072"/>
            <a:ext cx="3340824" cy="833547"/>
          </a:xfrm>
          <a:prstGeom prst="rect">
            <a:avLst/>
          </a:prstGeom>
        </p:spPr>
      </p:pic>
      <p:sp>
        <p:nvSpPr>
          <p:cNvPr id="7" name="Google Shape;17;p10">
            <a:extLst>
              <a:ext uri="{FF2B5EF4-FFF2-40B4-BE49-F238E27FC236}">
                <a16:creationId xmlns:a16="http://schemas.microsoft.com/office/drawing/2014/main" id="{E577D0EB-9E78-7D6C-8622-964045259D11}"/>
              </a:ext>
            </a:extLst>
          </p:cNvPr>
          <p:cNvSpPr/>
          <p:nvPr/>
        </p:nvSpPr>
        <p:spPr>
          <a:xfrm rot="2155174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053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4" name="Google Shape;44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8" name="Google Shape;48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355" y="166228"/>
            <a:ext cx="285755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</a:p>
        </p:txBody>
      </p:sp>
    </p:spTree>
    <p:extLst>
      <p:ext uri="{BB962C8B-B14F-4D97-AF65-F5344CB8AC3E}">
        <p14:creationId xmlns:p14="http://schemas.microsoft.com/office/powerpoint/2010/main" val="1557639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1" name="Google Shape;51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B879E52-792F-FFFE-4C45-34FFD7334EAD}"/>
              </a:ext>
            </a:extLst>
          </p:cNvPr>
          <p:cNvSpPr/>
          <p:nvPr/>
        </p:nvSpPr>
        <p:spPr>
          <a:xfrm rot="21480000">
            <a:off x="181593" y="179812"/>
            <a:ext cx="2079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78444847-9E7C-28A5-DC59-74BBBC4DDF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D46D1324-9D4A-7B35-E8BE-0A7CB9C249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41798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8" name="Google Shape;58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39F09A2-9BB2-8B76-B125-1A6948EABBE5}"/>
              </a:ext>
            </a:extLst>
          </p:cNvPr>
          <p:cNvSpPr/>
          <p:nvPr/>
        </p:nvSpPr>
        <p:spPr>
          <a:xfrm rot="21480000">
            <a:off x="181483" y="173512"/>
            <a:ext cx="244022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B93208F6-82CA-A44C-CA4F-47027F2E66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tabLst>
                <a:tab pos="1971182" algn="l"/>
              </a:tabLst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1E25A2E-E2F9-7058-C659-4388285451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7682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311" y="163722"/>
            <a:ext cx="300127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C1608F40-D541-727F-682D-81DA8A9E4E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3E859FE-3917-2EB0-2F3B-1786EECE0E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95050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80732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5VkwdreOeY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8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sv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t5VkwdreOeY?feature=oembed" TargetMode="External"/><Relationship Id="rId6" Type="http://schemas.openxmlformats.org/officeDocument/2006/relationships/image" Target="../media/image19.png"/><Relationship Id="rId5" Type="http://schemas.openxmlformats.org/officeDocument/2006/relationships/hyperlink" Target="https://www.youtube.com/watch?v=t5VkwdreOeY" TargetMode="Externa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6;p1">
            <a:extLst>
              <a:ext uri="{FF2B5EF4-FFF2-40B4-BE49-F238E27FC236}">
                <a16:creationId xmlns:a16="http://schemas.microsoft.com/office/drawing/2014/main" id="{430759FA-C6E3-8E11-803E-143515F2565D}"/>
              </a:ext>
            </a:extLst>
          </p:cNvPr>
          <p:cNvSpPr txBox="1"/>
          <p:nvPr/>
        </p:nvSpPr>
        <p:spPr>
          <a:xfrm>
            <a:off x="2321064" y="3043952"/>
            <a:ext cx="7721983" cy="770099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000"/>
              </a:srgbClr>
            </a:outerShdw>
          </a:effectLst>
        </p:spPr>
        <p:txBody>
          <a:bodyPr spcFirstLastPara="1" wrap="square" lIns="94763" tIns="94763" rIns="94763" bIns="94763" anchor="b" anchorCtr="0">
            <a:noAutofit/>
          </a:bodyPr>
          <a:lstStyle/>
          <a:p>
            <a:pPr algn="ctr">
              <a:buSzPts val="4400"/>
            </a:pPr>
            <a:r>
              <a:rPr lang="pt-BR" sz="4799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/>
                <a:ea typeface="Grandstander"/>
                <a:cs typeface="Grandstander"/>
                <a:sym typeface="Grandstander"/>
              </a:rPr>
              <a:t>VAMOS VIVER EM PAZ!</a:t>
            </a:r>
            <a:endParaRPr sz="4799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8" name="Google Shape;168;p1">
            <a:extLst>
              <a:ext uri="{FF2B5EF4-FFF2-40B4-BE49-F238E27FC236}">
                <a16:creationId xmlns:a16="http://schemas.microsoft.com/office/drawing/2014/main" id="{F18481B5-6D1D-F339-D181-8A497350359A}"/>
              </a:ext>
            </a:extLst>
          </p:cNvPr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u="sng" baseline="30000" dirty="0">
              <a:solidFill>
                <a:schemeClr val="lt1"/>
              </a:solidFill>
            </a:endParaRPr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D1AD3147-6B09-31FB-27DC-A10FB3BEAF17}"/>
              </a:ext>
            </a:extLst>
          </p:cNvPr>
          <p:cNvSpPr/>
          <p:nvPr/>
        </p:nvSpPr>
        <p:spPr>
          <a:xfrm flipH="1">
            <a:off x="315420" y="5453843"/>
            <a:ext cx="1978074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dirty="0"/>
          </a:p>
        </p:txBody>
      </p:sp>
      <p:sp>
        <p:nvSpPr>
          <p:cNvPr id="6" name="Google Shape;101;p1">
            <a:extLst>
              <a:ext uri="{FF2B5EF4-FFF2-40B4-BE49-F238E27FC236}">
                <a16:creationId xmlns:a16="http://schemas.microsoft.com/office/drawing/2014/main" id="{F6840828-A5D6-5DCC-DB2C-F0BE7A4ACE14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1939491A-2BF8-3EE2-1B3A-17B232137644}"/>
              </a:ext>
            </a:extLst>
          </p:cNvPr>
          <p:cNvSpPr/>
          <p:nvPr/>
        </p:nvSpPr>
        <p:spPr>
          <a:xfrm rot="2148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4B5E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08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BB8C833A-3810-76B5-B47A-6BBD2398E7C5}"/>
              </a:ext>
            </a:extLst>
          </p:cNvPr>
          <p:cNvSpPr/>
          <p:nvPr/>
        </p:nvSpPr>
        <p:spPr>
          <a:xfrm rot="2154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4B5E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HISTÓRIA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2;p10">
            <a:extLst>
              <a:ext uri="{FF2B5EF4-FFF2-40B4-BE49-F238E27FC236}">
                <a16:creationId xmlns:a16="http://schemas.microsoft.com/office/drawing/2014/main" id="{B80868F2-08C4-449C-AA0D-1B860237C3F7}"/>
              </a:ext>
            </a:extLst>
          </p:cNvPr>
          <p:cNvSpPr/>
          <p:nvPr/>
        </p:nvSpPr>
        <p:spPr>
          <a:xfrm>
            <a:off x="687813" y="2473688"/>
            <a:ext cx="10090061" cy="3442615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33908" tIns="233908" rIns="233908" bIns="233908" anchor="ctr" anchorCtr="0">
            <a:noAutofit/>
          </a:bodyPr>
          <a:lstStyle/>
          <a:p>
            <a:pPr marL="14283">
              <a:buClr>
                <a:srgbClr val="7030A0"/>
              </a:buClr>
              <a:buSzPct val="100000"/>
            </a:pPr>
            <a:endParaRPr sz="2666" dirty="0"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F1C3EC7-B63A-7279-757F-951A70B4A5F4}"/>
              </a:ext>
            </a:extLst>
          </p:cNvPr>
          <p:cNvSpPr txBox="1"/>
          <p:nvPr/>
        </p:nvSpPr>
        <p:spPr>
          <a:xfrm>
            <a:off x="3278794" y="3777631"/>
            <a:ext cx="5350894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66" b="1" dirty="0"/>
              <a:t>RESPOSTA PESSOAL.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0AB862B-019B-CFF1-5FB7-46A923EDF53E}"/>
              </a:ext>
            </a:extLst>
          </p:cNvPr>
          <p:cNvSpPr txBox="1"/>
          <p:nvPr/>
        </p:nvSpPr>
        <p:spPr>
          <a:xfrm>
            <a:off x="8218073" y="409967"/>
            <a:ext cx="306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>
                <a:solidFill>
                  <a:schemeClr val="tx1"/>
                </a:solidFill>
              </a:rPr>
              <a:t>CORREÇÃO</a:t>
            </a:r>
          </a:p>
        </p:txBody>
      </p:sp>
      <p:sp>
        <p:nvSpPr>
          <p:cNvPr id="5" name="CaixaDeTexto 2">
            <a:extLst>
              <a:ext uri="{FF2B5EF4-FFF2-40B4-BE49-F238E27FC236}">
                <a16:creationId xmlns:a16="http://schemas.microsoft.com/office/drawing/2014/main" id="{91F3030A-8298-B22F-15D0-15AB29A9A0F0}"/>
              </a:ext>
            </a:extLst>
          </p:cNvPr>
          <p:cNvSpPr txBox="1"/>
          <p:nvPr/>
        </p:nvSpPr>
        <p:spPr>
          <a:xfrm>
            <a:off x="583235" y="1196530"/>
            <a:ext cx="11006509" cy="912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DESENHE E ESCREVA DOIS ELOGIOS QUE VOCÊ GOSTARIA DE RECEBER.</a:t>
            </a:r>
          </a:p>
        </p:txBody>
      </p:sp>
      <p:pic>
        <p:nvPicPr>
          <p:cNvPr id="8" name="Google Shape;188;p6">
            <a:extLst>
              <a:ext uri="{FF2B5EF4-FFF2-40B4-BE49-F238E27FC236}">
                <a16:creationId xmlns:a16="http://schemas.microsoft.com/office/drawing/2014/main" id="{D59FBBF0-44B1-7B29-7BED-60B8369304C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4983" y="461822"/>
            <a:ext cx="453125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0657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2"/>
          <p:cNvSpPr/>
          <p:nvPr/>
        </p:nvSpPr>
        <p:spPr>
          <a:xfrm>
            <a:off x="850878" y="1692428"/>
            <a:ext cx="10622213" cy="2715401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33908" tIns="233908" rIns="233908" bIns="233908" anchor="ctr" anchorCtr="0">
            <a:noAutofit/>
          </a:bodyPr>
          <a:lstStyle/>
          <a:p>
            <a:pPr marL="457024" lvl="1">
              <a:buSzPts val="2400"/>
            </a:pPr>
            <a:endParaRPr sz="2666" dirty="0">
              <a:latin typeface="+mj-lt"/>
            </a:endParaRPr>
          </a:p>
        </p:txBody>
      </p:sp>
      <p:sp>
        <p:nvSpPr>
          <p:cNvPr id="248" name="Google Shape;248;p12"/>
          <p:cNvSpPr txBox="1"/>
          <p:nvPr/>
        </p:nvSpPr>
        <p:spPr>
          <a:xfrm>
            <a:off x="515068" y="992780"/>
            <a:ext cx="11192250" cy="2646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2" tIns="121852" rIns="121852" bIns="121852" anchor="t" anchorCtr="0">
            <a:spAutoFit/>
          </a:bodyPr>
          <a:lstStyle/>
          <a:p>
            <a:pPr marL="14288" lvl="1">
              <a:buSzPts val="2400"/>
            </a:pPr>
            <a:r>
              <a:rPr lang="pt-BR" sz="2600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JUNTO COM O SEU PROFESSOR, DIGAM PALAVRAS QUE PODEM REPRESENTAR A IDEIA DE PAZ. SEU PROFESSOR ESCREVERÁ, NA LOUSA, UMA LISTA COM ESSAS PALAVRAS. DEPOIS, ESCOLHAM UMA DELAS E ESCREVAM-NA DENTRO DA POMBA DA PAZ QUE ESTÁ NO </a:t>
            </a:r>
            <a:r>
              <a:rPr lang="pt-BR" sz="2600" b="1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ANEXO 1, </a:t>
            </a:r>
            <a:r>
              <a:rPr lang="pt-BR" sz="2600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QUE DEVERÁ FICAR EXPOSTA NO</a:t>
            </a:r>
          </a:p>
          <a:p>
            <a:pPr marL="14288" lvl="1">
              <a:buSzPts val="2400"/>
            </a:pPr>
            <a:r>
              <a:rPr lang="pt-BR" sz="2600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MURAL DA SALA. </a:t>
            </a:r>
          </a:p>
        </p:txBody>
      </p:sp>
      <p:pic>
        <p:nvPicPr>
          <p:cNvPr id="259" name="Google Shape;259;p13"/>
          <p:cNvPicPr preferRelativeResize="0"/>
          <p:nvPr/>
        </p:nvPicPr>
        <p:blipFill>
          <a:blip r:embed="rId3"/>
          <a:srcRect l="2402" t="5365" r="4844" b="7819"/>
          <a:stretch/>
        </p:blipFill>
        <p:spPr>
          <a:xfrm>
            <a:off x="4215282" y="3432094"/>
            <a:ext cx="3461626" cy="271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C9C2B82-1DB5-FDA6-52BF-0AB8766C0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9125" y="402209"/>
            <a:ext cx="627932" cy="46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4"/>
          <p:cNvSpPr txBox="1">
            <a:spLocks noGrp="1"/>
          </p:cNvSpPr>
          <p:nvPr>
            <p:ph type="body" idx="1"/>
          </p:nvPr>
        </p:nvSpPr>
        <p:spPr>
          <a:xfrm>
            <a:off x="4694290" y="2007888"/>
            <a:ext cx="6912299" cy="2810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363" indent="-360363">
              <a:buSzPct val="80000"/>
            </a:pPr>
            <a:r>
              <a:rPr lang="pt-BR" sz="2600" dirty="0"/>
              <a:t>RECONHECEMOS CARACTERÍSTICAS PESSOAIS (FÍSICAS E CULTURAIS), VALORIZANDO AS SEMELHANÇAS E</a:t>
            </a:r>
            <a:br>
              <a:rPr lang="pt-BR" sz="2600" dirty="0"/>
            </a:br>
            <a:r>
              <a:rPr lang="pt-BR" sz="2600" dirty="0"/>
              <a:t>AS DIFERENÇAS PARA PROMOVER ATITUDES DE RESPEITO ÀS INDIVIDUALIDADES.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5"/>
          <p:cNvSpPr/>
          <p:nvPr/>
        </p:nvSpPr>
        <p:spPr>
          <a:xfrm>
            <a:off x="730488" y="2658387"/>
            <a:ext cx="10737894" cy="3237933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33908" tIns="233908" rIns="233908" bIns="233908" anchor="ctr" anchorCtr="0">
            <a:noAutofit/>
          </a:bodyPr>
          <a:lstStyle/>
          <a:p>
            <a:pPr marL="457024" lvl="1">
              <a:buSzPts val="2400"/>
            </a:pPr>
            <a:endParaRPr sz="2399" dirty="0">
              <a:solidFill>
                <a:srgbClr val="7030A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272" name="Google Shape;272;p15"/>
          <p:cNvSpPr txBox="1"/>
          <p:nvPr/>
        </p:nvSpPr>
        <p:spPr>
          <a:xfrm>
            <a:off x="687594" y="847518"/>
            <a:ext cx="10737894" cy="173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0" tIns="45683" rIns="91390" bIns="45683" anchor="t" anchorCtr="0">
            <a:spAutoFit/>
          </a:bodyPr>
          <a:lstStyle/>
          <a:p>
            <a:pPr lvl="1"/>
            <a:r>
              <a:rPr lang="pt-BR" sz="2600" dirty="0">
                <a:ea typeface="Verdana "/>
                <a:sym typeface="Verdana "/>
              </a:rPr>
              <a:t>PENSE EM UM MOMENTO ESPECIAL QUE VOCÊ VIVENCIOU </a:t>
            </a:r>
            <a:br>
              <a:rPr lang="pt-BR" sz="2600" dirty="0">
                <a:ea typeface="Verdana "/>
                <a:sym typeface="Verdana "/>
              </a:rPr>
            </a:br>
            <a:r>
              <a:rPr lang="pt-BR" sz="2600" dirty="0">
                <a:ea typeface="Verdana "/>
                <a:sym typeface="Verdana "/>
              </a:rPr>
              <a:t>EM QUE SE SENTIU CALMO, FELIZ E EM PAZ. EM SEGUIDA, REPRESENTE ESSA LEMBRANÇA COM UM DESENHO. </a:t>
            </a:r>
            <a:br>
              <a:rPr lang="pt-BR" sz="2600" dirty="0">
                <a:ea typeface="Verdana "/>
                <a:sym typeface="Verdana "/>
              </a:rPr>
            </a:br>
            <a:r>
              <a:rPr lang="pt-BR" sz="2600" dirty="0">
                <a:ea typeface="Verdana "/>
                <a:sym typeface="Verdana "/>
              </a:rPr>
              <a:t>CAPRICHE NOS DETALHES E MOSTRE COMO VOCÊ SE SENTIU.</a:t>
            </a:r>
            <a:endParaRPr lang="pt-BR" sz="2600" dirty="0"/>
          </a:p>
        </p:txBody>
      </p:sp>
      <p:pic>
        <p:nvPicPr>
          <p:cNvPr id="4" name="Google Shape;188;p6">
            <a:extLst>
              <a:ext uri="{FF2B5EF4-FFF2-40B4-BE49-F238E27FC236}">
                <a16:creationId xmlns:a16="http://schemas.microsoft.com/office/drawing/2014/main" id="{F47F1C90-4723-B37A-8FB6-35FC0C1690F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4983" y="461822"/>
            <a:ext cx="453125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6"/>
          <p:cNvSpPr txBox="1">
            <a:spLocks noGrp="1"/>
          </p:cNvSpPr>
          <p:nvPr>
            <p:ph type="body" idx="1"/>
          </p:nvPr>
        </p:nvSpPr>
        <p:spPr>
          <a:xfrm>
            <a:off x="565322" y="1010710"/>
            <a:ext cx="11058180" cy="3016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2" tIns="121852" rIns="121852" bIns="121852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pt-BR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LEMOV, Doug. </a:t>
            </a:r>
            <a:r>
              <a:rPr lang="pt-BR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Aula nota 10 3.0: </a:t>
            </a:r>
            <a:r>
              <a:rPr lang="pt-BR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63 técnicas para melhorar a gestão da sala de aula / Doug </a:t>
            </a:r>
            <a:r>
              <a:rPr lang="pt-BR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Lemov</a:t>
            </a:r>
            <a:r>
              <a:rPr lang="pt-BR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; tradução: Daniel Vieira, Sandra Maria Mallmann da Rosa; revisão técnica: Fausta Camargo, </a:t>
            </a:r>
            <a:r>
              <a:rPr lang="pt-BR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Thuinie</a:t>
            </a:r>
            <a:r>
              <a:rPr lang="pt-BR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Daros. 3. ed. Porto Alegre: Penso, 2023.​</a:t>
            </a:r>
          </a:p>
          <a:p>
            <a:pPr>
              <a:spcAft>
                <a:spcPts val="0"/>
              </a:spcAft>
            </a:pPr>
            <a:endParaRPr lang="pt-BR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SÃO PAULO (Estado). Secretaria da Educação. Coordenadoria Pedagógica. </a:t>
            </a:r>
            <a:r>
              <a:rPr lang="pt-BR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Currículo em Ação</a:t>
            </a:r>
            <a:r>
              <a:rPr lang="pt-BR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São Paulo: COPED, 2023.</a:t>
            </a:r>
          </a:p>
          <a:p>
            <a:pPr>
              <a:spcAft>
                <a:spcPts val="0"/>
              </a:spcAft>
            </a:pPr>
            <a:endParaRPr lang="pt-BR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SÃO PAULO (Estado). Secretaria da Educação. </a:t>
            </a:r>
            <a:r>
              <a:rPr lang="pt-BR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Currículo Paulista</a:t>
            </a:r>
            <a:r>
              <a:rPr lang="pt-BR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Ensino Fundamental. São Paulo: SEE, 2019.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7"/>
          <p:cNvSpPr txBox="1"/>
          <p:nvPr/>
        </p:nvSpPr>
        <p:spPr>
          <a:xfrm>
            <a:off x="477879" y="1123745"/>
            <a:ext cx="10961452" cy="240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2" tIns="121852" rIns="121852" bIns="121852" anchor="t" anchorCtr="0">
            <a:spAutoFit/>
          </a:bodyPr>
          <a:lstStyle/>
          <a:p>
            <a:pPr>
              <a:spcAft>
                <a:spcPts val="1200"/>
              </a:spcAft>
              <a:buSzPts val="2400"/>
            </a:pPr>
            <a:r>
              <a:rPr lang="pt-BR" sz="2000" b="1" dirty="0">
                <a:latin typeface="+mj-lt"/>
                <a:ea typeface="Verdana"/>
                <a:cs typeface="Arial" panose="020B0604020202020204" pitchFamily="34" charset="0"/>
                <a:sym typeface="Verdana"/>
              </a:rPr>
              <a:t>Lista de imagens e vídeos</a:t>
            </a:r>
          </a:p>
          <a:p>
            <a:pPr>
              <a:spcAft>
                <a:spcPts val="1200"/>
              </a:spcAft>
              <a:buSzPts val="2400"/>
            </a:pPr>
            <a:r>
              <a:rPr lang="pt-BR" sz="2000" b="1" dirty="0">
                <a:latin typeface="+mj-lt"/>
                <a:ea typeface="Verdana"/>
                <a:cs typeface="Arial" panose="020B0604020202020204" pitchFamily="34" charset="0"/>
                <a:sym typeface="Verdana"/>
              </a:rPr>
              <a:t>Slide 1 – </a:t>
            </a:r>
            <a:r>
              <a:rPr lang="pt-BR" sz="2000" dirty="0">
                <a:latin typeface="+mj-lt"/>
                <a:ea typeface="Verdana"/>
                <a:cs typeface="Arial" panose="020B0604020202020204" pitchFamily="34" charset="0"/>
                <a:sym typeface="Verdana"/>
              </a:rPr>
              <a:t>Imagem de capa: SEDUC-SP.</a:t>
            </a:r>
          </a:p>
          <a:p>
            <a:pPr>
              <a:spcAft>
                <a:spcPts val="1200"/>
              </a:spcAft>
              <a:buSzPts val="2400"/>
            </a:pPr>
            <a:r>
              <a:rPr lang="en-US" sz="2000" b="1" dirty="0">
                <a:latin typeface="+mj-lt"/>
              </a:rPr>
              <a:t>Slides 3, 5, 6, 7, 8, 11 e 12 –</a:t>
            </a:r>
            <a:r>
              <a:rPr lang="en-US" sz="2000" dirty="0">
                <a:latin typeface="+mj-lt"/>
              </a:rPr>
              <a:t> © Getty Images.</a:t>
            </a:r>
          </a:p>
          <a:p>
            <a:pPr>
              <a:spcAft>
                <a:spcPts val="1200"/>
              </a:spcAft>
              <a:buSzPts val="2400"/>
            </a:pPr>
            <a:r>
              <a:rPr lang="pt-BR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Slide 4 – </a:t>
            </a:r>
            <a:r>
              <a:rPr lang="pt-B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QUINTAL DA CULTURA. </a:t>
            </a:r>
            <a:r>
              <a:rPr lang="pt-BR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 pensador: "Viva a paz" | Quintal da Cultura</a:t>
            </a:r>
            <a:r>
              <a:rPr lang="pt-B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Disponível em: </a:t>
            </a:r>
            <a:r>
              <a:rPr lang="pt-BR" sz="2000" u="sng" dirty="0">
                <a:solidFill>
                  <a:srgbClr val="0563C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</a:t>
            </a:r>
            <a:r>
              <a:rPr lang="pt-BR" sz="2000" u="sng" dirty="0" err="1">
                <a:solidFill>
                  <a:srgbClr val="0563C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watch?v</a:t>
            </a:r>
            <a:r>
              <a:rPr lang="pt-BR" sz="2000" u="sng" dirty="0">
                <a:solidFill>
                  <a:srgbClr val="0563C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=t5VkwdreOeY</a:t>
            </a:r>
            <a:r>
              <a:rPr lang="pt-B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Acesso em: 30 ago. 2024.</a:t>
            </a:r>
            <a:endParaRPr lang="pt-BR" sz="2000" dirty="0">
              <a:latin typeface="+mj-lt"/>
              <a:ea typeface="Verdana"/>
              <a:cs typeface="Arial" panose="020B0604020202020204" pitchFamily="34" charset="0"/>
              <a:sym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0F984EB3-CBA1-58E8-B5E7-822D7D262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4E3E4AE9-C29E-D008-5E68-4D8449FCD287}"/>
              </a:ext>
            </a:extLst>
          </p:cNvPr>
          <p:cNvSpPr txBox="1">
            <a:spLocks/>
          </p:cNvSpPr>
          <p:nvPr/>
        </p:nvSpPr>
        <p:spPr>
          <a:xfrm>
            <a:off x="1313991" y="909414"/>
            <a:ext cx="3452882" cy="5246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b="1" dirty="0">
                <a:latin typeface="+mj-lt"/>
                <a:ea typeface="Aptos" panose="020B0004020202020204" pitchFamily="34" charset="0"/>
              </a:rPr>
              <a:t>Habilidade: </a:t>
            </a:r>
            <a:r>
              <a:rPr lang="pt-BR" sz="1600" dirty="0">
                <a:latin typeface="+mj-lt"/>
                <a:ea typeface="Aptos" panose="020B0004020202020204" pitchFamily="34" charset="0"/>
              </a:rPr>
              <a:t>(</a:t>
            </a:r>
            <a:r>
              <a:rPr lang="pt-BR" sz="1600" dirty="0"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EF01HI09*) Identificar, respeitar e valorizar as diferenças entre as pessoas de sua convivência. </a:t>
            </a:r>
          </a:p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dirty="0">
                <a:latin typeface="+mj-lt"/>
                <a:ea typeface="Aptos" panose="020B0004020202020204" pitchFamily="34" charset="0"/>
              </a:rPr>
              <a:t> </a:t>
            </a:r>
          </a:p>
          <a:p>
            <a:pPr marL="0" indent="0">
              <a:lnSpc>
                <a:spcPct val="100000"/>
              </a:lnSpc>
              <a:buClrTx/>
              <a:buNone/>
            </a:pPr>
            <a:endParaRPr lang="pt-BR" sz="1600" b="1" dirty="0">
              <a:latin typeface="+mj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dirty="0"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pt-BR" sz="1600" dirty="0">
              <a:latin typeface="+mj-lt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4DD22D39-53FC-E2AA-68EC-C458D47CF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5865" y="886710"/>
            <a:ext cx="692128" cy="719813"/>
          </a:xfrm>
          <a:prstGeom prst="rect">
            <a:avLst/>
          </a:prstGeom>
        </p:spPr>
      </p:pic>
      <p:sp>
        <p:nvSpPr>
          <p:cNvPr id="2" name="Subtítulo 1">
            <a:extLst>
              <a:ext uri="{FF2B5EF4-FFF2-40B4-BE49-F238E27FC236}">
                <a16:creationId xmlns:a16="http://schemas.microsoft.com/office/drawing/2014/main" id="{7E1A2D8F-9272-97DE-BF94-76C165297970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2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C391B8A-55CE-367F-0A93-25A7CC0A1B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16185" y="927986"/>
            <a:ext cx="5892780" cy="33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79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1">
            <a:extLst>
              <a:ext uri="{FF2B5EF4-FFF2-40B4-BE49-F238E27FC236}">
                <a16:creationId xmlns:a16="http://schemas.microsoft.com/office/drawing/2014/main" id="{08F57BC4-B294-125F-9A42-8F5795AE5829}"/>
              </a:ext>
            </a:extLst>
          </p:cNvPr>
          <p:cNvSpPr txBox="1">
            <a:spLocks/>
          </p:cNvSpPr>
          <p:nvPr/>
        </p:nvSpPr>
        <p:spPr>
          <a:xfrm rot="21480000">
            <a:off x="33349" y="-2728"/>
            <a:ext cx="2189926" cy="88407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 b="1" i="0" u="none" strike="noStrike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ea typeface="Lato"/>
                <a:cs typeface="Rubik Bold" pitchFamily="2" charset="-79"/>
                <a:sym typeface="Lato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400" dirty="0"/>
              <a:t>SLIDES 3 E 4</a:t>
            </a:r>
          </a:p>
        </p:txBody>
      </p: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964AD2DB-A8E1-06E7-BC63-B464A34EA59A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/>
          <a:srcRect l="88" r="88"/>
          <a:stretch/>
        </p:blipFill>
        <p:spPr>
          <a:xfrm>
            <a:off x="5770563" y="914399"/>
            <a:ext cx="5966735" cy="3372551"/>
          </a:xfrm>
          <a:prstGeom prst="rect">
            <a:avLst/>
          </a:prstGeom>
        </p:spPr>
      </p:pic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6A42E2F2-1601-577D-392E-B0836AE83D75}"/>
              </a:ext>
            </a:extLst>
          </p:cNvPr>
          <p:cNvSpPr txBox="1">
            <a:spLocks/>
          </p:cNvSpPr>
          <p:nvPr/>
        </p:nvSpPr>
        <p:spPr>
          <a:xfrm>
            <a:off x="1219200" y="835378"/>
            <a:ext cx="4387122" cy="23940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na abertura desta aula, explore os conhecimentos já adquiridos pelos estudantes, possibilitando o diálogo entre eles. É importante garantir que todos possam manifestar suas opiniões. A ideia da paz é construída por meio da reflexão sobre todas as relações de convívio que são estabelecidas nos grupos sociais; assim, é importante que sejam criadas oportunidades, na sequência desta aula, para que os estudantes possam analisar, conversar e compreender as problemáticas vivenciadas no dia a dia, buscando formas respeitosas de resolvê-las, de modo a construir um ambiente pacífico para todos do grupo.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Utilize o vídeo “Viva a paz” para destacar </a:t>
            </a:r>
            <a:b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o tema que será abordado na aula de uma forma lúdica e prazerosa. Incentive os estudantes a relatarem o que compreenderam ao assistir ao vídeo.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CFCD79E5-670C-083A-C32D-F70FF0504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128" y="908050"/>
            <a:ext cx="692128" cy="7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23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BCB983AE-B676-6E50-C272-9A693B18A413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598" r="598"/>
          <a:stretch/>
        </p:blipFill>
        <p:spPr>
          <a:xfrm>
            <a:off x="5789692" y="928402"/>
            <a:ext cx="5912535" cy="3373775"/>
          </a:xfrm>
          <a:prstGeom prst="rect">
            <a:avLst/>
          </a:prstGeom>
          <a:solidFill>
            <a:srgbClr val="EEEEEE"/>
          </a:solidFill>
          <a:ln>
            <a:noFill/>
          </a:ln>
        </p:spPr>
      </p:pic>
      <p:sp>
        <p:nvSpPr>
          <p:cNvPr id="4" name="Subtítulo 1">
            <a:extLst>
              <a:ext uri="{FF2B5EF4-FFF2-40B4-BE49-F238E27FC236}">
                <a16:creationId xmlns:a16="http://schemas.microsoft.com/office/drawing/2014/main" id="{BC2FC499-78D3-726C-0311-7B35C3C4D6B4}"/>
              </a:ext>
            </a:extLst>
          </p:cNvPr>
          <p:cNvSpPr>
            <a:spLocks noGrp="1"/>
          </p:cNvSpPr>
          <p:nvPr>
            <p:ph type="subTitle" idx="26"/>
          </p:nvPr>
        </p:nvSpPr>
        <p:spPr>
          <a:xfrm rot="21480000">
            <a:off x="14930" y="163353"/>
            <a:ext cx="2189926" cy="545516"/>
          </a:xfrm>
        </p:spPr>
        <p:txBody>
          <a:bodyPr/>
          <a:lstStyle/>
          <a:p>
            <a:r>
              <a:rPr lang="pt-BR" sz="2600" dirty="0"/>
              <a:t>SLIDE 11</a:t>
            </a: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4A2FB872-2CA7-65E0-1A48-D81F2BBC1C11}"/>
              </a:ext>
            </a:extLst>
          </p:cNvPr>
          <p:cNvSpPr txBox="1">
            <a:spLocks/>
          </p:cNvSpPr>
          <p:nvPr/>
        </p:nvSpPr>
        <p:spPr>
          <a:xfrm>
            <a:off x="1304144" y="908051"/>
            <a:ext cx="4118461" cy="29638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adote um critério para garantir que todos os estudantes possam participar da atividade. Esse momento é oportuno para avaliar se eles compreenderam o tema central da aula. Caso apresentem dúvidas ou dificuldades, retome os aspectos que julgar pertinentes.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Auxilie os estudantes na escolha da palavra, garantindo que todos se sintam respeitados e acolhidos durante o debate. Incentive-os a argumentar para justificar a palavra escolhida. Oriente-os na montagem do painel, auxiliando-os no momento em que escreverão a palavra. </a:t>
            </a:r>
            <a:endParaRPr lang="pt-BR" sz="1600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789A0CCC-8589-093A-ED48-72DB0989F2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8996" y="908050"/>
            <a:ext cx="692128" cy="719813"/>
          </a:xfrm>
          <a:prstGeom prst="rect">
            <a:avLst/>
          </a:prstGeom>
        </p:spPr>
      </p:pic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0C78E3FA-E3CC-F778-8A52-8A3122072F6A}"/>
              </a:ext>
            </a:extLst>
          </p:cNvPr>
          <p:cNvSpPr txBox="1">
            <a:spLocks/>
          </p:cNvSpPr>
          <p:nvPr/>
        </p:nvSpPr>
        <p:spPr>
          <a:xfrm>
            <a:off x="1304143" y="5259290"/>
            <a:ext cx="10345061" cy="8602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Expectativas de respostas: 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espera-se que os estudantes escolham uma palavra que tenha relação com o vocabulário apresentado na aula a respeito da paz. </a:t>
            </a:r>
            <a:endParaRPr lang="pt-BR" sz="1600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01E4A0B-9FE2-773D-CFFD-ADAAE43379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8996" y="5178411"/>
            <a:ext cx="692128" cy="7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70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B63E7B84-E0DF-1BD7-B7C2-1E4D28D1B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0145" y="987722"/>
            <a:ext cx="5511936" cy="4958608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363" indent="-360363">
              <a:buSzPct val="80000"/>
            </a:pPr>
            <a:r>
              <a:rPr lang="pt-BR" sz="2600" dirty="0"/>
              <a:t>RECONHECER CARACTERÍSTICAS PESSOAIS (FÍSICAS E CULTURAIS), VALORIZANDO AS SEMELHANÇAS E AS DIFERENÇAS PARA PROMOVER ATITUDES DE RESPEITO ÀS INDIVIDUALIDADES.</a:t>
            </a:r>
          </a:p>
        </p:txBody>
      </p:sp>
      <p:sp>
        <p:nvSpPr>
          <p:cNvPr id="8" name="Espaço Reservado para Texto 5">
            <a:extLst>
              <a:ext uri="{FF2B5EF4-FFF2-40B4-BE49-F238E27FC236}">
                <a16:creationId xmlns:a16="http://schemas.microsoft.com/office/drawing/2014/main" id="{45ED4AA7-4AE4-E05E-DB9D-094D003C2D11}"/>
              </a:ext>
            </a:extLst>
          </p:cNvPr>
          <p:cNvSpPr txBox="1">
            <a:spLocks/>
          </p:cNvSpPr>
          <p:nvPr/>
        </p:nvSpPr>
        <p:spPr>
          <a:xfrm>
            <a:off x="474611" y="987722"/>
            <a:ext cx="5551436" cy="4958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60363" indent="-360363">
              <a:spcAft>
                <a:spcPts val="600"/>
              </a:spcAft>
              <a:buClr>
                <a:srgbClr val="74489D"/>
              </a:buClr>
              <a:buSzPct val="80000"/>
              <a:buFont typeface="Lato"/>
              <a:buChar char="●"/>
              <a:defRPr sz="2600">
                <a:solidFill>
                  <a:schemeClr val="dk1"/>
                </a:solidFill>
              </a:defRPr>
            </a:lvl1pPr>
            <a:lvl2pPr marL="1219170" indent="-474121"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indent="-474121"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indent="-474121"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indent="-474121"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indent="-474121"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indent="-474121"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indent="-474121"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indent="-474121"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MUNDO PESSOAL: RELAÇÕES DE CONVÍVIO E RESPEITO NA CONSTRUÇÃO DE VÍNCULOS.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27C8FB91-E5B0-55A9-F6EF-23CE184BEB63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2"/>
          <a:srcRect l="831" r="-401"/>
          <a:stretch/>
        </p:blipFill>
        <p:spPr>
          <a:xfrm>
            <a:off x="5695406" y="928403"/>
            <a:ext cx="6041481" cy="3376479"/>
          </a:xfrm>
          <a:prstGeom prst="rect">
            <a:avLst/>
          </a:prstGeom>
          <a:solidFill>
            <a:srgbClr val="EEEEEE"/>
          </a:solidFill>
          <a:ln>
            <a:noFill/>
          </a:ln>
        </p:spPr>
      </p:pic>
      <p:sp>
        <p:nvSpPr>
          <p:cNvPr id="4" name="Subtítulo 1">
            <a:extLst>
              <a:ext uri="{FF2B5EF4-FFF2-40B4-BE49-F238E27FC236}">
                <a16:creationId xmlns:a16="http://schemas.microsoft.com/office/drawing/2014/main" id="{4E540070-AD47-E35E-E95C-DBEAEE02FA68}"/>
              </a:ext>
            </a:extLst>
          </p:cNvPr>
          <p:cNvSpPr>
            <a:spLocks noGrp="1"/>
          </p:cNvSpPr>
          <p:nvPr>
            <p:ph type="subTitle" idx="26"/>
          </p:nvPr>
        </p:nvSpPr>
        <p:spPr>
          <a:xfrm rot="21480000">
            <a:off x="14930" y="163353"/>
            <a:ext cx="2189926" cy="545516"/>
          </a:xfrm>
        </p:spPr>
        <p:txBody>
          <a:bodyPr/>
          <a:lstStyle/>
          <a:p>
            <a:r>
              <a:rPr lang="pt-BR" sz="2600" dirty="0"/>
              <a:t>SLIDE 13</a:t>
            </a: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58512EBB-3757-1FAA-81A5-3D4477789A64}"/>
              </a:ext>
            </a:extLst>
          </p:cNvPr>
          <p:cNvSpPr txBox="1">
            <a:spLocks/>
          </p:cNvSpPr>
          <p:nvPr/>
        </p:nvSpPr>
        <p:spPr>
          <a:xfrm>
            <a:off x="1276075" y="908050"/>
            <a:ext cx="4115503" cy="27032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incentive os estudantes a realizarem essa atividade com autonomia. Se julgar pertinente,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aula seguinte, organize-os em duplas e peça a eles que mostrem o desenho aos colegas, explicando como ocorreu a situação desenhada e o que sentiram. </a:t>
            </a:r>
            <a:endParaRPr lang="pt-BR" sz="1600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400650E6-6BF3-CDBD-322C-6CBAFB8A3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4006" y="908050"/>
            <a:ext cx="692128" cy="719813"/>
          </a:xfrm>
          <a:prstGeom prst="rect">
            <a:avLst/>
          </a:prstGeom>
        </p:spPr>
      </p:pic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723D1991-F753-3672-B8AA-ED7EA51E5EC9}"/>
              </a:ext>
            </a:extLst>
          </p:cNvPr>
          <p:cNvSpPr txBox="1">
            <a:spLocks/>
          </p:cNvSpPr>
          <p:nvPr/>
        </p:nvSpPr>
        <p:spPr>
          <a:xfrm>
            <a:off x="1276075" y="3225610"/>
            <a:ext cx="4074858" cy="8602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Expectativas de respostas: 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espera-se que os estudantes retratem cenas relacionadas a momentos de tranquilidade, de vivência pacífica e de trocas afetivas. </a:t>
            </a:r>
            <a:endParaRPr lang="pt-BR" sz="1600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F7616329-BE13-44B7-613C-89EE4BC9E5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4006" y="3235734"/>
            <a:ext cx="692128" cy="7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452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"/>
          <p:cNvSpPr txBox="1"/>
          <p:nvPr/>
        </p:nvSpPr>
        <p:spPr>
          <a:xfrm>
            <a:off x="681105" y="1103151"/>
            <a:ext cx="10732630" cy="2308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0" tIns="45683" rIns="91390" bIns="45683" anchor="t" anchorCtr="0">
            <a:spAutoFit/>
          </a:bodyPr>
          <a:lstStyle/>
          <a:p>
            <a:pPr algn="just">
              <a:spcAft>
                <a:spcPts val="1200"/>
              </a:spcAft>
              <a:buSzPts val="2400"/>
            </a:pPr>
            <a:r>
              <a:rPr lang="pt-BR" sz="2600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HOJE, NA RODA DE CONVERSA, FALAREMOS SOBRE ALGO </a:t>
            </a:r>
            <a:endParaRPr sz="2600" dirty="0">
              <a:solidFill>
                <a:schemeClr val="dk1"/>
              </a:solidFill>
              <a:latin typeface="+mn-lt"/>
              <a:ea typeface="Verdana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  <a:buSzPts val="2400"/>
            </a:pPr>
            <a:r>
              <a:rPr lang="pt-BR" sz="2600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QUE FAZ MUITO BEM A NÓS QUANDO O SENTIMOS. </a:t>
            </a:r>
            <a:endParaRPr sz="2600" dirty="0">
              <a:solidFill>
                <a:schemeClr val="dk1"/>
              </a:solidFill>
              <a:latin typeface="+mn-lt"/>
              <a:ea typeface="Verdana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  <a:buSzPts val="2400"/>
            </a:pPr>
            <a:r>
              <a:rPr lang="pt-BR" sz="2600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VOCÊS SABEM O QUE É? </a:t>
            </a:r>
            <a:endParaRPr sz="2600" dirty="0">
              <a:solidFill>
                <a:schemeClr val="dk1"/>
              </a:solidFill>
              <a:latin typeface="+mn-lt"/>
              <a:ea typeface="Verdana"/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  <a:buSzPts val="2400"/>
            </a:pPr>
            <a:r>
              <a:rPr lang="pt-BR" sz="2600" dirty="0">
                <a:solidFill>
                  <a:schemeClr val="dk1"/>
                </a:solidFill>
                <a:latin typeface="+mn-lt"/>
                <a:ea typeface="Verdana"/>
                <a:cs typeface="Arial" panose="020B0604020202020204" pitchFamily="34" charset="0"/>
                <a:sym typeface="Verdana"/>
              </a:rPr>
              <a:t>COMPARTILHEM SUAS IDEIAS COM A TURMA.</a:t>
            </a:r>
            <a:endParaRPr sz="2600" dirty="0">
              <a:latin typeface="+mn-lt"/>
            </a:endParaRPr>
          </a:p>
        </p:txBody>
      </p:sp>
      <p:pic>
        <p:nvPicPr>
          <p:cNvPr id="167" name="Google Shape;167;p3"/>
          <p:cNvPicPr preferRelativeResize="0"/>
          <p:nvPr/>
        </p:nvPicPr>
        <p:blipFill>
          <a:blip r:embed="rId3"/>
          <a:srcRect t="56" b="56"/>
          <a:stretch/>
        </p:blipFill>
        <p:spPr>
          <a:xfrm>
            <a:off x="6958497" y="2727043"/>
            <a:ext cx="4804057" cy="37845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3">
            <a:extLst>
              <a:ext uri="{FF2B5EF4-FFF2-40B4-BE49-F238E27FC236}">
                <a16:creationId xmlns:a16="http://schemas.microsoft.com/office/drawing/2014/main" id="{2D608948-270E-C6DC-DDD8-E70F92679875}"/>
              </a:ext>
            </a:extLst>
          </p:cNvPr>
          <p:cNvGrpSpPr/>
          <p:nvPr/>
        </p:nvGrpSpPr>
        <p:grpSpPr>
          <a:xfrm>
            <a:off x="9058806" y="463819"/>
            <a:ext cx="2659795" cy="415517"/>
            <a:chOff x="289560" y="3851596"/>
            <a:chExt cx="2659795" cy="415517"/>
          </a:xfrm>
        </p:grpSpPr>
        <p:sp>
          <p:nvSpPr>
            <p:cNvPr id="4" name="CaixaDeTexto 7">
              <a:extLst>
                <a:ext uri="{FF2B5EF4-FFF2-40B4-BE49-F238E27FC236}">
                  <a16:creationId xmlns:a16="http://schemas.microsoft.com/office/drawing/2014/main" id="{EC5D2FB7-F930-CBB9-1B10-56D79564AF78}"/>
                </a:ext>
              </a:extLst>
            </p:cNvPr>
            <p:cNvSpPr txBox="1"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>
                <a:buSzPts val="1600"/>
              </a:pPr>
              <a:r>
                <a:rPr lang="pt-BR" sz="1400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  <a:sym typeface="Lato"/>
                </a:rPr>
                <a:t>HÁBITOS DE DISCUSSÃO</a:t>
              </a:r>
            </a:p>
          </p:txBody>
        </p:sp>
        <p:pic>
          <p:nvPicPr>
            <p:cNvPr id="6" name="Gráfico 3">
              <a:extLst>
                <a:ext uri="{FF2B5EF4-FFF2-40B4-BE49-F238E27FC236}">
                  <a16:creationId xmlns:a16="http://schemas.microsoft.com/office/drawing/2014/main" id="{2E1F355C-15FF-9FE4-4C2A-11CB2A527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"/>
          <p:cNvSpPr txBox="1"/>
          <p:nvPr/>
        </p:nvSpPr>
        <p:spPr>
          <a:xfrm>
            <a:off x="425736" y="915838"/>
            <a:ext cx="11337354" cy="132298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390" tIns="45683" rIns="91390" bIns="45683" anchor="t" anchorCtr="0">
            <a:spAutoFit/>
          </a:bodyPr>
          <a:lstStyle/>
          <a:p>
            <a:pPr>
              <a:buSzPts val="2400"/>
            </a:pPr>
            <a:r>
              <a:rPr lang="pt-BR" sz="260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JUNTO COM A TURMA, ASSISTA AO VÍDEO DO QUINTAL DA CULTURA E, DEPOIS, COMPARTILHE O QUE COMPREENDEU DO VÍDEO COM OS COLEGAS. </a:t>
            </a:r>
            <a:endParaRPr sz="2600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4" name="Mídia Online 3" title="O pensador: &quot;Viva a paz&quot; | Quintal da Cultura">
            <a:hlinkClick r:id="" action="ppaction://media"/>
            <a:extLst>
              <a:ext uri="{FF2B5EF4-FFF2-40B4-BE49-F238E27FC236}">
                <a16:creationId xmlns:a16="http://schemas.microsoft.com/office/drawing/2014/main" id="{28103219-0DC9-397C-90E7-5ACB5D6E6DD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51611" y="2213711"/>
            <a:ext cx="6186479" cy="3426757"/>
          </a:xfrm>
          <a:prstGeom prst="rect">
            <a:avLst/>
          </a:prstGeom>
        </p:spPr>
      </p:pic>
      <p:grpSp>
        <p:nvGrpSpPr>
          <p:cNvPr id="6" name="Agrupar 18">
            <a:extLst>
              <a:ext uri="{FF2B5EF4-FFF2-40B4-BE49-F238E27FC236}">
                <a16:creationId xmlns:a16="http://schemas.microsoft.com/office/drawing/2014/main" id="{B4DBFE2F-93F5-3383-8CB8-20971638DB42}"/>
              </a:ext>
            </a:extLst>
          </p:cNvPr>
          <p:cNvGrpSpPr/>
          <p:nvPr/>
        </p:nvGrpSpPr>
        <p:grpSpPr>
          <a:xfrm>
            <a:off x="3843051" y="5904750"/>
            <a:ext cx="4671363" cy="459364"/>
            <a:chOff x="4187825" y="3626245"/>
            <a:chExt cx="4671363" cy="459364"/>
          </a:xfrm>
        </p:grpSpPr>
        <p:sp>
          <p:nvSpPr>
            <p:cNvPr id="7" name="CaixaDeTexto 7">
              <a:extLst>
                <a:ext uri="{FF2B5EF4-FFF2-40B4-BE49-F238E27FC236}">
                  <a16:creationId xmlns:a16="http://schemas.microsoft.com/office/drawing/2014/main" id="{3BFCAC9D-AAFB-4145-18B0-8223F1510C7B}"/>
                </a:ext>
              </a:extLst>
            </p:cNvPr>
            <p:cNvSpPr txBox="1"/>
            <p:nvPr/>
          </p:nvSpPr>
          <p:spPr>
            <a:xfrm>
              <a:off x="4289890" y="3732551"/>
              <a:ext cx="4569298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r" defTabSz="914400" eaLnBrk="1" fontAlgn="auto" latinLnBrk="0" hangingPunct="1">
                <a:buSzPts val="1600"/>
                <a:buFont typeface="Arial"/>
                <a:buNone/>
                <a:tabLst/>
                <a:defRPr/>
              </a:pPr>
              <a:r>
                <a:rPr lang="pt-BR" dirty="0">
                  <a:solidFill>
                    <a:schemeClr val="dk1"/>
                  </a:solidFill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https://www.youtube.com/watch?v=t5VkwdreOeY</a:t>
              </a:r>
              <a:r>
                <a:rPr lang="pt-BR" dirty="0">
                  <a:solidFill>
                    <a:schemeClr val="dk1"/>
                  </a:solidFill>
                </a:rPr>
                <a:t> </a:t>
              </a:r>
            </a:p>
          </p:txBody>
        </p:sp>
        <p:pic>
          <p:nvPicPr>
            <p:cNvPr id="8" name="Gráfico 10">
              <a:extLst>
                <a:ext uri="{FF2B5EF4-FFF2-40B4-BE49-F238E27FC236}">
                  <a16:creationId xmlns:a16="http://schemas.microsoft.com/office/drawing/2014/main" id="{ED2FA750-2FB6-8D6B-0FC5-0F0F2BECF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85;p5">
            <a:extLst>
              <a:ext uri="{FF2B5EF4-FFF2-40B4-BE49-F238E27FC236}">
                <a16:creationId xmlns:a16="http://schemas.microsoft.com/office/drawing/2014/main" id="{07240CFC-13CB-172C-34BC-72BFBC4B3B6B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8280914" y="245651"/>
            <a:ext cx="3363916" cy="31770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84;p5">
            <a:extLst>
              <a:ext uri="{FF2B5EF4-FFF2-40B4-BE49-F238E27FC236}">
                <a16:creationId xmlns:a16="http://schemas.microsoft.com/office/drawing/2014/main" id="{BE9E9903-97C0-4DB5-40A7-3EF9D1C3F3C4}"/>
              </a:ext>
            </a:extLst>
          </p:cNvPr>
          <p:cNvSpPr txBox="1"/>
          <p:nvPr/>
        </p:nvSpPr>
        <p:spPr>
          <a:xfrm>
            <a:off x="643290" y="929390"/>
            <a:ext cx="5637589" cy="4970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0" tIns="45683" rIns="91390" bIns="45683" anchor="t" anchorCtr="0">
            <a:spAutoFit/>
          </a:bodyPr>
          <a:lstStyle/>
          <a:p>
            <a:pPr>
              <a:spcAft>
                <a:spcPts val="600"/>
              </a:spcAft>
              <a:buSzPts val="2300"/>
            </a:pPr>
            <a:r>
              <a:rPr lang="pt-BR" sz="2600" dirty="0"/>
              <a:t>PAZ É UM ESTADO DE TRANQUILIDADE E HARMONIA, SEM CONFLITOS OU VIOLÊNCIA, QUE PODE SER VIVENCIADO EM FAMÍLIA, NO TRABALHO, ENTRE AMIGOS OU GLOBALMENTE. QUANDO ESTAMOS EM PAZ, SENTIMOS CALMA, FELICIDADE E SEGURANÇA, COM RELAÇÕES BASEADAS EM GENTILEZA, RESPEITO E AMOR, SEM BRIGAS OU TRISTEZA.</a:t>
            </a:r>
          </a:p>
        </p:txBody>
      </p:sp>
      <p:pic>
        <p:nvPicPr>
          <p:cNvPr id="5" name="Imagem 4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93986C0-AC92-23C6-67E3-8FA7F2F02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4358" y="3603758"/>
            <a:ext cx="3117159" cy="2597073"/>
          </a:xfrm>
          <a:prstGeom prst="rect">
            <a:avLst/>
          </a:prstGeom>
        </p:spPr>
      </p:pic>
      <p:grpSp>
        <p:nvGrpSpPr>
          <p:cNvPr id="6" name="Agrupar 38">
            <a:extLst>
              <a:ext uri="{FF2B5EF4-FFF2-40B4-BE49-F238E27FC236}">
                <a16:creationId xmlns:a16="http://schemas.microsoft.com/office/drawing/2014/main" id="{ECFD6CDB-06BC-A185-C9F4-C929D10A58E3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7" name="Imagem 36">
              <a:extLst>
                <a:ext uri="{FF2B5EF4-FFF2-40B4-BE49-F238E27FC236}">
                  <a16:creationId xmlns:a16="http://schemas.microsoft.com/office/drawing/2014/main" id="{B62DD67C-4C69-CD2A-D578-A01E5ED0F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8" name="CaixaDeTexto 37">
              <a:extLst>
                <a:ext uri="{FF2B5EF4-FFF2-40B4-BE49-F238E27FC236}">
                  <a16:creationId xmlns:a16="http://schemas.microsoft.com/office/drawing/2014/main" id="{2FA6BB65-50CD-C3F7-EAB8-13314E16A27E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1377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"/>
          <p:cNvSpPr txBox="1"/>
          <p:nvPr/>
        </p:nvSpPr>
        <p:spPr>
          <a:xfrm>
            <a:off x="6230507" y="1892645"/>
            <a:ext cx="5333504" cy="2963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0" tIns="45683" rIns="91390" bIns="45683" anchor="t" anchorCtr="0">
            <a:spAutoFit/>
          </a:bodyPr>
          <a:lstStyle/>
          <a:p>
            <a:pPr>
              <a:buSzPts val="2400"/>
            </a:pPr>
            <a:r>
              <a:rPr lang="pt-BR" sz="2600" dirty="0">
                <a:solidFill>
                  <a:schemeClr val="tx1"/>
                </a:solidFill>
              </a:rPr>
              <a:t>PARA CONSTRUIRMOS UM MUNDO ONDE EXISTA A PAZ, PRECISAMOS RESPEITAR E VALORIZAR A </a:t>
            </a:r>
            <a:r>
              <a:rPr lang="pt-BR" sz="2600" b="1" dirty="0">
                <a:solidFill>
                  <a:schemeClr val="tx1"/>
                </a:solidFill>
              </a:rPr>
              <a:t>DIVERSIDADE</a:t>
            </a:r>
            <a:r>
              <a:rPr lang="pt-BR" sz="2600" dirty="0">
                <a:solidFill>
                  <a:schemeClr val="tx1"/>
                </a:solidFill>
              </a:rPr>
              <a:t>. MAS VOCÊ SABE O QUE SIGNIFICA ESTA PALAVRA?</a:t>
            </a:r>
            <a:b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600" dirty="0">
              <a:solidFill>
                <a:schemeClr val="tx1"/>
              </a:solidFill>
              <a:ea typeface="Verdana"/>
            </a:endParaRPr>
          </a:p>
        </p:txBody>
      </p:sp>
      <p:pic>
        <p:nvPicPr>
          <p:cNvPr id="213" name="Google Shape;213;p8"/>
          <p:cNvPicPr preferRelativeResize="0"/>
          <p:nvPr/>
        </p:nvPicPr>
        <p:blipFill>
          <a:blip r:embed="rId3"/>
          <a:srcRect/>
          <a:stretch/>
        </p:blipFill>
        <p:spPr>
          <a:xfrm>
            <a:off x="1055371" y="1030296"/>
            <a:ext cx="4744679" cy="36761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Agrupar 38">
            <a:extLst>
              <a:ext uri="{FF2B5EF4-FFF2-40B4-BE49-F238E27FC236}">
                <a16:creationId xmlns:a16="http://schemas.microsoft.com/office/drawing/2014/main" id="{A6B1B634-63A7-45DB-94FC-5069E1219849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4" name="Imagem 36">
              <a:extLst>
                <a:ext uri="{FF2B5EF4-FFF2-40B4-BE49-F238E27FC236}">
                  <a16:creationId xmlns:a16="http://schemas.microsoft.com/office/drawing/2014/main" id="{1807FFCA-DACD-EB91-1C48-B910A79E4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5" name="CaixaDeTexto 37">
              <a:extLst>
                <a:ext uri="{FF2B5EF4-FFF2-40B4-BE49-F238E27FC236}">
                  <a16:creationId xmlns:a16="http://schemas.microsoft.com/office/drawing/2014/main" id="{A5DC5C82-10B7-3311-7B68-9DC379F872AC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3877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"/>
          <p:cNvSpPr txBox="1"/>
          <p:nvPr/>
        </p:nvSpPr>
        <p:spPr>
          <a:xfrm>
            <a:off x="568792" y="900174"/>
            <a:ext cx="7759034" cy="289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0" tIns="45683" rIns="91390" bIns="45683" anchor="t" anchorCtr="0">
            <a:spAutoFit/>
          </a:bodyPr>
          <a:lstStyle/>
          <a:p>
            <a:pPr>
              <a:buSzPts val="2400"/>
            </a:pPr>
            <a:r>
              <a:rPr lang="pt-BR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DIVERSIDADE SIGNIFICA QUE AS PESSOAS SÃO DIFERENTES, TANTO NAS SUAS CARACTERÍSTICAS FÍSICAS QUANTO CULTURAIS. É IMPORTANTE COMPREENDER, VALORIZAR E RESPEITAR AS DIFERENÇAS QUE FAZEM COM QUE CADA INDIVÍDUO SEJA ÚNICO E ESPECIAL.</a:t>
            </a:r>
            <a:endParaRPr lang="pt-BR" sz="2600" dirty="0">
              <a:solidFill>
                <a:schemeClr val="tx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214" name="Google Shape;214;p8"/>
          <p:cNvPicPr preferRelativeResize="0"/>
          <p:nvPr/>
        </p:nvPicPr>
        <p:blipFill>
          <a:blip r:embed="rId3"/>
          <a:srcRect/>
          <a:stretch/>
        </p:blipFill>
        <p:spPr>
          <a:xfrm>
            <a:off x="8296142" y="915308"/>
            <a:ext cx="3398553" cy="339855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B3B06EC-DA7C-A241-313D-B0D0F6D8F2A8}"/>
              </a:ext>
            </a:extLst>
          </p:cNvPr>
          <p:cNvSpPr txBox="1"/>
          <p:nvPr/>
        </p:nvSpPr>
        <p:spPr>
          <a:xfrm>
            <a:off x="568792" y="3984796"/>
            <a:ext cx="11366578" cy="2390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PARA CRIAR UM AMBIENTE DE PAZ, É IMPORTANTE A PRÁTICA DE ALGUMAS ATITUDES, COMO OUVIR OS OUTROS, PEDIR DESCULPAS QUANDO NECESSÁRIO, AJUDAR A QUEM PRECISA, RESOLVER OS PROBLEMAS CONVERSANDO, AO INVÉS DE BRIGAR, ENTRE OUTRAS AÇÕES. A CONSTRUÇÃO DE UM AMBIENTE DE PAZ NOS PERMITE UMA VIDA MAIS FELIZ E UM MUNDO MELHOR.</a:t>
            </a:r>
          </a:p>
        </p:txBody>
      </p:sp>
    </p:spTree>
    <p:extLst>
      <p:ext uri="{BB962C8B-B14F-4D97-AF65-F5344CB8AC3E}">
        <p14:creationId xmlns:p14="http://schemas.microsoft.com/office/powerpoint/2010/main" val="237229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1D9D0FE-70E4-DFC6-AA3F-65D326108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9225" b="9225"/>
          <a:stretch/>
        </p:blipFill>
        <p:spPr bwMode="auto">
          <a:xfrm>
            <a:off x="740527" y="2047403"/>
            <a:ext cx="3394501" cy="276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BBA6E7A-B24D-178A-3BE2-BD269C98ADFE}"/>
              </a:ext>
            </a:extLst>
          </p:cNvPr>
          <p:cNvSpPr txBox="1"/>
          <p:nvPr/>
        </p:nvSpPr>
        <p:spPr>
          <a:xfrm>
            <a:off x="735241" y="4891012"/>
            <a:ext cx="3088222" cy="1353800"/>
          </a:xfrm>
          <a:prstGeom prst="rect">
            <a:avLst/>
          </a:prstGeom>
          <a:noFill/>
        </p:spPr>
        <p:txBody>
          <a:bodyPr wrap="square" lIns="121888" tIns="60944" rIns="121888" bIns="60944" rtlCol="0" anchor="t">
            <a:spAutoFit/>
          </a:bodyPr>
          <a:lstStyle/>
          <a:p>
            <a:pPr algn="ctr"/>
            <a:r>
              <a:rPr lang="pt-BR" sz="2600" dirty="0"/>
              <a:t>POMBA BRANCA COM O RAMO DE OLIVEIRA.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37D1A68-FB57-5BA5-79AB-77961EF362B9}"/>
              </a:ext>
            </a:extLst>
          </p:cNvPr>
          <p:cNvSpPr txBox="1"/>
          <p:nvPr/>
        </p:nvSpPr>
        <p:spPr>
          <a:xfrm>
            <a:off x="4483181" y="4728259"/>
            <a:ext cx="3088222" cy="943559"/>
          </a:xfrm>
          <a:prstGeom prst="rect">
            <a:avLst/>
          </a:prstGeom>
          <a:noFill/>
        </p:spPr>
        <p:txBody>
          <a:bodyPr wrap="square" lIns="121888" tIns="60944" rIns="121888" bIns="60944" rtlCol="0" anchor="t">
            <a:spAutoFit/>
          </a:bodyPr>
          <a:lstStyle/>
          <a:p>
            <a:pPr algn="ctr"/>
            <a:r>
              <a:rPr lang="pt-BR" sz="2600" dirty="0"/>
              <a:t>SÍMBOLO PACIFISTA.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0719E2BA-0DAD-6666-8419-D2A75C0B6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18155" t="13248" r="14799" b="3732"/>
          <a:stretch/>
        </p:blipFill>
        <p:spPr bwMode="auto">
          <a:xfrm>
            <a:off x="8181039" y="1746563"/>
            <a:ext cx="3090320" cy="286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C22AAB5-DDCE-C7F1-9C99-2AEFA089C9DB}"/>
              </a:ext>
            </a:extLst>
          </p:cNvPr>
          <p:cNvSpPr txBox="1"/>
          <p:nvPr/>
        </p:nvSpPr>
        <p:spPr>
          <a:xfrm>
            <a:off x="7682242" y="4624343"/>
            <a:ext cx="4085820" cy="1764040"/>
          </a:xfrm>
          <a:prstGeom prst="rect">
            <a:avLst/>
          </a:prstGeom>
          <a:noFill/>
        </p:spPr>
        <p:txBody>
          <a:bodyPr wrap="square" lIns="121888" tIns="60944" rIns="121888" bIns="60944" rtlCol="0" anchor="t">
            <a:spAutoFit/>
          </a:bodyPr>
          <a:lstStyle/>
          <a:p>
            <a:pPr algn="ctr"/>
            <a:r>
              <a:rPr lang="pt-BR" sz="2600" dirty="0"/>
              <a:t>TSURU, DOBRADURA DE ORIGEM JAPONESA REPRESENTANDO UMA GARÇA.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1CD1D646-69E8-4A4D-DD16-9C0ADCF4A2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19727" t="17625" r="21011" b="21264"/>
          <a:stretch/>
        </p:blipFill>
        <p:spPr bwMode="auto">
          <a:xfrm>
            <a:off x="4588112" y="1847710"/>
            <a:ext cx="2684461" cy="276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9604987-B6B9-74BD-590C-0C02A75224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10215" y="357773"/>
            <a:ext cx="699448" cy="46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4488EA4-941E-BBB4-ADD6-DC3776532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41" y="898826"/>
            <a:ext cx="11164937" cy="1046410"/>
          </a:xfrm>
        </p:spPr>
        <p:txBody>
          <a:bodyPr/>
          <a:lstStyle/>
          <a:p>
            <a:r>
              <a:rPr lang="pt-BR" sz="2800" dirty="0">
                <a:solidFill>
                  <a:schemeClr val="tx1"/>
                </a:solidFill>
              </a:rPr>
              <a:t>SÍMBOLOS DA PAZ PELO MUNDO </a:t>
            </a:r>
            <a:br>
              <a:rPr lang="pt-BR" sz="2800" dirty="0">
                <a:solidFill>
                  <a:schemeClr val="tx1"/>
                </a:solidFill>
              </a:rPr>
            </a:br>
            <a:endParaRPr lang="pt-B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518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2;p10">
            <a:extLst>
              <a:ext uri="{FF2B5EF4-FFF2-40B4-BE49-F238E27FC236}">
                <a16:creationId xmlns:a16="http://schemas.microsoft.com/office/drawing/2014/main" id="{B80868F2-08C4-449C-AA0D-1B860237C3F7}"/>
              </a:ext>
            </a:extLst>
          </p:cNvPr>
          <p:cNvSpPr/>
          <p:nvPr/>
        </p:nvSpPr>
        <p:spPr>
          <a:xfrm>
            <a:off x="687813" y="2473688"/>
            <a:ext cx="10090061" cy="3442615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33908" tIns="233908" rIns="233908" bIns="233908" anchor="ctr" anchorCtr="0">
            <a:noAutofit/>
          </a:bodyPr>
          <a:lstStyle/>
          <a:p>
            <a:pPr marL="14283">
              <a:buClr>
                <a:srgbClr val="7030A0"/>
              </a:buClr>
              <a:buSzPct val="100000"/>
            </a:pPr>
            <a:endParaRPr sz="2666" dirty="0">
              <a:latin typeface="+mn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B1A0FF8-2A6D-6D9F-3134-DF6F26019D2C}"/>
              </a:ext>
            </a:extLst>
          </p:cNvPr>
          <p:cNvSpPr txBox="1"/>
          <p:nvPr/>
        </p:nvSpPr>
        <p:spPr>
          <a:xfrm>
            <a:off x="583235" y="1196530"/>
            <a:ext cx="11006509" cy="912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DESENHE E ESCREVA DOIS ELOGIOS QUE VOCÊ GOSTARIA DE RECEBER.</a:t>
            </a:r>
          </a:p>
        </p:txBody>
      </p:sp>
      <p:pic>
        <p:nvPicPr>
          <p:cNvPr id="2" name="Google Shape;188;p6">
            <a:extLst>
              <a:ext uri="{FF2B5EF4-FFF2-40B4-BE49-F238E27FC236}">
                <a16:creationId xmlns:a16="http://schemas.microsoft.com/office/drawing/2014/main" id="{02B96819-94D1-BE74-2614-00D18A654C0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4983" y="461822"/>
            <a:ext cx="453125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8846368"/>
      </p:ext>
    </p:extLst>
  </p:cSld>
  <p:clrMapOvr>
    <a:masterClrMapping/>
  </p:clrMapOvr>
</p:sld>
</file>

<file path=ppt/theme/theme1.xml><?xml version="1.0" encoding="utf-8"?>
<a:theme xmlns:a="http://schemas.openxmlformats.org/drawingml/2006/main" name="Hist Geo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st Geo 2026" id="{8550C5D8-D8CE-4FA1-9555-942B4D1C6C81}" vid="{B1112236-5496-4C1F-9797-768FBBBD73A5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ACF2C87E-26AA-4F55-93FE-09AD5D86C53B}"/>
</file>

<file path=customXml/itemProps2.xml><?xml version="1.0" encoding="utf-8"?>
<ds:datastoreItem xmlns:ds="http://schemas.openxmlformats.org/officeDocument/2006/customXml" ds:itemID="{3BDD7721-109E-4665-B642-73CD7A424F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5E7A10-8ECA-49EA-94BE-8CF993CD846F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6fbeb102-8e9f-472b-adc1-a7108b369a00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7700c5b6-cec6-4932-ab65-4424302d85d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Hist Geo 2026</Template>
  <TotalTime>642</TotalTime>
  <Words>2024</Words>
  <Application>Microsoft Office PowerPoint</Application>
  <PresentationFormat>Personalizar</PresentationFormat>
  <Paragraphs>83</Paragraphs>
  <Slides>21</Slides>
  <Notes>19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Hist Geo 2026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SÍMBOLOS DA PAZ PELO MUNDO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Neto</dc:creator>
  <cp:lastModifiedBy>Rebecca Lima Dos Santos Braga</cp:lastModifiedBy>
  <cp:revision>59</cp:revision>
  <dcterms:modified xsi:type="dcterms:W3CDTF">2025-11-27T12:09:18Z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