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592893-3F39-441A-9EB0-C70EDC5F4699}">
  <a:tblStyle styleId="{B3592893-3F39-441A-9EB0-C70EDC5F469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491830"/>
            <a:ext cx="498000" cy="15234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 rot="-5400000">
            <a:off x="-1579125" y="2991504"/>
            <a:ext cx="361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Análise de média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 rot="-5400000">
            <a:off x="-1512225" y="3058404"/>
            <a:ext cx="348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Análise de média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3.png"/><Relationship Id="rId13" Type="http://schemas.openxmlformats.org/officeDocument/2006/relationships/image" Target="../media/image11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5" Type="http://schemas.openxmlformats.org/officeDocument/2006/relationships/image" Target="../media/image20.png"/><Relationship Id="rId14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8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5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hackinghate.eu/documents/1802444/3070967/Hacking_Online_Hate-Research_Repo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/>
          <p:nvPr/>
        </p:nvSpPr>
        <p:spPr>
          <a:xfrm>
            <a:off x="1118200" y="53850"/>
            <a:ext cx="6583576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O que é um discurso de ódio? &gt; Análise de média &gt; </a:t>
            </a:r>
            <a:r>
              <a:rPr b="1" i="0" lang="pt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Xorgue, o xenoviano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5"/>
          <p:cNvSpPr txBox="1"/>
          <p:nvPr/>
        </p:nvSpPr>
        <p:spPr>
          <a:xfrm>
            <a:off x="1118200" y="853500"/>
            <a:ext cx="38103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Xorgue,</a:t>
            </a:r>
            <a:r>
              <a:rPr b="1" i="0" lang="pt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xenoviano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1325" y="934679"/>
            <a:ext cx="3014775" cy="29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Google Shape;183;p34"/>
          <p:cNvGraphicFramePr/>
          <p:nvPr/>
        </p:nvGraphicFramePr>
        <p:xfrm>
          <a:off x="706150" y="74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{B3592893-3F39-441A-9EB0-C70EDC5F4699}</a:tableStyleId>
              </a:tblPr>
              <a:tblGrid>
                <a:gridCol w="1648250"/>
                <a:gridCol w="1648250"/>
                <a:gridCol w="1648250"/>
                <a:gridCol w="1648250"/>
                <a:gridCol w="1648250"/>
              </a:tblGrid>
              <a:tr h="186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" sz="1400" u="none" cap="none" strike="noStrike">
                          <a:solidFill>
                            <a:srgbClr val="5D7C8A"/>
                          </a:solidFill>
                        </a:rPr>
                        <a:t>Idade</a:t>
                      </a:r>
                      <a:endParaRPr b="1" sz="1400" u="none" cap="none" strike="noStrike">
                        <a:solidFill>
                          <a:srgbClr val="5D7C8A"/>
                        </a:solidFill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" sz="1400" u="none" cap="none" strike="noStrike">
                          <a:solidFill>
                            <a:srgbClr val="5D7C8A"/>
                          </a:solidFill>
                        </a:rPr>
                        <a:t>Raça</a:t>
                      </a:r>
                      <a:endParaRPr b="1" sz="1400" u="none" cap="none" strike="noStrike">
                        <a:solidFill>
                          <a:srgbClr val="5D7C8A"/>
                        </a:solidFill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" sz="1400" u="none" cap="none" strike="noStrike">
                          <a:solidFill>
                            <a:srgbClr val="5D7C8A"/>
                          </a:solidFill>
                        </a:rPr>
                        <a:t>Cor</a:t>
                      </a:r>
                      <a:endParaRPr b="1" sz="1400" u="none" cap="none" strike="noStrike">
                        <a:solidFill>
                          <a:srgbClr val="5D7C8A"/>
                        </a:solidFill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" sz="1400" u="none" cap="none" strike="noStrike">
                          <a:solidFill>
                            <a:srgbClr val="5D7C8A"/>
                          </a:solidFill>
                        </a:rPr>
                        <a:t>Descendência</a:t>
                      </a:r>
                      <a:endParaRPr b="1" sz="1400" u="none" cap="none" strike="noStrike">
                        <a:solidFill>
                          <a:srgbClr val="5D7C8A"/>
                        </a:solidFill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" sz="1400" u="none" cap="none" strike="noStrike">
                          <a:solidFill>
                            <a:srgbClr val="5D7C8A"/>
                          </a:solidFill>
                        </a:rPr>
                        <a:t>Nacionalidade/</a:t>
                      </a:r>
                      <a:br>
                        <a:rPr b="1" lang="pt" sz="1400" u="none" cap="none" strike="noStrike">
                          <a:solidFill>
                            <a:srgbClr val="5D7C8A"/>
                          </a:solidFill>
                        </a:rPr>
                      </a:br>
                      <a:r>
                        <a:rPr b="1" lang="pt" sz="1400" u="none" cap="none" strike="noStrike">
                          <a:solidFill>
                            <a:srgbClr val="5D7C8A"/>
                          </a:solidFill>
                        </a:rPr>
                        <a:t>origem étnica</a:t>
                      </a:r>
                      <a:endParaRPr b="1" sz="1400" u="none" cap="none" strike="noStrike">
                        <a:solidFill>
                          <a:srgbClr val="5D7C8A"/>
                        </a:solidFill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6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" sz="1400" u="none" cap="none" strike="noStrike">
                          <a:solidFill>
                            <a:srgbClr val="5D7C8A"/>
                          </a:solidFill>
                        </a:rPr>
                        <a:t>Língua</a:t>
                      </a:r>
                      <a:endParaRPr b="1" sz="1400" u="none" cap="none" strike="noStrike">
                        <a:solidFill>
                          <a:srgbClr val="5D7C8A"/>
                        </a:solidFill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" sz="1400" u="none" cap="none" strike="noStrike">
                          <a:solidFill>
                            <a:srgbClr val="5D7C8A"/>
                          </a:solidFill>
                        </a:rPr>
                        <a:t>Religião</a:t>
                      </a:r>
                      <a:endParaRPr b="1" sz="1400" u="none" cap="none" strike="noStrike">
                        <a:solidFill>
                          <a:srgbClr val="5D7C8A"/>
                        </a:solidFill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" sz="1400" u="none" cap="none" strike="noStrike">
                          <a:solidFill>
                            <a:srgbClr val="5D7C8A"/>
                          </a:solidFill>
                        </a:rPr>
                        <a:t>Orientação sexual</a:t>
                      </a:r>
                      <a:endParaRPr b="1" sz="1400" u="none" cap="none" strike="noStrike">
                        <a:solidFill>
                          <a:srgbClr val="5D7C8A"/>
                        </a:solidFill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" sz="1400" u="none" cap="none" strike="noStrike">
                          <a:solidFill>
                            <a:srgbClr val="5D7C8A"/>
                          </a:solidFill>
                        </a:rPr>
                        <a:t>Género/</a:t>
                      </a:r>
                      <a:br>
                        <a:rPr b="1" lang="pt" sz="1400" u="none" cap="none" strike="noStrike">
                          <a:solidFill>
                            <a:srgbClr val="5D7C8A"/>
                          </a:solidFill>
                        </a:rPr>
                      </a:br>
                      <a:r>
                        <a:rPr b="1" lang="pt" sz="1400" u="none" cap="none" strike="noStrike">
                          <a:solidFill>
                            <a:srgbClr val="5D7C8A"/>
                          </a:solidFill>
                        </a:rPr>
                        <a:t>identidade de género</a:t>
                      </a:r>
                      <a:endParaRPr b="1" sz="1400" u="none" cap="none" strike="noStrike">
                        <a:solidFill>
                          <a:srgbClr val="5D7C8A"/>
                        </a:solidFill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" sz="1400" u="none" cap="none" strike="noStrike">
                          <a:solidFill>
                            <a:srgbClr val="5D7C8A"/>
                          </a:solidFill>
                        </a:rPr>
                        <a:t>Deficiência</a:t>
                      </a:r>
                      <a:endParaRPr b="1" sz="1400" u="none" cap="none" strike="noStrike">
                        <a:solidFill>
                          <a:srgbClr val="5D7C8A"/>
                        </a:solidFill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4" name="Google Shape;184;p34"/>
          <p:cNvSpPr/>
          <p:nvPr/>
        </p:nvSpPr>
        <p:spPr>
          <a:xfrm>
            <a:off x="4425825" y="1524900"/>
            <a:ext cx="801900" cy="804600"/>
          </a:xfrm>
          <a:prstGeom prst="ellipse">
            <a:avLst/>
          </a:prstGeom>
          <a:gradFill>
            <a:gsLst>
              <a:gs pos="0">
                <a:srgbClr val="F3F3F3"/>
              </a:gs>
              <a:gs pos="45000">
                <a:srgbClr val="999999"/>
              </a:gs>
              <a:gs pos="100000">
                <a:srgbClr val="000000"/>
              </a:gs>
            </a:gsLst>
            <a:lin ang="10800025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0900" y="983494"/>
            <a:ext cx="1628061" cy="162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2125" y="1526253"/>
            <a:ext cx="801900" cy="8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6788" y="3352550"/>
            <a:ext cx="895200" cy="8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52168" y="3352550"/>
            <a:ext cx="895200" cy="8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77550" y="3323625"/>
            <a:ext cx="1069650" cy="1069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34"/>
          <p:cNvGrpSpPr/>
          <p:nvPr/>
        </p:nvGrpSpPr>
        <p:grpSpPr>
          <a:xfrm>
            <a:off x="7448276" y="2993325"/>
            <a:ext cx="1344649" cy="1399950"/>
            <a:chOff x="7257176" y="3091125"/>
            <a:chExt cx="1344649" cy="1399950"/>
          </a:xfrm>
        </p:grpSpPr>
        <p:pic>
          <p:nvPicPr>
            <p:cNvPr id="191" name="Google Shape;191;p3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59000" y="3848250"/>
              <a:ext cx="642825" cy="64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3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662400" y="3091125"/>
              <a:ext cx="642825" cy="64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3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257176" y="3941966"/>
              <a:ext cx="247206" cy="2472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614719" y="3906563"/>
              <a:ext cx="247206" cy="2472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562374" y="4079239"/>
              <a:ext cx="354621" cy="354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6" name="Google Shape;196;p3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31774" y="3323619"/>
            <a:ext cx="953061" cy="95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60712" y="1479600"/>
            <a:ext cx="895200" cy="8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4"/>
          <p:cNvSpPr txBox="1"/>
          <p:nvPr/>
        </p:nvSpPr>
        <p:spPr>
          <a:xfrm>
            <a:off x="503775" y="107350"/>
            <a:ext cx="86460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Ronda 3 - Características protegidas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852975" y="1482528"/>
            <a:ext cx="642825" cy="889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5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/>
          <p:nvPr/>
        </p:nvSpPr>
        <p:spPr>
          <a:xfrm>
            <a:off x="1393375" y="2296550"/>
            <a:ext cx="7477200" cy="21258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6"/>
          <p:cNvSpPr txBox="1"/>
          <p:nvPr/>
        </p:nvSpPr>
        <p:spPr>
          <a:xfrm>
            <a:off x="2432575" y="415469"/>
            <a:ext cx="65649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Xorgue acaba de chegar do planeta Xenóvia e de criar uma nova conta numa rede social. Depois de se apresentar e de publicar uma fotografia no seu perfil, recebeu inúmeras mensagens, algumas das quais o deixaram bastante perturbado.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6"/>
          <p:cNvSpPr txBox="1"/>
          <p:nvPr/>
        </p:nvSpPr>
        <p:spPr>
          <a:xfrm>
            <a:off x="1664075" y="2375500"/>
            <a:ext cx="7206600" cy="19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 fichas nos diapositivos seguintes contêm as mensagens que Xorgue recebeu.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Imprime, recorta e utiliza estas fichas para as atividades de classificação no módulo </a:t>
            </a:r>
            <a:r>
              <a:rPr b="1" i="0" lang="p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Análise de média</a:t>
            </a:r>
            <a:r>
              <a:rPr b="0" i="0" lang="p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b="1" i="0" lang="p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Tema 1 - Como reconheço um discurso de ódio?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625" y="563871"/>
            <a:ext cx="1443300" cy="1410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p27"/>
          <p:cNvGraphicFramePr/>
          <p:nvPr/>
        </p:nvGraphicFramePr>
        <p:xfrm>
          <a:off x="658400" y="2549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{B3592893-3F39-441A-9EB0-C70EDC5F4699}</a:tableStyleId>
              </a:tblPr>
              <a:tblGrid>
                <a:gridCol w="2087550"/>
                <a:gridCol w="2087550"/>
                <a:gridCol w="2087550"/>
                <a:gridCol w="2087550"/>
              </a:tblGrid>
              <a:tr h="10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>
                          <a:solidFill>
                            <a:schemeClr val="dk1"/>
                          </a:solidFill>
                        </a:rPr>
                        <a:t>Meu Deus! És verde, que HORROR!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>
                          <a:solidFill>
                            <a:schemeClr val="dk1"/>
                          </a:solidFill>
                        </a:rPr>
                        <a:t>Estás aqui, mas não sabes sequer falar a nossa língua, faz um esforço!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>
                          <a:solidFill>
                            <a:schemeClr val="dk1"/>
                          </a:solidFill>
                        </a:rPr>
                        <a:t>Porque é que não te deixas estar com os da tua raça?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" sz="800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lang="pt" sz="1100" u="none" cap="none" strike="noStrike">
                          <a:solidFill>
                            <a:schemeClr val="dk1"/>
                          </a:solidFill>
                        </a:rPr>
                        <a:t>ão os extraterrestres como tu que estão a dar cabo do nosso país.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>
                          <a:solidFill>
                            <a:schemeClr val="dk1"/>
                          </a:solidFill>
                        </a:rPr>
                        <a:t>Espero bem que adoeças e morras.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Porque é que os xenovianos vêm sempre parar ao nosso país? Vão para casa!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>
                          <a:solidFill>
                            <a:schemeClr val="dk1"/>
                          </a:solidFill>
                        </a:rPr>
                        <a:t>Prazer em conhecer-te; ainda bem que fizeste a viagem.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Vieste para aqui com as tuas três pernas e roubaste-nos os nossos empregos.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Os teus filhos são tão feios como tu?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Volta lá para o sítio de onde vieste!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Vou aparecer em tua casa e dar cabo de ti.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#Fora com os xenovianos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Os xenovianos são cães.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Xorgue, vai para casa!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Quantos extraterrestres são precisos para mudar uma lâmpada? Nenhum, os tipos emitem luz.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7" name="Google Shape;12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450" y="3573769"/>
            <a:ext cx="924450" cy="102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28"/>
          <p:cNvGraphicFramePr/>
          <p:nvPr/>
        </p:nvGraphicFramePr>
        <p:xfrm>
          <a:off x="742225" y="215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{B3592893-3F39-441A-9EB0-C70EDC5F4699}</a:tableStyleId>
              </a:tblPr>
              <a:tblGrid>
                <a:gridCol w="2053725"/>
                <a:gridCol w="2053725"/>
                <a:gridCol w="2053725"/>
                <a:gridCol w="2053725"/>
              </a:tblGrid>
              <a:tr h="10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>
                          <a:solidFill>
                            <a:schemeClr val="dk1"/>
                          </a:solidFill>
                        </a:rPr>
                        <a:t>Odeio todos os xenovianos.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A tua mãe cheira mal, aposto que come lodo ao pequeno-almoço.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Pensei que o governo proibia os tipos como vocês de vir para aqui.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Bem-vindo, Xorgue. Quando é que te vais embora?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Ah, é bom ver pessoas como tu a esforçarem-se por ser como nós...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Não penses em chegar perto da minha filha ou do meu filho...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Queres ser meu amigo?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Adoramos os xenovianos!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És a melhor coisa que já aconteceu à raça humana!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O teu perfil diz que tens 400 anos de idade?! Que diabo é que queres, velhote?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Facto verdadeiro - todos os xenovianos descendem de lesmas espaciais horrorosas!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O que é que dá o cruzamento de uma lesma e de um idiota?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#Xenoviano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pt" sz="1100" u="none" cap="none" strike="noStrike">
                          <a:solidFill>
                            <a:schemeClr val="dk1"/>
                          </a:solidFill>
                        </a:rPr>
                        <a:t>O que é que te dá o direito de usares as redes sociais humanas? Põe-te no teu lugar</a:t>
                      </a:r>
                      <a:endParaRPr sz="14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Sabes ao menos ler as nossas mensagens?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1100" u="none" cap="none" strike="noStrike"/>
                        <a:t>Espero que não tentes impingir-nos as tuas crenças religiosas bizarras. O que é que são afinal? Deuses do Lodo ou coisa parecida?</a:t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5D7C8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3" name="Google Shape;13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1550" y="3538144"/>
            <a:ext cx="924450" cy="102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/>
          <p:nvPr/>
        </p:nvSpPr>
        <p:spPr>
          <a:xfrm>
            <a:off x="780275" y="2353200"/>
            <a:ext cx="8090400" cy="2242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9"/>
          <p:cNvSpPr txBox="1"/>
          <p:nvPr/>
        </p:nvSpPr>
        <p:spPr>
          <a:xfrm>
            <a:off x="498000" y="271400"/>
            <a:ext cx="8646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Ronda 1 - Positivo ou negativo?</a:t>
            </a:r>
            <a:endParaRPr b="1" i="0" sz="36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1115122" y="1055500"/>
            <a:ext cx="7330068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Usando as fichas temáticas, classifica as afirmações sobre Xorgue, o xenoviano, com base nas que são, na tua opinião, </a:t>
            </a:r>
            <a:r>
              <a:rPr b="1" i="0" lang="pt" sz="2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positivas</a:t>
            </a:r>
            <a:r>
              <a:rPr b="0" i="0" lang="p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pt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negativas</a:t>
            </a:r>
            <a:r>
              <a:rPr b="0" i="0" lang="p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ou </a:t>
            </a:r>
            <a:r>
              <a:rPr b="1" i="0" lang="pt" sz="20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neutras</a:t>
            </a:r>
            <a:r>
              <a:rPr b="0" i="0" lang="p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(ou pouco claras).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909350" y="2420100"/>
            <a:ext cx="78729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Depois de as classificar, considera as seguintes perguntas: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pt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 afirmações eram claramente positivas?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pt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Quais as que eram claramente negativas?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pt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 afirmações eram pouco claras?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pt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Houve alguma afirmação que pareceu positiva/neutra, mas cuja intenção pode ter sido negativa? (por ex: sarcasmo, passiva agressiva)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/>
        </p:nvSpPr>
        <p:spPr>
          <a:xfrm>
            <a:off x="1016038" y="0"/>
            <a:ext cx="73464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Ronda 1 - Positivo ou negativo?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30"/>
          <p:cNvGrpSpPr/>
          <p:nvPr/>
        </p:nvGrpSpPr>
        <p:grpSpPr>
          <a:xfrm>
            <a:off x="2332174" y="246825"/>
            <a:ext cx="5183301" cy="5143500"/>
            <a:chOff x="2292374" y="0"/>
            <a:chExt cx="5183301" cy="5143500"/>
          </a:xfrm>
        </p:grpSpPr>
        <p:pic>
          <p:nvPicPr>
            <p:cNvPr id="148" name="Google Shape;148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2332175" y="0"/>
              <a:ext cx="51435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30"/>
            <p:cNvSpPr/>
            <p:nvPr/>
          </p:nvSpPr>
          <p:spPr>
            <a:xfrm>
              <a:off x="5771225" y="1978650"/>
              <a:ext cx="1186200" cy="11862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0"/>
            <p:cNvSpPr txBox="1"/>
            <p:nvPr/>
          </p:nvSpPr>
          <p:spPr>
            <a:xfrm rot="-5400000">
              <a:off x="5895975" y="1845338"/>
              <a:ext cx="791400" cy="151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b="1" i="0" lang="pt" sz="9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b="1" i="0" sz="9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0"/>
            <p:cNvSpPr/>
            <p:nvPr/>
          </p:nvSpPr>
          <p:spPr>
            <a:xfrm>
              <a:off x="2850425" y="1978650"/>
              <a:ext cx="1186200" cy="118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0"/>
            <p:cNvSpPr txBox="1"/>
            <p:nvPr/>
          </p:nvSpPr>
          <p:spPr>
            <a:xfrm rot="-5400000">
              <a:off x="2730074" y="1770200"/>
              <a:ext cx="791400" cy="16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</a:pPr>
              <a:r>
                <a:rPr b="1" i="0" lang="pt" sz="1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b="1" i="0" sz="1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0"/>
            <p:cNvSpPr/>
            <p:nvPr/>
          </p:nvSpPr>
          <p:spPr>
            <a:xfrm>
              <a:off x="4310825" y="1978650"/>
              <a:ext cx="1186200" cy="11862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/>
          <p:nvPr/>
        </p:nvSpPr>
        <p:spPr>
          <a:xfrm>
            <a:off x="629250" y="2382200"/>
            <a:ext cx="8421000" cy="2312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459700" y="155125"/>
            <a:ext cx="86844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Ronda 2 - Pisar o risco</a:t>
            </a:r>
            <a:endParaRPr b="1" i="0" sz="36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723000" y="798034"/>
            <a:ext cx="8421000" cy="24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Usando as fichas temáticas, classifica as afirmações sobre Xorgue, o xenoviano, com base nas que são, na tua opinião, </a:t>
            </a:r>
            <a:r>
              <a:rPr b="1" i="0" lang="pt" sz="20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legais</a:t>
            </a:r>
            <a:r>
              <a:rPr b="0" i="0" lang="p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ou </a:t>
            </a:r>
            <a:r>
              <a:rPr b="1" i="0" lang="pt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ilegais</a:t>
            </a:r>
            <a:r>
              <a:rPr b="0" i="0" lang="p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 ser difícil decidir em relação a algumas afirmações. Sempre que for pouco claro ou ambíguo se a lei poderá ter sido infringida, estas fichas podem ser colocadas na linha ou próximo da linha na metade legal/ilegal para mostrar, na tua opinião, em que grau uma afirmação é ilegal.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764350" y="2382199"/>
            <a:ext cx="8350200" cy="2606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Depois de as classificar, considera as seguintes perguntas: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pt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Houve alguma afirmação claramente ilegal? Como chegaste a essa conclusão?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pt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 que tinham essas afirmações que te causou dúvida sobre se eram ilegais/legais? 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pt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que outras informações poderás precisar para tomar uma decisão mais definitiva? (por ex: contexto, mais informações sobre a legislação do teu país, outros conteúdos criados pelo remetente, etc.)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/>
        </p:nvSpPr>
        <p:spPr>
          <a:xfrm>
            <a:off x="498000" y="0"/>
            <a:ext cx="8655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Ronda 2 - Pisar o risco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32"/>
          <p:cNvCxnSpPr/>
          <p:nvPr/>
        </p:nvCxnSpPr>
        <p:spPr>
          <a:xfrm>
            <a:off x="1" y="2571749"/>
            <a:ext cx="9153600" cy="14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32"/>
          <p:cNvSpPr txBox="1"/>
          <p:nvPr/>
        </p:nvSpPr>
        <p:spPr>
          <a:xfrm>
            <a:off x="2815550" y="793188"/>
            <a:ext cx="42888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pt" sz="7200" u="none" cap="none" strike="noStrike">
                <a:solidFill>
                  <a:srgbClr val="D9EAD3"/>
                </a:solidFill>
                <a:latin typeface="Arial"/>
                <a:ea typeface="Arial"/>
                <a:cs typeface="Arial"/>
                <a:sym typeface="Arial"/>
              </a:rPr>
              <a:t>LEGAL </a:t>
            </a:r>
            <a:br>
              <a:rPr b="0" i="0" lang="pt" sz="7200" u="none" cap="none" strike="noStrike">
                <a:solidFill>
                  <a:srgbClr val="D9EAD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" sz="2500" u="none" cap="none" strike="noStrike">
                <a:solidFill>
                  <a:srgbClr val="D9EAD3"/>
                </a:solidFill>
                <a:latin typeface="Arial"/>
                <a:ea typeface="Arial"/>
                <a:cs typeface="Arial"/>
                <a:sym typeface="Arial"/>
              </a:rPr>
              <a:t>(liberdade de expressão)</a:t>
            </a:r>
            <a:endParaRPr b="0" i="0" sz="2500" u="none" cap="none" strike="noStrike">
              <a:solidFill>
                <a:srgbClr val="D9EA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2042075" y="2892189"/>
            <a:ext cx="59154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pt" sz="7200" u="none" cap="none" strike="noStrike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ILEGAL </a:t>
            </a:r>
            <a:br>
              <a:rPr b="0" i="0" lang="pt" sz="7200" u="none" cap="none" strike="noStrike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" sz="2500" u="none" cap="none" strike="noStrike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(crime de ódio ou violação de outra lei </a:t>
            </a:r>
            <a:br>
              <a:rPr b="0" i="0" lang="pt" sz="2500" u="none" cap="none" strike="noStrike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" sz="2500" u="none" cap="none" strike="noStrike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no teu país)</a:t>
            </a:r>
            <a:endParaRPr b="0" i="0" sz="2500" u="none" cap="none" strike="noStrike">
              <a:solidFill>
                <a:srgbClr val="F4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/>
          <p:nvPr/>
        </p:nvSpPr>
        <p:spPr>
          <a:xfrm>
            <a:off x="720075" y="2353200"/>
            <a:ext cx="8245200" cy="2242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3"/>
          <p:cNvSpPr txBox="1"/>
          <p:nvPr/>
        </p:nvSpPr>
        <p:spPr>
          <a:xfrm>
            <a:off x="498000" y="139200"/>
            <a:ext cx="8646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Ronda 3 - Características protegidas</a:t>
            </a:r>
            <a:endParaRPr b="1" i="0" sz="36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3"/>
          <p:cNvSpPr txBox="1"/>
          <p:nvPr/>
        </p:nvSpPr>
        <p:spPr>
          <a:xfrm>
            <a:off x="720075" y="719900"/>
            <a:ext cx="82452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t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Usando as fichas temáticas, classifica as afirmações sobre Xorgue, o xenoviano, com base na(s) </a:t>
            </a:r>
            <a:r>
              <a:rPr b="1" i="0" lang="pt" sz="17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característica(s)protegida(s)</a:t>
            </a:r>
            <a:r>
              <a:rPr b="0" i="0" lang="pt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mencionam ou atacam.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Algumas afirmações podem conter mais do que uma característica protegida; neste caso </a:t>
            </a:r>
            <a:br>
              <a:rPr b="0" i="1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 possível), deve ser feito um juízo sobre que característica está a ser atacada com maior intensidade e a mesma deve ser classificada nessa ficha temática.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3"/>
          <p:cNvSpPr txBox="1"/>
          <p:nvPr/>
        </p:nvSpPr>
        <p:spPr>
          <a:xfrm>
            <a:off x="814875" y="2389800"/>
            <a:ext cx="81504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Depois de as classificar, considera as seguintes perguntas: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●"/>
            </a:pPr>
            <a:r>
              <a:rPr b="0" i="0" lang="p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 destas características viste ser atacada/ser objeto de "ódio" </a:t>
            </a:r>
            <a:r>
              <a:rPr i="1" lang="pt" sz="1600">
                <a:solidFill>
                  <a:srgbClr val="FFFFFF"/>
                </a:solidFill>
              </a:rPr>
              <a:t>online</a:t>
            </a:r>
            <a:r>
              <a:rPr b="0" i="0" lang="p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●"/>
            </a:pPr>
            <a:r>
              <a:rPr b="0" i="0" lang="p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Pela tua experiência, há algumas características que são atacadas mais do que outras</a:t>
            </a:r>
            <a:r>
              <a:rPr lang="pt" sz="1600">
                <a:solidFill>
                  <a:srgbClr val="FFFFFF"/>
                </a:solidFill>
              </a:rPr>
              <a:t>, </a:t>
            </a:r>
            <a:r>
              <a:rPr i="1" lang="pt" sz="1600">
                <a:solidFill>
                  <a:srgbClr val="FFFFFF"/>
                </a:solidFill>
              </a:rPr>
              <a:t>online</a:t>
            </a:r>
            <a:r>
              <a:rPr b="0" i="0" lang="p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●"/>
            </a:pPr>
            <a:r>
              <a:rPr b="0" i="0" lang="p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 características atacadas variam entre diferentes tipos de média/atividade </a:t>
            </a:r>
            <a:r>
              <a:rPr i="1" lang="pt" sz="1600">
                <a:solidFill>
                  <a:srgbClr val="FFFFFF"/>
                </a:solidFill>
              </a:rPr>
              <a:t>online</a:t>
            </a:r>
            <a:r>
              <a:rPr b="0" i="0" lang="p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●"/>
            </a:pPr>
            <a:r>
              <a:rPr b="0" i="0" lang="p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 é a resposta aos discursos de ódio </a:t>
            </a:r>
            <a:r>
              <a:rPr i="1" lang="pt" sz="1600">
                <a:solidFill>
                  <a:srgbClr val="FFFFFF"/>
                </a:solidFill>
              </a:rPr>
              <a:t>online</a:t>
            </a:r>
            <a:r>
              <a:rPr b="0" i="0" lang="p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entre diferentes média/serviços </a:t>
            </a:r>
            <a:r>
              <a:rPr i="1" lang="pt" sz="1600">
                <a:solidFill>
                  <a:srgbClr val="FFFFFF"/>
                </a:solidFill>
              </a:rPr>
              <a:t>online</a:t>
            </a:r>
            <a:r>
              <a:rPr b="0" i="0" lang="pt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 A resposta difere consoante o serviço/aplicação/comunidade?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3"/>
          <p:cNvSpPr txBox="1"/>
          <p:nvPr/>
        </p:nvSpPr>
        <p:spPr>
          <a:xfrm>
            <a:off x="2312625" y="4662275"/>
            <a:ext cx="59400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informações sobre a razão por que estas características são protegidas no Reino Unido, consultar o </a:t>
            </a:r>
            <a:r>
              <a:rPr b="0" i="0" lang="pt" sz="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Relatório de Investigação</a:t>
            </a:r>
            <a:r>
              <a:rPr b="0" i="0" lang="pt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secção 4.4, página 44.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