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25c743c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25c743c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627820ad5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27820ad5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627820ad5d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27820ad5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7c4b2025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c4b2025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4f919a46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e4f919a46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629d0e437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29d0e437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63958a885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63958a885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63958a885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63958a885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63958a885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63958a885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63958a885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63958a885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627820ad5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627820ad5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625c743c4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625c743c4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625c743c4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25c743c4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e4f919a46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e4f919a46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e4f919a46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e4f919a46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627820ad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27820ad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627820ad5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27820ad5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639185887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39185887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627820ad5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27820ad5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s://www.salestaxandmore.com/" TargetMode="External"/><Relationship Id="rId5" Type="http://schemas.openxmlformats.org/officeDocument/2006/relationships/hyperlink" Target="https://mytax.mo.gov/rptp/portal/home/!ut/p/z1/04_Sj9CPykssy0xPLMnMz0vMAfIjo8zijS0MnN09DIy83EODjQwc_R1DTcIcvYAsE_1wQgqigNIGOICjAVB_FCElBbkRBumOiooA7YFcLQ!!/dz/d5/L2dBISEvZ0FBIS9nQSEh/" TargetMode="External"/><Relationship Id="rId6" Type="http://schemas.openxmlformats.org/officeDocument/2006/relationships/image" Target="../media/image13.png"/><Relationship Id="rId7"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s://www.salestaxandmore.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43575"/>
            <a:ext cx="8520600" cy="47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200"/>
              <a:t>Disclaimer:</a:t>
            </a:r>
            <a:r>
              <a:rPr lang="en" sz="2200"/>
              <a:t> The information in the following slides are a guide to assist in the Sales Tax Registration Process. At the end of the registration process there will be a submit button. Once submit is clicked the business has registered with the state and is obligated to the state filing frequencies, and if any, fees and penalties. Businesses should contact Sales Tax and More before hitting submit if questions arise, unfortunately your registration process will need to start over as states typically have a timeout period.  There is a fee associated with the assistance of the registration. If the slides show information that is not consistent with what is shown on the website, please contact us we will correct this information as quickly as possible.  Call Sales Tax and More at (972) 737-4559 or email info@salestaxandmore.com</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45" name="Shape 145"/>
        <p:cNvGrpSpPr/>
        <p:nvPr/>
      </p:nvGrpSpPr>
      <p:grpSpPr>
        <a:xfrm>
          <a:off x="0" y="0"/>
          <a:ext cx="0" cy="0"/>
          <a:chOff x="0" y="0"/>
          <a:chExt cx="0" cy="0"/>
        </a:xfrm>
      </p:grpSpPr>
      <p:pic>
        <p:nvPicPr>
          <p:cNvPr id="146" name="Google Shape;146;p22"/>
          <p:cNvPicPr preferRelativeResize="0"/>
          <p:nvPr/>
        </p:nvPicPr>
        <p:blipFill rotWithShape="1">
          <a:blip r:embed="rId3">
            <a:alphaModFix/>
          </a:blip>
          <a:srcRect b="22057" l="0" r="0" t="0"/>
          <a:stretch/>
        </p:blipFill>
        <p:spPr>
          <a:xfrm>
            <a:off x="486838" y="1340250"/>
            <a:ext cx="8170323" cy="2675674"/>
          </a:xfrm>
          <a:prstGeom prst="rect">
            <a:avLst/>
          </a:prstGeom>
          <a:noFill/>
          <a:ln>
            <a:noFill/>
          </a:ln>
        </p:spPr>
      </p:pic>
      <p:cxnSp>
        <p:nvCxnSpPr>
          <p:cNvPr id="147" name="Google Shape;147;p22"/>
          <p:cNvCxnSpPr/>
          <p:nvPr/>
        </p:nvCxnSpPr>
        <p:spPr>
          <a:xfrm rot="10800000">
            <a:off x="4618100" y="3030975"/>
            <a:ext cx="507900" cy="10500"/>
          </a:xfrm>
          <a:prstGeom prst="straightConnector1">
            <a:avLst/>
          </a:prstGeom>
          <a:noFill/>
          <a:ln cap="flat" cmpd="sng" w="38100">
            <a:solidFill>
              <a:srgbClr val="FF0000"/>
            </a:solidFill>
            <a:prstDash val="solid"/>
            <a:round/>
            <a:headEnd len="med" w="med" type="none"/>
            <a:tailEnd len="med" w="med" type="stealth"/>
          </a:ln>
        </p:spPr>
      </p:cxnSp>
      <p:sp>
        <p:nvSpPr>
          <p:cNvPr id="148" name="Google Shape;148;p22"/>
          <p:cNvSpPr/>
          <p:nvPr/>
        </p:nvSpPr>
        <p:spPr>
          <a:xfrm>
            <a:off x="5126000" y="2721375"/>
            <a:ext cx="3333600" cy="6297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8</a:t>
            </a:r>
            <a:endParaRPr/>
          </a:p>
          <a:p>
            <a:pPr indent="0" lvl="0" marL="0" rtl="0" algn="l">
              <a:spcBef>
                <a:spcPts val="0"/>
              </a:spcBef>
              <a:spcAft>
                <a:spcPts val="0"/>
              </a:spcAft>
              <a:buNone/>
            </a:pPr>
            <a:r>
              <a:rPr i="1" lang="en"/>
              <a:t>Click</a:t>
            </a:r>
            <a:r>
              <a:rPr lang="en"/>
              <a:t> - Yes</a:t>
            </a:r>
            <a:endParaRPr/>
          </a:p>
          <a:p>
            <a:pPr indent="0" lvl="0" marL="0" rtl="0" algn="l">
              <a:spcBef>
                <a:spcPts val="0"/>
              </a:spcBef>
              <a:spcAft>
                <a:spcPts val="0"/>
              </a:spcAft>
              <a:buNone/>
            </a:pPr>
            <a:r>
              <a:rPr i="1" lang="en"/>
              <a:t>Click</a:t>
            </a:r>
            <a:r>
              <a:rPr lang="en"/>
              <a:t> - Save and continue</a:t>
            </a:r>
            <a:endParaRPr/>
          </a:p>
        </p:txBody>
      </p:sp>
      <p:pic>
        <p:nvPicPr>
          <p:cNvPr id="149" name="Google Shape;149;p22"/>
          <p:cNvPicPr preferRelativeResize="0"/>
          <p:nvPr/>
        </p:nvPicPr>
        <p:blipFill>
          <a:blip r:embed="rId4">
            <a:alphaModFix/>
          </a:blip>
          <a:stretch>
            <a:fillRect/>
          </a:stretch>
        </p:blipFill>
        <p:spPr>
          <a:xfrm>
            <a:off x="2158857" y="179750"/>
            <a:ext cx="1215219" cy="952625"/>
          </a:xfrm>
          <a:prstGeom prst="rect">
            <a:avLst/>
          </a:prstGeom>
          <a:noFill/>
          <a:ln>
            <a:noFill/>
          </a:ln>
        </p:spPr>
      </p:pic>
      <p:pic>
        <p:nvPicPr>
          <p:cNvPr id="150" name="Google Shape;150;p22"/>
          <p:cNvPicPr preferRelativeResize="0"/>
          <p:nvPr/>
        </p:nvPicPr>
        <p:blipFill>
          <a:blip r:embed="rId5">
            <a:alphaModFix/>
          </a:blip>
          <a:stretch>
            <a:fillRect/>
          </a:stretch>
        </p:blipFill>
        <p:spPr>
          <a:xfrm>
            <a:off x="3818738" y="3908750"/>
            <a:ext cx="1506524" cy="1168799"/>
          </a:xfrm>
          <a:prstGeom prst="rect">
            <a:avLst/>
          </a:prstGeom>
          <a:noFill/>
          <a:ln>
            <a:noFill/>
          </a:ln>
        </p:spPr>
      </p:pic>
      <p:sp>
        <p:nvSpPr>
          <p:cNvPr id="151" name="Google Shape;151;p22"/>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152" name="Google Shape;152;p22"/>
          <p:cNvSpPr txBox="1"/>
          <p:nvPr/>
        </p:nvSpPr>
        <p:spPr>
          <a:xfrm>
            <a:off x="3044350" y="124775"/>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56" name="Shape 156"/>
        <p:cNvGrpSpPr/>
        <p:nvPr/>
      </p:nvGrpSpPr>
      <p:grpSpPr>
        <a:xfrm>
          <a:off x="0" y="0"/>
          <a:ext cx="0" cy="0"/>
          <a:chOff x="0" y="0"/>
          <a:chExt cx="0" cy="0"/>
        </a:xfrm>
      </p:grpSpPr>
      <p:pic>
        <p:nvPicPr>
          <p:cNvPr id="157" name="Google Shape;157;p23"/>
          <p:cNvPicPr preferRelativeResize="0"/>
          <p:nvPr/>
        </p:nvPicPr>
        <p:blipFill rotWithShape="1">
          <a:blip r:embed="rId3">
            <a:alphaModFix/>
          </a:blip>
          <a:srcRect b="18883" l="0" r="0" t="0"/>
          <a:stretch/>
        </p:blipFill>
        <p:spPr>
          <a:xfrm>
            <a:off x="374763" y="1212738"/>
            <a:ext cx="8394473" cy="2718024"/>
          </a:xfrm>
          <a:prstGeom prst="rect">
            <a:avLst/>
          </a:prstGeom>
          <a:noFill/>
          <a:ln>
            <a:noFill/>
          </a:ln>
        </p:spPr>
      </p:pic>
      <p:cxnSp>
        <p:nvCxnSpPr>
          <p:cNvPr id="158" name="Google Shape;158;p23"/>
          <p:cNvCxnSpPr/>
          <p:nvPr/>
        </p:nvCxnSpPr>
        <p:spPr>
          <a:xfrm>
            <a:off x="3749150" y="2036975"/>
            <a:ext cx="698100" cy="768000"/>
          </a:xfrm>
          <a:prstGeom prst="straightConnector1">
            <a:avLst/>
          </a:prstGeom>
          <a:noFill/>
          <a:ln cap="flat" cmpd="sng" w="38100">
            <a:solidFill>
              <a:srgbClr val="FF0000"/>
            </a:solidFill>
            <a:prstDash val="solid"/>
            <a:round/>
            <a:headEnd len="med" w="med" type="none"/>
            <a:tailEnd len="med" w="med" type="stealth"/>
          </a:ln>
        </p:spPr>
      </p:cxnSp>
      <p:sp>
        <p:nvSpPr>
          <p:cNvPr id="159" name="Google Shape;159;p23"/>
          <p:cNvSpPr/>
          <p:nvPr/>
        </p:nvSpPr>
        <p:spPr>
          <a:xfrm>
            <a:off x="941450" y="1319075"/>
            <a:ext cx="2807700" cy="8508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9</a:t>
            </a:r>
            <a:endParaRPr b="1"/>
          </a:p>
          <a:p>
            <a:pPr indent="0" lvl="0" marL="0" rtl="0" algn="l">
              <a:spcBef>
                <a:spcPts val="0"/>
              </a:spcBef>
              <a:spcAft>
                <a:spcPts val="0"/>
              </a:spcAft>
              <a:buNone/>
            </a:pPr>
            <a:r>
              <a:rPr i="1" lang="en"/>
              <a:t>Type</a:t>
            </a:r>
            <a:r>
              <a:rPr lang="en"/>
              <a:t> - FEIN</a:t>
            </a:r>
            <a:endParaRPr/>
          </a:p>
          <a:p>
            <a:pPr indent="0" lvl="0" marL="0" rtl="0" algn="l">
              <a:spcBef>
                <a:spcPts val="0"/>
              </a:spcBef>
              <a:spcAft>
                <a:spcPts val="0"/>
              </a:spcAft>
              <a:buNone/>
            </a:pPr>
            <a:r>
              <a:rPr lang="en"/>
              <a:t>Skip - MOID, typically</a:t>
            </a:r>
            <a:endParaRPr/>
          </a:p>
          <a:p>
            <a:pPr indent="0" lvl="0" marL="0" rtl="0" algn="l">
              <a:spcBef>
                <a:spcPts val="0"/>
              </a:spcBef>
              <a:spcAft>
                <a:spcPts val="0"/>
              </a:spcAft>
              <a:buNone/>
            </a:pPr>
            <a:r>
              <a:rPr i="1" lang="en"/>
              <a:t>Click</a:t>
            </a:r>
            <a:r>
              <a:rPr lang="en"/>
              <a:t> - Save &amp; continue</a:t>
            </a:r>
            <a:endParaRPr/>
          </a:p>
        </p:txBody>
      </p:sp>
      <p:pic>
        <p:nvPicPr>
          <p:cNvPr id="160" name="Google Shape;160;p23"/>
          <p:cNvPicPr preferRelativeResize="0"/>
          <p:nvPr/>
        </p:nvPicPr>
        <p:blipFill>
          <a:blip r:embed="rId4">
            <a:alphaModFix/>
          </a:blip>
          <a:stretch>
            <a:fillRect/>
          </a:stretch>
        </p:blipFill>
        <p:spPr>
          <a:xfrm>
            <a:off x="2158857" y="179750"/>
            <a:ext cx="1215219" cy="952625"/>
          </a:xfrm>
          <a:prstGeom prst="rect">
            <a:avLst/>
          </a:prstGeom>
          <a:noFill/>
          <a:ln>
            <a:noFill/>
          </a:ln>
        </p:spPr>
      </p:pic>
      <p:pic>
        <p:nvPicPr>
          <p:cNvPr id="161" name="Google Shape;161;p23"/>
          <p:cNvPicPr preferRelativeResize="0"/>
          <p:nvPr/>
        </p:nvPicPr>
        <p:blipFill>
          <a:blip r:embed="rId5">
            <a:alphaModFix/>
          </a:blip>
          <a:stretch>
            <a:fillRect/>
          </a:stretch>
        </p:blipFill>
        <p:spPr>
          <a:xfrm>
            <a:off x="3818738" y="3908750"/>
            <a:ext cx="1506524" cy="1168799"/>
          </a:xfrm>
          <a:prstGeom prst="rect">
            <a:avLst/>
          </a:prstGeom>
          <a:noFill/>
          <a:ln>
            <a:noFill/>
          </a:ln>
        </p:spPr>
      </p:pic>
      <p:sp>
        <p:nvSpPr>
          <p:cNvPr id="162" name="Google Shape;162;p23"/>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163" name="Google Shape;163;p23"/>
          <p:cNvSpPr txBox="1"/>
          <p:nvPr/>
        </p:nvSpPr>
        <p:spPr>
          <a:xfrm>
            <a:off x="3044350" y="124775"/>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67" name="Shape 167"/>
        <p:cNvGrpSpPr/>
        <p:nvPr/>
      </p:nvGrpSpPr>
      <p:grpSpPr>
        <a:xfrm>
          <a:off x="0" y="0"/>
          <a:ext cx="0" cy="0"/>
          <a:chOff x="0" y="0"/>
          <a:chExt cx="0" cy="0"/>
        </a:xfrm>
      </p:grpSpPr>
      <p:pic>
        <p:nvPicPr>
          <p:cNvPr id="168" name="Google Shape;168;p24"/>
          <p:cNvPicPr preferRelativeResize="0"/>
          <p:nvPr/>
        </p:nvPicPr>
        <p:blipFill>
          <a:blip r:embed="rId3">
            <a:alphaModFix/>
          </a:blip>
          <a:stretch>
            <a:fillRect/>
          </a:stretch>
        </p:blipFill>
        <p:spPr>
          <a:xfrm>
            <a:off x="921550" y="1355738"/>
            <a:ext cx="7300903" cy="2432023"/>
          </a:xfrm>
          <a:prstGeom prst="rect">
            <a:avLst/>
          </a:prstGeom>
          <a:noFill/>
          <a:ln>
            <a:noFill/>
          </a:ln>
        </p:spPr>
      </p:pic>
      <p:sp>
        <p:nvSpPr>
          <p:cNvPr id="169" name="Google Shape;169;p24"/>
          <p:cNvSpPr txBox="1"/>
          <p:nvPr/>
        </p:nvSpPr>
        <p:spPr>
          <a:xfrm>
            <a:off x="4870050" y="1684525"/>
            <a:ext cx="1288200" cy="7404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Step 10</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t>
            </a:r>
            <a:r>
              <a:rPr i="1" lang="en">
                <a:solidFill>
                  <a:schemeClr val="dk1"/>
                </a:solidFill>
              </a:rPr>
              <a:t>lick</a:t>
            </a:r>
            <a:r>
              <a:rPr lang="en">
                <a:solidFill>
                  <a:schemeClr val="dk1"/>
                </a:solidFill>
              </a:rPr>
              <a:t> Add</a:t>
            </a:r>
            <a:endParaRPr>
              <a:solidFill>
                <a:schemeClr val="dk1"/>
              </a:solidFill>
            </a:endParaRPr>
          </a:p>
        </p:txBody>
      </p:sp>
      <p:cxnSp>
        <p:nvCxnSpPr>
          <p:cNvPr id="170" name="Google Shape;170;p24"/>
          <p:cNvCxnSpPr>
            <a:stCxn id="169" idx="1"/>
          </p:cNvCxnSpPr>
          <p:nvPr/>
        </p:nvCxnSpPr>
        <p:spPr>
          <a:xfrm flipH="1">
            <a:off x="4273950" y="2054725"/>
            <a:ext cx="596100" cy="908400"/>
          </a:xfrm>
          <a:prstGeom prst="straightConnector1">
            <a:avLst/>
          </a:prstGeom>
          <a:noFill/>
          <a:ln cap="flat" cmpd="sng" w="28575">
            <a:solidFill>
              <a:srgbClr val="FF0000"/>
            </a:solidFill>
            <a:prstDash val="solid"/>
            <a:round/>
            <a:headEnd len="med" w="med" type="none"/>
            <a:tailEnd len="med" w="med" type="triangle"/>
          </a:ln>
        </p:spPr>
      </p:cxnSp>
      <p:pic>
        <p:nvPicPr>
          <p:cNvPr id="171" name="Google Shape;171;p24"/>
          <p:cNvPicPr preferRelativeResize="0"/>
          <p:nvPr/>
        </p:nvPicPr>
        <p:blipFill>
          <a:blip r:embed="rId4">
            <a:alphaModFix/>
          </a:blip>
          <a:stretch>
            <a:fillRect/>
          </a:stretch>
        </p:blipFill>
        <p:spPr>
          <a:xfrm>
            <a:off x="2158857" y="179750"/>
            <a:ext cx="1215219" cy="952625"/>
          </a:xfrm>
          <a:prstGeom prst="rect">
            <a:avLst/>
          </a:prstGeom>
          <a:noFill/>
          <a:ln>
            <a:noFill/>
          </a:ln>
        </p:spPr>
      </p:pic>
      <p:pic>
        <p:nvPicPr>
          <p:cNvPr id="172" name="Google Shape;172;p24"/>
          <p:cNvPicPr preferRelativeResize="0"/>
          <p:nvPr/>
        </p:nvPicPr>
        <p:blipFill>
          <a:blip r:embed="rId5">
            <a:alphaModFix/>
          </a:blip>
          <a:stretch>
            <a:fillRect/>
          </a:stretch>
        </p:blipFill>
        <p:spPr>
          <a:xfrm>
            <a:off x="3818738" y="3908750"/>
            <a:ext cx="1506524" cy="1168799"/>
          </a:xfrm>
          <a:prstGeom prst="rect">
            <a:avLst/>
          </a:prstGeom>
          <a:noFill/>
          <a:ln>
            <a:noFill/>
          </a:ln>
        </p:spPr>
      </p:pic>
      <p:sp>
        <p:nvSpPr>
          <p:cNvPr id="173" name="Google Shape;173;p24"/>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174" name="Google Shape;174;p24"/>
          <p:cNvSpPr txBox="1"/>
          <p:nvPr/>
        </p:nvSpPr>
        <p:spPr>
          <a:xfrm>
            <a:off x="3044350" y="124775"/>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78" name="Shape 178"/>
        <p:cNvGrpSpPr/>
        <p:nvPr/>
      </p:nvGrpSpPr>
      <p:grpSpPr>
        <a:xfrm>
          <a:off x="0" y="0"/>
          <a:ext cx="0" cy="0"/>
          <a:chOff x="0" y="0"/>
          <a:chExt cx="0" cy="0"/>
        </a:xfrm>
      </p:grpSpPr>
      <p:sp>
        <p:nvSpPr>
          <p:cNvPr id="179" name="Google Shape;179;p25"/>
          <p:cNvSpPr/>
          <p:nvPr/>
        </p:nvSpPr>
        <p:spPr>
          <a:xfrm>
            <a:off x="5335025" y="1228950"/>
            <a:ext cx="3411300" cy="26856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11</a:t>
            </a:r>
            <a:endParaRPr b="1"/>
          </a:p>
          <a:p>
            <a:pPr indent="-317500" lvl="0" marL="457200" rtl="0" algn="l">
              <a:spcBef>
                <a:spcPts val="0"/>
              </a:spcBef>
              <a:spcAft>
                <a:spcPts val="0"/>
              </a:spcAft>
              <a:buSzPts val="1400"/>
              <a:buAutoNum type="alphaLcParenR"/>
            </a:pPr>
            <a:r>
              <a:rPr i="1" lang="en"/>
              <a:t>Type </a:t>
            </a:r>
            <a:r>
              <a:rPr lang="en"/>
              <a:t>- Responsible party name</a:t>
            </a:r>
            <a:endParaRPr/>
          </a:p>
          <a:p>
            <a:pPr indent="-317500" lvl="0" marL="457200" rtl="0" algn="l">
              <a:spcBef>
                <a:spcPts val="0"/>
              </a:spcBef>
              <a:spcAft>
                <a:spcPts val="0"/>
              </a:spcAft>
              <a:buSzPts val="1400"/>
              <a:buAutoNum type="alphaLcParenR"/>
            </a:pPr>
            <a:r>
              <a:rPr i="1" lang="en"/>
              <a:t>Type </a:t>
            </a:r>
            <a:r>
              <a:rPr lang="en"/>
              <a:t>- Date Officer started at company</a:t>
            </a:r>
            <a:endParaRPr/>
          </a:p>
          <a:p>
            <a:pPr indent="-317500" lvl="0" marL="457200" rtl="0" algn="l">
              <a:spcBef>
                <a:spcPts val="0"/>
              </a:spcBef>
              <a:spcAft>
                <a:spcPts val="0"/>
              </a:spcAft>
              <a:buSzPts val="1400"/>
              <a:buAutoNum type="alphaLcParenR"/>
            </a:pPr>
            <a:r>
              <a:rPr i="1" lang="en"/>
              <a:t>Type </a:t>
            </a:r>
            <a:r>
              <a:rPr lang="en"/>
              <a:t>- Social security # of responsible party</a:t>
            </a:r>
            <a:endParaRPr/>
          </a:p>
          <a:p>
            <a:pPr indent="-317500" lvl="0" marL="457200" rtl="0" algn="l">
              <a:spcBef>
                <a:spcPts val="0"/>
              </a:spcBef>
              <a:spcAft>
                <a:spcPts val="0"/>
              </a:spcAft>
              <a:buSzPts val="1400"/>
              <a:buAutoNum type="alphaLcParenR"/>
            </a:pPr>
            <a:r>
              <a:rPr i="1" lang="en"/>
              <a:t>Type </a:t>
            </a:r>
            <a:r>
              <a:rPr lang="en"/>
              <a:t>- Date of birth of responsible party</a:t>
            </a:r>
            <a:endParaRPr/>
          </a:p>
          <a:p>
            <a:pPr indent="-317500" lvl="0" marL="457200" rtl="0" algn="l">
              <a:spcBef>
                <a:spcPts val="0"/>
              </a:spcBef>
              <a:spcAft>
                <a:spcPts val="0"/>
              </a:spcAft>
              <a:buSzPts val="1400"/>
              <a:buAutoNum type="alphaLcParenR"/>
            </a:pPr>
            <a:r>
              <a:rPr i="1" lang="en"/>
              <a:t>Type </a:t>
            </a:r>
            <a:r>
              <a:rPr lang="en"/>
              <a:t>- Mail address, phone #, and email address of responsible party</a:t>
            </a:r>
            <a:endParaRPr/>
          </a:p>
          <a:p>
            <a:pPr indent="-317500" lvl="0" marL="457200" rtl="0" algn="l">
              <a:spcBef>
                <a:spcPts val="0"/>
              </a:spcBef>
              <a:spcAft>
                <a:spcPts val="0"/>
              </a:spcAft>
              <a:buSzPts val="1400"/>
              <a:buAutoNum type="alphaLcParenR"/>
            </a:pPr>
            <a:r>
              <a:rPr i="1" lang="en"/>
              <a:t>Click</a:t>
            </a:r>
            <a:r>
              <a:rPr lang="en"/>
              <a:t> - Save and continue</a:t>
            </a:r>
            <a:endParaRPr/>
          </a:p>
        </p:txBody>
      </p:sp>
      <p:pic>
        <p:nvPicPr>
          <p:cNvPr id="180" name="Google Shape;180;p25"/>
          <p:cNvPicPr preferRelativeResize="0"/>
          <p:nvPr/>
        </p:nvPicPr>
        <p:blipFill>
          <a:blip r:embed="rId3">
            <a:alphaModFix/>
          </a:blip>
          <a:stretch>
            <a:fillRect/>
          </a:stretch>
        </p:blipFill>
        <p:spPr>
          <a:xfrm>
            <a:off x="416027" y="1151388"/>
            <a:ext cx="4700877" cy="2998449"/>
          </a:xfrm>
          <a:prstGeom prst="rect">
            <a:avLst/>
          </a:prstGeom>
          <a:noFill/>
          <a:ln>
            <a:noFill/>
          </a:ln>
        </p:spPr>
      </p:pic>
      <p:pic>
        <p:nvPicPr>
          <p:cNvPr id="181" name="Google Shape;181;p25"/>
          <p:cNvPicPr preferRelativeResize="0"/>
          <p:nvPr/>
        </p:nvPicPr>
        <p:blipFill>
          <a:blip r:embed="rId4">
            <a:alphaModFix/>
          </a:blip>
          <a:stretch>
            <a:fillRect/>
          </a:stretch>
        </p:blipFill>
        <p:spPr>
          <a:xfrm>
            <a:off x="2158857" y="124775"/>
            <a:ext cx="1215219" cy="952625"/>
          </a:xfrm>
          <a:prstGeom prst="rect">
            <a:avLst/>
          </a:prstGeom>
          <a:noFill/>
          <a:ln>
            <a:noFill/>
          </a:ln>
        </p:spPr>
      </p:pic>
      <p:pic>
        <p:nvPicPr>
          <p:cNvPr id="182" name="Google Shape;182;p25"/>
          <p:cNvPicPr preferRelativeResize="0"/>
          <p:nvPr/>
        </p:nvPicPr>
        <p:blipFill>
          <a:blip r:embed="rId5">
            <a:alphaModFix/>
          </a:blip>
          <a:stretch>
            <a:fillRect/>
          </a:stretch>
        </p:blipFill>
        <p:spPr>
          <a:xfrm>
            <a:off x="3873699" y="3994015"/>
            <a:ext cx="1396603" cy="1083534"/>
          </a:xfrm>
          <a:prstGeom prst="rect">
            <a:avLst/>
          </a:prstGeom>
          <a:noFill/>
          <a:ln>
            <a:noFill/>
          </a:ln>
        </p:spPr>
      </p:pic>
      <p:sp>
        <p:nvSpPr>
          <p:cNvPr id="183" name="Google Shape;183;p25"/>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184" name="Google Shape;184;p25"/>
          <p:cNvSpPr txBox="1"/>
          <p:nvPr/>
        </p:nvSpPr>
        <p:spPr>
          <a:xfrm>
            <a:off x="3044350" y="69825"/>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88" name="Shape 188"/>
        <p:cNvGrpSpPr/>
        <p:nvPr/>
      </p:nvGrpSpPr>
      <p:grpSpPr>
        <a:xfrm>
          <a:off x="0" y="0"/>
          <a:ext cx="0" cy="0"/>
          <a:chOff x="0" y="0"/>
          <a:chExt cx="0" cy="0"/>
        </a:xfrm>
      </p:grpSpPr>
      <p:pic>
        <p:nvPicPr>
          <p:cNvPr id="189" name="Google Shape;189;p26"/>
          <p:cNvPicPr preferRelativeResize="0"/>
          <p:nvPr/>
        </p:nvPicPr>
        <p:blipFill>
          <a:blip r:embed="rId3">
            <a:alphaModFix/>
          </a:blip>
          <a:stretch>
            <a:fillRect/>
          </a:stretch>
        </p:blipFill>
        <p:spPr>
          <a:xfrm>
            <a:off x="152400" y="1270163"/>
            <a:ext cx="8839203" cy="2500792"/>
          </a:xfrm>
          <a:prstGeom prst="rect">
            <a:avLst/>
          </a:prstGeom>
          <a:noFill/>
          <a:ln>
            <a:noFill/>
          </a:ln>
        </p:spPr>
      </p:pic>
      <p:sp>
        <p:nvSpPr>
          <p:cNvPr id="190" name="Google Shape;190;p26"/>
          <p:cNvSpPr txBox="1"/>
          <p:nvPr/>
        </p:nvSpPr>
        <p:spPr>
          <a:xfrm>
            <a:off x="5483075" y="2791525"/>
            <a:ext cx="2143800" cy="12312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rPr>
              <a:t>Step 12</a:t>
            </a:r>
            <a:endParaRPr b="1" sz="1500">
              <a:solidFill>
                <a:schemeClr val="dk1"/>
              </a:solidFill>
            </a:endParaRPr>
          </a:p>
          <a:p>
            <a:pPr indent="0" lvl="0" marL="0" rtl="0" algn="l">
              <a:spcBef>
                <a:spcPts val="0"/>
              </a:spcBef>
              <a:spcAft>
                <a:spcPts val="0"/>
              </a:spcAft>
              <a:buNone/>
            </a:pPr>
            <a:r>
              <a:rPr lang="en" sz="1500">
                <a:solidFill>
                  <a:schemeClr val="dk1"/>
                </a:solidFill>
              </a:rPr>
              <a:t>Review Information</a:t>
            </a:r>
            <a:endParaRPr sz="1500">
              <a:solidFill>
                <a:schemeClr val="dk1"/>
              </a:solidFill>
            </a:endParaRPr>
          </a:p>
          <a:p>
            <a:pPr indent="0" lvl="0" marL="0" rtl="0" algn="l">
              <a:spcBef>
                <a:spcPts val="0"/>
              </a:spcBef>
              <a:spcAft>
                <a:spcPts val="0"/>
              </a:spcAft>
              <a:buNone/>
            </a:pPr>
            <a:r>
              <a:rPr i="1" lang="en" sz="1500">
                <a:solidFill>
                  <a:schemeClr val="dk1"/>
                </a:solidFill>
              </a:rPr>
              <a:t>Add</a:t>
            </a:r>
            <a:r>
              <a:rPr lang="en" sz="1500">
                <a:solidFill>
                  <a:schemeClr val="dk1"/>
                </a:solidFill>
              </a:rPr>
              <a:t> more officers if needed</a:t>
            </a:r>
            <a:endParaRPr sz="1500">
              <a:solidFill>
                <a:schemeClr val="dk1"/>
              </a:solidFill>
            </a:endParaRPr>
          </a:p>
          <a:p>
            <a:pPr indent="0" lvl="0" marL="0" rtl="0" algn="l">
              <a:spcBef>
                <a:spcPts val="0"/>
              </a:spcBef>
              <a:spcAft>
                <a:spcPts val="0"/>
              </a:spcAft>
              <a:buNone/>
            </a:pPr>
            <a:r>
              <a:rPr i="1" lang="en" sz="1500">
                <a:solidFill>
                  <a:schemeClr val="dk1"/>
                </a:solidFill>
              </a:rPr>
              <a:t>Click</a:t>
            </a:r>
            <a:r>
              <a:rPr lang="en" sz="1500">
                <a:solidFill>
                  <a:schemeClr val="dk1"/>
                </a:solidFill>
              </a:rPr>
              <a:t> Save &amp; Continue</a:t>
            </a:r>
            <a:endParaRPr sz="1500">
              <a:solidFill>
                <a:schemeClr val="dk1"/>
              </a:solidFill>
            </a:endParaRPr>
          </a:p>
        </p:txBody>
      </p:sp>
      <p:pic>
        <p:nvPicPr>
          <p:cNvPr id="191" name="Google Shape;191;p26"/>
          <p:cNvPicPr preferRelativeResize="0"/>
          <p:nvPr/>
        </p:nvPicPr>
        <p:blipFill>
          <a:blip r:embed="rId4">
            <a:alphaModFix/>
          </a:blip>
          <a:stretch>
            <a:fillRect/>
          </a:stretch>
        </p:blipFill>
        <p:spPr>
          <a:xfrm>
            <a:off x="2158857" y="179750"/>
            <a:ext cx="1215219" cy="952625"/>
          </a:xfrm>
          <a:prstGeom prst="rect">
            <a:avLst/>
          </a:prstGeom>
          <a:noFill/>
          <a:ln>
            <a:noFill/>
          </a:ln>
        </p:spPr>
      </p:pic>
      <p:pic>
        <p:nvPicPr>
          <p:cNvPr id="192" name="Google Shape;192;p26"/>
          <p:cNvPicPr preferRelativeResize="0"/>
          <p:nvPr/>
        </p:nvPicPr>
        <p:blipFill>
          <a:blip r:embed="rId5">
            <a:alphaModFix/>
          </a:blip>
          <a:stretch>
            <a:fillRect/>
          </a:stretch>
        </p:blipFill>
        <p:spPr>
          <a:xfrm>
            <a:off x="3818738" y="3908750"/>
            <a:ext cx="1506524" cy="1168799"/>
          </a:xfrm>
          <a:prstGeom prst="rect">
            <a:avLst/>
          </a:prstGeom>
          <a:noFill/>
          <a:ln>
            <a:noFill/>
          </a:ln>
        </p:spPr>
      </p:pic>
      <p:sp>
        <p:nvSpPr>
          <p:cNvPr id="193" name="Google Shape;193;p26"/>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194" name="Google Shape;194;p26"/>
          <p:cNvSpPr txBox="1"/>
          <p:nvPr/>
        </p:nvSpPr>
        <p:spPr>
          <a:xfrm>
            <a:off x="3044350" y="124775"/>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98" name="Shape 198"/>
        <p:cNvGrpSpPr/>
        <p:nvPr/>
      </p:nvGrpSpPr>
      <p:grpSpPr>
        <a:xfrm>
          <a:off x="0" y="0"/>
          <a:ext cx="0" cy="0"/>
          <a:chOff x="0" y="0"/>
          <a:chExt cx="0" cy="0"/>
        </a:xfrm>
      </p:grpSpPr>
      <p:pic>
        <p:nvPicPr>
          <p:cNvPr id="199" name="Google Shape;199;p27"/>
          <p:cNvPicPr preferRelativeResize="0"/>
          <p:nvPr/>
        </p:nvPicPr>
        <p:blipFill>
          <a:blip r:embed="rId3">
            <a:alphaModFix/>
          </a:blip>
          <a:stretch>
            <a:fillRect/>
          </a:stretch>
        </p:blipFill>
        <p:spPr>
          <a:xfrm>
            <a:off x="947663" y="1207238"/>
            <a:ext cx="7248674" cy="2875751"/>
          </a:xfrm>
          <a:prstGeom prst="rect">
            <a:avLst/>
          </a:prstGeom>
          <a:noFill/>
          <a:ln>
            <a:noFill/>
          </a:ln>
        </p:spPr>
      </p:pic>
      <p:cxnSp>
        <p:nvCxnSpPr>
          <p:cNvPr id="200" name="Google Shape;200;p27"/>
          <p:cNvCxnSpPr/>
          <p:nvPr/>
        </p:nvCxnSpPr>
        <p:spPr>
          <a:xfrm>
            <a:off x="1911650" y="2539400"/>
            <a:ext cx="2385300" cy="745500"/>
          </a:xfrm>
          <a:prstGeom prst="straightConnector1">
            <a:avLst/>
          </a:prstGeom>
          <a:noFill/>
          <a:ln cap="flat" cmpd="sng" w="38100">
            <a:solidFill>
              <a:srgbClr val="FF0000"/>
            </a:solidFill>
            <a:prstDash val="solid"/>
            <a:round/>
            <a:headEnd len="med" w="med" type="none"/>
            <a:tailEnd len="med" w="med" type="stealth"/>
          </a:ln>
        </p:spPr>
      </p:cxnSp>
      <p:sp>
        <p:nvSpPr>
          <p:cNvPr id="201" name="Google Shape;201;p27"/>
          <p:cNvSpPr/>
          <p:nvPr/>
        </p:nvSpPr>
        <p:spPr>
          <a:xfrm>
            <a:off x="947675" y="1728188"/>
            <a:ext cx="2193900" cy="15261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13</a:t>
            </a:r>
            <a:endParaRPr/>
          </a:p>
          <a:p>
            <a:pPr indent="0" lvl="0" marL="0" rtl="0" algn="l">
              <a:spcBef>
                <a:spcPts val="0"/>
              </a:spcBef>
              <a:spcAft>
                <a:spcPts val="0"/>
              </a:spcAft>
              <a:buNone/>
            </a:pPr>
            <a:r>
              <a:rPr lang="en"/>
              <a:t> </a:t>
            </a:r>
            <a:r>
              <a:rPr i="1" lang="en"/>
              <a:t>Click</a:t>
            </a:r>
            <a:r>
              <a:rPr lang="en"/>
              <a:t> - Add to add an authorized representative</a:t>
            </a:r>
            <a:endParaRPr/>
          </a:p>
          <a:p>
            <a:pPr indent="0" lvl="0" marL="0" rtl="0" algn="l">
              <a:spcBef>
                <a:spcPts val="0"/>
              </a:spcBef>
              <a:spcAft>
                <a:spcPts val="0"/>
              </a:spcAft>
              <a:buNone/>
            </a:pPr>
            <a:r>
              <a:rPr lang="en"/>
              <a:t>Once added </a:t>
            </a:r>
            <a:endParaRPr/>
          </a:p>
          <a:p>
            <a:pPr indent="0" lvl="0" marL="0" rtl="0" algn="l">
              <a:spcBef>
                <a:spcPts val="0"/>
              </a:spcBef>
              <a:spcAft>
                <a:spcPts val="0"/>
              </a:spcAft>
              <a:buNone/>
            </a:pPr>
            <a:r>
              <a:rPr i="1" lang="en"/>
              <a:t>Click</a:t>
            </a:r>
            <a:r>
              <a:rPr lang="en"/>
              <a:t> - Save and Continue</a:t>
            </a:r>
            <a:endParaRPr/>
          </a:p>
        </p:txBody>
      </p:sp>
      <p:pic>
        <p:nvPicPr>
          <p:cNvPr id="202" name="Google Shape;202;p27"/>
          <p:cNvPicPr preferRelativeResize="0"/>
          <p:nvPr/>
        </p:nvPicPr>
        <p:blipFill>
          <a:blip r:embed="rId4">
            <a:alphaModFix/>
          </a:blip>
          <a:stretch>
            <a:fillRect/>
          </a:stretch>
        </p:blipFill>
        <p:spPr>
          <a:xfrm>
            <a:off x="2158857" y="124775"/>
            <a:ext cx="1215219" cy="952625"/>
          </a:xfrm>
          <a:prstGeom prst="rect">
            <a:avLst/>
          </a:prstGeom>
          <a:noFill/>
          <a:ln>
            <a:noFill/>
          </a:ln>
        </p:spPr>
      </p:pic>
      <p:pic>
        <p:nvPicPr>
          <p:cNvPr id="203" name="Google Shape;203;p27"/>
          <p:cNvPicPr preferRelativeResize="0"/>
          <p:nvPr/>
        </p:nvPicPr>
        <p:blipFill>
          <a:blip r:embed="rId5">
            <a:alphaModFix/>
          </a:blip>
          <a:stretch>
            <a:fillRect/>
          </a:stretch>
        </p:blipFill>
        <p:spPr>
          <a:xfrm>
            <a:off x="3883762" y="4009625"/>
            <a:ext cx="1376480" cy="1067924"/>
          </a:xfrm>
          <a:prstGeom prst="rect">
            <a:avLst/>
          </a:prstGeom>
          <a:noFill/>
          <a:ln>
            <a:noFill/>
          </a:ln>
        </p:spPr>
      </p:pic>
      <p:sp>
        <p:nvSpPr>
          <p:cNvPr id="204" name="Google Shape;204;p27"/>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205" name="Google Shape;205;p27"/>
          <p:cNvSpPr txBox="1"/>
          <p:nvPr/>
        </p:nvSpPr>
        <p:spPr>
          <a:xfrm>
            <a:off x="3044350" y="58825"/>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09" name="Shape 209"/>
        <p:cNvGrpSpPr/>
        <p:nvPr/>
      </p:nvGrpSpPr>
      <p:grpSpPr>
        <a:xfrm>
          <a:off x="0" y="0"/>
          <a:ext cx="0" cy="0"/>
          <a:chOff x="0" y="0"/>
          <a:chExt cx="0" cy="0"/>
        </a:xfrm>
      </p:grpSpPr>
      <p:pic>
        <p:nvPicPr>
          <p:cNvPr id="210" name="Google Shape;210;p28"/>
          <p:cNvPicPr preferRelativeResize="0"/>
          <p:nvPr/>
        </p:nvPicPr>
        <p:blipFill rotWithShape="1">
          <a:blip r:embed="rId3">
            <a:alphaModFix/>
          </a:blip>
          <a:srcRect b="22065" l="0" r="0" t="12283"/>
          <a:stretch/>
        </p:blipFill>
        <p:spPr>
          <a:xfrm>
            <a:off x="228600" y="1004900"/>
            <a:ext cx="4432023" cy="2914977"/>
          </a:xfrm>
          <a:prstGeom prst="rect">
            <a:avLst/>
          </a:prstGeom>
          <a:noFill/>
          <a:ln>
            <a:noFill/>
          </a:ln>
        </p:spPr>
      </p:pic>
      <p:cxnSp>
        <p:nvCxnSpPr>
          <p:cNvPr id="211" name="Google Shape;211;p28"/>
          <p:cNvCxnSpPr/>
          <p:nvPr/>
        </p:nvCxnSpPr>
        <p:spPr>
          <a:xfrm rot="10800000">
            <a:off x="3374075" y="1651500"/>
            <a:ext cx="3152100" cy="10800"/>
          </a:xfrm>
          <a:prstGeom prst="straightConnector1">
            <a:avLst/>
          </a:prstGeom>
          <a:noFill/>
          <a:ln cap="flat" cmpd="sng" w="38100">
            <a:solidFill>
              <a:srgbClr val="FF0000"/>
            </a:solidFill>
            <a:prstDash val="solid"/>
            <a:round/>
            <a:headEnd len="med" w="med" type="none"/>
            <a:tailEnd len="med" w="med" type="stealth"/>
          </a:ln>
        </p:spPr>
      </p:cxnSp>
      <p:sp>
        <p:nvSpPr>
          <p:cNvPr id="212" name="Google Shape;212;p28"/>
          <p:cNvSpPr/>
          <p:nvPr/>
        </p:nvSpPr>
        <p:spPr>
          <a:xfrm>
            <a:off x="4376775" y="734225"/>
            <a:ext cx="4538700" cy="42843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14</a:t>
            </a:r>
            <a:endParaRPr b="1"/>
          </a:p>
          <a:p>
            <a:pPr indent="-317500" lvl="0" marL="457200" rtl="0" algn="l">
              <a:spcBef>
                <a:spcPts val="0"/>
              </a:spcBef>
              <a:spcAft>
                <a:spcPts val="0"/>
              </a:spcAft>
              <a:buSzPts val="1400"/>
              <a:buAutoNum type="alphaLcParenR"/>
            </a:pPr>
            <a:r>
              <a:rPr i="1" lang="en"/>
              <a:t>Type</a:t>
            </a:r>
            <a:r>
              <a:rPr lang="en"/>
              <a:t> - Date sales begins in MO</a:t>
            </a:r>
            <a:endParaRPr/>
          </a:p>
          <a:p>
            <a:pPr indent="-317500" lvl="0" marL="457200" rtl="0" algn="l">
              <a:spcBef>
                <a:spcPts val="0"/>
              </a:spcBef>
              <a:spcAft>
                <a:spcPts val="0"/>
              </a:spcAft>
              <a:buSzPts val="1400"/>
              <a:buAutoNum type="alphaLcParenR"/>
            </a:pPr>
            <a:r>
              <a:rPr i="1" lang="en"/>
              <a:t>Click</a:t>
            </a:r>
            <a:r>
              <a:rPr lang="en"/>
              <a:t> - Yes, sales all year</a:t>
            </a:r>
            <a:endParaRPr/>
          </a:p>
          <a:p>
            <a:pPr indent="-317500" lvl="0" marL="457200" rtl="0" algn="l">
              <a:spcBef>
                <a:spcPts val="0"/>
              </a:spcBef>
              <a:spcAft>
                <a:spcPts val="0"/>
              </a:spcAft>
              <a:buSzPts val="1400"/>
              <a:buAutoNum type="alphaLcParenR"/>
            </a:pPr>
            <a:r>
              <a:rPr i="1" lang="en"/>
              <a:t>Type or Drop down menu </a:t>
            </a:r>
            <a:r>
              <a:rPr lang="en"/>
              <a:t>- Name, address where records are kept</a:t>
            </a:r>
            <a:endParaRPr/>
          </a:p>
          <a:p>
            <a:pPr indent="-317500" lvl="0" marL="457200" rtl="0" algn="l">
              <a:spcBef>
                <a:spcPts val="0"/>
              </a:spcBef>
              <a:spcAft>
                <a:spcPts val="0"/>
              </a:spcAft>
              <a:buSzPts val="1400"/>
              <a:buAutoNum type="alphaLcParenR"/>
            </a:pPr>
            <a:r>
              <a:rPr i="1" lang="en"/>
              <a:t>Type</a:t>
            </a:r>
            <a:r>
              <a:rPr lang="en"/>
              <a:t> - Monthly estimated sales, </a:t>
            </a:r>
            <a:r>
              <a:rPr b="1" lang="en" u="sng"/>
              <a:t>IF</a:t>
            </a:r>
            <a:r>
              <a:rPr lang="en"/>
              <a:t> the estimated sales are over $500 MO will probably ask for a security deposit (they may use another term) it is similar to a security deposit when you rent an apartment, you pay a dollar amount to sit in the account, the dollar amount is determined by MO. If you close your sales tax account that dollar amount should usually be returned.</a:t>
            </a:r>
            <a:endParaRPr/>
          </a:p>
          <a:p>
            <a:pPr indent="-317500" lvl="0" marL="457200" rtl="0" algn="l">
              <a:spcBef>
                <a:spcPts val="0"/>
              </a:spcBef>
              <a:spcAft>
                <a:spcPts val="0"/>
              </a:spcAft>
              <a:buSzPts val="1400"/>
              <a:buAutoNum type="alphaLcParenR"/>
            </a:pPr>
            <a:r>
              <a:rPr i="1" lang="en"/>
              <a:t>Drop down menu</a:t>
            </a:r>
            <a:r>
              <a:rPr lang="en"/>
              <a:t> - NAICS, Retail trade 2</a:t>
            </a:r>
            <a:endParaRPr/>
          </a:p>
          <a:p>
            <a:pPr indent="-317500" lvl="0" marL="457200" rtl="0" algn="l">
              <a:spcBef>
                <a:spcPts val="0"/>
              </a:spcBef>
              <a:spcAft>
                <a:spcPts val="0"/>
              </a:spcAft>
              <a:buSzPts val="1400"/>
              <a:buAutoNum type="alphaLcParenR"/>
            </a:pPr>
            <a:r>
              <a:rPr i="1" lang="en"/>
              <a:t>Drop down menu </a:t>
            </a:r>
            <a:r>
              <a:rPr lang="en"/>
              <a:t>- Non store retailers</a:t>
            </a:r>
            <a:endParaRPr/>
          </a:p>
          <a:p>
            <a:pPr indent="-317500" lvl="0" marL="457200" rtl="0" algn="l">
              <a:spcBef>
                <a:spcPts val="0"/>
              </a:spcBef>
              <a:spcAft>
                <a:spcPts val="0"/>
              </a:spcAft>
              <a:buSzPts val="1400"/>
              <a:buAutoNum type="alphaLcParenR"/>
            </a:pPr>
            <a:r>
              <a:rPr i="1" lang="en"/>
              <a:t>Drop down menu</a:t>
            </a:r>
            <a:r>
              <a:rPr lang="en"/>
              <a:t> - Electronic shopping</a:t>
            </a:r>
            <a:endParaRPr/>
          </a:p>
          <a:p>
            <a:pPr indent="-317500" lvl="0" marL="457200" rtl="0" algn="l">
              <a:spcBef>
                <a:spcPts val="0"/>
              </a:spcBef>
              <a:spcAft>
                <a:spcPts val="0"/>
              </a:spcAft>
              <a:buSzPts val="1400"/>
              <a:buAutoNum type="alphaLcParenR"/>
            </a:pPr>
            <a:r>
              <a:rPr i="1" lang="en"/>
              <a:t>Click </a:t>
            </a:r>
            <a:r>
              <a:rPr lang="en"/>
              <a:t>- Save and continue</a:t>
            </a:r>
            <a:endParaRPr/>
          </a:p>
        </p:txBody>
      </p:sp>
      <p:pic>
        <p:nvPicPr>
          <p:cNvPr id="213" name="Google Shape;213;p28"/>
          <p:cNvPicPr preferRelativeResize="0"/>
          <p:nvPr/>
        </p:nvPicPr>
        <p:blipFill>
          <a:blip r:embed="rId4">
            <a:alphaModFix/>
          </a:blip>
          <a:stretch>
            <a:fillRect/>
          </a:stretch>
        </p:blipFill>
        <p:spPr>
          <a:xfrm>
            <a:off x="1436650" y="54950"/>
            <a:ext cx="945226" cy="740974"/>
          </a:xfrm>
          <a:prstGeom prst="rect">
            <a:avLst/>
          </a:prstGeom>
          <a:noFill/>
          <a:ln>
            <a:noFill/>
          </a:ln>
        </p:spPr>
      </p:pic>
      <p:pic>
        <p:nvPicPr>
          <p:cNvPr id="214" name="Google Shape;214;p28"/>
          <p:cNvPicPr preferRelativeResize="0"/>
          <p:nvPr/>
        </p:nvPicPr>
        <p:blipFill>
          <a:blip r:embed="rId5">
            <a:alphaModFix/>
          </a:blip>
          <a:stretch>
            <a:fillRect/>
          </a:stretch>
        </p:blipFill>
        <p:spPr>
          <a:xfrm>
            <a:off x="1548813" y="3919875"/>
            <a:ext cx="1506524" cy="1168799"/>
          </a:xfrm>
          <a:prstGeom prst="rect">
            <a:avLst/>
          </a:prstGeom>
          <a:noFill/>
          <a:ln>
            <a:noFill/>
          </a:ln>
        </p:spPr>
      </p:pic>
      <p:sp>
        <p:nvSpPr>
          <p:cNvPr id="215" name="Google Shape;215;p28"/>
          <p:cNvSpPr txBox="1"/>
          <p:nvPr/>
        </p:nvSpPr>
        <p:spPr>
          <a:xfrm>
            <a:off x="596425"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216" name="Google Shape;216;p28"/>
          <p:cNvSpPr txBox="1"/>
          <p:nvPr/>
        </p:nvSpPr>
        <p:spPr>
          <a:xfrm>
            <a:off x="1986175" y="128225"/>
            <a:ext cx="64653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20" name="Shape 220"/>
        <p:cNvGrpSpPr/>
        <p:nvPr/>
      </p:nvGrpSpPr>
      <p:grpSpPr>
        <a:xfrm>
          <a:off x="0" y="0"/>
          <a:ext cx="0" cy="0"/>
          <a:chOff x="0" y="0"/>
          <a:chExt cx="0" cy="0"/>
        </a:xfrm>
      </p:grpSpPr>
      <p:sp>
        <p:nvSpPr>
          <p:cNvPr id="221" name="Google Shape;221;p29"/>
          <p:cNvSpPr/>
          <p:nvPr/>
        </p:nvSpPr>
        <p:spPr>
          <a:xfrm>
            <a:off x="5924125" y="1334875"/>
            <a:ext cx="2312700" cy="13248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15</a:t>
            </a:r>
            <a:r>
              <a:rPr lang="en"/>
              <a:t> </a:t>
            </a:r>
            <a:endParaRPr/>
          </a:p>
          <a:p>
            <a:pPr indent="0" lvl="0" marL="0" rtl="0" algn="l">
              <a:spcBef>
                <a:spcPts val="0"/>
              </a:spcBef>
              <a:spcAft>
                <a:spcPts val="0"/>
              </a:spcAft>
              <a:buNone/>
            </a:pPr>
            <a:r>
              <a:rPr i="1" lang="en"/>
              <a:t>Review </a:t>
            </a:r>
            <a:r>
              <a:rPr lang="en"/>
              <a:t>Information</a:t>
            </a:r>
            <a:endParaRPr/>
          </a:p>
          <a:p>
            <a:pPr indent="0" lvl="0" marL="0" rtl="0" algn="l">
              <a:spcBef>
                <a:spcPts val="0"/>
              </a:spcBef>
              <a:spcAft>
                <a:spcPts val="0"/>
              </a:spcAft>
              <a:buNone/>
            </a:pPr>
            <a:r>
              <a:rPr i="1" lang="en"/>
              <a:t>Click</a:t>
            </a:r>
            <a:r>
              <a:rPr lang="en"/>
              <a:t> - Save &amp; </a:t>
            </a:r>
            <a:r>
              <a:rPr lang="en"/>
              <a:t>Continue</a:t>
            </a:r>
            <a:endParaRPr/>
          </a:p>
        </p:txBody>
      </p:sp>
      <p:pic>
        <p:nvPicPr>
          <p:cNvPr id="222" name="Google Shape;222;p29"/>
          <p:cNvPicPr preferRelativeResize="0"/>
          <p:nvPr/>
        </p:nvPicPr>
        <p:blipFill>
          <a:blip r:embed="rId3">
            <a:alphaModFix/>
          </a:blip>
          <a:stretch>
            <a:fillRect/>
          </a:stretch>
        </p:blipFill>
        <p:spPr>
          <a:xfrm>
            <a:off x="902375" y="1177825"/>
            <a:ext cx="4752601" cy="2875750"/>
          </a:xfrm>
          <a:prstGeom prst="rect">
            <a:avLst/>
          </a:prstGeom>
          <a:noFill/>
          <a:ln>
            <a:noFill/>
          </a:ln>
        </p:spPr>
      </p:pic>
      <p:cxnSp>
        <p:nvCxnSpPr>
          <p:cNvPr id="223" name="Google Shape;223;p29"/>
          <p:cNvCxnSpPr>
            <a:stCxn id="221" idx="1"/>
          </p:cNvCxnSpPr>
          <p:nvPr/>
        </p:nvCxnSpPr>
        <p:spPr>
          <a:xfrm flipH="1">
            <a:off x="2977825" y="1997275"/>
            <a:ext cx="2946300" cy="350400"/>
          </a:xfrm>
          <a:prstGeom prst="straightConnector1">
            <a:avLst/>
          </a:prstGeom>
          <a:noFill/>
          <a:ln cap="flat" cmpd="sng" w="28575">
            <a:solidFill>
              <a:srgbClr val="FF0000"/>
            </a:solidFill>
            <a:prstDash val="solid"/>
            <a:round/>
            <a:headEnd len="med" w="med" type="none"/>
            <a:tailEnd len="med" w="med" type="triangle"/>
          </a:ln>
        </p:spPr>
      </p:cxnSp>
      <p:pic>
        <p:nvPicPr>
          <p:cNvPr id="224" name="Google Shape;224;p29"/>
          <p:cNvPicPr preferRelativeResize="0"/>
          <p:nvPr/>
        </p:nvPicPr>
        <p:blipFill>
          <a:blip r:embed="rId4">
            <a:alphaModFix/>
          </a:blip>
          <a:stretch>
            <a:fillRect/>
          </a:stretch>
        </p:blipFill>
        <p:spPr>
          <a:xfrm>
            <a:off x="2180832" y="65950"/>
            <a:ext cx="1215219" cy="952625"/>
          </a:xfrm>
          <a:prstGeom prst="rect">
            <a:avLst/>
          </a:prstGeom>
          <a:noFill/>
          <a:ln>
            <a:noFill/>
          </a:ln>
        </p:spPr>
      </p:pic>
      <p:pic>
        <p:nvPicPr>
          <p:cNvPr id="225" name="Google Shape;225;p29"/>
          <p:cNvPicPr preferRelativeResize="0"/>
          <p:nvPr/>
        </p:nvPicPr>
        <p:blipFill>
          <a:blip r:embed="rId5">
            <a:alphaModFix/>
          </a:blip>
          <a:stretch>
            <a:fillRect/>
          </a:stretch>
        </p:blipFill>
        <p:spPr>
          <a:xfrm>
            <a:off x="3818738" y="3908750"/>
            <a:ext cx="1506524" cy="1168799"/>
          </a:xfrm>
          <a:prstGeom prst="rect">
            <a:avLst/>
          </a:prstGeom>
          <a:noFill/>
          <a:ln>
            <a:noFill/>
          </a:ln>
        </p:spPr>
      </p:pic>
      <p:sp>
        <p:nvSpPr>
          <p:cNvPr id="226" name="Google Shape;226;p29"/>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227" name="Google Shape;227;p29"/>
          <p:cNvSpPr txBox="1"/>
          <p:nvPr/>
        </p:nvSpPr>
        <p:spPr>
          <a:xfrm>
            <a:off x="3044350" y="0"/>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31" name="Shape 231"/>
        <p:cNvGrpSpPr/>
        <p:nvPr/>
      </p:nvGrpSpPr>
      <p:grpSpPr>
        <a:xfrm>
          <a:off x="0" y="0"/>
          <a:ext cx="0" cy="0"/>
          <a:chOff x="0" y="0"/>
          <a:chExt cx="0" cy="0"/>
        </a:xfrm>
      </p:grpSpPr>
      <p:pic>
        <p:nvPicPr>
          <p:cNvPr id="232" name="Google Shape;232;p30"/>
          <p:cNvPicPr preferRelativeResize="0"/>
          <p:nvPr/>
        </p:nvPicPr>
        <p:blipFill>
          <a:blip r:embed="rId3">
            <a:alphaModFix/>
          </a:blip>
          <a:stretch>
            <a:fillRect/>
          </a:stretch>
        </p:blipFill>
        <p:spPr>
          <a:xfrm>
            <a:off x="894413" y="1186875"/>
            <a:ext cx="7355173" cy="2875751"/>
          </a:xfrm>
          <a:prstGeom prst="rect">
            <a:avLst/>
          </a:prstGeom>
          <a:noFill/>
          <a:ln>
            <a:noFill/>
          </a:ln>
        </p:spPr>
      </p:pic>
      <p:cxnSp>
        <p:nvCxnSpPr>
          <p:cNvPr id="233" name="Google Shape;233;p30"/>
          <p:cNvCxnSpPr/>
          <p:nvPr/>
        </p:nvCxnSpPr>
        <p:spPr>
          <a:xfrm flipH="1" rot="10800000">
            <a:off x="5792425" y="3270500"/>
            <a:ext cx="1118100" cy="159600"/>
          </a:xfrm>
          <a:prstGeom prst="straightConnector1">
            <a:avLst/>
          </a:prstGeom>
          <a:noFill/>
          <a:ln cap="flat" cmpd="sng" w="38100">
            <a:solidFill>
              <a:srgbClr val="FF0000"/>
            </a:solidFill>
            <a:prstDash val="solid"/>
            <a:round/>
            <a:headEnd len="med" w="med" type="none"/>
            <a:tailEnd len="med" w="med" type="stealth"/>
          </a:ln>
        </p:spPr>
      </p:cxnSp>
      <p:sp>
        <p:nvSpPr>
          <p:cNvPr id="234" name="Google Shape;234;p30"/>
          <p:cNvSpPr/>
          <p:nvPr/>
        </p:nvSpPr>
        <p:spPr>
          <a:xfrm>
            <a:off x="3216150" y="3121600"/>
            <a:ext cx="2711700" cy="7242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16</a:t>
            </a:r>
            <a:endParaRPr b="1"/>
          </a:p>
          <a:p>
            <a:pPr indent="0" lvl="0" marL="0" rtl="0" algn="l">
              <a:spcBef>
                <a:spcPts val="0"/>
              </a:spcBef>
              <a:spcAft>
                <a:spcPts val="0"/>
              </a:spcAft>
              <a:buNone/>
            </a:pPr>
            <a:r>
              <a:rPr lang="en"/>
              <a:t>Read information</a:t>
            </a:r>
            <a:endParaRPr/>
          </a:p>
          <a:p>
            <a:pPr indent="0" lvl="0" marL="0" rtl="0" algn="l">
              <a:spcBef>
                <a:spcPts val="0"/>
              </a:spcBef>
              <a:spcAft>
                <a:spcPts val="0"/>
              </a:spcAft>
              <a:buNone/>
            </a:pPr>
            <a:r>
              <a:rPr i="1" lang="en"/>
              <a:t>Click</a:t>
            </a:r>
            <a:r>
              <a:rPr lang="en"/>
              <a:t> - Yes</a:t>
            </a:r>
            <a:endParaRPr/>
          </a:p>
        </p:txBody>
      </p:sp>
      <p:pic>
        <p:nvPicPr>
          <p:cNvPr id="235" name="Google Shape;235;p30"/>
          <p:cNvPicPr preferRelativeResize="0"/>
          <p:nvPr/>
        </p:nvPicPr>
        <p:blipFill>
          <a:blip r:embed="rId4">
            <a:alphaModFix/>
          </a:blip>
          <a:stretch>
            <a:fillRect/>
          </a:stretch>
        </p:blipFill>
        <p:spPr>
          <a:xfrm>
            <a:off x="2158857" y="102925"/>
            <a:ext cx="1215219" cy="952625"/>
          </a:xfrm>
          <a:prstGeom prst="rect">
            <a:avLst/>
          </a:prstGeom>
          <a:noFill/>
          <a:ln>
            <a:noFill/>
          </a:ln>
        </p:spPr>
      </p:pic>
      <p:pic>
        <p:nvPicPr>
          <p:cNvPr id="236" name="Google Shape;236;p30"/>
          <p:cNvPicPr preferRelativeResize="0"/>
          <p:nvPr/>
        </p:nvPicPr>
        <p:blipFill>
          <a:blip r:embed="rId5">
            <a:alphaModFix/>
          </a:blip>
          <a:stretch>
            <a:fillRect/>
          </a:stretch>
        </p:blipFill>
        <p:spPr>
          <a:xfrm>
            <a:off x="3854674" y="3975475"/>
            <a:ext cx="1434652" cy="1113048"/>
          </a:xfrm>
          <a:prstGeom prst="rect">
            <a:avLst/>
          </a:prstGeom>
          <a:noFill/>
          <a:ln>
            <a:noFill/>
          </a:ln>
        </p:spPr>
      </p:pic>
      <p:sp>
        <p:nvSpPr>
          <p:cNvPr id="237" name="Google Shape;237;p30"/>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238" name="Google Shape;238;p30"/>
          <p:cNvSpPr txBox="1"/>
          <p:nvPr/>
        </p:nvSpPr>
        <p:spPr>
          <a:xfrm>
            <a:off x="3044350" y="102925"/>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42" name="Shape 242"/>
        <p:cNvGrpSpPr/>
        <p:nvPr/>
      </p:nvGrpSpPr>
      <p:grpSpPr>
        <a:xfrm>
          <a:off x="0" y="0"/>
          <a:ext cx="0" cy="0"/>
          <a:chOff x="0" y="0"/>
          <a:chExt cx="0" cy="0"/>
        </a:xfrm>
      </p:grpSpPr>
      <p:pic>
        <p:nvPicPr>
          <p:cNvPr id="243" name="Google Shape;243;p31"/>
          <p:cNvPicPr preferRelativeResize="0"/>
          <p:nvPr/>
        </p:nvPicPr>
        <p:blipFill>
          <a:blip r:embed="rId3">
            <a:alphaModFix/>
          </a:blip>
          <a:stretch>
            <a:fillRect/>
          </a:stretch>
        </p:blipFill>
        <p:spPr>
          <a:xfrm>
            <a:off x="465663" y="1133875"/>
            <a:ext cx="8212674" cy="2875750"/>
          </a:xfrm>
          <a:prstGeom prst="rect">
            <a:avLst/>
          </a:prstGeom>
          <a:noFill/>
          <a:ln>
            <a:noFill/>
          </a:ln>
        </p:spPr>
      </p:pic>
      <p:sp>
        <p:nvSpPr>
          <p:cNvPr id="244" name="Google Shape;244;p31"/>
          <p:cNvSpPr/>
          <p:nvPr/>
        </p:nvSpPr>
        <p:spPr>
          <a:xfrm>
            <a:off x="2450425" y="2308400"/>
            <a:ext cx="899700" cy="84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1"/>
          <p:cNvSpPr/>
          <p:nvPr/>
        </p:nvSpPr>
        <p:spPr>
          <a:xfrm>
            <a:off x="731125" y="3117950"/>
            <a:ext cx="2470500" cy="790800"/>
          </a:xfrm>
          <a:prstGeom prst="roundRect">
            <a:avLst>
              <a:gd fmla="val 16667" name="adj"/>
            </a:avLst>
          </a:prstGeom>
          <a:solidFill>
            <a:srgbClr val="FFAB4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Registration Complete. You now need to set up an online account in MO.</a:t>
            </a:r>
            <a:endParaRPr/>
          </a:p>
        </p:txBody>
      </p:sp>
      <p:sp>
        <p:nvSpPr>
          <p:cNvPr id="246" name="Google Shape;246;p31"/>
          <p:cNvSpPr/>
          <p:nvPr/>
        </p:nvSpPr>
        <p:spPr>
          <a:xfrm>
            <a:off x="3350125" y="2157650"/>
            <a:ext cx="4168800" cy="1751100"/>
          </a:xfrm>
          <a:prstGeom prst="roundRect">
            <a:avLst>
              <a:gd fmla="val 16667" name="adj"/>
            </a:avLst>
          </a:prstGeom>
          <a:solidFill>
            <a:srgbClr val="FF00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Print this page and/or keep the email you will receive after this registration is complete. You will need the confirmation number to complete the online set up. You need to wait until you receive the permit number in the mail to complete the online setup. It may take a couple weeks to receive the notice.</a:t>
            </a:r>
            <a:endParaRPr/>
          </a:p>
        </p:txBody>
      </p:sp>
      <p:pic>
        <p:nvPicPr>
          <p:cNvPr id="247" name="Google Shape;247;p31"/>
          <p:cNvPicPr preferRelativeResize="0"/>
          <p:nvPr/>
        </p:nvPicPr>
        <p:blipFill>
          <a:blip r:embed="rId4">
            <a:alphaModFix/>
          </a:blip>
          <a:stretch>
            <a:fillRect/>
          </a:stretch>
        </p:blipFill>
        <p:spPr>
          <a:xfrm>
            <a:off x="2193770" y="102925"/>
            <a:ext cx="1215219" cy="952625"/>
          </a:xfrm>
          <a:prstGeom prst="rect">
            <a:avLst/>
          </a:prstGeom>
          <a:noFill/>
          <a:ln>
            <a:noFill/>
          </a:ln>
        </p:spPr>
      </p:pic>
      <p:pic>
        <p:nvPicPr>
          <p:cNvPr id="248" name="Google Shape;248;p31"/>
          <p:cNvPicPr preferRelativeResize="0"/>
          <p:nvPr/>
        </p:nvPicPr>
        <p:blipFill>
          <a:blip r:embed="rId5">
            <a:alphaModFix/>
          </a:blip>
          <a:stretch>
            <a:fillRect/>
          </a:stretch>
        </p:blipFill>
        <p:spPr>
          <a:xfrm>
            <a:off x="3818738" y="3908750"/>
            <a:ext cx="1506524" cy="1168799"/>
          </a:xfrm>
          <a:prstGeom prst="rect">
            <a:avLst/>
          </a:prstGeom>
          <a:noFill/>
          <a:ln>
            <a:noFill/>
          </a:ln>
        </p:spPr>
      </p:pic>
      <p:sp>
        <p:nvSpPr>
          <p:cNvPr id="249" name="Google Shape;249;p31"/>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250" name="Google Shape;250;p31"/>
          <p:cNvSpPr txBox="1"/>
          <p:nvPr/>
        </p:nvSpPr>
        <p:spPr>
          <a:xfrm>
            <a:off x="2967425" y="102925"/>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3818738" y="3908750"/>
            <a:ext cx="1506524" cy="1168799"/>
          </a:xfrm>
          <a:prstGeom prst="rect">
            <a:avLst/>
          </a:prstGeom>
          <a:noFill/>
          <a:ln>
            <a:noFill/>
          </a:ln>
        </p:spPr>
      </p:pic>
      <p:sp>
        <p:nvSpPr>
          <p:cNvPr id="60" name="Google Shape;60;p14"/>
          <p:cNvSpPr txBox="1"/>
          <p:nvPr/>
        </p:nvSpPr>
        <p:spPr>
          <a:xfrm>
            <a:off x="2989375" y="212700"/>
            <a:ext cx="5505000" cy="8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Missouri </a:t>
            </a:r>
            <a:r>
              <a:rPr b="1" lang="en" sz="2400">
                <a:solidFill>
                  <a:schemeClr val="lt1"/>
                </a:solidFill>
              </a:rPr>
              <a:t>Sales Tax Registration Instructions</a:t>
            </a:r>
            <a:endParaRPr b="1" sz="2400">
              <a:solidFill>
                <a:schemeClr val="lt1"/>
              </a:solidFill>
            </a:endParaRPr>
          </a:p>
        </p:txBody>
      </p:sp>
      <p:sp>
        <p:nvSpPr>
          <p:cNvPr id="61" name="Google Shape;61;p14"/>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sp>
        <p:nvSpPr>
          <p:cNvPr id="62" name="Google Shape;62;p14"/>
          <p:cNvSpPr/>
          <p:nvPr/>
        </p:nvSpPr>
        <p:spPr>
          <a:xfrm>
            <a:off x="4034072" y="2404888"/>
            <a:ext cx="2927503" cy="952625"/>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EEEEEE"/>
                </a:solidFill>
                <a:latin typeface="Arial"/>
              </a:rPr>
              <a:t>Tax Type: </a:t>
            </a:r>
            <a:br>
              <a:rPr b="0" i="0">
                <a:ln cap="flat" cmpd="sng" w="9525">
                  <a:solidFill>
                    <a:srgbClr val="595959"/>
                  </a:solidFill>
                  <a:prstDash val="solid"/>
                  <a:round/>
                  <a:headEnd len="sm" w="sm" type="none"/>
                  <a:tailEnd len="sm" w="sm" type="none"/>
                </a:ln>
                <a:solidFill>
                  <a:srgbClr val="EEEEEE"/>
                </a:solidFill>
                <a:latin typeface="Arial"/>
              </a:rPr>
            </a:br>
            <a:r>
              <a:rPr b="0" i="0">
                <a:ln cap="flat" cmpd="sng" w="9525">
                  <a:solidFill>
                    <a:srgbClr val="595959"/>
                  </a:solidFill>
                  <a:prstDash val="solid"/>
                  <a:round/>
                  <a:headEnd len="sm" w="sm" type="none"/>
                  <a:tailEnd len="sm" w="sm" type="none"/>
                </a:ln>
                <a:solidFill>
                  <a:srgbClr val="EEEEEE"/>
                </a:solidFill>
                <a:latin typeface="Arial"/>
              </a:rPr>
              <a:t>Vendor Use Tax</a:t>
            </a:r>
          </a:p>
        </p:txBody>
      </p:sp>
      <p:sp>
        <p:nvSpPr>
          <p:cNvPr id="63" name="Google Shape;63;p14">
            <a:hlinkClick r:id="rId5"/>
          </p:cNvPr>
          <p:cNvSpPr txBox="1"/>
          <p:nvPr/>
        </p:nvSpPr>
        <p:spPr>
          <a:xfrm>
            <a:off x="2938875" y="1613050"/>
            <a:ext cx="5357700" cy="7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0000FF"/>
                </a:solidFill>
              </a:rPr>
              <a:t>https://mytax.mo.gov/rptp/portal/home/!ut/p/z1/04_Sj9CPykssy0xPLMnMz0vMAfIjo8zijS0MnN09DIy83EODjQwc_R1DTcIcvYAsE_1wQgqigNIGOICjAVB_FCElBbkRBumOiooA7YFcLQ!!/dz/d5/L2dBISEvZ0FBIS9nQSEh/</a:t>
            </a:r>
            <a:endParaRPr sz="1200">
              <a:solidFill>
                <a:srgbClr val="0000FF"/>
              </a:solidFill>
            </a:endParaRPr>
          </a:p>
        </p:txBody>
      </p:sp>
      <p:pic>
        <p:nvPicPr>
          <p:cNvPr id="64" name="Google Shape;64;p14"/>
          <p:cNvPicPr preferRelativeResize="0"/>
          <p:nvPr/>
        </p:nvPicPr>
        <p:blipFill rotWithShape="1">
          <a:blip r:embed="rId6">
            <a:alphaModFix/>
          </a:blip>
          <a:srcRect b="0" l="-3100" r="3100" t="0"/>
          <a:stretch/>
        </p:blipFill>
        <p:spPr>
          <a:xfrm>
            <a:off x="1025462" y="1704150"/>
            <a:ext cx="2193900" cy="2112701"/>
          </a:xfrm>
          <a:prstGeom prst="rect">
            <a:avLst/>
          </a:prstGeom>
          <a:noFill/>
          <a:ln>
            <a:noFill/>
          </a:ln>
        </p:spPr>
      </p:pic>
      <p:pic>
        <p:nvPicPr>
          <p:cNvPr id="65" name="Google Shape;65;p14"/>
          <p:cNvPicPr preferRelativeResize="0"/>
          <p:nvPr/>
        </p:nvPicPr>
        <p:blipFill>
          <a:blip r:embed="rId7">
            <a:alphaModFix/>
          </a:blip>
          <a:stretch>
            <a:fillRect/>
          </a:stretch>
        </p:blipFill>
        <p:spPr>
          <a:xfrm>
            <a:off x="1642282" y="212700"/>
            <a:ext cx="1215219" cy="952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69" name="Shape 69"/>
        <p:cNvGrpSpPr/>
        <p:nvPr/>
      </p:nvGrpSpPr>
      <p:grpSpPr>
        <a:xfrm>
          <a:off x="0" y="0"/>
          <a:ext cx="0" cy="0"/>
          <a:chOff x="0" y="0"/>
          <a:chExt cx="0" cy="0"/>
        </a:xfrm>
      </p:grpSpPr>
      <p:sp>
        <p:nvSpPr>
          <p:cNvPr id="70" name="Google Shape;70;p15"/>
          <p:cNvSpPr txBox="1"/>
          <p:nvPr/>
        </p:nvSpPr>
        <p:spPr>
          <a:xfrm>
            <a:off x="3044350" y="124775"/>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
        <p:nvSpPr>
          <p:cNvPr id="71" name="Google Shape;71;p15"/>
          <p:cNvSpPr/>
          <p:nvPr/>
        </p:nvSpPr>
        <p:spPr>
          <a:xfrm>
            <a:off x="6277650" y="1480975"/>
            <a:ext cx="1923900" cy="7671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a:t>
            </a:r>
            <a:r>
              <a:rPr lang="en"/>
              <a:t>, </a:t>
            </a:r>
            <a:r>
              <a:rPr i="1" lang="en"/>
              <a:t>Click</a:t>
            </a:r>
            <a:r>
              <a:rPr lang="en"/>
              <a:t> - Business</a:t>
            </a:r>
            <a:endParaRPr/>
          </a:p>
        </p:txBody>
      </p:sp>
      <p:pic>
        <p:nvPicPr>
          <p:cNvPr id="72" name="Google Shape;72;p15"/>
          <p:cNvPicPr preferRelativeResize="0"/>
          <p:nvPr/>
        </p:nvPicPr>
        <p:blipFill>
          <a:blip r:embed="rId3">
            <a:alphaModFix/>
          </a:blip>
          <a:stretch>
            <a:fillRect/>
          </a:stretch>
        </p:blipFill>
        <p:spPr>
          <a:xfrm>
            <a:off x="903125" y="1309875"/>
            <a:ext cx="4422124" cy="2611650"/>
          </a:xfrm>
          <a:prstGeom prst="rect">
            <a:avLst/>
          </a:prstGeom>
          <a:noFill/>
          <a:ln>
            <a:noFill/>
          </a:ln>
        </p:spPr>
      </p:pic>
      <p:cxnSp>
        <p:nvCxnSpPr>
          <p:cNvPr id="73" name="Google Shape;73;p15"/>
          <p:cNvCxnSpPr/>
          <p:nvPr/>
        </p:nvCxnSpPr>
        <p:spPr>
          <a:xfrm flipH="1">
            <a:off x="2519550" y="1878538"/>
            <a:ext cx="3758100" cy="1317000"/>
          </a:xfrm>
          <a:prstGeom prst="straightConnector1">
            <a:avLst/>
          </a:prstGeom>
          <a:noFill/>
          <a:ln cap="flat" cmpd="sng" w="28575">
            <a:solidFill>
              <a:srgbClr val="FF0000"/>
            </a:solidFill>
            <a:prstDash val="solid"/>
            <a:round/>
            <a:headEnd len="med" w="med" type="none"/>
            <a:tailEnd len="med" w="med" type="triangle"/>
          </a:ln>
        </p:spPr>
      </p:cxnSp>
      <p:pic>
        <p:nvPicPr>
          <p:cNvPr id="74" name="Google Shape;74;p15"/>
          <p:cNvPicPr preferRelativeResize="0"/>
          <p:nvPr/>
        </p:nvPicPr>
        <p:blipFill>
          <a:blip r:embed="rId4">
            <a:alphaModFix/>
          </a:blip>
          <a:stretch>
            <a:fillRect/>
          </a:stretch>
        </p:blipFill>
        <p:spPr>
          <a:xfrm>
            <a:off x="2158857" y="179750"/>
            <a:ext cx="1215219" cy="952625"/>
          </a:xfrm>
          <a:prstGeom prst="rect">
            <a:avLst/>
          </a:prstGeom>
          <a:noFill/>
          <a:ln>
            <a:noFill/>
          </a:ln>
        </p:spPr>
      </p:pic>
      <p:pic>
        <p:nvPicPr>
          <p:cNvPr id="75" name="Google Shape;75;p15"/>
          <p:cNvPicPr preferRelativeResize="0"/>
          <p:nvPr/>
        </p:nvPicPr>
        <p:blipFill>
          <a:blip r:embed="rId5">
            <a:alphaModFix/>
          </a:blip>
          <a:stretch>
            <a:fillRect/>
          </a:stretch>
        </p:blipFill>
        <p:spPr>
          <a:xfrm>
            <a:off x="3818738" y="3908750"/>
            <a:ext cx="1506524" cy="1168799"/>
          </a:xfrm>
          <a:prstGeom prst="rect">
            <a:avLst/>
          </a:prstGeom>
          <a:noFill/>
          <a:ln>
            <a:noFill/>
          </a:ln>
        </p:spPr>
      </p:pic>
      <p:sp>
        <p:nvSpPr>
          <p:cNvPr id="76" name="Google Shape;76;p15"/>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80" name="Shape 80"/>
        <p:cNvGrpSpPr/>
        <p:nvPr/>
      </p:nvGrpSpPr>
      <p:grpSpPr>
        <a:xfrm>
          <a:off x="0" y="0"/>
          <a:ext cx="0" cy="0"/>
          <a:chOff x="0" y="0"/>
          <a:chExt cx="0" cy="0"/>
        </a:xfrm>
      </p:grpSpPr>
      <p:sp>
        <p:nvSpPr>
          <p:cNvPr id="81" name="Google Shape;81;p16"/>
          <p:cNvSpPr/>
          <p:nvPr/>
        </p:nvSpPr>
        <p:spPr>
          <a:xfrm>
            <a:off x="5017375" y="1571600"/>
            <a:ext cx="3067800" cy="7671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2</a:t>
            </a:r>
            <a:endParaRPr b="1"/>
          </a:p>
          <a:p>
            <a:pPr indent="0" lvl="0" marL="0" rtl="0" algn="l">
              <a:spcBef>
                <a:spcPts val="0"/>
              </a:spcBef>
              <a:spcAft>
                <a:spcPts val="0"/>
              </a:spcAft>
              <a:buNone/>
            </a:pPr>
            <a:r>
              <a:rPr lang="en"/>
              <a:t>Pop up generates</a:t>
            </a:r>
            <a:endParaRPr/>
          </a:p>
          <a:p>
            <a:pPr indent="0" lvl="0" marL="0" rtl="0" algn="l">
              <a:spcBef>
                <a:spcPts val="0"/>
              </a:spcBef>
              <a:spcAft>
                <a:spcPts val="0"/>
              </a:spcAft>
              <a:buNone/>
            </a:pPr>
            <a:r>
              <a:rPr i="1" lang="en"/>
              <a:t>Click</a:t>
            </a:r>
            <a:r>
              <a:rPr lang="en"/>
              <a:t> - New Business Registration</a:t>
            </a:r>
            <a:endParaRPr/>
          </a:p>
        </p:txBody>
      </p:sp>
      <p:pic>
        <p:nvPicPr>
          <p:cNvPr id="82" name="Google Shape;82;p16"/>
          <p:cNvPicPr preferRelativeResize="0"/>
          <p:nvPr/>
        </p:nvPicPr>
        <p:blipFill>
          <a:blip r:embed="rId3">
            <a:alphaModFix/>
          </a:blip>
          <a:stretch>
            <a:fillRect/>
          </a:stretch>
        </p:blipFill>
        <p:spPr>
          <a:xfrm>
            <a:off x="1032775" y="1299238"/>
            <a:ext cx="3699002" cy="2653476"/>
          </a:xfrm>
          <a:prstGeom prst="rect">
            <a:avLst/>
          </a:prstGeom>
          <a:noFill/>
          <a:ln>
            <a:noFill/>
          </a:ln>
        </p:spPr>
      </p:pic>
      <p:cxnSp>
        <p:nvCxnSpPr>
          <p:cNvPr id="83" name="Google Shape;83;p16"/>
          <p:cNvCxnSpPr/>
          <p:nvPr/>
        </p:nvCxnSpPr>
        <p:spPr>
          <a:xfrm flipH="1">
            <a:off x="1670275" y="2009000"/>
            <a:ext cx="3347100" cy="269100"/>
          </a:xfrm>
          <a:prstGeom prst="straightConnector1">
            <a:avLst/>
          </a:prstGeom>
          <a:noFill/>
          <a:ln cap="flat" cmpd="sng" w="28575">
            <a:solidFill>
              <a:srgbClr val="FF0000"/>
            </a:solidFill>
            <a:prstDash val="solid"/>
            <a:round/>
            <a:headEnd len="med" w="med" type="none"/>
            <a:tailEnd len="med" w="med" type="triangle"/>
          </a:ln>
        </p:spPr>
      </p:cxnSp>
      <p:pic>
        <p:nvPicPr>
          <p:cNvPr id="84" name="Google Shape;84;p16"/>
          <p:cNvPicPr preferRelativeResize="0"/>
          <p:nvPr/>
        </p:nvPicPr>
        <p:blipFill>
          <a:blip r:embed="rId4">
            <a:alphaModFix/>
          </a:blip>
          <a:stretch>
            <a:fillRect/>
          </a:stretch>
        </p:blipFill>
        <p:spPr>
          <a:xfrm>
            <a:off x="2158857" y="179750"/>
            <a:ext cx="1215219" cy="952625"/>
          </a:xfrm>
          <a:prstGeom prst="rect">
            <a:avLst/>
          </a:prstGeom>
          <a:noFill/>
          <a:ln>
            <a:noFill/>
          </a:ln>
        </p:spPr>
      </p:pic>
      <p:pic>
        <p:nvPicPr>
          <p:cNvPr id="85" name="Google Shape;85;p16"/>
          <p:cNvPicPr preferRelativeResize="0"/>
          <p:nvPr/>
        </p:nvPicPr>
        <p:blipFill>
          <a:blip r:embed="rId5">
            <a:alphaModFix/>
          </a:blip>
          <a:stretch>
            <a:fillRect/>
          </a:stretch>
        </p:blipFill>
        <p:spPr>
          <a:xfrm>
            <a:off x="3818738" y="3908750"/>
            <a:ext cx="1506524" cy="1168799"/>
          </a:xfrm>
          <a:prstGeom prst="rect">
            <a:avLst/>
          </a:prstGeom>
          <a:noFill/>
          <a:ln>
            <a:noFill/>
          </a:ln>
        </p:spPr>
      </p:pic>
      <p:sp>
        <p:nvSpPr>
          <p:cNvPr id="86" name="Google Shape;86;p16"/>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87" name="Google Shape;87;p16"/>
          <p:cNvSpPr txBox="1"/>
          <p:nvPr/>
        </p:nvSpPr>
        <p:spPr>
          <a:xfrm>
            <a:off x="3044350" y="124775"/>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91" name="Shape 91"/>
        <p:cNvGrpSpPr/>
        <p:nvPr/>
      </p:nvGrpSpPr>
      <p:grpSpPr>
        <a:xfrm>
          <a:off x="0" y="0"/>
          <a:ext cx="0" cy="0"/>
          <a:chOff x="0" y="0"/>
          <a:chExt cx="0" cy="0"/>
        </a:xfrm>
      </p:grpSpPr>
      <p:sp>
        <p:nvSpPr>
          <p:cNvPr id="92" name="Google Shape;92;p17"/>
          <p:cNvSpPr/>
          <p:nvPr/>
        </p:nvSpPr>
        <p:spPr>
          <a:xfrm>
            <a:off x="5753725" y="1856900"/>
            <a:ext cx="3067800" cy="8448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3</a:t>
            </a:r>
            <a:endParaRPr b="1"/>
          </a:p>
          <a:p>
            <a:pPr indent="0" lvl="0" marL="0" rtl="0" algn="l">
              <a:spcBef>
                <a:spcPts val="0"/>
              </a:spcBef>
              <a:spcAft>
                <a:spcPts val="0"/>
              </a:spcAft>
              <a:buNone/>
            </a:pPr>
            <a:r>
              <a:rPr lang="en"/>
              <a:t>Scroll to bottom of page </a:t>
            </a:r>
            <a:endParaRPr/>
          </a:p>
          <a:p>
            <a:pPr indent="0" lvl="0" marL="0" rtl="0" algn="l">
              <a:spcBef>
                <a:spcPts val="0"/>
              </a:spcBef>
              <a:spcAft>
                <a:spcPts val="0"/>
              </a:spcAft>
              <a:buNone/>
            </a:pPr>
            <a:r>
              <a:rPr i="1" lang="en"/>
              <a:t>Click</a:t>
            </a:r>
            <a:r>
              <a:rPr lang="en"/>
              <a:t> - I agree</a:t>
            </a:r>
            <a:endParaRPr/>
          </a:p>
          <a:p>
            <a:pPr indent="0" lvl="0" marL="0" rtl="0" algn="l">
              <a:spcBef>
                <a:spcPts val="0"/>
              </a:spcBef>
              <a:spcAft>
                <a:spcPts val="0"/>
              </a:spcAft>
              <a:buNone/>
            </a:pPr>
            <a:r>
              <a:rPr i="1" lang="en"/>
              <a:t>Click</a:t>
            </a:r>
            <a:r>
              <a:rPr lang="en"/>
              <a:t> - Next</a:t>
            </a:r>
            <a:endParaRPr/>
          </a:p>
        </p:txBody>
      </p:sp>
      <p:pic>
        <p:nvPicPr>
          <p:cNvPr id="93" name="Google Shape;93;p17"/>
          <p:cNvPicPr preferRelativeResize="0"/>
          <p:nvPr/>
        </p:nvPicPr>
        <p:blipFill>
          <a:blip r:embed="rId3">
            <a:alphaModFix/>
          </a:blip>
          <a:stretch>
            <a:fillRect/>
          </a:stretch>
        </p:blipFill>
        <p:spPr>
          <a:xfrm>
            <a:off x="394200" y="1293250"/>
            <a:ext cx="5174148" cy="2769672"/>
          </a:xfrm>
          <a:prstGeom prst="rect">
            <a:avLst/>
          </a:prstGeom>
          <a:noFill/>
          <a:ln>
            <a:noFill/>
          </a:ln>
        </p:spPr>
      </p:pic>
      <p:cxnSp>
        <p:nvCxnSpPr>
          <p:cNvPr id="94" name="Google Shape;94;p17"/>
          <p:cNvCxnSpPr>
            <a:stCxn id="92" idx="1"/>
          </p:cNvCxnSpPr>
          <p:nvPr/>
        </p:nvCxnSpPr>
        <p:spPr>
          <a:xfrm flipH="1">
            <a:off x="1051225" y="2279300"/>
            <a:ext cx="4702500" cy="1230000"/>
          </a:xfrm>
          <a:prstGeom prst="straightConnector1">
            <a:avLst/>
          </a:prstGeom>
          <a:noFill/>
          <a:ln cap="flat" cmpd="sng" w="28575">
            <a:solidFill>
              <a:srgbClr val="FF0000"/>
            </a:solidFill>
            <a:prstDash val="solid"/>
            <a:round/>
            <a:headEnd len="med" w="med" type="none"/>
            <a:tailEnd len="med" w="med" type="triangle"/>
          </a:ln>
        </p:spPr>
      </p:cxnSp>
      <p:pic>
        <p:nvPicPr>
          <p:cNvPr id="95" name="Google Shape;95;p17"/>
          <p:cNvPicPr preferRelativeResize="0"/>
          <p:nvPr/>
        </p:nvPicPr>
        <p:blipFill>
          <a:blip r:embed="rId4">
            <a:alphaModFix/>
          </a:blip>
          <a:stretch>
            <a:fillRect/>
          </a:stretch>
        </p:blipFill>
        <p:spPr>
          <a:xfrm>
            <a:off x="2158857" y="179750"/>
            <a:ext cx="1215219" cy="952625"/>
          </a:xfrm>
          <a:prstGeom prst="rect">
            <a:avLst/>
          </a:prstGeom>
          <a:noFill/>
          <a:ln>
            <a:noFill/>
          </a:ln>
        </p:spPr>
      </p:pic>
      <p:pic>
        <p:nvPicPr>
          <p:cNvPr id="96" name="Google Shape;96;p17"/>
          <p:cNvPicPr preferRelativeResize="0"/>
          <p:nvPr/>
        </p:nvPicPr>
        <p:blipFill>
          <a:blip r:embed="rId5">
            <a:alphaModFix/>
          </a:blip>
          <a:stretch>
            <a:fillRect/>
          </a:stretch>
        </p:blipFill>
        <p:spPr>
          <a:xfrm>
            <a:off x="3818738" y="3908750"/>
            <a:ext cx="1506524" cy="1168799"/>
          </a:xfrm>
          <a:prstGeom prst="rect">
            <a:avLst/>
          </a:prstGeom>
          <a:noFill/>
          <a:ln>
            <a:noFill/>
          </a:ln>
        </p:spPr>
      </p:pic>
      <p:sp>
        <p:nvSpPr>
          <p:cNvPr id="97" name="Google Shape;97;p17"/>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98" name="Google Shape;98;p17"/>
          <p:cNvSpPr txBox="1"/>
          <p:nvPr/>
        </p:nvSpPr>
        <p:spPr>
          <a:xfrm>
            <a:off x="3044350" y="124775"/>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02" name="Shape 102"/>
        <p:cNvGrpSpPr/>
        <p:nvPr/>
      </p:nvGrpSpPr>
      <p:grpSpPr>
        <a:xfrm>
          <a:off x="0" y="0"/>
          <a:ext cx="0" cy="0"/>
          <a:chOff x="0" y="0"/>
          <a:chExt cx="0" cy="0"/>
        </a:xfrm>
      </p:grpSpPr>
      <p:pic>
        <p:nvPicPr>
          <p:cNvPr id="103" name="Google Shape;103;p18"/>
          <p:cNvPicPr preferRelativeResize="0"/>
          <p:nvPr/>
        </p:nvPicPr>
        <p:blipFill>
          <a:blip r:embed="rId3">
            <a:alphaModFix/>
          </a:blip>
          <a:stretch>
            <a:fillRect/>
          </a:stretch>
        </p:blipFill>
        <p:spPr>
          <a:xfrm>
            <a:off x="2452277" y="1116475"/>
            <a:ext cx="5973625" cy="2998450"/>
          </a:xfrm>
          <a:prstGeom prst="rect">
            <a:avLst/>
          </a:prstGeom>
          <a:noFill/>
          <a:ln>
            <a:noFill/>
          </a:ln>
        </p:spPr>
      </p:pic>
      <p:sp>
        <p:nvSpPr>
          <p:cNvPr id="104" name="Google Shape;104;p18"/>
          <p:cNvSpPr txBox="1"/>
          <p:nvPr/>
        </p:nvSpPr>
        <p:spPr>
          <a:xfrm>
            <a:off x="569775" y="1883250"/>
            <a:ext cx="2153700" cy="14649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Step 4</a:t>
            </a:r>
            <a:endParaRPr b="1">
              <a:solidFill>
                <a:schemeClr val="dk1"/>
              </a:solidFill>
            </a:endParaRPr>
          </a:p>
          <a:p>
            <a:pPr indent="0" lvl="0" marL="0" rtl="0" algn="l">
              <a:spcBef>
                <a:spcPts val="0"/>
              </a:spcBef>
              <a:spcAft>
                <a:spcPts val="0"/>
              </a:spcAft>
              <a:buNone/>
            </a:pPr>
            <a:r>
              <a:rPr lang="en">
                <a:solidFill>
                  <a:schemeClr val="dk1"/>
                </a:solidFill>
              </a:rPr>
              <a:t>a) </a:t>
            </a:r>
            <a:r>
              <a:rPr lang="en">
                <a:solidFill>
                  <a:schemeClr val="dk1"/>
                </a:solidFill>
              </a:rPr>
              <a:t>Type Name</a:t>
            </a:r>
            <a:endParaRPr>
              <a:solidFill>
                <a:schemeClr val="dk1"/>
              </a:solidFill>
            </a:endParaRPr>
          </a:p>
          <a:p>
            <a:pPr indent="0" lvl="0" marL="0" rtl="0" algn="l">
              <a:spcBef>
                <a:spcPts val="0"/>
              </a:spcBef>
              <a:spcAft>
                <a:spcPts val="0"/>
              </a:spcAft>
              <a:buNone/>
            </a:pPr>
            <a:r>
              <a:rPr lang="en">
                <a:solidFill>
                  <a:schemeClr val="dk1"/>
                </a:solidFill>
              </a:rPr>
              <a:t>b) Type Phone</a:t>
            </a:r>
            <a:endParaRPr>
              <a:solidFill>
                <a:schemeClr val="dk1"/>
              </a:solidFill>
            </a:endParaRPr>
          </a:p>
          <a:p>
            <a:pPr indent="0" lvl="0" marL="0" rtl="0" algn="l">
              <a:spcBef>
                <a:spcPts val="0"/>
              </a:spcBef>
              <a:spcAft>
                <a:spcPts val="0"/>
              </a:spcAft>
              <a:buNone/>
            </a:pPr>
            <a:r>
              <a:rPr lang="en">
                <a:solidFill>
                  <a:schemeClr val="dk1"/>
                </a:solidFill>
              </a:rPr>
              <a:t>c) Type Email (2x’s)</a:t>
            </a:r>
            <a:endParaRPr>
              <a:solidFill>
                <a:schemeClr val="dk1"/>
              </a:solidFill>
            </a:endParaRPr>
          </a:p>
          <a:p>
            <a:pPr indent="0" lvl="0" marL="0" rtl="0" algn="l">
              <a:spcBef>
                <a:spcPts val="0"/>
              </a:spcBef>
              <a:spcAft>
                <a:spcPts val="0"/>
              </a:spcAft>
              <a:buNone/>
            </a:pPr>
            <a:r>
              <a:rPr lang="en">
                <a:solidFill>
                  <a:schemeClr val="dk1"/>
                </a:solidFill>
              </a:rPr>
              <a:t>d) Click I am not a Robot</a:t>
            </a:r>
            <a:endParaRPr>
              <a:solidFill>
                <a:schemeClr val="dk1"/>
              </a:solidFill>
            </a:endParaRPr>
          </a:p>
          <a:p>
            <a:pPr indent="0" lvl="0" marL="0" rtl="0" algn="l">
              <a:spcBef>
                <a:spcPts val="0"/>
              </a:spcBef>
              <a:spcAft>
                <a:spcPts val="0"/>
              </a:spcAft>
              <a:buNone/>
            </a:pPr>
            <a:r>
              <a:rPr lang="en">
                <a:solidFill>
                  <a:schemeClr val="dk1"/>
                </a:solidFill>
              </a:rPr>
              <a:t>e) Click Next</a:t>
            </a:r>
            <a:endParaRPr>
              <a:solidFill>
                <a:schemeClr val="dk1"/>
              </a:solidFill>
            </a:endParaRPr>
          </a:p>
        </p:txBody>
      </p:sp>
      <p:pic>
        <p:nvPicPr>
          <p:cNvPr id="105" name="Google Shape;105;p18"/>
          <p:cNvPicPr preferRelativeResize="0"/>
          <p:nvPr/>
        </p:nvPicPr>
        <p:blipFill>
          <a:blip r:embed="rId4">
            <a:alphaModFix/>
          </a:blip>
          <a:stretch>
            <a:fillRect/>
          </a:stretch>
        </p:blipFill>
        <p:spPr>
          <a:xfrm>
            <a:off x="2158882" y="43975"/>
            <a:ext cx="1215219" cy="952625"/>
          </a:xfrm>
          <a:prstGeom prst="rect">
            <a:avLst/>
          </a:prstGeom>
          <a:noFill/>
          <a:ln>
            <a:noFill/>
          </a:ln>
        </p:spPr>
      </p:pic>
      <p:pic>
        <p:nvPicPr>
          <p:cNvPr id="106" name="Google Shape;106;p18"/>
          <p:cNvPicPr preferRelativeResize="0"/>
          <p:nvPr/>
        </p:nvPicPr>
        <p:blipFill>
          <a:blip r:embed="rId5">
            <a:alphaModFix/>
          </a:blip>
          <a:stretch>
            <a:fillRect/>
          </a:stretch>
        </p:blipFill>
        <p:spPr>
          <a:xfrm>
            <a:off x="3818749" y="3990075"/>
            <a:ext cx="1401672" cy="1087476"/>
          </a:xfrm>
          <a:prstGeom prst="rect">
            <a:avLst/>
          </a:prstGeom>
          <a:noFill/>
          <a:ln>
            <a:noFill/>
          </a:ln>
        </p:spPr>
      </p:pic>
      <p:sp>
        <p:nvSpPr>
          <p:cNvPr id="107" name="Google Shape;107;p18"/>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108" name="Google Shape;108;p18"/>
          <p:cNvSpPr txBox="1"/>
          <p:nvPr/>
        </p:nvSpPr>
        <p:spPr>
          <a:xfrm>
            <a:off x="3044350" y="0"/>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12" name="Shape 112"/>
        <p:cNvGrpSpPr/>
        <p:nvPr/>
      </p:nvGrpSpPr>
      <p:grpSpPr>
        <a:xfrm>
          <a:off x="0" y="0"/>
          <a:ext cx="0" cy="0"/>
          <a:chOff x="0" y="0"/>
          <a:chExt cx="0" cy="0"/>
        </a:xfrm>
      </p:grpSpPr>
      <p:sp>
        <p:nvSpPr>
          <p:cNvPr id="113" name="Google Shape;113;p19"/>
          <p:cNvSpPr/>
          <p:nvPr/>
        </p:nvSpPr>
        <p:spPr>
          <a:xfrm>
            <a:off x="5675300" y="1189200"/>
            <a:ext cx="2955900" cy="27651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5</a:t>
            </a:r>
            <a:endParaRPr b="1"/>
          </a:p>
          <a:p>
            <a:pPr indent="-317500" lvl="0" marL="457200" rtl="0" algn="l">
              <a:spcBef>
                <a:spcPts val="0"/>
              </a:spcBef>
              <a:spcAft>
                <a:spcPts val="0"/>
              </a:spcAft>
              <a:buSzPts val="1400"/>
              <a:buAutoNum type="alphaLcParenR"/>
            </a:pPr>
            <a:r>
              <a:rPr i="1" lang="en"/>
              <a:t>Drop down menu</a:t>
            </a:r>
            <a:r>
              <a:rPr lang="en"/>
              <a:t> - Entity type</a:t>
            </a:r>
            <a:endParaRPr/>
          </a:p>
          <a:p>
            <a:pPr indent="-317500" lvl="0" marL="457200" rtl="0" algn="l">
              <a:spcBef>
                <a:spcPts val="0"/>
              </a:spcBef>
              <a:spcAft>
                <a:spcPts val="0"/>
              </a:spcAft>
              <a:buSzPts val="1400"/>
              <a:buAutoNum type="alphaLcParenR"/>
            </a:pPr>
            <a:r>
              <a:rPr i="1" lang="en"/>
              <a:t>Type</a:t>
            </a:r>
            <a:r>
              <a:rPr lang="en"/>
              <a:t> - Legal name of business</a:t>
            </a:r>
            <a:endParaRPr/>
          </a:p>
          <a:p>
            <a:pPr indent="-317500" lvl="0" marL="457200" rtl="0" algn="l">
              <a:spcBef>
                <a:spcPts val="0"/>
              </a:spcBef>
              <a:spcAft>
                <a:spcPts val="0"/>
              </a:spcAft>
              <a:buSzPts val="1400"/>
              <a:buAutoNum type="alphaLcParenR"/>
            </a:pPr>
            <a:r>
              <a:rPr i="1" lang="en"/>
              <a:t>Type</a:t>
            </a:r>
            <a:r>
              <a:rPr lang="en"/>
              <a:t> - Mailing address</a:t>
            </a:r>
            <a:endParaRPr/>
          </a:p>
          <a:p>
            <a:pPr indent="-317500" lvl="0" marL="457200" rtl="0" algn="l">
              <a:spcBef>
                <a:spcPts val="0"/>
              </a:spcBef>
              <a:spcAft>
                <a:spcPts val="0"/>
              </a:spcAft>
              <a:buSzPts val="1400"/>
              <a:buAutoNum type="alphaLcParenR"/>
            </a:pPr>
            <a:r>
              <a:rPr i="1" lang="en"/>
              <a:t>Type</a:t>
            </a:r>
            <a:r>
              <a:rPr lang="en"/>
              <a:t> - Phone #</a:t>
            </a:r>
            <a:endParaRPr/>
          </a:p>
          <a:p>
            <a:pPr indent="-317500" lvl="0" marL="457200" rtl="0" algn="l">
              <a:spcBef>
                <a:spcPts val="0"/>
              </a:spcBef>
              <a:spcAft>
                <a:spcPts val="0"/>
              </a:spcAft>
              <a:buSzPts val="1400"/>
              <a:buAutoNum type="alphaLcParenR"/>
            </a:pPr>
            <a:r>
              <a:rPr i="1" lang="en"/>
              <a:t>Type</a:t>
            </a:r>
            <a:r>
              <a:rPr lang="en"/>
              <a:t> - Email</a:t>
            </a:r>
            <a:endParaRPr/>
          </a:p>
          <a:p>
            <a:pPr indent="-317500" lvl="0" marL="457200" rtl="0" algn="l">
              <a:spcBef>
                <a:spcPts val="0"/>
              </a:spcBef>
              <a:spcAft>
                <a:spcPts val="0"/>
              </a:spcAft>
              <a:buSzPts val="1400"/>
              <a:buAutoNum type="alphaLcParenR"/>
            </a:pPr>
            <a:r>
              <a:rPr i="1" lang="en"/>
              <a:t>Click</a:t>
            </a:r>
            <a:r>
              <a:rPr lang="en"/>
              <a:t> - No, typically for the next 2 questions</a:t>
            </a:r>
            <a:endParaRPr/>
          </a:p>
          <a:p>
            <a:pPr indent="-317500" lvl="0" marL="457200" rtl="0" algn="l">
              <a:spcBef>
                <a:spcPts val="0"/>
              </a:spcBef>
              <a:spcAft>
                <a:spcPts val="0"/>
              </a:spcAft>
              <a:buSzPts val="1400"/>
              <a:buAutoNum type="alphaLcParenR"/>
            </a:pPr>
            <a:r>
              <a:rPr i="1" lang="en"/>
              <a:t>Choose</a:t>
            </a:r>
            <a:r>
              <a:rPr lang="en"/>
              <a:t> - Starting date for business</a:t>
            </a:r>
            <a:endParaRPr/>
          </a:p>
          <a:p>
            <a:pPr indent="-317500" lvl="0" marL="457200" rtl="0" algn="l">
              <a:spcBef>
                <a:spcPts val="0"/>
              </a:spcBef>
              <a:spcAft>
                <a:spcPts val="0"/>
              </a:spcAft>
              <a:buSzPts val="1400"/>
              <a:buAutoNum type="alphaLcParenR"/>
            </a:pPr>
            <a:r>
              <a:rPr i="1" lang="en"/>
              <a:t>Click </a:t>
            </a:r>
            <a:r>
              <a:rPr lang="en"/>
              <a:t>- Save &amp; Continue</a:t>
            </a:r>
            <a:endParaRPr/>
          </a:p>
        </p:txBody>
      </p:sp>
      <p:pic>
        <p:nvPicPr>
          <p:cNvPr id="114" name="Google Shape;114;p19"/>
          <p:cNvPicPr preferRelativeResize="0"/>
          <p:nvPr/>
        </p:nvPicPr>
        <p:blipFill>
          <a:blip r:embed="rId3">
            <a:alphaModFix/>
          </a:blip>
          <a:stretch>
            <a:fillRect/>
          </a:stretch>
        </p:blipFill>
        <p:spPr>
          <a:xfrm>
            <a:off x="618577" y="1151488"/>
            <a:ext cx="4885894" cy="2998449"/>
          </a:xfrm>
          <a:prstGeom prst="rect">
            <a:avLst/>
          </a:prstGeom>
          <a:noFill/>
          <a:ln>
            <a:noFill/>
          </a:ln>
        </p:spPr>
      </p:pic>
      <p:cxnSp>
        <p:nvCxnSpPr>
          <p:cNvPr id="115" name="Google Shape;115;p19"/>
          <p:cNvCxnSpPr/>
          <p:nvPr/>
        </p:nvCxnSpPr>
        <p:spPr>
          <a:xfrm rot="10800000">
            <a:off x="4252400" y="1473050"/>
            <a:ext cx="1422900" cy="96000"/>
          </a:xfrm>
          <a:prstGeom prst="straightConnector1">
            <a:avLst/>
          </a:prstGeom>
          <a:noFill/>
          <a:ln cap="flat" cmpd="sng" w="28575">
            <a:solidFill>
              <a:srgbClr val="FF0000"/>
            </a:solidFill>
            <a:prstDash val="solid"/>
            <a:round/>
            <a:headEnd len="med" w="med" type="none"/>
            <a:tailEnd len="med" w="med" type="triangle"/>
          </a:ln>
        </p:spPr>
      </p:cxnSp>
      <p:pic>
        <p:nvPicPr>
          <p:cNvPr id="116" name="Google Shape;116;p19"/>
          <p:cNvPicPr preferRelativeResize="0"/>
          <p:nvPr/>
        </p:nvPicPr>
        <p:blipFill>
          <a:blip r:embed="rId4">
            <a:alphaModFix/>
          </a:blip>
          <a:stretch>
            <a:fillRect/>
          </a:stretch>
        </p:blipFill>
        <p:spPr>
          <a:xfrm>
            <a:off x="2158857" y="70025"/>
            <a:ext cx="1215219" cy="952625"/>
          </a:xfrm>
          <a:prstGeom prst="rect">
            <a:avLst/>
          </a:prstGeom>
          <a:noFill/>
          <a:ln>
            <a:noFill/>
          </a:ln>
        </p:spPr>
      </p:pic>
      <p:pic>
        <p:nvPicPr>
          <p:cNvPr id="117" name="Google Shape;117;p19"/>
          <p:cNvPicPr preferRelativeResize="0"/>
          <p:nvPr/>
        </p:nvPicPr>
        <p:blipFill>
          <a:blip r:embed="rId5">
            <a:alphaModFix/>
          </a:blip>
          <a:stretch>
            <a:fillRect/>
          </a:stretch>
        </p:blipFill>
        <p:spPr>
          <a:xfrm>
            <a:off x="3958075" y="4084000"/>
            <a:ext cx="1227852" cy="952626"/>
          </a:xfrm>
          <a:prstGeom prst="rect">
            <a:avLst/>
          </a:prstGeom>
          <a:noFill/>
          <a:ln>
            <a:noFill/>
          </a:ln>
        </p:spPr>
      </p:pic>
      <p:sp>
        <p:nvSpPr>
          <p:cNvPr id="118" name="Google Shape;118;p19"/>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119" name="Google Shape;119;p19"/>
          <p:cNvSpPr txBox="1"/>
          <p:nvPr/>
        </p:nvSpPr>
        <p:spPr>
          <a:xfrm>
            <a:off x="3044350" y="70025"/>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23" name="Shape 123"/>
        <p:cNvGrpSpPr/>
        <p:nvPr/>
      </p:nvGrpSpPr>
      <p:grpSpPr>
        <a:xfrm>
          <a:off x="0" y="0"/>
          <a:ext cx="0" cy="0"/>
          <a:chOff x="0" y="0"/>
          <a:chExt cx="0" cy="0"/>
        </a:xfrm>
      </p:grpSpPr>
      <p:sp>
        <p:nvSpPr>
          <p:cNvPr id="124" name="Google Shape;124;p20"/>
          <p:cNvSpPr/>
          <p:nvPr/>
        </p:nvSpPr>
        <p:spPr>
          <a:xfrm>
            <a:off x="5561275" y="1132375"/>
            <a:ext cx="3270300" cy="25401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6</a:t>
            </a:r>
            <a:endParaRPr b="1"/>
          </a:p>
          <a:p>
            <a:pPr indent="-317500" lvl="0" marL="457200" rtl="0" algn="l">
              <a:spcBef>
                <a:spcPts val="0"/>
              </a:spcBef>
              <a:spcAft>
                <a:spcPts val="0"/>
              </a:spcAft>
              <a:buSzPts val="1400"/>
              <a:buAutoNum type="alphaLcParenR"/>
            </a:pPr>
            <a:r>
              <a:rPr i="1" lang="en"/>
              <a:t>Click</a:t>
            </a:r>
            <a:r>
              <a:rPr lang="en"/>
              <a:t> - No (typically)</a:t>
            </a:r>
            <a:endParaRPr/>
          </a:p>
          <a:p>
            <a:pPr indent="-317500" lvl="0" marL="457200" rtl="0" algn="l">
              <a:spcBef>
                <a:spcPts val="0"/>
              </a:spcBef>
              <a:spcAft>
                <a:spcPts val="0"/>
              </a:spcAft>
              <a:buSzPts val="1400"/>
              <a:buAutoNum type="alphaLcParenR"/>
            </a:pPr>
            <a:r>
              <a:rPr i="1" lang="en"/>
              <a:t>Click</a:t>
            </a:r>
            <a:r>
              <a:rPr lang="en"/>
              <a:t> - No </a:t>
            </a:r>
            <a:r>
              <a:rPr lang="en">
                <a:solidFill>
                  <a:schemeClr val="dk1"/>
                </a:solidFill>
              </a:rPr>
              <a:t>(typically)</a:t>
            </a:r>
            <a:endParaRPr/>
          </a:p>
          <a:p>
            <a:pPr indent="-317500" lvl="0" marL="457200" rtl="0" algn="l">
              <a:spcBef>
                <a:spcPts val="0"/>
              </a:spcBef>
              <a:spcAft>
                <a:spcPts val="0"/>
              </a:spcAft>
              <a:buSzPts val="1400"/>
              <a:buAutoNum type="alphaLcParenR"/>
            </a:pPr>
            <a:r>
              <a:rPr i="1" lang="en"/>
              <a:t>Click</a:t>
            </a:r>
            <a:r>
              <a:rPr lang="en"/>
              <a:t> - Yes </a:t>
            </a:r>
            <a:r>
              <a:rPr lang="en">
                <a:solidFill>
                  <a:schemeClr val="dk1"/>
                </a:solidFill>
              </a:rPr>
              <a:t>(typically)</a:t>
            </a:r>
            <a:endParaRPr/>
          </a:p>
          <a:p>
            <a:pPr indent="-317500" lvl="0" marL="457200" rtl="0" algn="l">
              <a:spcBef>
                <a:spcPts val="0"/>
              </a:spcBef>
              <a:spcAft>
                <a:spcPts val="0"/>
              </a:spcAft>
              <a:buSzPts val="1400"/>
              <a:buAutoNum type="alphaLcParenR"/>
            </a:pPr>
            <a:r>
              <a:rPr i="1" lang="en"/>
              <a:t>Click</a:t>
            </a:r>
            <a:r>
              <a:rPr lang="en"/>
              <a:t> - No </a:t>
            </a:r>
            <a:r>
              <a:rPr lang="en">
                <a:solidFill>
                  <a:schemeClr val="dk1"/>
                </a:solidFill>
              </a:rPr>
              <a:t>(typically)</a:t>
            </a:r>
            <a:endParaRPr/>
          </a:p>
          <a:p>
            <a:pPr indent="-317500" lvl="0" marL="457200" rtl="0" algn="l">
              <a:spcBef>
                <a:spcPts val="0"/>
              </a:spcBef>
              <a:spcAft>
                <a:spcPts val="0"/>
              </a:spcAft>
              <a:buSzPts val="1400"/>
              <a:buAutoNum type="alphaLcParenR"/>
            </a:pPr>
            <a:r>
              <a:rPr i="1" lang="en"/>
              <a:t>Click</a:t>
            </a:r>
            <a:r>
              <a:rPr lang="en"/>
              <a:t> - No </a:t>
            </a:r>
            <a:r>
              <a:rPr lang="en">
                <a:solidFill>
                  <a:schemeClr val="dk1"/>
                </a:solidFill>
              </a:rPr>
              <a:t>(typically)</a:t>
            </a:r>
            <a:endParaRPr/>
          </a:p>
          <a:p>
            <a:pPr indent="-317500" lvl="0" marL="457200" rtl="0" algn="l">
              <a:spcBef>
                <a:spcPts val="0"/>
              </a:spcBef>
              <a:spcAft>
                <a:spcPts val="0"/>
              </a:spcAft>
              <a:buSzPts val="1400"/>
              <a:buAutoNum type="alphaLcParenR"/>
            </a:pPr>
            <a:r>
              <a:rPr i="1" lang="en"/>
              <a:t>Click</a:t>
            </a:r>
            <a:r>
              <a:rPr lang="en"/>
              <a:t> - No </a:t>
            </a:r>
            <a:r>
              <a:rPr lang="en">
                <a:solidFill>
                  <a:schemeClr val="dk1"/>
                </a:solidFill>
              </a:rPr>
              <a:t>(typically)</a:t>
            </a:r>
            <a:endParaRPr/>
          </a:p>
          <a:p>
            <a:pPr indent="-317500" lvl="0" marL="457200" rtl="0" algn="l">
              <a:spcBef>
                <a:spcPts val="0"/>
              </a:spcBef>
              <a:spcAft>
                <a:spcPts val="0"/>
              </a:spcAft>
              <a:buSzPts val="1400"/>
              <a:buAutoNum type="alphaLcParenR"/>
            </a:pPr>
            <a:r>
              <a:rPr i="1" lang="en"/>
              <a:t>Click</a:t>
            </a:r>
            <a:r>
              <a:rPr lang="en"/>
              <a:t> - No </a:t>
            </a:r>
            <a:r>
              <a:rPr lang="en">
                <a:solidFill>
                  <a:schemeClr val="dk1"/>
                </a:solidFill>
              </a:rPr>
              <a:t>(typically)</a:t>
            </a:r>
            <a:endParaRPr/>
          </a:p>
          <a:p>
            <a:pPr indent="-317500" lvl="0" marL="457200" rtl="0" algn="l">
              <a:spcBef>
                <a:spcPts val="0"/>
              </a:spcBef>
              <a:spcAft>
                <a:spcPts val="0"/>
              </a:spcAft>
              <a:buSzPts val="1400"/>
              <a:buAutoNum type="alphaLcParenR"/>
            </a:pPr>
            <a:r>
              <a:rPr i="1" lang="en"/>
              <a:t>Click</a:t>
            </a:r>
            <a:r>
              <a:rPr lang="en"/>
              <a:t> - No </a:t>
            </a:r>
            <a:r>
              <a:rPr lang="en">
                <a:solidFill>
                  <a:schemeClr val="dk1"/>
                </a:solidFill>
              </a:rPr>
              <a:t>(typically)</a:t>
            </a:r>
            <a:endParaRPr/>
          </a:p>
          <a:p>
            <a:pPr indent="-317500" lvl="0" marL="457200" rtl="0" algn="l">
              <a:spcBef>
                <a:spcPts val="0"/>
              </a:spcBef>
              <a:spcAft>
                <a:spcPts val="0"/>
              </a:spcAft>
              <a:buSzPts val="1400"/>
              <a:buAutoNum type="alphaLcParenR"/>
            </a:pPr>
            <a:r>
              <a:rPr i="1" lang="en"/>
              <a:t>Click</a:t>
            </a:r>
            <a:r>
              <a:rPr lang="en"/>
              <a:t> - No </a:t>
            </a:r>
            <a:r>
              <a:rPr lang="en">
                <a:solidFill>
                  <a:schemeClr val="dk1"/>
                </a:solidFill>
              </a:rPr>
              <a:t>(typically)</a:t>
            </a:r>
            <a:endParaRPr/>
          </a:p>
          <a:p>
            <a:pPr indent="-317500" lvl="0" marL="457200" rtl="0" algn="l">
              <a:spcBef>
                <a:spcPts val="0"/>
              </a:spcBef>
              <a:spcAft>
                <a:spcPts val="0"/>
              </a:spcAft>
              <a:buSzPts val="1400"/>
              <a:buAutoNum type="alphaLcParenR"/>
            </a:pPr>
            <a:r>
              <a:rPr i="1" lang="en"/>
              <a:t>Click</a:t>
            </a:r>
            <a:r>
              <a:rPr lang="en"/>
              <a:t> - Save and continue</a:t>
            </a:r>
            <a:endParaRPr/>
          </a:p>
        </p:txBody>
      </p:sp>
      <p:pic>
        <p:nvPicPr>
          <p:cNvPr id="125" name="Google Shape;125;p20"/>
          <p:cNvPicPr preferRelativeResize="0"/>
          <p:nvPr/>
        </p:nvPicPr>
        <p:blipFill>
          <a:blip r:embed="rId3">
            <a:alphaModFix/>
          </a:blip>
          <a:stretch>
            <a:fillRect/>
          </a:stretch>
        </p:blipFill>
        <p:spPr>
          <a:xfrm>
            <a:off x="351252" y="1132375"/>
            <a:ext cx="4808472" cy="2998451"/>
          </a:xfrm>
          <a:prstGeom prst="rect">
            <a:avLst/>
          </a:prstGeom>
          <a:noFill/>
          <a:ln>
            <a:noFill/>
          </a:ln>
        </p:spPr>
      </p:pic>
      <p:cxnSp>
        <p:nvCxnSpPr>
          <p:cNvPr id="126" name="Google Shape;126;p20"/>
          <p:cNvCxnSpPr/>
          <p:nvPr/>
        </p:nvCxnSpPr>
        <p:spPr>
          <a:xfrm flipH="1">
            <a:off x="2642725" y="1648550"/>
            <a:ext cx="2918400" cy="450600"/>
          </a:xfrm>
          <a:prstGeom prst="straightConnector1">
            <a:avLst/>
          </a:prstGeom>
          <a:noFill/>
          <a:ln cap="flat" cmpd="sng" w="28575">
            <a:solidFill>
              <a:srgbClr val="FF0000"/>
            </a:solidFill>
            <a:prstDash val="solid"/>
            <a:round/>
            <a:headEnd len="med" w="med" type="none"/>
            <a:tailEnd len="med" w="med" type="triangle"/>
          </a:ln>
        </p:spPr>
      </p:cxnSp>
      <p:pic>
        <p:nvPicPr>
          <p:cNvPr id="127" name="Google Shape;127;p20"/>
          <p:cNvPicPr preferRelativeResize="0"/>
          <p:nvPr/>
        </p:nvPicPr>
        <p:blipFill>
          <a:blip r:embed="rId4">
            <a:alphaModFix/>
          </a:blip>
          <a:stretch>
            <a:fillRect/>
          </a:stretch>
        </p:blipFill>
        <p:spPr>
          <a:xfrm>
            <a:off x="2147882" y="76950"/>
            <a:ext cx="1215219" cy="952625"/>
          </a:xfrm>
          <a:prstGeom prst="rect">
            <a:avLst/>
          </a:prstGeom>
          <a:noFill/>
          <a:ln>
            <a:noFill/>
          </a:ln>
        </p:spPr>
      </p:pic>
      <p:pic>
        <p:nvPicPr>
          <p:cNvPr id="128" name="Google Shape;128;p20"/>
          <p:cNvPicPr preferRelativeResize="0"/>
          <p:nvPr/>
        </p:nvPicPr>
        <p:blipFill>
          <a:blip r:embed="rId5">
            <a:alphaModFix/>
          </a:blip>
          <a:stretch>
            <a:fillRect/>
          </a:stretch>
        </p:blipFill>
        <p:spPr>
          <a:xfrm>
            <a:off x="3898637" y="4032700"/>
            <a:ext cx="1346727" cy="1044851"/>
          </a:xfrm>
          <a:prstGeom prst="rect">
            <a:avLst/>
          </a:prstGeom>
          <a:noFill/>
          <a:ln>
            <a:noFill/>
          </a:ln>
        </p:spPr>
      </p:pic>
      <p:sp>
        <p:nvSpPr>
          <p:cNvPr id="129" name="Google Shape;129;p20"/>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130" name="Google Shape;130;p20"/>
          <p:cNvSpPr txBox="1"/>
          <p:nvPr/>
        </p:nvSpPr>
        <p:spPr>
          <a:xfrm>
            <a:off x="3044350" y="31800"/>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34" name="Shape 134"/>
        <p:cNvGrpSpPr/>
        <p:nvPr/>
      </p:nvGrpSpPr>
      <p:grpSpPr>
        <a:xfrm>
          <a:off x="0" y="0"/>
          <a:ext cx="0" cy="0"/>
          <a:chOff x="0" y="0"/>
          <a:chExt cx="0" cy="0"/>
        </a:xfrm>
      </p:grpSpPr>
      <p:pic>
        <p:nvPicPr>
          <p:cNvPr id="135" name="Google Shape;135;p21"/>
          <p:cNvPicPr preferRelativeResize="0"/>
          <p:nvPr/>
        </p:nvPicPr>
        <p:blipFill rotWithShape="1">
          <a:blip r:embed="rId3">
            <a:alphaModFix/>
          </a:blip>
          <a:srcRect b="13941" l="0" r="0" t="0"/>
          <a:stretch/>
        </p:blipFill>
        <p:spPr>
          <a:xfrm>
            <a:off x="395925" y="1198738"/>
            <a:ext cx="8352152" cy="2833925"/>
          </a:xfrm>
          <a:prstGeom prst="rect">
            <a:avLst/>
          </a:prstGeom>
          <a:noFill/>
          <a:ln>
            <a:noFill/>
          </a:ln>
        </p:spPr>
      </p:pic>
      <p:cxnSp>
        <p:nvCxnSpPr>
          <p:cNvPr id="136" name="Google Shape;136;p21"/>
          <p:cNvCxnSpPr/>
          <p:nvPr/>
        </p:nvCxnSpPr>
        <p:spPr>
          <a:xfrm flipH="1">
            <a:off x="4516275" y="2836400"/>
            <a:ext cx="1188000" cy="10800"/>
          </a:xfrm>
          <a:prstGeom prst="straightConnector1">
            <a:avLst/>
          </a:prstGeom>
          <a:noFill/>
          <a:ln cap="flat" cmpd="sng" w="38100">
            <a:solidFill>
              <a:srgbClr val="FF0000"/>
            </a:solidFill>
            <a:prstDash val="solid"/>
            <a:round/>
            <a:headEnd len="med" w="med" type="none"/>
            <a:tailEnd len="med" w="med" type="stealth"/>
          </a:ln>
        </p:spPr>
      </p:cxnSp>
      <p:sp>
        <p:nvSpPr>
          <p:cNvPr id="137" name="Google Shape;137;p21"/>
          <p:cNvSpPr/>
          <p:nvPr/>
        </p:nvSpPr>
        <p:spPr>
          <a:xfrm>
            <a:off x="5704275" y="2478500"/>
            <a:ext cx="3043800" cy="8697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7</a:t>
            </a:r>
            <a:endParaRPr b="1"/>
          </a:p>
          <a:p>
            <a:pPr indent="0" lvl="0" marL="0" rtl="0" algn="l">
              <a:spcBef>
                <a:spcPts val="0"/>
              </a:spcBef>
              <a:spcAft>
                <a:spcPts val="0"/>
              </a:spcAft>
              <a:buNone/>
            </a:pPr>
            <a:r>
              <a:rPr i="1" lang="en"/>
              <a:t>Click</a:t>
            </a:r>
            <a:r>
              <a:rPr lang="en"/>
              <a:t> - No </a:t>
            </a:r>
            <a:r>
              <a:rPr lang="en">
                <a:solidFill>
                  <a:schemeClr val="dk1"/>
                </a:solidFill>
              </a:rPr>
              <a:t>(typically)</a:t>
            </a:r>
            <a:endParaRPr>
              <a:solidFill>
                <a:schemeClr val="dk1"/>
              </a:solidFill>
            </a:endParaRPr>
          </a:p>
          <a:p>
            <a:pPr indent="0" lvl="0" marL="0" rtl="0" algn="l">
              <a:spcBef>
                <a:spcPts val="0"/>
              </a:spcBef>
              <a:spcAft>
                <a:spcPts val="0"/>
              </a:spcAft>
              <a:buNone/>
            </a:pPr>
            <a:r>
              <a:rPr i="1" lang="en">
                <a:solidFill>
                  <a:schemeClr val="dk1"/>
                </a:solidFill>
              </a:rPr>
              <a:t>Click </a:t>
            </a:r>
            <a:r>
              <a:rPr lang="en">
                <a:solidFill>
                  <a:schemeClr val="dk1"/>
                </a:solidFill>
              </a:rPr>
              <a:t>- No (typically)</a:t>
            </a:r>
            <a:endParaRPr>
              <a:solidFill>
                <a:schemeClr val="dk1"/>
              </a:solidFill>
            </a:endParaRPr>
          </a:p>
          <a:p>
            <a:pPr indent="0" lvl="0" marL="0" rtl="0" algn="l">
              <a:spcBef>
                <a:spcPts val="0"/>
              </a:spcBef>
              <a:spcAft>
                <a:spcPts val="0"/>
              </a:spcAft>
              <a:buNone/>
            </a:pPr>
            <a:r>
              <a:rPr i="1" lang="en">
                <a:solidFill>
                  <a:schemeClr val="dk1"/>
                </a:solidFill>
              </a:rPr>
              <a:t>Click</a:t>
            </a:r>
            <a:r>
              <a:rPr lang="en">
                <a:solidFill>
                  <a:schemeClr val="dk1"/>
                </a:solidFill>
              </a:rPr>
              <a:t> - Save and continue</a:t>
            </a:r>
            <a:endParaRPr>
              <a:solidFill>
                <a:schemeClr val="dk1"/>
              </a:solidFill>
            </a:endParaRPr>
          </a:p>
        </p:txBody>
      </p:sp>
      <p:pic>
        <p:nvPicPr>
          <p:cNvPr id="138" name="Google Shape;138;p21"/>
          <p:cNvPicPr preferRelativeResize="0"/>
          <p:nvPr/>
        </p:nvPicPr>
        <p:blipFill>
          <a:blip r:embed="rId4">
            <a:alphaModFix/>
          </a:blip>
          <a:stretch>
            <a:fillRect/>
          </a:stretch>
        </p:blipFill>
        <p:spPr>
          <a:xfrm>
            <a:off x="2158857" y="124775"/>
            <a:ext cx="1215219" cy="952625"/>
          </a:xfrm>
          <a:prstGeom prst="rect">
            <a:avLst/>
          </a:prstGeom>
          <a:noFill/>
          <a:ln>
            <a:noFill/>
          </a:ln>
        </p:spPr>
      </p:pic>
      <p:pic>
        <p:nvPicPr>
          <p:cNvPr id="139" name="Google Shape;139;p21"/>
          <p:cNvPicPr preferRelativeResize="0"/>
          <p:nvPr/>
        </p:nvPicPr>
        <p:blipFill>
          <a:blip r:embed="rId5">
            <a:alphaModFix/>
          </a:blip>
          <a:stretch>
            <a:fillRect/>
          </a:stretch>
        </p:blipFill>
        <p:spPr>
          <a:xfrm>
            <a:off x="3818738" y="3908750"/>
            <a:ext cx="1506524" cy="1168799"/>
          </a:xfrm>
          <a:prstGeom prst="rect">
            <a:avLst/>
          </a:prstGeom>
          <a:noFill/>
          <a:ln>
            <a:noFill/>
          </a:ln>
        </p:spPr>
      </p:pic>
      <p:sp>
        <p:nvSpPr>
          <p:cNvPr id="140" name="Google Shape;140;p21"/>
          <p:cNvSpPr txBox="1"/>
          <p:nvPr/>
        </p:nvSpPr>
        <p:spPr>
          <a:xfrm>
            <a:off x="2866350" y="4746900"/>
            <a:ext cx="3411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6">
                  <a:extLst>
                    <a:ext uri="{A12FA001-AC4F-418D-AE19-62706E023703}">
                      <ahyp:hlinkClr val="tx"/>
                    </a:ext>
                  </a:extLst>
                </a:hlinkClick>
              </a:rPr>
              <a:t>https://www.salestaxandmore.com/</a:t>
            </a:r>
            <a:endParaRPr>
              <a:solidFill>
                <a:srgbClr val="0000FF"/>
              </a:solidFill>
            </a:endParaRPr>
          </a:p>
        </p:txBody>
      </p:sp>
      <p:sp>
        <p:nvSpPr>
          <p:cNvPr id="141" name="Google Shape;141;p21"/>
          <p:cNvSpPr txBox="1"/>
          <p:nvPr/>
        </p:nvSpPr>
        <p:spPr>
          <a:xfrm>
            <a:off x="3044350" y="80800"/>
            <a:ext cx="5658000" cy="4845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4000"/>
              </a:spcAft>
              <a:buNone/>
            </a:pPr>
            <a:r>
              <a:rPr b="1" lang="en" sz="2400">
                <a:solidFill>
                  <a:srgbClr val="FAFAFF"/>
                </a:solidFill>
              </a:rPr>
              <a:t>Sales Tax and More - MO Registration</a:t>
            </a:r>
            <a:endParaRPr b="1" sz="2400">
              <a:solidFill>
                <a:srgbClr val="FAFA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