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21708" y="3013913"/>
            <a:ext cx="3148583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25423" y="2420492"/>
            <a:ext cx="9941153" cy="3228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Relationship Id="rId3" Type="http://schemas.openxmlformats.org/officeDocument/2006/relationships/image" Target="../media/image9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9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hyperlink" Target="http://www.classroom.google.com/" TargetMode="External"/><Relationship Id="rId6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9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80575" y="3082798"/>
            <a:ext cx="2191385" cy="20396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200" spc="-5" b="1">
                <a:solidFill>
                  <a:srgbClr val="6F2F9F"/>
                </a:solidFill>
                <a:latin typeface="Arial"/>
                <a:cs typeface="Arial"/>
              </a:rPr>
              <a:t>Observa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las </a:t>
            </a:r>
            <a:r>
              <a:rPr dirty="0" sz="2200" spc="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calificaciones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de todas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las </a:t>
            </a:r>
            <a:r>
              <a:rPr dirty="0" sz="2200" spc="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tareas </a:t>
            </a:r>
            <a:r>
              <a:rPr dirty="0" sz="2200" spc="-5" b="1">
                <a:solidFill>
                  <a:srgbClr val="6F2F9F"/>
                </a:solidFill>
                <a:latin typeface="Arial"/>
                <a:cs typeface="Arial"/>
              </a:rPr>
              <a:t>desde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la </a:t>
            </a:r>
            <a:r>
              <a:rPr dirty="0" sz="2200" spc="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pestaña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“</a:t>
            </a:r>
            <a:r>
              <a:rPr dirty="0" sz="2200" spc="-10" b="1">
                <a:solidFill>
                  <a:srgbClr val="6F2F9F"/>
                </a:solidFill>
                <a:latin typeface="Arial"/>
                <a:cs typeface="Arial"/>
              </a:rPr>
              <a:t>C</a:t>
            </a:r>
            <a:r>
              <a:rPr dirty="0" sz="2200" spc="-5" b="1">
                <a:solidFill>
                  <a:srgbClr val="6F2F9F"/>
                </a:solidFill>
                <a:latin typeface="Arial"/>
                <a:cs typeface="Arial"/>
              </a:rPr>
              <a:t>al</a:t>
            </a:r>
            <a:r>
              <a:rPr dirty="0" sz="2200" spc="10" b="1">
                <a:solidFill>
                  <a:srgbClr val="6F2F9F"/>
                </a:solidFill>
                <a:latin typeface="Arial"/>
                <a:cs typeface="Arial"/>
              </a:rPr>
              <a:t>i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fi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</a:t>
            </a:r>
            <a:r>
              <a:rPr dirty="0" sz="2200" spc="-10" b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cio</a:t>
            </a:r>
            <a:r>
              <a:rPr dirty="0" sz="2200" spc="-5" b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z="2200" spc="-1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”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49223" y="1716023"/>
            <a:ext cx="8928100" cy="4291965"/>
            <a:chOff x="649223" y="1716023"/>
            <a:chExt cx="8928100" cy="42919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9223" y="1716023"/>
              <a:ext cx="8314944" cy="429158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990887" y="1907079"/>
              <a:ext cx="1586865" cy="2206625"/>
            </a:xfrm>
            <a:custGeom>
              <a:avLst/>
              <a:gdLst/>
              <a:ahLst/>
              <a:cxnLst/>
              <a:rect l="l" t="t" r="r" b="b"/>
              <a:pathLst>
                <a:path w="1586865" h="2206625">
                  <a:moveTo>
                    <a:pt x="66047" y="61699"/>
                  </a:moveTo>
                  <a:lnTo>
                    <a:pt x="59642" y="68532"/>
                  </a:lnTo>
                  <a:lnTo>
                    <a:pt x="51059" y="72363"/>
                  </a:lnTo>
                  <a:lnTo>
                    <a:pt x="1571450" y="2206196"/>
                  </a:lnTo>
                  <a:lnTo>
                    <a:pt x="1586309" y="2195528"/>
                  </a:lnTo>
                  <a:lnTo>
                    <a:pt x="66047" y="61699"/>
                  </a:lnTo>
                  <a:close/>
                </a:path>
                <a:path w="1586865" h="2206625">
                  <a:moveTo>
                    <a:pt x="43846" y="0"/>
                  </a:moveTo>
                  <a:lnTo>
                    <a:pt x="29259" y="390"/>
                  </a:lnTo>
                  <a:lnTo>
                    <a:pt x="15446" y="6556"/>
                  </a:lnTo>
                  <a:lnTo>
                    <a:pt x="5109" y="17583"/>
                  </a:lnTo>
                  <a:lnTo>
                    <a:pt x="0" y="31241"/>
                  </a:lnTo>
                  <a:lnTo>
                    <a:pt x="390" y="45829"/>
                  </a:lnTo>
                  <a:lnTo>
                    <a:pt x="6556" y="59642"/>
                  </a:lnTo>
                  <a:lnTo>
                    <a:pt x="17583" y="69978"/>
                  </a:lnTo>
                  <a:lnTo>
                    <a:pt x="31241" y="75088"/>
                  </a:lnTo>
                  <a:lnTo>
                    <a:pt x="45829" y="74697"/>
                  </a:lnTo>
                  <a:lnTo>
                    <a:pt x="51059" y="72363"/>
                  </a:lnTo>
                  <a:lnTo>
                    <a:pt x="30051" y="42878"/>
                  </a:lnTo>
                  <a:lnTo>
                    <a:pt x="45037" y="32210"/>
                  </a:lnTo>
                  <a:lnTo>
                    <a:pt x="74776" y="32210"/>
                  </a:lnTo>
                  <a:lnTo>
                    <a:pt x="74697" y="29259"/>
                  </a:lnTo>
                  <a:lnTo>
                    <a:pt x="68532" y="15446"/>
                  </a:lnTo>
                  <a:lnTo>
                    <a:pt x="57505" y="5109"/>
                  </a:lnTo>
                  <a:lnTo>
                    <a:pt x="43846" y="0"/>
                  </a:lnTo>
                  <a:close/>
                </a:path>
                <a:path w="1586865" h="2206625">
                  <a:moveTo>
                    <a:pt x="45037" y="32210"/>
                  </a:moveTo>
                  <a:lnTo>
                    <a:pt x="30051" y="42878"/>
                  </a:lnTo>
                  <a:lnTo>
                    <a:pt x="51059" y="72363"/>
                  </a:lnTo>
                  <a:lnTo>
                    <a:pt x="59642" y="68532"/>
                  </a:lnTo>
                  <a:lnTo>
                    <a:pt x="66047" y="61699"/>
                  </a:lnTo>
                  <a:lnTo>
                    <a:pt x="45037" y="32210"/>
                  </a:lnTo>
                  <a:close/>
                </a:path>
                <a:path w="1586865" h="2206625">
                  <a:moveTo>
                    <a:pt x="74776" y="32210"/>
                  </a:moveTo>
                  <a:lnTo>
                    <a:pt x="45037" y="32210"/>
                  </a:lnTo>
                  <a:lnTo>
                    <a:pt x="66047" y="61699"/>
                  </a:lnTo>
                  <a:lnTo>
                    <a:pt x="69978" y="57505"/>
                  </a:lnTo>
                  <a:lnTo>
                    <a:pt x="75088" y="43846"/>
                  </a:lnTo>
                  <a:lnTo>
                    <a:pt x="74776" y="32210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0468" y="1849373"/>
            <a:ext cx="16484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/>
              <a:t>Novedades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652386" y="5569459"/>
            <a:ext cx="4422140" cy="8667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17830" marR="5080" indent="-405765">
              <a:lnSpc>
                <a:spcPct val="115100"/>
              </a:lnSpc>
              <a:spcBef>
                <a:spcPts val="90"/>
              </a:spcBef>
              <a:tabLst>
                <a:tab pos="417830" algn="l"/>
              </a:tabLst>
            </a:pPr>
            <a:r>
              <a:rPr dirty="0" sz="1200">
                <a:latin typeface="Segoe UI Symbol"/>
                <a:cs typeface="Segoe UI Symbol"/>
              </a:rPr>
              <a:t>❏	</a:t>
            </a:r>
            <a:r>
              <a:rPr dirty="0" sz="1600" spc="-10" b="1">
                <a:latin typeface="Arial"/>
                <a:cs typeface="Arial"/>
              </a:rPr>
              <a:t>Anuncios</a:t>
            </a:r>
            <a:r>
              <a:rPr dirty="0" sz="1600" spc="-10">
                <a:latin typeface="Arial MT"/>
                <a:cs typeface="Arial MT"/>
              </a:rPr>
              <a:t>: </a:t>
            </a:r>
            <a:r>
              <a:rPr dirty="0" sz="1600">
                <a:latin typeface="Arial MT"/>
                <a:cs typeface="Arial MT"/>
              </a:rPr>
              <a:t>Comparte </a:t>
            </a:r>
            <a:r>
              <a:rPr dirty="0" sz="1600" spc="-5">
                <a:latin typeface="Arial MT"/>
                <a:cs typeface="Arial MT"/>
              </a:rPr>
              <a:t>un </a:t>
            </a:r>
            <a:r>
              <a:rPr dirty="0" sz="1600">
                <a:latin typeface="Arial MT"/>
                <a:cs typeface="Arial MT"/>
              </a:rPr>
              <a:t>mensaje o material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con </a:t>
            </a:r>
            <a:r>
              <a:rPr dirty="0" sz="1600" spc="5">
                <a:latin typeface="Arial MT"/>
                <a:cs typeface="Arial MT"/>
              </a:rPr>
              <a:t>tu clase </a:t>
            </a:r>
            <a:r>
              <a:rPr dirty="0" sz="1600">
                <a:latin typeface="Arial MT"/>
                <a:cs typeface="Arial MT"/>
              </a:rPr>
              <a:t>- </a:t>
            </a:r>
            <a:r>
              <a:rPr dirty="0" sz="1600" spc="5">
                <a:latin typeface="Arial MT"/>
                <a:cs typeface="Arial MT"/>
              </a:rPr>
              <a:t>sin </a:t>
            </a:r>
            <a:r>
              <a:rPr dirty="0" sz="1600" spc="-5">
                <a:latin typeface="Arial MT"/>
                <a:cs typeface="Arial MT"/>
              </a:rPr>
              <a:t>presentaciones </a:t>
            </a:r>
            <a:r>
              <a:rPr dirty="0" sz="1600">
                <a:latin typeface="Arial MT"/>
                <a:cs typeface="Arial MT"/>
              </a:rPr>
              <a:t>de 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estudiantes.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65175" y="1953767"/>
            <a:ext cx="8237855" cy="3178175"/>
            <a:chOff x="265175" y="1953767"/>
            <a:chExt cx="8237855" cy="317817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5175" y="1953767"/>
              <a:ext cx="7620000" cy="317779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366772" y="2045207"/>
              <a:ext cx="6136640" cy="2821305"/>
            </a:xfrm>
            <a:custGeom>
              <a:avLst/>
              <a:gdLst/>
              <a:ahLst/>
              <a:cxnLst/>
              <a:rect l="l" t="t" r="r" b="b"/>
              <a:pathLst>
                <a:path w="6136640" h="2821304">
                  <a:moveTo>
                    <a:pt x="6093460" y="18288"/>
                  </a:moveTo>
                  <a:lnTo>
                    <a:pt x="6092444" y="0"/>
                  </a:lnTo>
                  <a:lnTo>
                    <a:pt x="866292" y="289585"/>
                  </a:lnTo>
                  <a:lnTo>
                    <a:pt x="864806" y="283972"/>
                  </a:lnTo>
                  <a:lnTo>
                    <a:pt x="855980" y="272338"/>
                  </a:lnTo>
                  <a:lnTo>
                    <a:pt x="843419" y="264883"/>
                  </a:lnTo>
                  <a:lnTo>
                    <a:pt x="828421" y="262763"/>
                  </a:lnTo>
                  <a:lnTo>
                    <a:pt x="813803" y="266560"/>
                  </a:lnTo>
                  <a:lnTo>
                    <a:pt x="802157" y="275361"/>
                  </a:lnTo>
                  <a:lnTo>
                    <a:pt x="794664" y="287896"/>
                  </a:lnTo>
                  <a:lnTo>
                    <a:pt x="792480" y="302895"/>
                  </a:lnTo>
                  <a:lnTo>
                    <a:pt x="796340" y="317512"/>
                  </a:lnTo>
                  <a:lnTo>
                    <a:pt x="805180" y="329158"/>
                  </a:lnTo>
                  <a:lnTo>
                    <a:pt x="817727" y="336651"/>
                  </a:lnTo>
                  <a:lnTo>
                    <a:pt x="832739" y="338836"/>
                  </a:lnTo>
                  <a:lnTo>
                    <a:pt x="847344" y="334975"/>
                  </a:lnTo>
                  <a:lnTo>
                    <a:pt x="858989" y="326136"/>
                  </a:lnTo>
                  <a:lnTo>
                    <a:pt x="866482" y="313588"/>
                  </a:lnTo>
                  <a:lnTo>
                    <a:pt x="867029" y="309880"/>
                  </a:lnTo>
                  <a:lnTo>
                    <a:pt x="867321" y="307873"/>
                  </a:lnTo>
                  <a:lnTo>
                    <a:pt x="6093460" y="18288"/>
                  </a:lnTo>
                  <a:close/>
                </a:path>
                <a:path w="6136640" h="2821304">
                  <a:moveTo>
                    <a:pt x="6094603" y="2802636"/>
                  </a:moveTo>
                  <a:lnTo>
                    <a:pt x="2105291" y="2200110"/>
                  </a:lnTo>
                  <a:lnTo>
                    <a:pt x="2105012" y="2194687"/>
                  </a:lnTo>
                  <a:lnTo>
                    <a:pt x="2104999" y="2194293"/>
                  </a:lnTo>
                  <a:lnTo>
                    <a:pt x="2098738" y="2181085"/>
                  </a:lnTo>
                  <a:lnTo>
                    <a:pt x="2087994" y="2171192"/>
                  </a:lnTo>
                  <a:lnTo>
                    <a:pt x="2073783" y="2165985"/>
                  </a:lnTo>
                  <a:lnTo>
                    <a:pt x="2058644" y="2166772"/>
                  </a:lnTo>
                  <a:lnTo>
                    <a:pt x="2045436" y="2173033"/>
                  </a:lnTo>
                  <a:lnTo>
                    <a:pt x="2035543" y="2183777"/>
                  </a:lnTo>
                  <a:lnTo>
                    <a:pt x="2030349" y="2197989"/>
                  </a:lnTo>
                  <a:lnTo>
                    <a:pt x="2031123" y="2213127"/>
                  </a:lnTo>
                  <a:lnTo>
                    <a:pt x="2037397" y="2226335"/>
                  </a:lnTo>
                  <a:lnTo>
                    <a:pt x="2048129" y="2236228"/>
                  </a:lnTo>
                  <a:lnTo>
                    <a:pt x="2062353" y="2241423"/>
                  </a:lnTo>
                  <a:lnTo>
                    <a:pt x="2077478" y="2240648"/>
                  </a:lnTo>
                  <a:lnTo>
                    <a:pt x="2090686" y="2234387"/>
                  </a:lnTo>
                  <a:lnTo>
                    <a:pt x="2100580" y="2223643"/>
                  </a:lnTo>
                  <a:lnTo>
                    <a:pt x="2102586" y="2218156"/>
                  </a:lnTo>
                  <a:lnTo>
                    <a:pt x="6091936" y="2820797"/>
                  </a:lnTo>
                  <a:lnTo>
                    <a:pt x="6094603" y="2802636"/>
                  </a:lnTo>
                  <a:close/>
                </a:path>
                <a:path w="6136640" h="2821304">
                  <a:moveTo>
                    <a:pt x="6136259" y="1326642"/>
                  </a:moveTo>
                  <a:lnTo>
                    <a:pt x="74841" y="992606"/>
                  </a:lnTo>
                  <a:lnTo>
                    <a:pt x="74549" y="990600"/>
                  </a:lnTo>
                  <a:lnTo>
                    <a:pt x="74002" y="986904"/>
                  </a:lnTo>
                  <a:lnTo>
                    <a:pt x="66509" y="974344"/>
                  </a:lnTo>
                  <a:lnTo>
                    <a:pt x="54864" y="965517"/>
                  </a:lnTo>
                  <a:lnTo>
                    <a:pt x="40259" y="961644"/>
                  </a:lnTo>
                  <a:lnTo>
                    <a:pt x="25247" y="963841"/>
                  </a:lnTo>
                  <a:lnTo>
                    <a:pt x="12687" y="971334"/>
                  </a:lnTo>
                  <a:lnTo>
                    <a:pt x="3860" y="982980"/>
                  </a:lnTo>
                  <a:lnTo>
                    <a:pt x="0" y="997585"/>
                  </a:lnTo>
                  <a:lnTo>
                    <a:pt x="2184" y="1012596"/>
                  </a:lnTo>
                  <a:lnTo>
                    <a:pt x="9677" y="1025144"/>
                  </a:lnTo>
                  <a:lnTo>
                    <a:pt x="21323" y="1033983"/>
                  </a:lnTo>
                  <a:lnTo>
                    <a:pt x="35941" y="1037844"/>
                  </a:lnTo>
                  <a:lnTo>
                    <a:pt x="50939" y="1035659"/>
                  </a:lnTo>
                  <a:lnTo>
                    <a:pt x="63487" y="1028166"/>
                  </a:lnTo>
                  <a:lnTo>
                    <a:pt x="72326" y="1016520"/>
                  </a:lnTo>
                  <a:lnTo>
                    <a:pt x="73825" y="1010894"/>
                  </a:lnTo>
                  <a:lnTo>
                    <a:pt x="6135243" y="1344930"/>
                  </a:lnTo>
                  <a:lnTo>
                    <a:pt x="6136259" y="1326642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570468" y="2811221"/>
            <a:ext cx="2806700" cy="242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515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15" b="1">
                <a:solidFill>
                  <a:srgbClr val="1F4E79"/>
                </a:solidFill>
                <a:latin typeface="Arial"/>
                <a:cs typeface="Arial"/>
              </a:rPr>
              <a:t>Agrega</a:t>
            </a:r>
            <a:r>
              <a:rPr dirty="0" sz="2400" spc="3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a</a:t>
            </a:r>
            <a:r>
              <a:rPr dirty="0" sz="2400" spc="-1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alumnos </a:t>
            </a:r>
            <a:r>
              <a:rPr dirty="0" sz="2400" spc="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con</a:t>
            </a:r>
            <a:r>
              <a:rPr dirty="0" sz="2400" spc="-5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el</a:t>
            </a:r>
            <a:r>
              <a:rPr dirty="0" sz="2400" spc="-3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código</a:t>
            </a:r>
            <a:r>
              <a:rPr dirty="0" sz="2400" spc="-4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de</a:t>
            </a:r>
            <a:r>
              <a:rPr dirty="0" sz="2400" spc="-3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la </a:t>
            </a:r>
            <a:r>
              <a:rPr dirty="0" sz="2400" spc="-65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F4E79"/>
                </a:solidFill>
                <a:latin typeface="Arial"/>
                <a:cs typeface="Arial"/>
              </a:rPr>
              <a:t>clase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6F2F9F"/>
                </a:solidFill>
                <a:latin typeface="Arial"/>
                <a:cs typeface="Arial"/>
              </a:rPr>
              <a:t>Agrega</a:t>
            </a:r>
            <a:r>
              <a:rPr dirty="0" sz="2400" spc="2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anuncios</a:t>
            </a:r>
            <a:r>
              <a:rPr dirty="0" sz="2400" spc="-4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tu</a:t>
            </a:r>
            <a:r>
              <a:rPr dirty="0" sz="2400" spc="-4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clase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30"/>
              </a:spcBef>
            </a:pPr>
            <a:r>
              <a:rPr dirty="0" spc="20"/>
              <a:t>GRA</a:t>
            </a:r>
            <a:r>
              <a:rPr dirty="0" spc="-5"/>
              <a:t>C</a:t>
            </a:r>
            <a:r>
              <a:rPr dirty="0" spc="15"/>
              <a:t>IAS</a:t>
            </a:r>
          </a:p>
        </p:txBody>
      </p:sp>
      <p:sp>
        <p:nvSpPr>
          <p:cNvPr id="3" name="object 3"/>
          <p:cNvSpPr/>
          <p:nvPr/>
        </p:nvSpPr>
        <p:spPr>
          <a:xfrm>
            <a:off x="4632959" y="3922776"/>
            <a:ext cx="2885440" cy="0"/>
          </a:xfrm>
          <a:custGeom>
            <a:avLst/>
            <a:gdLst/>
            <a:ahLst/>
            <a:cxnLst/>
            <a:rect l="l" t="t" r="r" b="b"/>
            <a:pathLst>
              <a:path w="2885440" h="0">
                <a:moveTo>
                  <a:pt x="0" y="0"/>
                </a:moveTo>
                <a:lnTo>
                  <a:pt x="2885440" y="0"/>
                </a:lnTo>
              </a:path>
            </a:pathLst>
          </a:custGeom>
          <a:ln w="18288">
            <a:solidFill>
              <a:srgbClr val="6F2F9F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5423" y="853186"/>
            <a:ext cx="9758680" cy="121348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600" spc="-10" b="0">
                <a:latin typeface="Arial Black"/>
                <a:cs typeface="Arial Black"/>
              </a:rPr>
              <a:t>Como</a:t>
            </a:r>
            <a:r>
              <a:rPr dirty="0" sz="2600" spc="20" b="0">
                <a:latin typeface="Arial Black"/>
                <a:cs typeface="Arial Black"/>
              </a:rPr>
              <a:t> </a:t>
            </a:r>
            <a:r>
              <a:rPr dirty="0" sz="2600" spc="-10" b="0">
                <a:latin typeface="Arial Black"/>
                <a:cs typeface="Arial Black"/>
              </a:rPr>
              <a:t>medida</a:t>
            </a:r>
            <a:r>
              <a:rPr dirty="0" sz="2600" spc="50" b="0">
                <a:latin typeface="Arial Black"/>
                <a:cs typeface="Arial Black"/>
              </a:rPr>
              <a:t> </a:t>
            </a:r>
            <a:r>
              <a:rPr dirty="0" sz="2600" spc="-10" b="0">
                <a:latin typeface="Arial Black"/>
                <a:cs typeface="Arial Black"/>
              </a:rPr>
              <a:t>de</a:t>
            </a:r>
            <a:r>
              <a:rPr dirty="0" sz="2600" spc="25" b="0">
                <a:latin typeface="Arial Black"/>
                <a:cs typeface="Arial Black"/>
              </a:rPr>
              <a:t> </a:t>
            </a:r>
            <a:r>
              <a:rPr dirty="0" sz="2600" spc="-20" b="0">
                <a:latin typeface="Arial Black"/>
                <a:cs typeface="Arial Black"/>
              </a:rPr>
              <a:t>prevención</a:t>
            </a:r>
            <a:r>
              <a:rPr dirty="0" sz="2600" spc="70" b="0">
                <a:latin typeface="Arial Black"/>
                <a:cs typeface="Arial Black"/>
              </a:rPr>
              <a:t> </a:t>
            </a:r>
            <a:r>
              <a:rPr dirty="0" sz="2600" spc="5" b="0">
                <a:latin typeface="Arial Black"/>
                <a:cs typeface="Arial Black"/>
              </a:rPr>
              <a:t>para</a:t>
            </a:r>
            <a:r>
              <a:rPr dirty="0" sz="2600" spc="20" b="0">
                <a:latin typeface="Arial Black"/>
                <a:cs typeface="Arial Black"/>
              </a:rPr>
              <a:t> </a:t>
            </a:r>
            <a:r>
              <a:rPr dirty="0" sz="2600" spc="-20" b="0">
                <a:latin typeface="Arial Black"/>
                <a:cs typeface="Arial Black"/>
              </a:rPr>
              <a:t>evitar</a:t>
            </a:r>
            <a:r>
              <a:rPr dirty="0" sz="2600" spc="30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contagios</a:t>
            </a:r>
            <a:r>
              <a:rPr dirty="0" sz="2600" spc="50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del </a:t>
            </a:r>
            <a:r>
              <a:rPr dirty="0" sz="2600" spc="-855" b="0">
                <a:latin typeface="Arial Black"/>
                <a:cs typeface="Arial Black"/>
              </a:rPr>
              <a:t> </a:t>
            </a:r>
            <a:r>
              <a:rPr dirty="0" sz="2600" b="0">
                <a:latin typeface="Arial Black"/>
                <a:cs typeface="Arial Black"/>
              </a:rPr>
              <a:t>Coronavirus</a:t>
            </a:r>
            <a:r>
              <a:rPr dirty="0" sz="2600" spc="35" b="0">
                <a:latin typeface="Arial Black"/>
                <a:cs typeface="Arial Black"/>
              </a:rPr>
              <a:t> </a:t>
            </a:r>
            <a:r>
              <a:rPr dirty="0" sz="2600" spc="-25" b="0">
                <a:latin typeface="Arial Black"/>
                <a:cs typeface="Arial Black"/>
              </a:rPr>
              <a:t>COVID-</a:t>
            </a:r>
            <a:r>
              <a:rPr dirty="0" sz="2600" spc="45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19, las</a:t>
            </a:r>
            <a:r>
              <a:rPr dirty="0" sz="2600" spc="10" b="0">
                <a:latin typeface="Arial Black"/>
                <a:cs typeface="Arial Black"/>
              </a:rPr>
              <a:t> </a:t>
            </a:r>
            <a:r>
              <a:rPr dirty="0" sz="2600" spc="-20" b="0">
                <a:latin typeface="Arial Black"/>
                <a:cs typeface="Arial Black"/>
              </a:rPr>
              <a:t>clases</a:t>
            </a:r>
            <a:r>
              <a:rPr dirty="0" sz="2600" spc="15" b="0">
                <a:latin typeface="Arial Black"/>
                <a:cs typeface="Arial Black"/>
              </a:rPr>
              <a:t> </a:t>
            </a:r>
            <a:r>
              <a:rPr dirty="0" sz="2600" spc="-10" b="0">
                <a:latin typeface="Arial Black"/>
                <a:cs typeface="Arial Black"/>
              </a:rPr>
              <a:t>en</a:t>
            </a:r>
            <a:r>
              <a:rPr dirty="0" sz="2600" spc="15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la </a:t>
            </a:r>
            <a:r>
              <a:rPr dirty="0" sz="2600" spc="-10" b="0">
                <a:latin typeface="Arial Black"/>
                <a:cs typeface="Arial Black"/>
              </a:rPr>
              <a:t>UdeG</a:t>
            </a:r>
            <a:r>
              <a:rPr dirty="0" sz="2600" spc="10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serán </a:t>
            </a:r>
            <a:r>
              <a:rPr dirty="0" sz="2600" b="0">
                <a:latin typeface="Arial Black"/>
                <a:cs typeface="Arial Black"/>
              </a:rPr>
              <a:t> </a:t>
            </a:r>
            <a:r>
              <a:rPr dirty="0" sz="2600" spc="5" b="0">
                <a:latin typeface="Arial Black"/>
                <a:cs typeface="Arial Black"/>
              </a:rPr>
              <a:t>virtuales,</a:t>
            </a:r>
            <a:r>
              <a:rPr dirty="0" sz="2600" spc="10" b="0">
                <a:latin typeface="Arial Black"/>
                <a:cs typeface="Arial Black"/>
              </a:rPr>
              <a:t> </a:t>
            </a:r>
            <a:r>
              <a:rPr dirty="0" sz="2600" spc="-5" b="0">
                <a:latin typeface="Arial Black"/>
                <a:cs typeface="Arial Black"/>
              </a:rPr>
              <a:t>hasta</a:t>
            </a:r>
            <a:r>
              <a:rPr dirty="0" sz="2600" spc="35" b="0">
                <a:latin typeface="Arial Black"/>
                <a:cs typeface="Arial Black"/>
              </a:rPr>
              <a:t> </a:t>
            </a:r>
            <a:r>
              <a:rPr dirty="0" sz="2600" spc="-40" b="0">
                <a:latin typeface="Arial Black"/>
                <a:cs typeface="Arial Black"/>
              </a:rPr>
              <a:t>nuevo</a:t>
            </a:r>
            <a:r>
              <a:rPr dirty="0" sz="2600" spc="40" b="0">
                <a:latin typeface="Arial Black"/>
                <a:cs typeface="Arial Black"/>
              </a:rPr>
              <a:t> </a:t>
            </a:r>
            <a:r>
              <a:rPr dirty="0" sz="2600" spc="-25" b="0">
                <a:latin typeface="Arial Black"/>
                <a:cs typeface="Arial Black"/>
              </a:rPr>
              <a:t>aviso.</a:t>
            </a:r>
            <a:endParaRPr sz="2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5423" y="2420492"/>
            <a:ext cx="9865360" cy="322897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94615" marR="5080" indent="-10160">
              <a:lnSpc>
                <a:spcPct val="100099"/>
              </a:lnSpc>
              <a:spcBef>
                <a:spcPts val="110"/>
              </a:spcBef>
            </a:pP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Para que continues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impartiendo tus clases, te compartimos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una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guia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para </a:t>
            </a:r>
            <a:r>
              <a:rPr dirty="0" sz="2100" spc="1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utilizar</a:t>
            </a:r>
            <a:r>
              <a:rPr dirty="0" sz="2100" spc="1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1F4E79"/>
                </a:solidFill>
                <a:latin typeface="Arial Black"/>
                <a:cs typeface="Arial Black"/>
              </a:rPr>
              <a:t>CLASSROOM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,</a:t>
            </a:r>
            <a:r>
              <a:rPr dirty="0" sz="2100" spc="-4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una</a:t>
            </a:r>
            <a:r>
              <a:rPr dirty="0" sz="2100" spc="-3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herramienta</a:t>
            </a:r>
            <a:r>
              <a:rPr dirty="0" sz="2100" spc="-5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que</a:t>
            </a:r>
            <a:r>
              <a:rPr dirty="0" sz="2100" spc="-3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se</a:t>
            </a:r>
            <a:r>
              <a:rPr dirty="0" sz="2100" spc="-2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activa</a:t>
            </a:r>
            <a:r>
              <a:rPr dirty="0" sz="2100" spc="-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10" b="1">
                <a:solidFill>
                  <a:srgbClr val="1F4E79"/>
                </a:solidFill>
                <a:latin typeface="Arial"/>
                <a:cs typeface="Arial"/>
              </a:rPr>
              <a:t>con</a:t>
            </a:r>
            <a:r>
              <a:rPr dirty="0" sz="2100" spc="-2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tu</a:t>
            </a:r>
            <a:r>
              <a:rPr dirty="0" sz="2100" spc="2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cuenta</a:t>
            </a:r>
            <a:r>
              <a:rPr dirty="0" sz="2100" spc="-5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de</a:t>
            </a:r>
            <a:r>
              <a:rPr dirty="0" sz="2100" spc="-2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gmail </a:t>
            </a:r>
            <a:r>
              <a:rPr dirty="0" sz="2100" spc="-57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académica,</a:t>
            </a:r>
            <a:r>
              <a:rPr dirty="0" sz="2100" spc="-7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10" b="1">
                <a:solidFill>
                  <a:srgbClr val="1F4E79"/>
                </a:solidFill>
                <a:latin typeface="Arial"/>
                <a:cs typeface="Arial"/>
              </a:rPr>
              <a:t>que</a:t>
            </a:r>
            <a:r>
              <a:rPr dirty="0" sz="2100" spc="-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te</a:t>
            </a:r>
            <a:r>
              <a:rPr dirty="0" sz="2100" spc="-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b="1">
                <a:solidFill>
                  <a:srgbClr val="1F4E79"/>
                </a:solidFill>
                <a:latin typeface="Arial"/>
                <a:cs typeface="Arial"/>
              </a:rPr>
              <a:t>auxiliará</a:t>
            </a:r>
            <a:r>
              <a:rPr dirty="0" sz="2100" spc="-3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1F4E79"/>
                </a:solidFill>
                <a:latin typeface="Arial"/>
                <a:cs typeface="Arial"/>
              </a:rPr>
              <a:t>para: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Arial"/>
              <a:cs typeface="Arial"/>
            </a:endParaRPr>
          </a:p>
          <a:p>
            <a:pPr marL="255904" indent="-243840">
              <a:lnSpc>
                <a:spcPct val="100000"/>
              </a:lnSpc>
              <a:spcBef>
                <a:spcPts val="5"/>
              </a:spcBef>
              <a:buChar char="•"/>
              <a:tabLst>
                <a:tab pos="255904" algn="l"/>
                <a:tab pos="256540" algn="l"/>
              </a:tabLst>
            </a:pPr>
            <a:r>
              <a:rPr dirty="0" sz="2100" spc="-5">
                <a:solidFill>
                  <a:srgbClr val="6F2F9F"/>
                </a:solidFill>
                <a:latin typeface="Arial MT"/>
                <a:cs typeface="Arial MT"/>
              </a:rPr>
              <a:t>Comunicarte</a:t>
            </a:r>
            <a:r>
              <a:rPr dirty="0" sz="2100" spc="-5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con</a:t>
            </a:r>
            <a:r>
              <a:rPr dirty="0" sz="2100" spc="-3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-5">
                <a:solidFill>
                  <a:srgbClr val="6F2F9F"/>
                </a:solidFill>
                <a:latin typeface="Arial MT"/>
                <a:cs typeface="Arial MT"/>
              </a:rPr>
              <a:t>otros</a:t>
            </a:r>
            <a:r>
              <a:rPr dirty="0" sz="2100" spc="-1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profesores</a:t>
            </a:r>
            <a:r>
              <a:rPr dirty="0" sz="2100" spc="-3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y</a:t>
            </a:r>
            <a:r>
              <a:rPr dirty="0" sz="2100" spc="-6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estudiantes</a:t>
            </a:r>
            <a:endParaRPr sz="2100">
              <a:latin typeface="Arial MT"/>
              <a:cs typeface="Arial MT"/>
            </a:endParaRPr>
          </a:p>
          <a:p>
            <a:pPr marL="255904" indent="-243840">
              <a:lnSpc>
                <a:spcPct val="100000"/>
              </a:lnSpc>
              <a:buChar char="•"/>
              <a:tabLst>
                <a:tab pos="255904" algn="l"/>
                <a:tab pos="256540" algn="l"/>
              </a:tabLst>
            </a:pP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Crear</a:t>
            </a:r>
            <a:r>
              <a:rPr dirty="0" sz="2100" spc="-7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y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administrar</a:t>
            </a:r>
            <a:r>
              <a:rPr dirty="0" sz="2100" spc="-7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-5">
                <a:solidFill>
                  <a:srgbClr val="6F2F9F"/>
                </a:solidFill>
                <a:latin typeface="Arial MT"/>
                <a:cs typeface="Arial MT"/>
              </a:rPr>
              <a:t>tus</a:t>
            </a:r>
            <a:r>
              <a:rPr dirty="0" sz="2100" spc="-1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clases</a:t>
            </a:r>
            <a:endParaRPr sz="2100">
              <a:latin typeface="Arial MT"/>
              <a:cs typeface="Arial MT"/>
            </a:endParaRPr>
          </a:p>
          <a:p>
            <a:pPr marL="255904" indent="-243840">
              <a:lnSpc>
                <a:spcPct val="100000"/>
              </a:lnSpc>
              <a:buChar char="•"/>
              <a:tabLst>
                <a:tab pos="255904" algn="l"/>
                <a:tab pos="256540" algn="l"/>
              </a:tabLst>
            </a:pP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Compartir</a:t>
            </a:r>
            <a:r>
              <a:rPr dirty="0" sz="2100" spc="-7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anuncios</a:t>
            </a:r>
            <a:r>
              <a:rPr dirty="0" sz="2100" spc="-4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y</a:t>
            </a:r>
            <a:r>
              <a:rPr dirty="0" sz="2100" spc="-6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material</a:t>
            </a:r>
            <a:r>
              <a:rPr dirty="0" sz="2100" spc="-7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didáctico</a:t>
            </a:r>
            <a:endParaRPr sz="2100">
              <a:latin typeface="Arial MT"/>
              <a:cs typeface="Arial MT"/>
            </a:endParaRPr>
          </a:p>
          <a:p>
            <a:pPr marL="255904" indent="-243840">
              <a:lnSpc>
                <a:spcPct val="100000"/>
              </a:lnSpc>
              <a:buChar char="•"/>
              <a:tabLst>
                <a:tab pos="255904" algn="l"/>
                <a:tab pos="256540" algn="l"/>
              </a:tabLst>
            </a:pP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Responder</a:t>
            </a:r>
            <a:r>
              <a:rPr dirty="0" sz="2100" spc="-7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dudas</a:t>
            </a:r>
            <a:r>
              <a:rPr dirty="0" sz="2100" spc="-7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de</a:t>
            </a:r>
            <a:r>
              <a:rPr dirty="0" sz="2100" spc="-4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los</a:t>
            </a:r>
            <a:r>
              <a:rPr dirty="0" sz="2100" spc="-4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alumnos</a:t>
            </a:r>
            <a:endParaRPr sz="2100">
              <a:latin typeface="Arial MT"/>
              <a:cs typeface="Arial MT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Char char="•"/>
              <a:tabLst>
                <a:tab pos="240665" algn="l"/>
                <a:tab pos="241300" algn="l"/>
              </a:tabLst>
            </a:pP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Asignar</a:t>
            </a:r>
            <a:r>
              <a:rPr dirty="0" sz="2100" spc="-10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-5">
                <a:solidFill>
                  <a:srgbClr val="6F2F9F"/>
                </a:solidFill>
                <a:latin typeface="Arial MT"/>
                <a:cs typeface="Arial MT"/>
              </a:rPr>
              <a:t>tareas</a:t>
            </a:r>
            <a:endParaRPr sz="2100">
              <a:latin typeface="Arial MT"/>
              <a:cs typeface="Arial MT"/>
            </a:endParaRPr>
          </a:p>
          <a:p>
            <a:pPr marL="255904" indent="-243840">
              <a:lnSpc>
                <a:spcPct val="100000"/>
              </a:lnSpc>
              <a:buChar char="•"/>
              <a:tabLst>
                <a:tab pos="255904" algn="l"/>
                <a:tab pos="256540" algn="l"/>
              </a:tabLst>
            </a:pP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Calificar</a:t>
            </a:r>
            <a:r>
              <a:rPr dirty="0" sz="2100" spc="-9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los</a:t>
            </a:r>
            <a:r>
              <a:rPr dirty="0" sz="2100" spc="-4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trabajos</a:t>
            </a:r>
            <a:r>
              <a:rPr dirty="0" sz="2100" spc="-6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de</a:t>
            </a:r>
            <a:r>
              <a:rPr dirty="0" sz="2100" spc="-35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 spc="5">
                <a:solidFill>
                  <a:srgbClr val="6F2F9F"/>
                </a:solidFill>
                <a:latin typeface="Arial MT"/>
                <a:cs typeface="Arial MT"/>
              </a:rPr>
              <a:t>los</a:t>
            </a:r>
            <a:r>
              <a:rPr dirty="0" sz="2100" spc="-40">
                <a:solidFill>
                  <a:srgbClr val="6F2F9F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6F2F9F"/>
                </a:solidFill>
                <a:latin typeface="Arial MT"/>
                <a:cs typeface="Arial MT"/>
              </a:rPr>
              <a:t>estudiantes</a:t>
            </a:r>
            <a:endParaRPr sz="21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7719" y="923544"/>
            <a:ext cx="155575" cy="1054735"/>
          </a:xfrm>
          <a:custGeom>
            <a:avLst/>
            <a:gdLst/>
            <a:ahLst/>
            <a:cxnLst/>
            <a:rect l="l" t="t" r="r" b="b"/>
            <a:pathLst>
              <a:path w="155575" h="1054735">
                <a:moveTo>
                  <a:pt x="155448" y="0"/>
                </a:moveTo>
                <a:lnTo>
                  <a:pt x="0" y="0"/>
                </a:lnTo>
                <a:lnTo>
                  <a:pt x="0" y="1054608"/>
                </a:lnTo>
                <a:lnTo>
                  <a:pt x="155448" y="1054608"/>
                </a:lnTo>
                <a:lnTo>
                  <a:pt x="155448" y="0"/>
                </a:lnTo>
                <a:close/>
              </a:path>
            </a:pathLst>
          </a:custGeom>
          <a:solidFill>
            <a:srgbClr val="BCD6ED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71688" y="2002535"/>
            <a:ext cx="3629659" cy="267017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06111" y="2002535"/>
            <a:ext cx="2910840" cy="21823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831" y="2002535"/>
            <a:ext cx="3962400" cy="9326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47573" y="3545204"/>
            <a:ext cx="363537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175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006FC0"/>
                </a:solidFill>
                <a:latin typeface="Arial MT"/>
                <a:cs typeface="Arial MT"/>
              </a:rPr>
              <a:t>Entra</a:t>
            </a:r>
            <a:r>
              <a:rPr dirty="0" sz="2400" spc="-60">
                <a:solidFill>
                  <a:srgbClr val="006FC0"/>
                </a:solidFill>
                <a:latin typeface="Arial MT"/>
                <a:cs typeface="Arial MT"/>
              </a:rPr>
              <a:t> </a:t>
            </a:r>
            <a:r>
              <a:rPr dirty="0" sz="2400" spc="-5">
                <a:solidFill>
                  <a:srgbClr val="006FC0"/>
                </a:solidFill>
                <a:latin typeface="Arial MT"/>
                <a:cs typeface="Arial MT"/>
              </a:rPr>
              <a:t>a</a:t>
            </a:r>
            <a:endParaRPr sz="24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u="heavy" sz="2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www.classroom.google.com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5246" y="4498340"/>
            <a:ext cx="200533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Elige</a:t>
            </a:r>
            <a:r>
              <a:rPr dirty="0" sz="2400" spc="-6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el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rol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de </a:t>
            </a:r>
            <a:r>
              <a:rPr dirty="0" sz="2400" spc="-65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profesor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81796" y="4832045"/>
            <a:ext cx="3037840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Da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clic</a:t>
            </a:r>
            <a:r>
              <a:rPr dirty="0" sz="2400" spc="-5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en</a:t>
            </a:r>
            <a:r>
              <a:rPr dirty="0" sz="2400" spc="-4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el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símbolo</a:t>
            </a:r>
            <a:endParaRPr sz="2400">
              <a:latin typeface="Arial"/>
              <a:cs typeface="Arial"/>
            </a:endParaRPr>
          </a:p>
          <a:p>
            <a:pPr marL="12700" marR="490220">
              <a:lnSpc>
                <a:spcPct val="100000"/>
              </a:lnSpc>
              <a:spcBef>
                <a:spcPts val="5"/>
              </a:spcBef>
            </a:pP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+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y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selecciona </a:t>
            </a:r>
            <a:r>
              <a:rPr dirty="0" sz="24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“crear</a:t>
            </a:r>
            <a:r>
              <a:rPr dirty="0" sz="2400" spc="-5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una</a:t>
            </a:r>
            <a:r>
              <a:rPr dirty="0" sz="2400" spc="-4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clase”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99816" y="143255"/>
            <a:ext cx="5992367" cy="11612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6240" y="1609344"/>
            <a:ext cx="7750175" cy="4346575"/>
            <a:chOff x="396240" y="1609344"/>
            <a:chExt cx="7750175" cy="4346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6240" y="1609344"/>
              <a:ext cx="6443472" cy="434644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82307" y="3725164"/>
              <a:ext cx="1363980" cy="252729"/>
            </a:xfrm>
            <a:custGeom>
              <a:avLst/>
              <a:gdLst/>
              <a:ahLst/>
              <a:cxnLst/>
              <a:rect l="l" t="t" r="r" b="b"/>
              <a:pathLst>
                <a:path w="1363979" h="252729">
                  <a:moveTo>
                    <a:pt x="116495" y="46578"/>
                  </a:moveTo>
                  <a:lnTo>
                    <a:pt x="117856" y="66802"/>
                  </a:lnTo>
                  <a:lnTo>
                    <a:pt x="111251" y="85960"/>
                  </a:lnTo>
                  <a:lnTo>
                    <a:pt x="1358392" y="252603"/>
                  </a:lnTo>
                  <a:lnTo>
                    <a:pt x="1363726" y="213233"/>
                  </a:lnTo>
                  <a:lnTo>
                    <a:pt x="116495" y="46578"/>
                  </a:lnTo>
                  <a:close/>
                </a:path>
                <a:path w="1363979" h="252729">
                  <a:moveTo>
                    <a:pt x="66801" y="0"/>
                  </a:moveTo>
                  <a:lnTo>
                    <a:pt x="43255" y="1583"/>
                  </a:lnTo>
                  <a:lnTo>
                    <a:pt x="22828" y="11715"/>
                  </a:lnTo>
                  <a:lnTo>
                    <a:pt x="7687" y="28753"/>
                  </a:lnTo>
                  <a:lnTo>
                    <a:pt x="0" y="51054"/>
                  </a:lnTo>
                  <a:lnTo>
                    <a:pt x="1583" y="74600"/>
                  </a:lnTo>
                  <a:lnTo>
                    <a:pt x="11715" y="95027"/>
                  </a:lnTo>
                  <a:lnTo>
                    <a:pt x="28753" y="110168"/>
                  </a:lnTo>
                  <a:lnTo>
                    <a:pt x="51053" y="117856"/>
                  </a:lnTo>
                  <a:lnTo>
                    <a:pt x="74600" y="116272"/>
                  </a:lnTo>
                  <a:lnTo>
                    <a:pt x="95027" y="106140"/>
                  </a:lnTo>
                  <a:lnTo>
                    <a:pt x="110168" y="89102"/>
                  </a:lnTo>
                  <a:lnTo>
                    <a:pt x="111251" y="85960"/>
                  </a:lnTo>
                  <a:lnTo>
                    <a:pt x="56261" y="78612"/>
                  </a:lnTo>
                  <a:lnTo>
                    <a:pt x="61595" y="39243"/>
                  </a:lnTo>
                  <a:lnTo>
                    <a:pt x="114282" y="39243"/>
                  </a:lnTo>
                  <a:lnTo>
                    <a:pt x="106140" y="22828"/>
                  </a:lnTo>
                  <a:lnTo>
                    <a:pt x="89102" y="7687"/>
                  </a:lnTo>
                  <a:lnTo>
                    <a:pt x="66801" y="0"/>
                  </a:lnTo>
                  <a:close/>
                </a:path>
                <a:path w="1363979" h="252729">
                  <a:moveTo>
                    <a:pt x="61595" y="39243"/>
                  </a:moveTo>
                  <a:lnTo>
                    <a:pt x="56261" y="78612"/>
                  </a:lnTo>
                  <a:lnTo>
                    <a:pt x="111251" y="85960"/>
                  </a:lnTo>
                  <a:lnTo>
                    <a:pt x="117856" y="66802"/>
                  </a:lnTo>
                  <a:lnTo>
                    <a:pt x="116495" y="46578"/>
                  </a:lnTo>
                  <a:lnTo>
                    <a:pt x="61595" y="39243"/>
                  </a:lnTo>
                  <a:close/>
                </a:path>
                <a:path w="1363979" h="252729">
                  <a:moveTo>
                    <a:pt x="114282" y="39243"/>
                  </a:moveTo>
                  <a:lnTo>
                    <a:pt x="61595" y="39243"/>
                  </a:lnTo>
                  <a:lnTo>
                    <a:pt x="116495" y="46578"/>
                  </a:lnTo>
                  <a:lnTo>
                    <a:pt x="116272" y="43255"/>
                  </a:lnTo>
                  <a:lnTo>
                    <a:pt x="114282" y="39243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8252206" y="3020948"/>
            <a:ext cx="3351529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000" spc="-5" b="1">
                <a:solidFill>
                  <a:srgbClr val="6F2F9F"/>
                </a:solidFill>
                <a:latin typeface="Arial"/>
                <a:cs typeface="Arial"/>
              </a:rPr>
              <a:t>Escribe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la </a:t>
            </a:r>
            <a:r>
              <a:rPr dirty="0" sz="30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información</a:t>
            </a:r>
            <a:r>
              <a:rPr dirty="0" sz="3000" spc="-6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3000" spc="-5" b="1">
                <a:solidFill>
                  <a:srgbClr val="6F2F9F"/>
                </a:solidFill>
                <a:latin typeface="Arial"/>
                <a:cs typeface="Arial"/>
              </a:rPr>
              <a:t>sobre </a:t>
            </a:r>
            <a:r>
              <a:rPr dirty="0" sz="3000" spc="-819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tu </a:t>
            </a:r>
            <a:r>
              <a:rPr dirty="0" sz="3000" spc="5" b="1">
                <a:solidFill>
                  <a:srgbClr val="6F2F9F"/>
                </a:solidFill>
                <a:latin typeface="Arial"/>
                <a:cs typeface="Arial"/>
              </a:rPr>
              <a:t>clase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y </a:t>
            </a:r>
            <a:r>
              <a:rPr dirty="0" sz="3000" spc="-5" b="1">
                <a:solidFill>
                  <a:srgbClr val="6F2F9F"/>
                </a:solidFill>
                <a:latin typeface="Arial"/>
                <a:cs typeface="Arial"/>
              </a:rPr>
              <a:t>da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clic </a:t>
            </a:r>
            <a:r>
              <a:rPr dirty="0" sz="30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en</a:t>
            </a:r>
            <a:r>
              <a:rPr dirty="0" sz="30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6F2F9F"/>
                </a:solidFill>
                <a:latin typeface="Arial"/>
                <a:cs typeface="Arial"/>
              </a:rPr>
              <a:t>“crear”.</a:t>
            </a:r>
            <a:endParaRPr sz="30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9816" y="143255"/>
            <a:ext cx="5992367" cy="11612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5968" y="1584960"/>
            <a:ext cx="11180445" cy="3651885"/>
            <a:chOff x="505968" y="1584960"/>
            <a:chExt cx="11180445" cy="365188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5968" y="1584960"/>
              <a:ext cx="11180064" cy="365150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863595" y="1680972"/>
              <a:ext cx="6498590" cy="478790"/>
            </a:xfrm>
            <a:custGeom>
              <a:avLst/>
              <a:gdLst/>
              <a:ahLst/>
              <a:cxnLst/>
              <a:rect l="l" t="t" r="r" b="b"/>
              <a:pathLst>
                <a:path w="6498590" h="478789">
                  <a:moveTo>
                    <a:pt x="0" y="478536"/>
                  </a:moveTo>
                  <a:lnTo>
                    <a:pt x="6498335" y="478536"/>
                  </a:lnTo>
                  <a:lnTo>
                    <a:pt x="6498335" y="0"/>
                  </a:lnTo>
                  <a:lnTo>
                    <a:pt x="0" y="0"/>
                  </a:lnTo>
                  <a:lnTo>
                    <a:pt x="0" y="478536"/>
                  </a:lnTo>
                  <a:close/>
                </a:path>
              </a:pathLst>
            </a:custGeom>
            <a:ln w="3962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3235832" y="5239892"/>
            <a:ext cx="527748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Dentro de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tu </a:t>
            </a: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nueva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clase, puedes </a:t>
            </a:r>
            <a:r>
              <a:rPr dirty="0" sz="24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trabajar </a:t>
            </a:r>
            <a:r>
              <a:rPr dirty="0" sz="2400" spc="5" b="1">
                <a:solidFill>
                  <a:srgbClr val="6F2F9F"/>
                </a:solidFill>
                <a:latin typeface="Arial"/>
                <a:cs typeface="Arial"/>
              </a:rPr>
              <a:t>en</a:t>
            </a:r>
            <a:r>
              <a:rPr dirty="0" sz="2400" spc="-2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tres</a:t>
            </a:r>
            <a:r>
              <a:rPr dirty="0" sz="24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pestañas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diferentes: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53328" y="2100072"/>
            <a:ext cx="120650" cy="3140710"/>
          </a:xfrm>
          <a:custGeom>
            <a:avLst/>
            <a:gdLst/>
            <a:ahLst/>
            <a:cxnLst/>
            <a:rect l="l" t="t" r="r" b="b"/>
            <a:pathLst>
              <a:path w="120650" h="3140710">
                <a:moveTo>
                  <a:pt x="79992" y="114576"/>
                </a:moveTo>
                <a:lnTo>
                  <a:pt x="60198" y="118872"/>
                </a:lnTo>
                <a:lnTo>
                  <a:pt x="40419" y="118872"/>
                </a:lnTo>
                <a:lnTo>
                  <a:pt x="81025" y="3140455"/>
                </a:lnTo>
                <a:lnTo>
                  <a:pt x="120650" y="3139947"/>
                </a:lnTo>
                <a:lnTo>
                  <a:pt x="80050" y="118872"/>
                </a:lnTo>
                <a:lnTo>
                  <a:pt x="60198" y="118872"/>
                </a:lnTo>
                <a:lnTo>
                  <a:pt x="40368" y="115120"/>
                </a:lnTo>
                <a:lnTo>
                  <a:pt x="79999" y="115120"/>
                </a:lnTo>
                <a:lnTo>
                  <a:pt x="79992" y="114576"/>
                </a:lnTo>
                <a:close/>
              </a:path>
              <a:path w="120650" h="3140710">
                <a:moveTo>
                  <a:pt x="79248" y="59181"/>
                </a:moveTo>
                <a:lnTo>
                  <a:pt x="39624" y="59689"/>
                </a:lnTo>
                <a:lnTo>
                  <a:pt x="40368" y="115120"/>
                </a:lnTo>
                <a:lnTo>
                  <a:pt x="60198" y="118872"/>
                </a:lnTo>
                <a:lnTo>
                  <a:pt x="79992" y="114576"/>
                </a:lnTo>
                <a:lnTo>
                  <a:pt x="79248" y="59181"/>
                </a:lnTo>
                <a:close/>
              </a:path>
              <a:path w="120650" h="3140710">
                <a:moveTo>
                  <a:pt x="58674" y="0"/>
                </a:moveTo>
                <a:lnTo>
                  <a:pt x="35575" y="5012"/>
                </a:lnTo>
                <a:lnTo>
                  <a:pt x="16859" y="18002"/>
                </a:lnTo>
                <a:lnTo>
                  <a:pt x="4381" y="37040"/>
                </a:lnTo>
                <a:lnTo>
                  <a:pt x="0" y="60198"/>
                </a:lnTo>
                <a:lnTo>
                  <a:pt x="5012" y="83296"/>
                </a:lnTo>
                <a:lnTo>
                  <a:pt x="18002" y="102012"/>
                </a:lnTo>
                <a:lnTo>
                  <a:pt x="37040" y="114490"/>
                </a:lnTo>
                <a:lnTo>
                  <a:pt x="40368" y="115120"/>
                </a:lnTo>
                <a:lnTo>
                  <a:pt x="39624" y="59689"/>
                </a:lnTo>
                <a:lnTo>
                  <a:pt x="79248" y="59181"/>
                </a:lnTo>
                <a:lnTo>
                  <a:pt x="118775" y="59181"/>
                </a:lnTo>
                <a:lnTo>
                  <a:pt x="118872" y="58674"/>
                </a:lnTo>
                <a:lnTo>
                  <a:pt x="113859" y="35575"/>
                </a:lnTo>
                <a:lnTo>
                  <a:pt x="100869" y="16859"/>
                </a:lnTo>
                <a:lnTo>
                  <a:pt x="81831" y="4381"/>
                </a:lnTo>
                <a:lnTo>
                  <a:pt x="58674" y="0"/>
                </a:lnTo>
                <a:close/>
              </a:path>
              <a:path w="120650" h="3140710">
                <a:moveTo>
                  <a:pt x="118775" y="59181"/>
                </a:moveTo>
                <a:lnTo>
                  <a:pt x="79248" y="59181"/>
                </a:lnTo>
                <a:lnTo>
                  <a:pt x="79992" y="114576"/>
                </a:lnTo>
                <a:lnTo>
                  <a:pt x="83296" y="113859"/>
                </a:lnTo>
                <a:lnTo>
                  <a:pt x="102012" y="100869"/>
                </a:lnTo>
                <a:lnTo>
                  <a:pt x="114490" y="81831"/>
                </a:lnTo>
                <a:lnTo>
                  <a:pt x="118775" y="59181"/>
                </a:lnTo>
                <a:close/>
              </a:path>
            </a:pathLst>
          </a:custGeom>
          <a:solidFill>
            <a:srgbClr val="3DB9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223005" y="6187236"/>
            <a:ext cx="590613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6245" indent="-42418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77777"/>
              <a:buFont typeface="Arial MT"/>
              <a:buChar char="●"/>
              <a:tabLst>
                <a:tab pos="436245" algn="l"/>
                <a:tab pos="436880" algn="l"/>
                <a:tab pos="1916430" algn="l"/>
                <a:tab pos="2339975" algn="l"/>
                <a:tab pos="4436745" algn="l"/>
                <a:tab pos="4860290" algn="l"/>
              </a:tabLst>
            </a:pP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No</a:t>
            </a:r>
            <a:r>
              <a:rPr dirty="0" sz="1800" spc="-15" b="1">
                <a:solidFill>
                  <a:srgbClr val="2E5496"/>
                </a:solidFill>
                <a:latin typeface="Arial"/>
                <a:cs typeface="Arial"/>
              </a:rPr>
              <a:t>v</a:t>
            </a:r>
            <a:r>
              <a:rPr dirty="0" sz="1800" spc="5" b="1">
                <a:solidFill>
                  <a:srgbClr val="2E5496"/>
                </a:solidFill>
                <a:latin typeface="Arial"/>
                <a:cs typeface="Arial"/>
              </a:rPr>
              <a:t>e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d</a:t>
            </a:r>
            <a:r>
              <a:rPr dirty="0" sz="1800" spc="10" b="1">
                <a:solidFill>
                  <a:srgbClr val="2E5496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d</a:t>
            </a:r>
            <a:r>
              <a:rPr dirty="0" sz="1800" spc="10" b="1">
                <a:solidFill>
                  <a:srgbClr val="2E5496"/>
                </a:solidFill>
                <a:latin typeface="Arial"/>
                <a:cs typeface="Arial"/>
              </a:rPr>
              <a:t>e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s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	</a:t>
            </a:r>
            <a:r>
              <a:rPr dirty="0" sz="1400" spc="-560">
                <a:latin typeface="Arial MT"/>
                <a:cs typeface="Arial MT"/>
              </a:rPr>
              <a:t>●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800" spc="-95" b="1">
                <a:solidFill>
                  <a:srgbClr val="2E5496"/>
                </a:solidFill>
                <a:latin typeface="Arial"/>
                <a:cs typeface="Arial"/>
              </a:rPr>
              <a:t>T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rab</a:t>
            </a:r>
            <a:r>
              <a:rPr dirty="0" sz="1800" spc="5" b="1">
                <a:solidFill>
                  <a:srgbClr val="2E5496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jo</a:t>
            </a:r>
            <a:r>
              <a:rPr dirty="0" sz="1800" spc="-20" b="1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e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n</a:t>
            </a:r>
            <a:r>
              <a:rPr dirty="0" sz="1800" spc="-20" b="1">
                <a:solidFill>
                  <a:srgbClr val="2E5496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c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l</a:t>
            </a:r>
            <a:r>
              <a:rPr dirty="0" sz="1800" spc="5" b="1">
                <a:solidFill>
                  <a:srgbClr val="2E5496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se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	</a:t>
            </a:r>
            <a:r>
              <a:rPr dirty="0" sz="1400" spc="-560">
                <a:latin typeface="Arial MT"/>
                <a:cs typeface="Arial MT"/>
              </a:rPr>
              <a:t>●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Pers</a:t>
            </a:r>
            <a:r>
              <a:rPr dirty="0" sz="1800" spc="5" b="1">
                <a:solidFill>
                  <a:srgbClr val="2E5496"/>
                </a:solidFill>
                <a:latin typeface="Arial"/>
                <a:cs typeface="Arial"/>
              </a:rPr>
              <a:t>o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n</a:t>
            </a:r>
            <a:r>
              <a:rPr dirty="0" sz="1800" spc="5" b="1">
                <a:solidFill>
                  <a:srgbClr val="2E5496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11081" y="6187236"/>
            <a:ext cx="199263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6245" indent="-42418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77777"/>
              <a:buFont typeface="Arial MT"/>
              <a:buChar char="●"/>
              <a:tabLst>
                <a:tab pos="436245" algn="l"/>
                <a:tab pos="436880" algn="l"/>
              </a:tabLst>
            </a:pPr>
            <a:r>
              <a:rPr dirty="0" sz="1800" b="1">
                <a:solidFill>
                  <a:srgbClr val="2E5496"/>
                </a:solidFill>
                <a:latin typeface="Arial"/>
                <a:cs typeface="Arial"/>
              </a:rPr>
              <a:t>Calificaciones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4488" y="1618488"/>
            <a:ext cx="8360409" cy="4241165"/>
            <a:chOff x="94488" y="1618488"/>
            <a:chExt cx="8360409" cy="42411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488" y="1618488"/>
              <a:ext cx="7845552" cy="367893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260473" y="1869947"/>
              <a:ext cx="6194425" cy="3989704"/>
            </a:xfrm>
            <a:custGeom>
              <a:avLst/>
              <a:gdLst/>
              <a:ahLst/>
              <a:cxnLst/>
              <a:rect l="l" t="t" r="r" b="b"/>
              <a:pathLst>
                <a:path w="6194425" h="3989704">
                  <a:moveTo>
                    <a:pt x="6129147" y="68961"/>
                  </a:moveTo>
                  <a:lnTo>
                    <a:pt x="2686215" y="29375"/>
                  </a:lnTo>
                  <a:lnTo>
                    <a:pt x="2686139" y="28956"/>
                  </a:lnTo>
                  <a:lnTo>
                    <a:pt x="2685123" y="23672"/>
                  </a:lnTo>
                  <a:lnTo>
                    <a:pt x="2677096" y="11480"/>
                  </a:lnTo>
                  <a:lnTo>
                    <a:pt x="2665057" y="3175"/>
                  </a:lnTo>
                  <a:lnTo>
                    <a:pt x="2650236" y="0"/>
                  </a:lnTo>
                  <a:lnTo>
                    <a:pt x="2635415" y="2832"/>
                  </a:lnTo>
                  <a:lnTo>
                    <a:pt x="2623223" y="10858"/>
                  </a:lnTo>
                  <a:lnTo>
                    <a:pt x="2614917" y="22898"/>
                  </a:lnTo>
                  <a:lnTo>
                    <a:pt x="2611755" y="37719"/>
                  </a:lnTo>
                  <a:lnTo>
                    <a:pt x="2614574" y="52539"/>
                  </a:lnTo>
                  <a:lnTo>
                    <a:pt x="2622613" y="64731"/>
                  </a:lnTo>
                  <a:lnTo>
                    <a:pt x="2634640" y="73037"/>
                  </a:lnTo>
                  <a:lnTo>
                    <a:pt x="2649474" y="76200"/>
                  </a:lnTo>
                  <a:lnTo>
                    <a:pt x="2664282" y="73380"/>
                  </a:lnTo>
                  <a:lnTo>
                    <a:pt x="2676474" y="65341"/>
                  </a:lnTo>
                  <a:lnTo>
                    <a:pt x="2684780" y="53314"/>
                  </a:lnTo>
                  <a:lnTo>
                    <a:pt x="2685986" y="47663"/>
                  </a:lnTo>
                  <a:lnTo>
                    <a:pt x="6128893" y="87249"/>
                  </a:lnTo>
                  <a:lnTo>
                    <a:pt x="6129147" y="68961"/>
                  </a:lnTo>
                  <a:close/>
                </a:path>
                <a:path w="6194425" h="3989704">
                  <a:moveTo>
                    <a:pt x="6130798" y="3971467"/>
                  </a:moveTo>
                  <a:lnTo>
                    <a:pt x="74815" y="3179330"/>
                  </a:lnTo>
                  <a:lnTo>
                    <a:pt x="74498" y="3174619"/>
                  </a:lnTo>
                  <a:lnTo>
                    <a:pt x="74422" y="3173514"/>
                  </a:lnTo>
                  <a:lnTo>
                    <a:pt x="67906" y="3160445"/>
                  </a:lnTo>
                  <a:lnTo>
                    <a:pt x="56959" y="3150781"/>
                  </a:lnTo>
                  <a:lnTo>
                    <a:pt x="42672" y="3145917"/>
                  </a:lnTo>
                  <a:lnTo>
                    <a:pt x="27584" y="3146933"/>
                  </a:lnTo>
                  <a:lnTo>
                    <a:pt x="14516" y="3153448"/>
                  </a:lnTo>
                  <a:lnTo>
                    <a:pt x="4851" y="3164395"/>
                  </a:lnTo>
                  <a:lnTo>
                    <a:pt x="0" y="3178683"/>
                  </a:lnTo>
                  <a:lnTo>
                    <a:pt x="1003" y="3193770"/>
                  </a:lnTo>
                  <a:lnTo>
                    <a:pt x="7518" y="3206839"/>
                  </a:lnTo>
                  <a:lnTo>
                    <a:pt x="18465" y="3216503"/>
                  </a:lnTo>
                  <a:lnTo>
                    <a:pt x="32766" y="3221355"/>
                  </a:lnTo>
                  <a:lnTo>
                    <a:pt x="47840" y="3220351"/>
                  </a:lnTo>
                  <a:lnTo>
                    <a:pt x="60909" y="3213836"/>
                  </a:lnTo>
                  <a:lnTo>
                    <a:pt x="70573" y="3202889"/>
                  </a:lnTo>
                  <a:lnTo>
                    <a:pt x="72453" y="3197352"/>
                  </a:lnTo>
                  <a:lnTo>
                    <a:pt x="6128385" y="3989603"/>
                  </a:lnTo>
                  <a:lnTo>
                    <a:pt x="6130798" y="3971467"/>
                  </a:lnTo>
                  <a:close/>
                </a:path>
                <a:path w="6194425" h="3989704">
                  <a:moveTo>
                    <a:pt x="6131306" y="2446020"/>
                  </a:moveTo>
                  <a:lnTo>
                    <a:pt x="6129782" y="2427732"/>
                  </a:lnTo>
                  <a:lnTo>
                    <a:pt x="5093195" y="2511552"/>
                  </a:lnTo>
                  <a:lnTo>
                    <a:pt x="5091582" y="2505913"/>
                  </a:lnTo>
                  <a:lnTo>
                    <a:pt x="5082476" y="2494508"/>
                  </a:lnTo>
                  <a:lnTo>
                    <a:pt x="5069738" y="2487333"/>
                  </a:lnTo>
                  <a:lnTo>
                    <a:pt x="5054727" y="2485517"/>
                  </a:lnTo>
                  <a:lnTo>
                    <a:pt x="5040185" y="2489733"/>
                  </a:lnTo>
                  <a:lnTo>
                    <a:pt x="5028781" y="2498839"/>
                  </a:lnTo>
                  <a:lnTo>
                    <a:pt x="5021605" y="2511552"/>
                  </a:lnTo>
                  <a:lnTo>
                    <a:pt x="5019802" y="2526538"/>
                  </a:lnTo>
                  <a:lnTo>
                    <a:pt x="5023955" y="2541143"/>
                  </a:lnTo>
                  <a:lnTo>
                    <a:pt x="5033073" y="2552573"/>
                  </a:lnTo>
                  <a:lnTo>
                    <a:pt x="5045799" y="2559723"/>
                  </a:lnTo>
                  <a:lnTo>
                    <a:pt x="5060823" y="2561463"/>
                  </a:lnTo>
                  <a:lnTo>
                    <a:pt x="5075352" y="2557310"/>
                  </a:lnTo>
                  <a:lnTo>
                    <a:pt x="5086756" y="2548204"/>
                  </a:lnTo>
                  <a:lnTo>
                    <a:pt x="5093932" y="2535466"/>
                  </a:lnTo>
                  <a:lnTo>
                    <a:pt x="5094275" y="2532634"/>
                  </a:lnTo>
                  <a:lnTo>
                    <a:pt x="5094617" y="2529725"/>
                  </a:lnTo>
                  <a:lnTo>
                    <a:pt x="6131306" y="2446020"/>
                  </a:lnTo>
                  <a:close/>
                </a:path>
                <a:path w="6194425" h="3989704">
                  <a:moveTo>
                    <a:pt x="6194171" y="1168273"/>
                  </a:moveTo>
                  <a:lnTo>
                    <a:pt x="5232171" y="998562"/>
                  </a:lnTo>
                  <a:lnTo>
                    <a:pt x="5232031" y="992759"/>
                  </a:lnTo>
                  <a:lnTo>
                    <a:pt x="5231816" y="992251"/>
                  </a:lnTo>
                  <a:lnTo>
                    <a:pt x="5226113" y="979411"/>
                  </a:lnTo>
                  <a:lnTo>
                    <a:pt x="5215610" y="969289"/>
                  </a:lnTo>
                  <a:lnTo>
                    <a:pt x="5201539" y="963803"/>
                  </a:lnTo>
                  <a:lnTo>
                    <a:pt x="5186413" y="964171"/>
                  </a:lnTo>
                  <a:lnTo>
                    <a:pt x="5173065" y="970089"/>
                  </a:lnTo>
                  <a:lnTo>
                    <a:pt x="5162943" y="980592"/>
                  </a:lnTo>
                  <a:lnTo>
                    <a:pt x="5157470" y="994664"/>
                  </a:lnTo>
                  <a:lnTo>
                    <a:pt x="5157825" y="1009789"/>
                  </a:lnTo>
                  <a:lnTo>
                    <a:pt x="5163756" y="1023137"/>
                  </a:lnTo>
                  <a:lnTo>
                    <a:pt x="5174246" y="1033259"/>
                  </a:lnTo>
                  <a:lnTo>
                    <a:pt x="5188331" y="1038733"/>
                  </a:lnTo>
                  <a:lnTo>
                    <a:pt x="5203444" y="1038377"/>
                  </a:lnTo>
                  <a:lnTo>
                    <a:pt x="5216791" y="1032446"/>
                  </a:lnTo>
                  <a:lnTo>
                    <a:pt x="5226913" y="1021956"/>
                  </a:lnTo>
                  <a:lnTo>
                    <a:pt x="5229009" y="1016596"/>
                  </a:lnTo>
                  <a:lnTo>
                    <a:pt x="6190996" y="1186307"/>
                  </a:lnTo>
                  <a:lnTo>
                    <a:pt x="6194171" y="1168273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8501633" y="1759153"/>
            <a:ext cx="2985770" cy="476885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Personas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Arial"/>
              <a:cs typeface="Arial"/>
            </a:endParaRPr>
          </a:p>
          <a:p>
            <a:pPr marL="12700" marR="211454">
              <a:lnSpc>
                <a:spcPct val="100000"/>
              </a:lnSpc>
            </a:pPr>
            <a:r>
              <a:rPr dirty="0" sz="2200" spc="-15" b="1">
                <a:solidFill>
                  <a:srgbClr val="1F4E79"/>
                </a:solidFill>
                <a:latin typeface="Arial"/>
                <a:cs typeface="Arial"/>
              </a:rPr>
              <a:t>Agrega</a:t>
            </a:r>
            <a:r>
              <a:rPr dirty="0" sz="2200" spc="6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a</a:t>
            </a:r>
            <a:r>
              <a:rPr dirty="0" sz="2200" spc="-2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maestros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para </a:t>
            </a:r>
            <a:r>
              <a:rPr dirty="0" sz="2200" spc="-5" b="1">
                <a:solidFill>
                  <a:srgbClr val="1F4E79"/>
                </a:solidFill>
                <a:latin typeface="Arial"/>
                <a:cs typeface="Arial"/>
              </a:rPr>
              <a:t>que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también </a:t>
            </a:r>
            <a:r>
              <a:rPr dirty="0" sz="2200" spc="1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administren</a:t>
            </a:r>
            <a:r>
              <a:rPr dirty="0" sz="2200" spc="-9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la</a:t>
            </a:r>
            <a:r>
              <a:rPr dirty="0" sz="2200" spc="-6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clase.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Arial"/>
              <a:cs typeface="Arial"/>
            </a:endParaRPr>
          </a:p>
          <a:p>
            <a:pPr marL="12700" marR="23495">
              <a:lnSpc>
                <a:spcPct val="100000"/>
              </a:lnSpc>
            </a:pP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Invita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a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alumnos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a </a:t>
            </a:r>
            <a:r>
              <a:rPr dirty="0" sz="2200" spc="10" b="1">
                <a:solidFill>
                  <a:srgbClr val="6F2F9F"/>
                </a:solidFill>
                <a:latin typeface="Arial"/>
                <a:cs typeface="Arial"/>
              </a:rPr>
              <a:t>tu </a:t>
            </a:r>
            <a:r>
              <a:rPr dirty="0" sz="2200" spc="1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clase</a:t>
            </a:r>
            <a:r>
              <a:rPr dirty="0" sz="2200" spc="-4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con</a:t>
            </a:r>
            <a:r>
              <a:rPr dirty="0" sz="2200" spc="-1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sus</a:t>
            </a:r>
            <a:r>
              <a:rPr dirty="0" sz="2200" spc="-1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6F2F9F"/>
                </a:solidFill>
                <a:latin typeface="Arial"/>
                <a:cs typeface="Arial"/>
              </a:rPr>
              <a:t>correos </a:t>
            </a:r>
            <a:r>
              <a:rPr dirty="0" sz="2200" spc="-59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de</a:t>
            </a:r>
            <a:r>
              <a:rPr dirty="0" sz="2200" spc="-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6F2F9F"/>
                </a:solidFill>
                <a:latin typeface="Arial"/>
                <a:cs typeface="Arial"/>
              </a:rPr>
              <a:t>Gmail.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Selecciona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a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alumnos </a:t>
            </a:r>
            <a:r>
              <a:rPr dirty="0" sz="2200" spc="-60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para mandarles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correo,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eliminarlos de </a:t>
            </a:r>
            <a:r>
              <a:rPr dirty="0" sz="2200" spc="-60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la</a:t>
            </a:r>
            <a:r>
              <a:rPr dirty="0" sz="2200" spc="-3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clase</a:t>
            </a:r>
            <a:r>
              <a:rPr dirty="0" sz="2200" spc="-3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spc="5" b="1">
                <a:solidFill>
                  <a:srgbClr val="1F4E79"/>
                </a:solidFill>
                <a:latin typeface="Arial"/>
                <a:cs typeface="Arial"/>
              </a:rPr>
              <a:t>o</a:t>
            </a:r>
            <a:r>
              <a:rPr dirty="0" sz="2200" spc="-1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F4E79"/>
                </a:solidFill>
                <a:latin typeface="Arial"/>
                <a:cs typeface="Arial"/>
              </a:rPr>
              <a:t>silenciarlos.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4274" y="1514855"/>
            <a:ext cx="8274050" cy="4072890"/>
            <a:chOff x="164274" y="1514855"/>
            <a:chExt cx="8274050" cy="40728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274" y="1514855"/>
              <a:ext cx="7528941" cy="296875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135111" y="1641474"/>
              <a:ext cx="6303010" cy="3945890"/>
            </a:xfrm>
            <a:custGeom>
              <a:avLst/>
              <a:gdLst/>
              <a:ahLst/>
              <a:cxnLst/>
              <a:rect l="l" t="t" r="r" b="b"/>
              <a:pathLst>
                <a:path w="6303009" h="3945890">
                  <a:moveTo>
                    <a:pt x="1401965" y="3938270"/>
                  </a:moveTo>
                  <a:lnTo>
                    <a:pt x="61442" y="978547"/>
                  </a:lnTo>
                  <a:lnTo>
                    <a:pt x="66128" y="975182"/>
                  </a:lnTo>
                  <a:lnTo>
                    <a:pt x="73799" y="962748"/>
                  </a:lnTo>
                  <a:lnTo>
                    <a:pt x="76212" y="948334"/>
                  </a:lnTo>
                  <a:lnTo>
                    <a:pt x="75552" y="945515"/>
                  </a:lnTo>
                  <a:lnTo>
                    <a:pt x="72783" y="933577"/>
                  </a:lnTo>
                  <a:lnTo>
                    <a:pt x="63957" y="921308"/>
                  </a:lnTo>
                  <a:lnTo>
                    <a:pt x="51523" y="913638"/>
                  </a:lnTo>
                  <a:lnTo>
                    <a:pt x="37109" y="911225"/>
                  </a:lnTo>
                  <a:lnTo>
                    <a:pt x="22364" y="914654"/>
                  </a:lnTo>
                  <a:lnTo>
                    <a:pt x="10083" y="923480"/>
                  </a:lnTo>
                  <a:lnTo>
                    <a:pt x="2425" y="935913"/>
                  </a:lnTo>
                  <a:lnTo>
                    <a:pt x="0" y="950328"/>
                  </a:lnTo>
                  <a:lnTo>
                    <a:pt x="3441" y="965073"/>
                  </a:lnTo>
                  <a:lnTo>
                    <a:pt x="12255" y="977353"/>
                  </a:lnTo>
                  <a:lnTo>
                    <a:pt x="24688" y="985012"/>
                  </a:lnTo>
                  <a:lnTo>
                    <a:pt x="39103" y="987437"/>
                  </a:lnTo>
                  <a:lnTo>
                    <a:pt x="44665" y="986142"/>
                  </a:lnTo>
                  <a:lnTo>
                    <a:pt x="1385201" y="3945890"/>
                  </a:lnTo>
                  <a:lnTo>
                    <a:pt x="1401965" y="3938270"/>
                  </a:lnTo>
                  <a:close/>
                </a:path>
                <a:path w="6303009" h="3945890">
                  <a:moveTo>
                    <a:pt x="6301625" y="1710182"/>
                  </a:moveTo>
                  <a:lnTo>
                    <a:pt x="444271" y="490626"/>
                  </a:lnTo>
                  <a:lnTo>
                    <a:pt x="444284" y="484759"/>
                  </a:lnTo>
                  <a:lnTo>
                    <a:pt x="443661" y="483235"/>
                  </a:lnTo>
                  <a:lnTo>
                    <a:pt x="438746" y="471233"/>
                  </a:lnTo>
                  <a:lnTo>
                    <a:pt x="428548" y="460768"/>
                  </a:lnTo>
                  <a:lnTo>
                    <a:pt x="414667" y="454787"/>
                  </a:lnTo>
                  <a:lnTo>
                    <a:pt x="399542" y="454761"/>
                  </a:lnTo>
                  <a:lnTo>
                    <a:pt x="386029" y="460298"/>
                  </a:lnTo>
                  <a:lnTo>
                    <a:pt x="375551" y="470496"/>
                  </a:lnTo>
                  <a:lnTo>
                    <a:pt x="369582" y="484378"/>
                  </a:lnTo>
                  <a:lnTo>
                    <a:pt x="369544" y="499503"/>
                  </a:lnTo>
                  <a:lnTo>
                    <a:pt x="375081" y="513029"/>
                  </a:lnTo>
                  <a:lnTo>
                    <a:pt x="385279" y="523494"/>
                  </a:lnTo>
                  <a:lnTo>
                    <a:pt x="399173" y="529463"/>
                  </a:lnTo>
                  <a:lnTo>
                    <a:pt x="414286" y="529501"/>
                  </a:lnTo>
                  <a:lnTo>
                    <a:pt x="427799" y="523963"/>
                  </a:lnTo>
                  <a:lnTo>
                    <a:pt x="438277" y="513765"/>
                  </a:lnTo>
                  <a:lnTo>
                    <a:pt x="440575" y="508431"/>
                  </a:lnTo>
                  <a:lnTo>
                    <a:pt x="6297942" y="1728089"/>
                  </a:lnTo>
                  <a:lnTo>
                    <a:pt x="6301625" y="1710182"/>
                  </a:lnTo>
                  <a:close/>
                </a:path>
                <a:path w="6303009" h="3945890">
                  <a:moveTo>
                    <a:pt x="6302641" y="380365"/>
                  </a:moveTo>
                  <a:lnTo>
                    <a:pt x="2403729" y="32067"/>
                  </a:lnTo>
                  <a:lnTo>
                    <a:pt x="2403373" y="28829"/>
                  </a:lnTo>
                  <a:lnTo>
                    <a:pt x="2403106" y="26365"/>
                  </a:lnTo>
                  <a:lnTo>
                    <a:pt x="2396045" y="13563"/>
                  </a:lnTo>
                  <a:lnTo>
                    <a:pt x="2384717" y="4330"/>
                  </a:lnTo>
                  <a:lnTo>
                    <a:pt x="2370213" y="0"/>
                  </a:lnTo>
                  <a:lnTo>
                    <a:pt x="2355164" y="1651"/>
                  </a:lnTo>
                  <a:lnTo>
                    <a:pt x="2342362" y="8699"/>
                  </a:lnTo>
                  <a:lnTo>
                    <a:pt x="2333129" y="20040"/>
                  </a:lnTo>
                  <a:lnTo>
                    <a:pt x="2328811" y="34544"/>
                  </a:lnTo>
                  <a:lnTo>
                    <a:pt x="2330450" y="49593"/>
                  </a:lnTo>
                  <a:lnTo>
                    <a:pt x="2337511" y="62395"/>
                  </a:lnTo>
                  <a:lnTo>
                    <a:pt x="2348839" y="71628"/>
                  </a:lnTo>
                  <a:lnTo>
                    <a:pt x="2363355" y="75946"/>
                  </a:lnTo>
                  <a:lnTo>
                    <a:pt x="2378392" y="74307"/>
                  </a:lnTo>
                  <a:lnTo>
                    <a:pt x="2391194" y="67246"/>
                  </a:lnTo>
                  <a:lnTo>
                    <a:pt x="2400427" y="55918"/>
                  </a:lnTo>
                  <a:lnTo>
                    <a:pt x="2402090" y="50342"/>
                  </a:lnTo>
                  <a:lnTo>
                    <a:pt x="6300990" y="398653"/>
                  </a:lnTo>
                  <a:lnTo>
                    <a:pt x="6302641" y="380365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547607" y="1842643"/>
            <a:ext cx="2205355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25">
                <a:solidFill>
                  <a:srgbClr val="1F4E79"/>
                </a:solidFill>
              </a:rPr>
              <a:t>Trabajo</a:t>
            </a:r>
            <a:r>
              <a:rPr dirty="0" sz="2200">
                <a:solidFill>
                  <a:srgbClr val="1F4E79"/>
                </a:solidFill>
              </a:rPr>
              <a:t> en</a:t>
            </a:r>
            <a:r>
              <a:rPr dirty="0" sz="2200" spc="-20">
                <a:solidFill>
                  <a:srgbClr val="1F4E79"/>
                </a:solidFill>
              </a:rPr>
              <a:t> </a:t>
            </a:r>
            <a:r>
              <a:rPr dirty="0" sz="2200">
                <a:solidFill>
                  <a:srgbClr val="1F4E79"/>
                </a:solidFill>
              </a:rPr>
              <a:t>clase</a:t>
            </a:r>
            <a:endParaRPr sz="2200"/>
          </a:p>
        </p:txBody>
      </p:sp>
      <p:sp>
        <p:nvSpPr>
          <p:cNvPr id="6" name="object 6"/>
          <p:cNvSpPr txBox="1"/>
          <p:nvPr/>
        </p:nvSpPr>
        <p:spPr>
          <a:xfrm>
            <a:off x="8547607" y="2734182"/>
            <a:ext cx="2614295" cy="12439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Desde</a:t>
            </a:r>
            <a:r>
              <a:rPr dirty="0" sz="20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la</a:t>
            </a:r>
            <a:r>
              <a:rPr dirty="0" sz="200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opción </a:t>
            </a:r>
            <a:r>
              <a:rPr dirty="0" sz="200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20" b="1">
                <a:solidFill>
                  <a:srgbClr val="6F2F9F"/>
                </a:solidFill>
                <a:latin typeface="Arial"/>
                <a:cs typeface="Arial"/>
              </a:rPr>
              <a:t>“CREAR”</a:t>
            </a:r>
            <a:r>
              <a:rPr dirty="0" sz="2000" spc="1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6F2F9F"/>
                </a:solidFill>
                <a:latin typeface="Arial"/>
                <a:cs typeface="Arial"/>
              </a:rPr>
              <a:t>asigna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 diferentes tipos de </a:t>
            </a:r>
            <a:r>
              <a:rPr dirty="0" sz="200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6F2F9F"/>
                </a:solidFill>
                <a:latin typeface="Arial"/>
                <a:cs typeface="Arial"/>
              </a:rPr>
              <a:t>tareas</a:t>
            </a:r>
            <a:r>
              <a:rPr dirty="0" sz="2000" spc="-1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z="2000" spc="-1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tus</a:t>
            </a:r>
            <a:r>
              <a:rPr dirty="0" sz="2000" spc="-5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F2F9F"/>
                </a:solidFill>
                <a:latin typeface="Arial"/>
                <a:cs typeface="Arial"/>
              </a:rPr>
              <a:t>alumnos.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76269" y="4523209"/>
            <a:ext cx="8046720" cy="207835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411480" indent="-399415">
              <a:lnSpc>
                <a:spcPct val="100000"/>
              </a:lnSpc>
              <a:spcBef>
                <a:spcPts val="345"/>
              </a:spcBef>
              <a:buSzPct val="84615"/>
              <a:buFont typeface="Arial MT"/>
              <a:buChar char="●"/>
              <a:tabLst>
                <a:tab pos="411480" algn="l"/>
                <a:tab pos="412115" algn="l"/>
              </a:tabLst>
            </a:pPr>
            <a:r>
              <a:rPr dirty="0" sz="1300" spc="-20" b="1">
                <a:latin typeface="Arial"/>
                <a:cs typeface="Arial"/>
              </a:rPr>
              <a:t>Tarea</a:t>
            </a:r>
            <a:r>
              <a:rPr dirty="0" sz="1300" spc="-20">
                <a:latin typeface="Arial MT"/>
                <a:cs typeface="Arial MT"/>
              </a:rPr>
              <a:t>: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Comparte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materiales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con</a:t>
            </a:r>
            <a:r>
              <a:rPr dirty="0" sz="1300">
                <a:latin typeface="Arial MT"/>
                <a:cs typeface="Arial MT"/>
              </a:rPr>
              <a:t> </a:t>
            </a:r>
            <a:r>
              <a:rPr dirty="0" sz="1300" spc="5">
                <a:latin typeface="Arial MT"/>
                <a:cs typeface="Arial MT"/>
              </a:rPr>
              <a:t>los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estudiantes,</a:t>
            </a:r>
            <a:r>
              <a:rPr dirty="0" sz="1300" spc="3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asigna</a:t>
            </a:r>
            <a:r>
              <a:rPr dirty="0" sz="1300" spc="5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una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fecha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de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vencimiento</a:t>
            </a:r>
            <a:r>
              <a:rPr dirty="0" sz="1300" spc="3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y</a:t>
            </a:r>
            <a:r>
              <a:rPr dirty="0" sz="1300" spc="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monitorear/</a:t>
            </a:r>
            <a:r>
              <a:rPr dirty="0" sz="1300" spc="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califica</a:t>
            </a:r>
            <a:endParaRPr sz="1300">
              <a:latin typeface="Arial MT"/>
              <a:cs typeface="Arial MT"/>
            </a:endParaRPr>
          </a:p>
          <a:p>
            <a:pPr marL="411480">
              <a:lnSpc>
                <a:spcPct val="100000"/>
              </a:lnSpc>
              <a:spcBef>
                <a:spcPts val="244"/>
              </a:spcBef>
            </a:pPr>
            <a:r>
              <a:rPr dirty="0" sz="1300">
                <a:latin typeface="Arial MT"/>
                <a:cs typeface="Arial MT"/>
              </a:rPr>
              <a:t>los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trabajos</a:t>
            </a:r>
            <a:r>
              <a:rPr dirty="0" sz="1300" spc="1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de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los</a:t>
            </a:r>
            <a:r>
              <a:rPr dirty="0" sz="1300" spc="-1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estudiantes.</a:t>
            </a:r>
            <a:endParaRPr sz="1300">
              <a:latin typeface="Arial MT"/>
              <a:cs typeface="Arial MT"/>
            </a:endParaRPr>
          </a:p>
          <a:p>
            <a:pPr marL="411480" marR="7620" indent="-399415">
              <a:lnSpc>
                <a:spcPct val="113799"/>
              </a:lnSpc>
              <a:spcBef>
                <a:spcPts val="20"/>
              </a:spcBef>
              <a:buSzPct val="84615"/>
              <a:buFont typeface="Arial MT"/>
              <a:buChar char="●"/>
              <a:tabLst>
                <a:tab pos="411480" algn="l"/>
                <a:tab pos="412115" algn="l"/>
              </a:tabLst>
            </a:pPr>
            <a:r>
              <a:rPr dirty="0" sz="1300" spc="-25" b="1">
                <a:latin typeface="Arial"/>
                <a:cs typeface="Arial"/>
              </a:rPr>
              <a:t>Tarea</a:t>
            </a:r>
            <a:r>
              <a:rPr dirty="0" sz="1300" spc="5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con</a:t>
            </a:r>
            <a:r>
              <a:rPr dirty="0" sz="1300" spc="8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cuestionario:</a:t>
            </a:r>
            <a:r>
              <a:rPr dirty="0" sz="1300" spc="50" b="1">
                <a:latin typeface="Arial"/>
                <a:cs typeface="Arial"/>
              </a:rPr>
              <a:t> </a:t>
            </a:r>
            <a:r>
              <a:rPr dirty="0" sz="1300" spc="-5">
                <a:latin typeface="Arial MT"/>
                <a:cs typeface="Arial MT"/>
              </a:rPr>
              <a:t>Asigna</a:t>
            </a:r>
            <a:r>
              <a:rPr dirty="0" sz="1300" spc="7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tareas</a:t>
            </a:r>
            <a:r>
              <a:rPr dirty="0" sz="1300" spc="80">
                <a:latin typeface="Arial MT"/>
                <a:cs typeface="Arial MT"/>
              </a:rPr>
              <a:t> </a:t>
            </a:r>
            <a:r>
              <a:rPr dirty="0" sz="1300" spc="5">
                <a:latin typeface="Arial MT"/>
                <a:cs typeface="Arial MT"/>
              </a:rPr>
              <a:t>en</a:t>
            </a:r>
            <a:r>
              <a:rPr dirty="0" sz="1300" spc="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forma</a:t>
            </a:r>
            <a:r>
              <a:rPr dirty="0" sz="1300" spc="55">
                <a:latin typeface="Arial MT"/>
                <a:cs typeface="Arial MT"/>
              </a:rPr>
              <a:t> </a:t>
            </a:r>
            <a:r>
              <a:rPr dirty="0" sz="1300" spc="5">
                <a:latin typeface="Arial MT"/>
                <a:cs typeface="Arial MT"/>
              </a:rPr>
              <a:t>de</a:t>
            </a:r>
            <a:r>
              <a:rPr dirty="0" sz="1300" spc="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cuestionarios</a:t>
            </a:r>
            <a:r>
              <a:rPr dirty="0" sz="1300" spc="6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a</a:t>
            </a:r>
            <a:r>
              <a:rPr dirty="0" sz="1300" spc="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través</a:t>
            </a:r>
            <a:r>
              <a:rPr dirty="0" sz="1300" spc="8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de</a:t>
            </a:r>
            <a:r>
              <a:rPr dirty="0" sz="1300" spc="7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Google</a:t>
            </a:r>
            <a:r>
              <a:rPr dirty="0" sz="1300" spc="5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Forms,</a:t>
            </a:r>
            <a:r>
              <a:rPr dirty="0" sz="1300" spc="10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útil</a:t>
            </a:r>
            <a:r>
              <a:rPr dirty="0" sz="1300" spc="8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para </a:t>
            </a:r>
            <a:r>
              <a:rPr dirty="0" sz="1300" spc="-34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exámenes.</a:t>
            </a:r>
            <a:endParaRPr sz="1300">
              <a:latin typeface="Arial MT"/>
              <a:cs typeface="Arial MT"/>
            </a:endParaRPr>
          </a:p>
          <a:p>
            <a:pPr marL="411480" marR="10795" indent="-399415">
              <a:lnSpc>
                <a:spcPct val="115399"/>
              </a:lnSpc>
              <a:spcBef>
                <a:spcPts val="5"/>
              </a:spcBef>
              <a:buSzPct val="84615"/>
              <a:buFont typeface="Arial MT"/>
              <a:buChar char="●"/>
              <a:tabLst>
                <a:tab pos="411480" algn="l"/>
                <a:tab pos="412115" algn="l"/>
              </a:tabLst>
            </a:pPr>
            <a:r>
              <a:rPr dirty="0" sz="1300" spc="-5" b="1">
                <a:latin typeface="Arial"/>
                <a:cs typeface="Arial"/>
              </a:rPr>
              <a:t>Pregunta</a:t>
            </a:r>
            <a:r>
              <a:rPr dirty="0" sz="1300" spc="-5">
                <a:latin typeface="Arial MT"/>
                <a:cs typeface="Arial MT"/>
              </a:rPr>
              <a:t>:</a:t>
            </a:r>
            <a:r>
              <a:rPr dirty="0" sz="1300" spc="9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Plantea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 spc="-15">
                <a:latin typeface="Arial MT"/>
                <a:cs typeface="Arial MT"/>
              </a:rPr>
              <a:t>una</a:t>
            </a:r>
            <a:r>
              <a:rPr dirty="0" sz="1300" spc="12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pregunta</a:t>
            </a:r>
            <a:r>
              <a:rPr dirty="0" sz="1300" spc="13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o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un</a:t>
            </a:r>
            <a:r>
              <a:rPr dirty="0" sz="1300" spc="9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aviso</a:t>
            </a:r>
            <a:r>
              <a:rPr dirty="0" sz="1300" spc="13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y</a:t>
            </a:r>
            <a:r>
              <a:rPr dirty="0" sz="1300" spc="1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permita</a:t>
            </a:r>
            <a:r>
              <a:rPr dirty="0" sz="1300" spc="120">
                <a:latin typeface="Arial MT"/>
                <a:cs typeface="Arial MT"/>
              </a:rPr>
              <a:t> </a:t>
            </a:r>
            <a:r>
              <a:rPr dirty="0" sz="1300" spc="-15">
                <a:latin typeface="Arial MT"/>
                <a:cs typeface="Arial MT"/>
              </a:rPr>
              <a:t>que</a:t>
            </a:r>
            <a:r>
              <a:rPr dirty="0" sz="1300" spc="1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los</a:t>
            </a:r>
            <a:r>
              <a:rPr dirty="0" sz="1300" spc="1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alumnos</a:t>
            </a:r>
            <a:r>
              <a:rPr dirty="0" sz="1300" spc="1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respondan</a:t>
            </a:r>
            <a:r>
              <a:rPr dirty="0" sz="1300" spc="1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y</a:t>
            </a:r>
            <a:r>
              <a:rPr dirty="0" sz="1300" spc="12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respondan</a:t>
            </a:r>
            <a:r>
              <a:rPr dirty="0" sz="1300" spc="10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a</a:t>
            </a:r>
            <a:r>
              <a:rPr dirty="0" sz="1300" spc="12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sus </a:t>
            </a:r>
            <a:r>
              <a:rPr dirty="0" sz="1300" spc="-34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compañeros.</a:t>
            </a:r>
            <a:endParaRPr sz="1300">
              <a:latin typeface="Arial MT"/>
              <a:cs typeface="Arial MT"/>
            </a:endParaRPr>
          </a:p>
          <a:p>
            <a:pPr marL="411480" indent="-399415">
              <a:lnSpc>
                <a:spcPct val="100000"/>
              </a:lnSpc>
              <a:spcBef>
                <a:spcPts val="240"/>
              </a:spcBef>
              <a:buSzPct val="84615"/>
              <a:buFont typeface="Arial MT"/>
              <a:buChar char="●"/>
              <a:tabLst>
                <a:tab pos="411480" algn="l"/>
                <a:tab pos="412115" algn="l"/>
              </a:tabLst>
            </a:pPr>
            <a:r>
              <a:rPr dirty="0" sz="1300" b="1">
                <a:latin typeface="Arial"/>
                <a:cs typeface="Arial"/>
              </a:rPr>
              <a:t>Material:</a:t>
            </a:r>
            <a:r>
              <a:rPr dirty="0" sz="1300" spc="310" b="1">
                <a:latin typeface="Arial"/>
                <a:cs typeface="Arial"/>
              </a:rPr>
              <a:t> </a:t>
            </a:r>
            <a:r>
              <a:rPr dirty="0" sz="1300">
                <a:latin typeface="Arial MT"/>
                <a:cs typeface="Arial MT"/>
              </a:rPr>
              <a:t>Comparte</a:t>
            </a:r>
            <a:r>
              <a:rPr dirty="0" sz="1300" spc="33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contenido</a:t>
            </a:r>
            <a:r>
              <a:rPr dirty="0" sz="1300" spc="340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de</a:t>
            </a:r>
            <a:r>
              <a:rPr dirty="0" sz="1300" spc="31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apoyo</a:t>
            </a:r>
            <a:r>
              <a:rPr dirty="0" sz="1300" spc="3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con</a:t>
            </a:r>
            <a:r>
              <a:rPr dirty="0" sz="1300" spc="29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tus</a:t>
            </a:r>
            <a:r>
              <a:rPr dirty="0" sz="1300" spc="31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estudiantes:</a:t>
            </a:r>
            <a:r>
              <a:rPr dirty="0" sz="1300" spc="31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presentaciones,</a:t>
            </a:r>
            <a:r>
              <a:rPr dirty="0" sz="1300" spc="3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bibliografía,</a:t>
            </a:r>
            <a:r>
              <a:rPr dirty="0" sz="1300" spc="31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material</a:t>
            </a:r>
            <a:endParaRPr sz="1300">
              <a:latin typeface="Arial MT"/>
              <a:cs typeface="Arial MT"/>
            </a:endParaRPr>
          </a:p>
          <a:p>
            <a:pPr marL="411480">
              <a:lnSpc>
                <a:spcPct val="100000"/>
              </a:lnSpc>
              <a:spcBef>
                <a:spcPts val="215"/>
              </a:spcBef>
            </a:pPr>
            <a:r>
              <a:rPr dirty="0" sz="1300" spc="-5">
                <a:latin typeface="Arial MT"/>
                <a:cs typeface="Arial MT"/>
              </a:rPr>
              <a:t>audiovisual.</a:t>
            </a:r>
            <a:endParaRPr sz="1300">
              <a:latin typeface="Arial MT"/>
              <a:cs typeface="Arial MT"/>
            </a:endParaRPr>
          </a:p>
          <a:p>
            <a:pPr marL="411480" indent="-399415">
              <a:lnSpc>
                <a:spcPct val="100000"/>
              </a:lnSpc>
              <a:spcBef>
                <a:spcPts val="244"/>
              </a:spcBef>
              <a:buSzPct val="84615"/>
              <a:buFont typeface="Arial MT"/>
              <a:buChar char="●"/>
              <a:tabLst>
                <a:tab pos="411480" algn="l"/>
                <a:tab pos="412115" algn="l"/>
              </a:tabLst>
            </a:pPr>
            <a:r>
              <a:rPr dirty="0" sz="1300" spc="-5" b="1">
                <a:latin typeface="Arial"/>
                <a:cs typeface="Arial"/>
              </a:rPr>
              <a:t>Reutilizar</a:t>
            </a:r>
            <a:r>
              <a:rPr dirty="0" sz="1300" spc="30" b="1">
                <a:latin typeface="Arial"/>
                <a:cs typeface="Arial"/>
              </a:rPr>
              <a:t> </a:t>
            </a:r>
            <a:r>
              <a:rPr dirty="0" sz="1300" spc="-5" b="1">
                <a:latin typeface="Arial"/>
                <a:cs typeface="Arial"/>
              </a:rPr>
              <a:t>publicación</a:t>
            </a:r>
            <a:r>
              <a:rPr dirty="0" sz="1300" spc="-5">
                <a:latin typeface="Arial MT"/>
                <a:cs typeface="Arial MT"/>
              </a:rPr>
              <a:t>:</a:t>
            </a:r>
            <a:r>
              <a:rPr dirty="0" sz="1300" spc="8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Busca</a:t>
            </a:r>
            <a:r>
              <a:rPr dirty="0" sz="1300" spc="6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entre</a:t>
            </a:r>
            <a:r>
              <a:rPr dirty="0" sz="1300" spc="60">
                <a:latin typeface="Arial MT"/>
                <a:cs typeface="Arial MT"/>
              </a:rPr>
              <a:t> </a:t>
            </a:r>
            <a:r>
              <a:rPr dirty="0" sz="1300" spc="-15">
                <a:latin typeface="Arial MT"/>
                <a:cs typeface="Arial MT"/>
              </a:rPr>
              <a:t>tus</a:t>
            </a:r>
            <a:r>
              <a:rPr dirty="0" sz="1300" spc="3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publicaciones</a:t>
            </a:r>
            <a:r>
              <a:rPr dirty="0" sz="1300" spc="3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anteriores</a:t>
            </a:r>
            <a:r>
              <a:rPr dirty="0" sz="1300" spc="6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para</a:t>
            </a:r>
            <a:r>
              <a:rPr dirty="0" sz="1300" spc="3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reutilizar</a:t>
            </a:r>
            <a:r>
              <a:rPr dirty="0" sz="1300" spc="15">
                <a:latin typeface="Arial MT"/>
                <a:cs typeface="Arial MT"/>
              </a:rPr>
              <a:t> </a:t>
            </a:r>
            <a:r>
              <a:rPr dirty="0" sz="1300" spc="-20">
                <a:latin typeface="Arial MT"/>
                <a:cs typeface="Arial MT"/>
              </a:rPr>
              <a:t>una</a:t>
            </a:r>
            <a:r>
              <a:rPr dirty="0" sz="1300" spc="85">
                <a:latin typeface="Arial MT"/>
                <a:cs typeface="Arial MT"/>
              </a:rPr>
              <a:t> </a:t>
            </a:r>
            <a:r>
              <a:rPr dirty="0" sz="1300" spc="-5">
                <a:latin typeface="Arial MT"/>
                <a:cs typeface="Arial MT"/>
              </a:rPr>
              <a:t>de</a:t>
            </a:r>
            <a:r>
              <a:rPr dirty="0" sz="1300" spc="5">
                <a:latin typeface="Arial MT"/>
                <a:cs typeface="Arial MT"/>
              </a:rPr>
              <a:t> </a:t>
            </a:r>
            <a:r>
              <a:rPr dirty="0" sz="1300" spc="-15">
                <a:latin typeface="Arial MT"/>
                <a:cs typeface="Arial MT"/>
              </a:rPr>
              <a:t>nuevo.</a:t>
            </a:r>
            <a:endParaRPr sz="1300">
              <a:latin typeface="Arial MT"/>
              <a:cs typeface="Arial MT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79232" y="2446477"/>
            <a:ext cx="4504055" cy="33540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860"/>
              </a:lnSpc>
              <a:spcBef>
                <a:spcPts val="110"/>
              </a:spcBef>
            </a:pPr>
            <a:r>
              <a:rPr dirty="0" sz="1600" spc="-20">
                <a:latin typeface="Calibri"/>
                <a:cs typeface="Calibri"/>
              </a:rPr>
              <a:t>Tareas:</a:t>
            </a:r>
            <a:endParaRPr sz="1600">
              <a:latin typeface="Calibri"/>
              <a:cs typeface="Calibri"/>
            </a:endParaRPr>
          </a:p>
          <a:p>
            <a:pPr marL="515620" marR="220979" indent="-405765">
              <a:lnSpc>
                <a:spcPts val="1730"/>
              </a:lnSpc>
              <a:spcBef>
                <a:spcPts val="155"/>
              </a:spcBef>
              <a:tabLst>
                <a:tab pos="515620" algn="l"/>
              </a:tabLst>
            </a:pPr>
            <a:r>
              <a:rPr dirty="0" sz="1200">
                <a:latin typeface="Segoe UI Symbol"/>
                <a:cs typeface="Segoe UI Symbol"/>
              </a:rPr>
              <a:t>❏	</a:t>
            </a:r>
            <a:r>
              <a:rPr dirty="0" sz="1600" b="1">
                <a:latin typeface="Calibri"/>
                <a:cs typeface="Calibri"/>
              </a:rPr>
              <a:t>Seleccione una </a:t>
            </a:r>
            <a:r>
              <a:rPr dirty="0" sz="1600" spc="-10" b="1">
                <a:latin typeface="Calibri"/>
                <a:cs typeface="Calibri"/>
              </a:rPr>
              <a:t>fecha </a:t>
            </a:r>
            <a:r>
              <a:rPr dirty="0" sz="1600" b="1">
                <a:latin typeface="Calibri"/>
                <a:cs typeface="Calibri"/>
              </a:rPr>
              <a:t>de </a:t>
            </a:r>
            <a:r>
              <a:rPr dirty="0" sz="1600" spc="-5" b="1">
                <a:latin typeface="Calibri"/>
                <a:cs typeface="Calibri"/>
              </a:rPr>
              <a:t>vencimiento</a:t>
            </a:r>
            <a:r>
              <a:rPr dirty="0" sz="1600" spc="-5">
                <a:latin typeface="Calibri"/>
                <a:cs typeface="Calibri"/>
              </a:rPr>
              <a:t>-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estudiantes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docentes</a:t>
            </a:r>
            <a:r>
              <a:rPr dirty="0" sz="1600" spc="6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pueden</a:t>
            </a:r>
            <a:r>
              <a:rPr dirty="0" sz="1600" spc="-10">
                <a:latin typeface="Calibri"/>
                <a:cs typeface="Calibri"/>
              </a:rPr>
              <a:t> ver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cuándo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vencido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las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asignaciones.</a:t>
            </a:r>
            <a:endParaRPr sz="1600">
              <a:latin typeface="Calibri"/>
              <a:cs typeface="Calibri"/>
            </a:endParaRPr>
          </a:p>
          <a:p>
            <a:pPr marL="110489">
              <a:lnSpc>
                <a:spcPts val="1605"/>
              </a:lnSpc>
              <a:tabLst>
                <a:tab pos="515620" algn="l"/>
              </a:tabLst>
            </a:pPr>
            <a:r>
              <a:rPr dirty="0" sz="1200">
                <a:latin typeface="Segoe UI Symbol"/>
                <a:cs typeface="Segoe UI Symbol"/>
              </a:rPr>
              <a:t>❏	</a:t>
            </a:r>
            <a:r>
              <a:rPr dirty="0" sz="1600" spc="-5" b="1">
                <a:latin typeface="Calibri"/>
                <a:cs typeface="Calibri"/>
              </a:rPr>
              <a:t>Adjunto </a:t>
            </a:r>
            <a:r>
              <a:rPr dirty="0" sz="1600" b="1">
                <a:latin typeface="Calibri"/>
                <a:cs typeface="Calibri"/>
              </a:rPr>
              <a:t>un</a:t>
            </a:r>
            <a:r>
              <a:rPr dirty="0" sz="1600" spc="-5" b="1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archivo</a:t>
            </a:r>
            <a:r>
              <a:rPr dirty="0" sz="1600" spc="20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-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suba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archivo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adjunto</a:t>
            </a:r>
            <a:endParaRPr sz="1600">
              <a:latin typeface="Calibri"/>
              <a:cs typeface="Calibri"/>
            </a:endParaRPr>
          </a:p>
          <a:p>
            <a:pPr marL="515620" marR="8255">
              <a:lnSpc>
                <a:spcPct val="90000"/>
              </a:lnSpc>
              <a:spcBef>
                <a:spcPts val="95"/>
              </a:spcBef>
            </a:pPr>
            <a:r>
              <a:rPr dirty="0" sz="1600">
                <a:latin typeface="Calibri"/>
                <a:cs typeface="Calibri"/>
              </a:rPr>
              <a:t>de </a:t>
            </a:r>
            <a:r>
              <a:rPr dirty="0" sz="1600" spc="-5">
                <a:latin typeface="Calibri"/>
                <a:cs typeface="Calibri"/>
              </a:rPr>
              <a:t>su </a:t>
            </a:r>
            <a:r>
              <a:rPr dirty="0" sz="1600" spc="-10">
                <a:latin typeface="Calibri"/>
                <a:cs typeface="Calibri"/>
              </a:rPr>
              <a:t>computadora </a:t>
            </a:r>
            <a:r>
              <a:rPr dirty="0" sz="1600" spc="-5">
                <a:latin typeface="Calibri"/>
                <a:cs typeface="Calibri"/>
              </a:rPr>
              <a:t>(por </a:t>
            </a:r>
            <a:r>
              <a:rPr dirty="0" sz="1600" spc="-10">
                <a:latin typeface="Calibri"/>
                <a:cs typeface="Calibri"/>
              </a:rPr>
              <a:t>ejemplo, </a:t>
            </a:r>
            <a:r>
              <a:rPr dirty="0" sz="1600">
                <a:latin typeface="Calibri"/>
                <a:cs typeface="Calibri"/>
              </a:rPr>
              <a:t>PDF </a:t>
            </a:r>
            <a:r>
              <a:rPr dirty="0" sz="1600" spc="-10">
                <a:latin typeface="Calibri"/>
                <a:cs typeface="Calibri"/>
              </a:rPr>
              <a:t>para </a:t>
            </a:r>
            <a:r>
              <a:rPr dirty="0" sz="1600" spc="-5">
                <a:latin typeface="Calibri"/>
                <a:cs typeface="Calibri"/>
              </a:rPr>
              <a:t>que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estudiantes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lean)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súbalo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desde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Google </a:t>
            </a:r>
            <a:r>
              <a:rPr dirty="0" sz="1600" spc="5" b="1">
                <a:latin typeface="Calibri"/>
                <a:cs typeface="Calibri"/>
              </a:rPr>
              <a:t> </a:t>
            </a:r>
            <a:r>
              <a:rPr dirty="0" sz="1600" spc="-5" b="1">
                <a:latin typeface="Calibri"/>
                <a:cs typeface="Calibri"/>
              </a:rPr>
              <a:t>Drive</a:t>
            </a:r>
            <a:r>
              <a:rPr dirty="0" sz="1600" spc="5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(e.g.)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comparta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documento,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una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hoja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o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dibujo</a:t>
            </a:r>
            <a:r>
              <a:rPr dirty="0" sz="1600" spc="-10">
                <a:latin typeface="Calibri"/>
                <a:cs typeface="Calibri"/>
              </a:rPr>
              <a:t> para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que</a:t>
            </a:r>
            <a:r>
              <a:rPr dirty="0" sz="1600" spc="-10">
                <a:latin typeface="Calibri"/>
                <a:cs typeface="Calibri"/>
              </a:rPr>
              <a:t> los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estudiantes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llenen),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Inserte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video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Youtube</a:t>
            </a:r>
            <a:r>
              <a:rPr dirty="0" sz="1600" spc="-10">
                <a:latin typeface="Calibri"/>
                <a:cs typeface="Calibri"/>
              </a:rPr>
              <a:t> (solo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funcionará)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si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Youtube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esta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bloqueado </a:t>
            </a:r>
            <a:r>
              <a:rPr dirty="0" sz="1600" spc="-10">
                <a:latin typeface="Calibri"/>
                <a:cs typeface="Calibri"/>
              </a:rPr>
              <a:t>para </a:t>
            </a:r>
            <a:r>
              <a:rPr dirty="0" sz="1600" spc="-15">
                <a:latin typeface="Calibri"/>
                <a:cs typeface="Calibri"/>
              </a:rPr>
              <a:t>estudiantes), </a:t>
            </a:r>
            <a:r>
              <a:rPr dirty="0" sz="1600" spc="-10">
                <a:latin typeface="Calibri"/>
                <a:cs typeface="Calibri"/>
              </a:rPr>
              <a:t> inserte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enlace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</a:t>
            </a:r>
            <a:r>
              <a:rPr dirty="0" sz="1600" spc="-10">
                <a:latin typeface="Calibri"/>
                <a:cs typeface="Calibri"/>
              </a:rPr>
              <a:t> sitio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web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externo.</a:t>
            </a:r>
            <a:endParaRPr sz="1600">
              <a:latin typeface="Calibri"/>
              <a:cs typeface="Calibri"/>
            </a:endParaRPr>
          </a:p>
          <a:p>
            <a:pPr marL="110489">
              <a:lnSpc>
                <a:spcPts val="1630"/>
              </a:lnSpc>
              <a:tabLst>
                <a:tab pos="515620" algn="l"/>
              </a:tabLst>
            </a:pPr>
            <a:r>
              <a:rPr dirty="0" sz="1200">
                <a:latin typeface="Segoe UI Symbol"/>
                <a:cs typeface="Segoe UI Symbol"/>
              </a:rPr>
              <a:t>❏	</a:t>
            </a:r>
            <a:r>
              <a:rPr dirty="0" sz="1600" spc="-5">
                <a:latin typeface="Calibri"/>
                <a:cs typeface="Calibri"/>
              </a:rPr>
              <a:t>Decide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los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estudiantes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verán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editaran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tu</a:t>
            </a:r>
            <a:endParaRPr sz="1600">
              <a:latin typeface="Calibri"/>
              <a:cs typeface="Calibri"/>
            </a:endParaRPr>
          </a:p>
          <a:p>
            <a:pPr marL="515620">
              <a:lnSpc>
                <a:spcPts val="1730"/>
              </a:lnSpc>
            </a:pPr>
            <a:r>
              <a:rPr dirty="0" sz="1600" spc="-10">
                <a:latin typeface="Calibri"/>
                <a:cs typeface="Calibri"/>
              </a:rPr>
              <a:t>copia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haz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una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copia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para cada </a:t>
            </a:r>
            <a:r>
              <a:rPr dirty="0" sz="1600" spc="-15">
                <a:latin typeface="Calibri"/>
                <a:cs typeface="Calibri"/>
              </a:rPr>
              <a:t>estudiante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para</a:t>
            </a:r>
            <a:endParaRPr sz="1600">
              <a:latin typeface="Calibri"/>
              <a:cs typeface="Calibri"/>
            </a:endParaRPr>
          </a:p>
          <a:p>
            <a:pPr marL="515620">
              <a:lnSpc>
                <a:spcPts val="1825"/>
              </a:lnSpc>
            </a:pPr>
            <a:r>
              <a:rPr dirty="0" sz="1600" spc="-5">
                <a:latin typeface="Calibri"/>
                <a:cs typeface="Calibri"/>
              </a:rPr>
              <a:t>que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tengan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una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propia.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59079" y="1511858"/>
            <a:ext cx="7392670" cy="4500880"/>
            <a:chOff x="259079" y="1511858"/>
            <a:chExt cx="7392670" cy="45008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9079" y="1511858"/>
              <a:ext cx="6585584" cy="450075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47357" y="2850260"/>
              <a:ext cx="7104380" cy="2748915"/>
            </a:xfrm>
            <a:custGeom>
              <a:avLst/>
              <a:gdLst/>
              <a:ahLst/>
              <a:cxnLst/>
              <a:rect l="l" t="t" r="r" b="b"/>
              <a:pathLst>
                <a:path w="7104380" h="2748915">
                  <a:moveTo>
                    <a:pt x="7102996" y="2422652"/>
                  </a:moveTo>
                  <a:lnTo>
                    <a:pt x="7099948" y="2404618"/>
                  </a:lnTo>
                  <a:lnTo>
                    <a:pt x="5774842" y="2633535"/>
                  </a:lnTo>
                  <a:lnTo>
                    <a:pt x="5772721" y="2628150"/>
                  </a:lnTo>
                  <a:lnTo>
                    <a:pt x="5762599" y="2617597"/>
                  </a:lnTo>
                  <a:lnTo>
                    <a:pt x="5749290" y="2611628"/>
                  </a:lnTo>
                  <a:lnTo>
                    <a:pt x="5734189" y="2611247"/>
                  </a:lnTo>
                  <a:lnTo>
                    <a:pt x="5720092" y="2616708"/>
                  </a:lnTo>
                  <a:lnTo>
                    <a:pt x="5709526" y="2626791"/>
                  </a:lnTo>
                  <a:lnTo>
                    <a:pt x="5703519" y="2640101"/>
                  </a:lnTo>
                  <a:lnTo>
                    <a:pt x="5703074" y="2655189"/>
                  </a:lnTo>
                  <a:lnTo>
                    <a:pt x="5708599" y="2669349"/>
                  </a:lnTo>
                  <a:lnTo>
                    <a:pt x="5718721" y="2679903"/>
                  </a:lnTo>
                  <a:lnTo>
                    <a:pt x="5732030" y="2685872"/>
                  </a:lnTo>
                  <a:lnTo>
                    <a:pt x="5747143" y="2686304"/>
                  </a:lnTo>
                  <a:lnTo>
                    <a:pt x="5761228" y="2680830"/>
                  </a:lnTo>
                  <a:lnTo>
                    <a:pt x="5771794" y="2670708"/>
                  </a:lnTo>
                  <a:lnTo>
                    <a:pt x="5777636" y="2657729"/>
                  </a:lnTo>
                  <a:lnTo>
                    <a:pt x="5777801" y="2657360"/>
                  </a:lnTo>
                  <a:lnTo>
                    <a:pt x="5777979" y="2651556"/>
                  </a:lnTo>
                  <a:lnTo>
                    <a:pt x="7102996" y="2422652"/>
                  </a:lnTo>
                  <a:close/>
                </a:path>
                <a:path w="7104380" h="2748915">
                  <a:moveTo>
                    <a:pt x="7103504" y="666750"/>
                  </a:moveTo>
                  <a:lnTo>
                    <a:pt x="7098424" y="649224"/>
                  </a:lnTo>
                  <a:lnTo>
                    <a:pt x="70129" y="2692057"/>
                  </a:lnTo>
                  <a:lnTo>
                    <a:pt x="67424" y="2686888"/>
                  </a:lnTo>
                  <a:lnTo>
                    <a:pt x="56210" y="2677566"/>
                  </a:lnTo>
                  <a:lnTo>
                    <a:pt x="42303" y="2673121"/>
                  </a:lnTo>
                  <a:lnTo>
                    <a:pt x="27228" y="2674366"/>
                  </a:lnTo>
                  <a:lnTo>
                    <a:pt x="13817" y="2681376"/>
                  </a:lnTo>
                  <a:lnTo>
                    <a:pt x="4470" y="2692616"/>
                  </a:lnTo>
                  <a:lnTo>
                    <a:pt x="0" y="2706535"/>
                  </a:lnTo>
                  <a:lnTo>
                    <a:pt x="1270" y="2721610"/>
                  </a:lnTo>
                  <a:lnTo>
                    <a:pt x="8280" y="2735008"/>
                  </a:lnTo>
                  <a:lnTo>
                    <a:pt x="19507" y="2744355"/>
                  </a:lnTo>
                  <a:lnTo>
                    <a:pt x="33401" y="2748826"/>
                  </a:lnTo>
                  <a:lnTo>
                    <a:pt x="48488" y="2747556"/>
                  </a:lnTo>
                  <a:lnTo>
                    <a:pt x="61887" y="2740545"/>
                  </a:lnTo>
                  <a:lnTo>
                    <a:pt x="71234" y="2729331"/>
                  </a:lnTo>
                  <a:lnTo>
                    <a:pt x="74320" y="2719705"/>
                  </a:lnTo>
                  <a:lnTo>
                    <a:pt x="75704" y="2715412"/>
                  </a:lnTo>
                  <a:lnTo>
                    <a:pt x="75222" y="2709595"/>
                  </a:lnTo>
                  <a:lnTo>
                    <a:pt x="7103504" y="666750"/>
                  </a:lnTo>
                  <a:close/>
                </a:path>
                <a:path w="7104380" h="2748915">
                  <a:moveTo>
                    <a:pt x="7104266" y="17526"/>
                  </a:moveTo>
                  <a:lnTo>
                    <a:pt x="7098678" y="0"/>
                  </a:lnTo>
                  <a:lnTo>
                    <a:pt x="3105416" y="1280896"/>
                  </a:lnTo>
                  <a:lnTo>
                    <a:pt x="3102572" y="1275829"/>
                  </a:lnTo>
                  <a:lnTo>
                    <a:pt x="3091078" y="1266761"/>
                  </a:lnTo>
                  <a:lnTo>
                    <a:pt x="3077032" y="1262659"/>
                  </a:lnTo>
                  <a:lnTo>
                    <a:pt x="3061982" y="1264285"/>
                  </a:lnTo>
                  <a:lnTo>
                    <a:pt x="3048825" y="1271701"/>
                  </a:lnTo>
                  <a:lnTo>
                    <a:pt x="3039795" y="1283195"/>
                  </a:lnTo>
                  <a:lnTo>
                    <a:pt x="3035706" y="1297241"/>
                  </a:lnTo>
                  <a:lnTo>
                    <a:pt x="3037344" y="1312291"/>
                  </a:lnTo>
                  <a:lnTo>
                    <a:pt x="3044748" y="1325499"/>
                  </a:lnTo>
                  <a:lnTo>
                    <a:pt x="3056242" y="1334516"/>
                  </a:lnTo>
                  <a:lnTo>
                    <a:pt x="3070288" y="1338580"/>
                  </a:lnTo>
                  <a:lnTo>
                    <a:pt x="3085350" y="1336929"/>
                  </a:lnTo>
                  <a:lnTo>
                    <a:pt x="3098495" y="1329524"/>
                  </a:lnTo>
                  <a:lnTo>
                    <a:pt x="3107525" y="1318044"/>
                  </a:lnTo>
                  <a:lnTo>
                    <a:pt x="3110052" y="1309370"/>
                  </a:lnTo>
                  <a:lnTo>
                    <a:pt x="3111614" y="1304036"/>
                  </a:lnTo>
                  <a:lnTo>
                    <a:pt x="3110992" y="1298295"/>
                  </a:lnTo>
                  <a:lnTo>
                    <a:pt x="7104266" y="17526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30879" y="185928"/>
            <a:ext cx="5730240" cy="11125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00619" y="2008708"/>
            <a:ext cx="3923665" cy="11239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Da </a:t>
            </a:r>
            <a:r>
              <a:rPr dirty="0" sz="2400"/>
              <a:t>clic en </a:t>
            </a:r>
            <a:r>
              <a:rPr dirty="0" sz="2400" spc="-10"/>
              <a:t>“ENTREGADO” </a:t>
            </a:r>
            <a:r>
              <a:rPr dirty="0" sz="2400" spc="-5"/>
              <a:t> para</a:t>
            </a:r>
            <a:r>
              <a:rPr dirty="0" sz="2400" spc="-25"/>
              <a:t> </a:t>
            </a:r>
            <a:r>
              <a:rPr dirty="0" sz="2400"/>
              <a:t>asignar</a:t>
            </a:r>
            <a:r>
              <a:rPr dirty="0" sz="2400" spc="-60"/>
              <a:t> </a:t>
            </a:r>
            <a:r>
              <a:rPr dirty="0" sz="2400"/>
              <a:t>la</a:t>
            </a:r>
            <a:r>
              <a:rPr dirty="0" sz="2400" spc="-20"/>
              <a:t> </a:t>
            </a:r>
            <a:r>
              <a:rPr dirty="0" sz="2400"/>
              <a:t>calificación </a:t>
            </a:r>
            <a:r>
              <a:rPr dirty="0" sz="2400" spc="-655"/>
              <a:t> </a:t>
            </a:r>
            <a:r>
              <a:rPr dirty="0" sz="2400"/>
              <a:t>de</a:t>
            </a:r>
            <a:r>
              <a:rPr dirty="0" sz="2400" spc="-20"/>
              <a:t> </a:t>
            </a:r>
            <a:r>
              <a:rPr dirty="0" sz="2400"/>
              <a:t>cada</a:t>
            </a:r>
            <a:r>
              <a:rPr dirty="0" sz="2400" spc="-20"/>
              <a:t> </a:t>
            </a:r>
            <a:r>
              <a:rPr dirty="0" sz="2400"/>
              <a:t>alumno.</a:t>
            </a:r>
            <a:endParaRPr sz="2400"/>
          </a:p>
        </p:txBody>
      </p:sp>
      <p:grpSp>
        <p:nvGrpSpPr>
          <p:cNvPr id="3" name="object 3"/>
          <p:cNvGrpSpPr/>
          <p:nvPr/>
        </p:nvGrpSpPr>
        <p:grpSpPr>
          <a:xfrm>
            <a:off x="804672" y="1743201"/>
            <a:ext cx="6585584" cy="1599565"/>
            <a:chOff x="804672" y="1743201"/>
            <a:chExt cx="6585584" cy="15995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4672" y="1743201"/>
              <a:ext cx="4693920" cy="159943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55236" y="2569463"/>
              <a:ext cx="2834640" cy="80010"/>
            </a:xfrm>
            <a:custGeom>
              <a:avLst/>
              <a:gdLst/>
              <a:ahLst/>
              <a:cxnLst/>
              <a:rect l="l" t="t" r="r" b="b"/>
              <a:pathLst>
                <a:path w="2834640" h="80010">
                  <a:moveTo>
                    <a:pt x="37591" y="3810"/>
                  </a:moveTo>
                  <a:lnTo>
                    <a:pt x="22842" y="6985"/>
                  </a:lnTo>
                  <a:lnTo>
                    <a:pt x="10842" y="15303"/>
                  </a:lnTo>
                  <a:lnTo>
                    <a:pt x="2819" y="27527"/>
                  </a:lnTo>
                  <a:lnTo>
                    <a:pt x="0" y="42418"/>
                  </a:lnTo>
                  <a:lnTo>
                    <a:pt x="3175" y="57167"/>
                  </a:lnTo>
                  <a:lnTo>
                    <a:pt x="11493" y="69167"/>
                  </a:lnTo>
                  <a:lnTo>
                    <a:pt x="23717" y="77190"/>
                  </a:lnTo>
                  <a:lnTo>
                    <a:pt x="38608" y="80010"/>
                  </a:lnTo>
                  <a:lnTo>
                    <a:pt x="53357" y="76836"/>
                  </a:lnTo>
                  <a:lnTo>
                    <a:pt x="65357" y="68532"/>
                  </a:lnTo>
                  <a:lnTo>
                    <a:pt x="73380" y="56346"/>
                  </a:lnTo>
                  <a:lnTo>
                    <a:pt x="74387" y="51053"/>
                  </a:lnTo>
                  <a:lnTo>
                    <a:pt x="38226" y="51053"/>
                  </a:lnTo>
                  <a:lnTo>
                    <a:pt x="37973" y="32765"/>
                  </a:lnTo>
                  <a:lnTo>
                    <a:pt x="74232" y="32341"/>
                  </a:lnTo>
                  <a:lnTo>
                    <a:pt x="73025" y="26705"/>
                  </a:lnTo>
                  <a:lnTo>
                    <a:pt x="64706" y="14668"/>
                  </a:lnTo>
                  <a:lnTo>
                    <a:pt x="52482" y="6631"/>
                  </a:lnTo>
                  <a:lnTo>
                    <a:pt x="37591" y="3810"/>
                  </a:lnTo>
                  <a:close/>
                </a:path>
                <a:path w="2834640" h="80010">
                  <a:moveTo>
                    <a:pt x="74232" y="32341"/>
                  </a:moveTo>
                  <a:lnTo>
                    <a:pt x="37973" y="32765"/>
                  </a:lnTo>
                  <a:lnTo>
                    <a:pt x="38226" y="51053"/>
                  </a:lnTo>
                  <a:lnTo>
                    <a:pt x="74468" y="50629"/>
                  </a:lnTo>
                  <a:lnTo>
                    <a:pt x="76200" y="41528"/>
                  </a:lnTo>
                  <a:lnTo>
                    <a:pt x="74232" y="32341"/>
                  </a:lnTo>
                  <a:close/>
                </a:path>
                <a:path w="2834640" h="80010">
                  <a:moveTo>
                    <a:pt x="74468" y="50629"/>
                  </a:moveTo>
                  <a:lnTo>
                    <a:pt x="38226" y="51053"/>
                  </a:lnTo>
                  <a:lnTo>
                    <a:pt x="74387" y="51053"/>
                  </a:lnTo>
                  <a:lnTo>
                    <a:pt x="74468" y="50629"/>
                  </a:lnTo>
                  <a:close/>
                </a:path>
                <a:path w="2834640" h="80010">
                  <a:moveTo>
                    <a:pt x="2834386" y="0"/>
                  </a:moveTo>
                  <a:lnTo>
                    <a:pt x="74232" y="32341"/>
                  </a:lnTo>
                  <a:lnTo>
                    <a:pt x="76200" y="41528"/>
                  </a:lnTo>
                  <a:lnTo>
                    <a:pt x="74468" y="50629"/>
                  </a:lnTo>
                  <a:lnTo>
                    <a:pt x="2834513" y="18287"/>
                  </a:lnTo>
                  <a:lnTo>
                    <a:pt x="2834386" y="0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804672" y="3891915"/>
            <a:ext cx="7104380" cy="2603500"/>
            <a:chOff x="804672" y="3891915"/>
            <a:chExt cx="7104380" cy="26035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4672" y="3891915"/>
              <a:ext cx="5503545" cy="260337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196591" y="4031488"/>
              <a:ext cx="5712460" cy="1018540"/>
            </a:xfrm>
            <a:custGeom>
              <a:avLst/>
              <a:gdLst/>
              <a:ahLst/>
              <a:cxnLst/>
              <a:rect l="l" t="t" r="r" b="b"/>
              <a:pathLst>
                <a:path w="5712459" h="1018539">
                  <a:moveTo>
                    <a:pt x="74905" y="34703"/>
                  </a:moveTo>
                  <a:lnTo>
                    <a:pt x="75183" y="44068"/>
                  </a:lnTo>
                  <a:lnTo>
                    <a:pt x="71829" y="52732"/>
                  </a:lnTo>
                  <a:lnTo>
                    <a:pt x="5709031" y="1018032"/>
                  </a:lnTo>
                  <a:lnTo>
                    <a:pt x="5712079" y="999998"/>
                  </a:lnTo>
                  <a:lnTo>
                    <a:pt x="74905" y="34703"/>
                  </a:lnTo>
                  <a:close/>
                </a:path>
                <a:path w="5712459" h="1018539">
                  <a:moveTo>
                    <a:pt x="44068" y="0"/>
                  </a:moveTo>
                  <a:lnTo>
                    <a:pt x="28896" y="450"/>
                  </a:lnTo>
                  <a:lnTo>
                    <a:pt x="15557" y="6461"/>
                  </a:lnTo>
                  <a:lnTo>
                    <a:pt x="5457" y="17019"/>
                  </a:lnTo>
                  <a:lnTo>
                    <a:pt x="0" y="31114"/>
                  </a:lnTo>
                  <a:lnTo>
                    <a:pt x="450" y="46287"/>
                  </a:lnTo>
                  <a:lnTo>
                    <a:pt x="6461" y="59626"/>
                  </a:lnTo>
                  <a:lnTo>
                    <a:pt x="17019" y="69726"/>
                  </a:lnTo>
                  <a:lnTo>
                    <a:pt x="31114" y="75184"/>
                  </a:lnTo>
                  <a:lnTo>
                    <a:pt x="46287" y="74733"/>
                  </a:lnTo>
                  <a:lnTo>
                    <a:pt x="59626" y="68722"/>
                  </a:lnTo>
                  <a:lnTo>
                    <a:pt x="69726" y="58164"/>
                  </a:lnTo>
                  <a:lnTo>
                    <a:pt x="71829" y="52732"/>
                  </a:lnTo>
                  <a:lnTo>
                    <a:pt x="36068" y="46609"/>
                  </a:lnTo>
                  <a:lnTo>
                    <a:pt x="39115" y="28575"/>
                  </a:lnTo>
                  <a:lnTo>
                    <a:pt x="74588" y="28575"/>
                  </a:lnTo>
                  <a:lnTo>
                    <a:pt x="68722" y="15557"/>
                  </a:lnTo>
                  <a:lnTo>
                    <a:pt x="58164" y="5457"/>
                  </a:lnTo>
                  <a:lnTo>
                    <a:pt x="44068" y="0"/>
                  </a:lnTo>
                  <a:close/>
                </a:path>
                <a:path w="5712459" h="1018539">
                  <a:moveTo>
                    <a:pt x="39115" y="28575"/>
                  </a:moveTo>
                  <a:lnTo>
                    <a:pt x="36068" y="46609"/>
                  </a:lnTo>
                  <a:lnTo>
                    <a:pt x="71829" y="52732"/>
                  </a:lnTo>
                  <a:lnTo>
                    <a:pt x="75183" y="44068"/>
                  </a:lnTo>
                  <a:lnTo>
                    <a:pt x="74905" y="34703"/>
                  </a:lnTo>
                  <a:lnTo>
                    <a:pt x="39115" y="28575"/>
                  </a:lnTo>
                  <a:close/>
                </a:path>
                <a:path w="5712459" h="1018539">
                  <a:moveTo>
                    <a:pt x="74588" y="28575"/>
                  </a:moveTo>
                  <a:lnTo>
                    <a:pt x="39115" y="28575"/>
                  </a:lnTo>
                  <a:lnTo>
                    <a:pt x="74905" y="34703"/>
                  </a:lnTo>
                  <a:lnTo>
                    <a:pt x="74733" y="28896"/>
                  </a:lnTo>
                  <a:lnTo>
                    <a:pt x="74588" y="28575"/>
                  </a:lnTo>
                  <a:close/>
                </a:path>
              </a:pathLst>
            </a:custGeom>
            <a:solidFill>
              <a:srgbClr val="3DB95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8017002" y="4289805"/>
            <a:ext cx="3655060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Debes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de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elegir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la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opción 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“DEVOLVER” </a:t>
            </a:r>
            <a:r>
              <a:rPr dirty="0" sz="2400" spc="-1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para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que el alumno se </a:t>
            </a:r>
            <a:r>
              <a:rPr dirty="0" sz="2400" spc="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entere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de</a:t>
            </a:r>
            <a:r>
              <a:rPr dirty="0" sz="2400" spc="-3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su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calificación.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1632" y="124968"/>
            <a:ext cx="5888736" cy="10546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Presentación de PowerPoint</dc:title>
  <dcterms:created xsi:type="dcterms:W3CDTF">2022-06-01T06:14:04Z</dcterms:created>
  <dcterms:modified xsi:type="dcterms:W3CDTF">2022-06-01T06:14:04Z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2022-06-01T00:00:00Z</vt:filetime>
  </property>
</Properties>
</file>