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4cf7c9cc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cf7c9cc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49751a5c1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49751a5c1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49751a5c1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49751a5c1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49751a5c1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49751a5c1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4cf7c9cc2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4cf7c9cc2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4855f7d7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855f7d7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4855f7d74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855f7d74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4855f7d74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855f7d74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4855f7d74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855f7d74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49751a5c11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9751a5c11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4855f7d747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4855f7d74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49751a5c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49751a5c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49751a5c1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49751a5c1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8" name="Google Shape;68;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2" name="Google Shape;72;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 name="Google Shape;83;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 name="Shape 85"/>
        <p:cNvGrpSpPr/>
        <p:nvPr/>
      </p:nvGrpSpPr>
      <p:grpSpPr>
        <a:xfrm>
          <a:off x="0" y="0"/>
          <a:ext cx="0" cy="0"/>
          <a:chOff x="0" y="0"/>
          <a:chExt cx="0" cy="0"/>
        </a:xfrm>
      </p:grpSpPr>
      <p:sp>
        <p:nvSpPr>
          <p:cNvPr id="86" name="Google Shape;86;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7" name="Google Shape;8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1" name="Google Shape;91;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2" name="Google Shape;92;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3" name="Google Shape;93;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6" name="Google Shape;9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9" name="Google Shape;99;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0" name="Google Shape;10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7" name="Shape 107"/>
        <p:cNvGrpSpPr/>
        <p:nvPr/>
      </p:nvGrpSpPr>
      <p:grpSpPr>
        <a:xfrm>
          <a:off x="0" y="0"/>
          <a:ext cx="0" cy="0"/>
          <a:chOff x="0" y="0"/>
          <a:chExt cx="0" cy="0"/>
        </a:xfrm>
      </p:grpSpPr>
      <p:sp>
        <p:nvSpPr>
          <p:cNvPr id="108" name="Google Shape;108;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9" name="Google Shape;109;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0" name="Google Shape;11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3" name="Google Shape;11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sp>
        <p:nvSpPr>
          <p:cNvPr id="115" name="Google Shape;11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7" name="Google Shape;11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0" name="Google Shape;120;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1" name="Google Shape;121;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2" name="Google Shape;12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3" name="Shape 123"/>
        <p:cNvGrpSpPr/>
        <p:nvPr/>
      </p:nvGrpSpPr>
      <p:grpSpPr>
        <a:xfrm>
          <a:off x="0" y="0"/>
          <a:ext cx="0" cy="0"/>
          <a:chOff x="0" y="0"/>
          <a:chExt cx="0" cy="0"/>
        </a:xfrm>
      </p:grpSpPr>
      <p:sp>
        <p:nvSpPr>
          <p:cNvPr id="124" name="Google Shape;12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6" name="Shape 126"/>
        <p:cNvGrpSpPr/>
        <p:nvPr/>
      </p:nvGrpSpPr>
      <p:grpSpPr>
        <a:xfrm>
          <a:off x="0" y="0"/>
          <a:ext cx="0" cy="0"/>
          <a:chOff x="0" y="0"/>
          <a:chExt cx="0" cy="0"/>
        </a:xfrm>
      </p:grpSpPr>
      <p:sp>
        <p:nvSpPr>
          <p:cNvPr id="127" name="Google Shape;127;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8" name="Google Shape;128;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9" name="Google Shape;129;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0" name="Shape 130"/>
        <p:cNvGrpSpPr/>
        <p:nvPr/>
      </p:nvGrpSpPr>
      <p:grpSpPr>
        <a:xfrm>
          <a:off x="0" y="0"/>
          <a:ext cx="0" cy="0"/>
          <a:chOff x="0" y="0"/>
          <a:chExt cx="0" cy="0"/>
        </a:xfrm>
      </p:grpSpPr>
      <p:sp>
        <p:nvSpPr>
          <p:cNvPr id="131" name="Google Shape;131;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2" name="Google Shape;132;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3"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6" name="Google Shape;136;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7" name="Google Shape;137;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8" name="Google Shape;13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9" name="Shape 139"/>
        <p:cNvGrpSpPr/>
        <p:nvPr/>
      </p:nvGrpSpPr>
      <p:grpSpPr>
        <a:xfrm>
          <a:off x="0" y="0"/>
          <a:ext cx="0" cy="0"/>
          <a:chOff x="0" y="0"/>
          <a:chExt cx="0" cy="0"/>
        </a:xfrm>
      </p:grpSpPr>
      <p:sp>
        <p:nvSpPr>
          <p:cNvPr id="140" name="Google Shape;140;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41" name="Google Shape;14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2" name="Shape 142"/>
        <p:cNvGrpSpPr/>
        <p:nvPr/>
      </p:nvGrpSpPr>
      <p:grpSpPr>
        <a:xfrm>
          <a:off x="0" y="0"/>
          <a:ext cx="0" cy="0"/>
          <a:chOff x="0" y="0"/>
          <a:chExt cx="0" cy="0"/>
        </a:xfrm>
      </p:grpSpPr>
      <p:sp>
        <p:nvSpPr>
          <p:cNvPr id="143" name="Google Shape;143;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4" name="Google Shape;144;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45" name="Google Shape;145;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6" name="Shape 146"/>
        <p:cNvGrpSpPr/>
        <p:nvPr/>
      </p:nvGrpSpPr>
      <p:grpSpPr>
        <a:xfrm>
          <a:off x="0" y="0"/>
          <a:ext cx="0" cy="0"/>
          <a:chOff x="0" y="0"/>
          <a:chExt cx="0" cy="0"/>
        </a:xfrm>
      </p:grpSpPr>
      <p:sp>
        <p:nvSpPr>
          <p:cNvPr id="147" name="Google Shape;14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9.png"/><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4.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39.png"/><Relationship Id="rId9" Type="http://schemas.openxmlformats.org/officeDocument/2006/relationships/slideLayout" Target="../slideLayouts/slideLayout16.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6" Type="http://schemas.openxmlformats.org/officeDocument/2006/relationships/theme" Target="../theme/theme3.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
            <a:alphaModFix/>
          </a:blip>
          <a:srcRect b="0" l="0" r="0" t="0"/>
          <a:stretch/>
        </p:blipFill>
        <p:spPr>
          <a:xfrm>
            <a:off x="1" y="0"/>
            <a:ext cx="497998" cy="5143498"/>
          </a:xfrm>
          <a:prstGeom prst="rect">
            <a:avLst/>
          </a:prstGeom>
          <a:noFill/>
          <a:ln>
            <a:noFill/>
          </a:ln>
        </p:spPr>
      </p:pic>
      <p:pic>
        <p:nvPicPr>
          <p:cNvPr id="10" name="Google Shape;10;p1"/>
          <p:cNvPicPr preferRelativeResize="0"/>
          <p:nvPr/>
        </p:nvPicPr>
        <p:blipFill>
          <a:blip r:embed="rId2">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3">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4">
            <a:alphaModFix/>
          </a:blip>
          <a:stretch>
            <a:fillRect/>
          </a:stretch>
        </p:blipFill>
        <p:spPr>
          <a:xfrm>
            <a:off x="109100" y="519950"/>
            <a:ext cx="279801" cy="4228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6" name="Google Shape;56;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7" name="Google Shape;5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58" name="Google Shape;58;p13"/>
          <p:cNvPicPr preferRelativeResize="0"/>
          <p:nvPr/>
        </p:nvPicPr>
        <p:blipFill rotWithShape="1">
          <a:blip r:embed="rId1">
            <a:alphaModFix/>
          </a:blip>
          <a:srcRect b="29" l="0" r="0" t="39"/>
          <a:stretch/>
        </p:blipFill>
        <p:spPr>
          <a:xfrm>
            <a:off x="1" y="0"/>
            <a:ext cx="497998" cy="5143498"/>
          </a:xfrm>
          <a:prstGeom prst="rect">
            <a:avLst/>
          </a:prstGeom>
          <a:noFill/>
          <a:ln>
            <a:noFill/>
          </a:ln>
        </p:spPr>
      </p:pic>
      <p:pic>
        <p:nvPicPr>
          <p:cNvPr id="59" name="Google Shape;59;p13"/>
          <p:cNvPicPr preferRelativeResize="0"/>
          <p:nvPr/>
        </p:nvPicPr>
        <p:blipFill>
          <a:blip r:embed="rId2">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3">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4">
            <a:alphaModFix/>
          </a:blip>
          <a:stretch>
            <a:fillRect/>
          </a:stretch>
        </p:blipFill>
        <p:spPr>
          <a:xfrm>
            <a:off x="38286" y="512500"/>
            <a:ext cx="421426" cy="3530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103" name="Shape 103"/>
        <p:cNvGrpSpPr/>
        <p:nvPr/>
      </p:nvGrpSpPr>
      <p:grpSpPr>
        <a:xfrm>
          <a:off x="0" y="0"/>
          <a:ext cx="0" cy="0"/>
          <a:chOff x="0" y="0"/>
          <a:chExt cx="0" cy="0"/>
        </a:xfrm>
      </p:grpSpPr>
      <p:sp>
        <p:nvSpPr>
          <p:cNvPr id="104" name="Google Shape;104;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5" name="Google Shape;105;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6" name="Google Shape;10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5.png"/><Relationship Id="rId13" Type="http://schemas.openxmlformats.org/officeDocument/2006/relationships/image" Target="../media/image2.png"/><Relationship Id="rId12"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25.png"/><Relationship Id="rId7" Type="http://schemas.openxmlformats.org/officeDocument/2006/relationships/image" Target="../media/image6.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34.png"/><Relationship Id="rId13" Type="http://schemas.openxmlformats.org/officeDocument/2006/relationships/image" Target="../media/image16.png"/><Relationship Id="rId12" Type="http://schemas.openxmlformats.org/officeDocument/2006/relationships/image" Target="../media/image30.png"/><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32.png"/><Relationship Id="rId5" Type="http://schemas.openxmlformats.org/officeDocument/2006/relationships/image" Target="../media/image40.png"/><Relationship Id="rId6" Type="http://schemas.openxmlformats.org/officeDocument/2006/relationships/image" Target="../media/image1.png"/><Relationship Id="rId7" Type="http://schemas.openxmlformats.org/officeDocument/2006/relationships/image" Target="../media/image43.png"/><Relationship Id="rId8" Type="http://schemas.openxmlformats.org/officeDocument/2006/relationships/image" Target="../media/image28.png"/></Relationships>
</file>

<file path=ppt/slides/_rels/slide2.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33.png"/><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8.png"/><Relationship Id="rId5" Type="http://schemas.openxmlformats.org/officeDocument/2006/relationships/image" Target="../media/image33.png"/><Relationship Id="rId6"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b="0" l="0" r="0" t="0"/>
          <a:stretch/>
        </p:blipFill>
        <p:spPr>
          <a:xfrm>
            <a:off x="1" y="0"/>
            <a:ext cx="497998" cy="5143498"/>
          </a:xfrm>
          <a:prstGeom prst="rect">
            <a:avLst/>
          </a:prstGeom>
          <a:noFill/>
          <a:ln>
            <a:noFill/>
          </a:ln>
        </p:spPr>
      </p:pic>
      <p:pic>
        <p:nvPicPr>
          <p:cNvPr id="153" name="Google Shape;153;p37"/>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54" name="Google Shape;154;p37"/>
          <p:cNvPicPr preferRelativeResize="0"/>
          <p:nvPr/>
        </p:nvPicPr>
        <p:blipFill>
          <a:blip r:embed="rId5">
            <a:alphaModFix/>
          </a:blip>
          <a:stretch>
            <a:fillRect/>
          </a:stretch>
        </p:blipFill>
        <p:spPr>
          <a:xfrm>
            <a:off x="8273610" y="4743825"/>
            <a:ext cx="801965" cy="331626"/>
          </a:xfrm>
          <a:prstGeom prst="rect">
            <a:avLst/>
          </a:prstGeom>
          <a:noFill/>
          <a:ln>
            <a:noFill/>
          </a:ln>
        </p:spPr>
      </p:pic>
      <p:sp>
        <p:nvSpPr>
          <p:cNvPr id="155" name="Google Shape;155;p37"/>
          <p:cNvSpPr txBox="1"/>
          <p:nvPr>
            <p:ph type="ctrTitle"/>
          </p:nvPr>
        </p:nvSpPr>
        <p:spPr>
          <a:xfrm>
            <a:off x="788250" y="1185250"/>
            <a:ext cx="4230600" cy="261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4800"/>
              <a:t>Assume a role</a:t>
            </a:r>
            <a:endParaRPr b="1" sz="4800"/>
          </a:p>
        </p:txBody>
      </p:sp>
      <p:sp>
        <p:nvSpPr>
          <p:cNvPr id="156" name="Google Shape;156;p37"/>
          <p:cNvSpPr txBox="1"/>
          <p:nvPr/>
        </p:nvSpPr>
        <p:spPr>
          <a:xfrm>
            <a:off x="988800" y="53850"/>
            <a:ext cx="80109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6B042"/>
                </a:solidFill>
              </a:rPr>
              <a:t>What’s my role and what can I do? &gt; SEL &gt; </a:t>
            </a:r>
            <a:r>
              <a:rPr b="1" lang="en">
                <a:solidFill>
                  <a:srgbClr val="76B042"/>
                </a:solidFill>
              </a:rPr>
              <a:t>Assume a role</a:t>
            </a:r>
            <a:endParaRPr b="1">
              <a:solidFill>
                <a:srgbClr val="76B042"/>
              </a:solidFill>
            </a:endParaRPr>
          </a:p>
        </p:txBody>
      </p:sp>
      <p:pic>
        <p:nvPicPr>
          <p:cNvPr id="157" name="Google Shape;157;p37"/>
          <p:cNvPicPr preferRelativeResize="0"/>
          <p:nvPr/>
        </p:nvPicPr>
        <p:blipFill>
          <a:blip r:embed="rId6">
            <a:alphaModFix/>
          </a:blip>
          <a:stretch>
            <a:fillRect/>
          </a:stretch>
        </p:blipFill>
        <p:spPr>
          <a:xfrm>
            <a:off x="666801" y="90838"/>
            <a:ext cx="298400" cy="450999"/>
          </a:xfrm>
          <a:prstGeom prst="rect">
            <a:avLst/>
          </a:prstGeom>
          <a:noFill/>
          <a:ln>
            <a:noFill/>
          </a:ln>
        </p:spPr>
      </p:pic>
      <p:pic>
        <p:nvPicPr>
          <p:cNvPr id="158" name="Google Shape;158;p37"/>
          <p:cNvPicPr preferRelativeResize="0"/>
          <p:nvPr/>
        </p:nvPicPr>
        <p:blipFill rotWithShape="1">
          <a:blip r:embed="rId7">
            <a:alphaModFix/>
          </a:blip>
          <a:srcRect b="22318" l="0" r="0" t="0"/>
          <a:stretch/>
        </p:blipFill>
        <p:spPr>
          <a:xfrm>
            <a:off x="6667349" y="3013312"/>
            <a:ext cx="896177" cy="696187"/>
          </a:xfrm>
          <a:prstGeom prst="rect">
            <a:avLst/>
          </a:prstGeom>
          <a:noFill/>
          <a:ln>
            <a:noFill/>
          </a:ln>
        </p:spPr>
      </p:pic>
      <p:pic>
        <p:nvPicPr>
          <p:cNvPr id="159" name="Google Shape;159;p37"/>
          <p:cNvPicPr preferRelativeResize="0"/>
          <p:nvPr/>
        </p:nvPicPr>
        <p:blipFill>
          <a:blip r:embed="rId8">
            <a:alphaModFix/>
          </a:blip>
          <a:stretch>
            <a:fillRect/>
          </a:stretch>
        </p:blipFill>
        <p:spPr>
          <a:xfrm rot="-397120">
            <a:off x="5177855" y="1148687"/>
            <a:ext cx="895593" cy="819658"/>
          </a:xfrm>
          <a:prstGeom prst="rect">
            <a:avLst/>
          </a:prstGeom>
          <a:noFill/>
          <a:ln>
            <a:noFill/>
          </a:ln>
        </p:spPr>
      </p:pic>
      <p:pic>
        <p:nvPicPr>
          <p:cNvPr id="160" name="Google Shape;160;p37"/>
          <p:cNvPicPr preferRelativeResize="0"/>
          <p:nvPr/>
        </p:nvPicPr>
        <p:blipFill>
          <a:blip r:embed="rId9">
            <a:alphaModFix/>
          </a:blip>
          <a:stretch>
            <a:fillRect/>
          </a:stretch>
        </p:blipFill>
        <p:spPr>
          <a:xfrm>
            <a:off x="6522800" y="1751411"/>
            <a:ext cx="896183" cy="820350"/>
          </a:xfrm>
          <a:prstGeom prst="rect">
            <a:avLst/>
          </a:prstGeom>
          <a:noFill/>
          <a:ln>
            <a:noFill/>
          </a:ln>
        </p:spPr>
      </p:pic>
      <p:pic>
        <p:nvPicPr>
          <p:cNvPr id="161" name="Google Shape;161;p37"/>
          <p:cNvPicPr preferRelativeResize="0"/>
          <p:nvPr/>
        </p:nvPicPr>
        <p:blipFill>
          <a:blip r:embed="rId10">
            <a:alphaModFix/>
          </a:blip>
          <a:stretch>
            <a:fillRect/>
          </a:stretch>
        </p:blipFill>
        <p:spPr>
          <a:xfrm>
            <a:off x="7887930" y="3371330"/>
            <a:ext cx="933101" cy="854131"/>
          </a:xfrm>
          <a:prstGeom prst="rect">
            <a:avLst/>
          </a:prstGeom>
          <a:noFill/>
          <a:ln>
            <a:noFill/>
          </a:ln>
        </p:spPr>
      </p:pic>
      <p:pic>
        <p:nvPicPr>
          <p:cNvPr id="162" name="Google Shape;162;p37"/>
          <p:cNvPicPr preferRelativeResize="0"/>
          <p:nvPr/>
        </p:nvPicPr>
        <p:blipFill>
          <a:blip r:embed="rId11">
            <a:alphaModFix/>
          </a:blip>
          <a:stretch>
            <a:fillRect/>
          </a:stretch>
        </p:blipFill>
        <p:spPr>
          <a:xfrm>
            <a:off x="7775522" y="541825"/>
            <a:ext cx="670834" cy="854141"/>
          </a:xfrm>
          <a:prstGeom prst="rect">
            <a:avLst/>
          </a:prstGeom>
          <a:noFill/>
          <a:ln>
            <a:noFill/>
          </a:ln>
        </p:spPr>
      </p:pic>
      <p:pic>
        <p:nvPicPr>
          <p:cNvPr id="163" name="Google Shape;163;p37"/>
          <p:cNvPicPr preferRelativeResize="0"/>
          <p:nvPr/>
        </p:nvPicPr>
        <p:blipFill>
          <a:blip r:embed="rId12">
            <a:alphaModFix/>
          </a:blip>
          <a:stretch>
            <a:fillRect/>
          </a:stretch>
        </p:blipFill>
        <p:spPr>
          <a:xfrm rot="428877">
            <a:off x="5372924" y="3921698"/>
            <a:ext cx="896182" cy="820334"/>
          </a:xfrm>
          <a:prstGeom prst="rect">
            <a:avLst/>
          </a:prstGeom>
          <a:noFill/>
          <a:ln>
            <a:noFill/>
          </a:ln>
        </p:spPr>
      </p:pic>
      <p:pic>
        <p:nvPicPr>
          <p:cNvPr id="164" name="Google Shape;164;p37"/>
          <p:cNvPicPr preferRelativeResize="0"/>
          <p:nvPr/>
        </p:nvPicPr>
        <p:blipFill>
          <a:blip r:embed="rId13">
            <a:alphaModFix/>
          </a:blip>
          <a:stretch>
            <a:fillRect/>
          </a:stretch>
        </p:blipFill>
        <p:spPr>
          <a:xfrm>
            <a:off x="5133603" y="2710078"/>
            <a:ext cx="744431" cy="636478"/>
          </a:xfrm>
          <a:prstGeom prst="rect">
            <a:avLst/>
          </a:prstGeom>
          <a:noFill/>
          <a:ln>
            <a:noFill/>
          </a:ln>
        </p:spPr>
      </p:pic>
      <p:pic>
        <p:nvPicPr>
          <p:cNvPr id="165" name="Google Shape;165;p37"/>
          <p:cNvPicPr preferRelativeResize="0"/>
          <p:nvPr/>
        </p:nvPicPr>
        <p:blipFill>
          <a:blip r:embed="rId14">
            <a:alphaModFix/>
          </a:blip>
          <a:stretch>
            <a:fillRect/>
          </a:stretch>
        </p:blipFill>
        <p:spPr>
          <a:xfrm>
            <a:off x="7970182" y="2046912"/>
            <a:ext cx="984107" cy="8905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6"/>
          <p:cNvSpPr txBox="1"/>
          <p:nvPr/>
        </p:nvSpPr>
        <p:spPr>
          <a:xfrm>
            <a:off x="2821325" y="999776"/>
            <a:ext cx="6201000" cy="330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rPr>
              <a:t>A physically disabled teenager loves playing online games through a specially adapted controller and computer. They play as part of a clan in a popular shooting game.</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Recently, one of the more popular clan members has been making crude jokes about disability in the group chat. Some other clan members join in, others just reply with ‘LOL’.</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Upset by these jokes, the teenager contacted the player, explained their condition and asked them to stop. The player has ignored all their messages and continues to tell jokes to the group.</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The clan leader is a good offline friend of the teenager, but he’s never online when the jokes are shared...</a:t>
            </a:r>
            <a:endParaRPr sz="1600">
              <a:solidFill>
                <a:schemeClr val="dk1"/>
              </a:solidFill>
            </a:endParaRPr>
          </a:p>
        </p:txBody>
      </p:sp>
      <p:pic>
        <p:nvPicPr>
          <p:cNvPr id="248" name="Google Shape;248;p46"/>
          <p:cNvPicPr preferRelativeResize="0"/>
          <p:nvPr/>
        </p:nvPicPr>
        <p:blipFill>
          <a:blip r:embed="rId3">
            <a:alphaModFix/>
          </a:blip>
          <a:stretch>
            <a:fillRect/>
          </a:stretch>
        </p:blipFill>
        <p:spPr>
          <a:xfrm>
            <a:off x="613325" y="1139588"/>
            <a:ext cx="2042500" cy="3026363"/>
          </a:xfrm>
          <a:prstGeom prst="rect">
            <a:avLst/>
          </a:prstGeom>
          <a:noFill/>
          <a:ln>
            <a:noFill/>
          </a:ln>
        </p:spPr>
      </p:pic>
      <p:sp>
        <p:nvSpPr>
          <p:cNvPr id="249" name="Google Shape;249;p46"/>
          <p:cNvSpPr txBox="1"/>
          <p:nvPr/>
        </p:nvSpPr>
        <p:spPr>
          <a:xfrm>
            <a:off x="415650" y="171700"/>
            <a:ext cx="8728200" cy="68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76B042"/>
                </a:solidFill>
              </a:rPr>
              <a:t>Scenario 4</a:t>
            </a:r>
            <a:endParaRPr b="1" sz="3600">
              <a:solidFill>
                <a:srgbClr val="76B04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7"/>
          <p:cNvSpPr txBox="1"/>
          <p:nvPr/>
        </p:nvSpPr>
        <p:spPr>
          <a:xfrm>
            <a:off x="657500" y="914550"/>
            <a:ext cx="6467700" cy="362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rPr>
              <a:t>A non-English speaker has started a YouTube channel giving tips and ideas on diet and fitness. At the start of each video (and in the description) they make a point of apologising and saying that English is not their first language, but they are also using these videos to help practise their English.</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Lots of people have posted positive comments and ‘liked’ the videos but a small group of users regularly post offensive comments targeting the YouTuber’s appearance, nationality and basic English skills.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One user has even gone as far as to make a ‘parody’ channel, where they dress up like the YouTuber and openly mock their accent, language skills and mannerisms. They share links to these videos in the comments section on the YouTuber’s channel...</a:t>
            </a:r>
            <a:endParaRPr sz="1600">
              <a:solidFill>
                <a:schemeClr val="dk1"/>
              </a:solidFill>
            </a:endParaRPr>
          </a:p>
        </p:txBody>
      </p:sp>
      <p:pic>
        <p:nvPicPr>
          <p:cNvPr id="255" name="Google Shape;255;p47"/>
          <p:cNvPicPr preferRelativeResize="0"/>
          <p:nvPr/>
        </p:nvPicPr>
        <p:blipFill>
          <a:blip r:embed="rId3">
            <a:alphaModFix/>
          </a:blip>
          <a:stretch>
            <a:fillRect/>
          </a:stretch>
        </p:blipFill>
        <p:spPr>
          <a:xfrm>
            <a:off x="7356223" y="1121776"/>
            <a:ext cx="1617800" cy="2899950"/>
          </a:xfrm>
          <a:prstGeom prst="rect">
            <a:avLst/>
          </a:prstGeom>
          <a:noFill/>
          <a:ln>
            <a:noFill/>
          </a:ln>
        </p:spPr>
      </p:pic>
      <p:sp>
        <p:nvSpPr>
          <p:cNvPr id="256" name="Google Shape;256;p47"/>
          <p:cNvSpPr txBox="1"/>
          <p:nvPr/>
        </p:nvSpPr>
        <p:spPr>
          <a:xfrm>
            <a:off x="415650" y="171700"/>
            <a:ext cx="8728200" cy="68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76B042"/>
                </a:solidFill>
              </a:rPr>
              <a:t>Scenario 5</a:t>
            </a:r>
            <a:endParaRPr b="1" sz="3600">
              <a:solidFill>
                <a:srgbClr val="76B04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8"/>
          <p:cNvSpPr txBox="1"/>
          <p:nvPr/>
        </p:nvSpPr>
        <p:spPr>
          <a:xfrm>
            <a:off x="2339900" y="920913"/>
            <a:ext cx="6482400" cy="34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A local mixed-race woman has risen to fame in recent years; she’s starred in a number of TV shows and is about to appear in a big budget movie. She has a large (and growing) following on Instagram and Twitter.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As she has become more popular, the woman has started to dress more provocatively in her online photos. She has also started to use her platforms to share her strong views on animal rights.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As a result, she has started to receive hateful comments under her photos and posts, targeting her appearance, her race, her gender and her beliefs. Some are clearly from trolls, looking for a reaction.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woman has sometimes posted videos/</a:t>
            </a:r>
            <a:r>
              <a:rPr lang="en">
                <a:solidFill>
                  <a:schemeClr val="dk1"/>
                </a:solidFill>
              </a:rPr>
              <a:t>messages</a:t>
            </a:r>
            <a:r>
              <a:rPr lang="en">
                <a:solidFill>
                  <a:schemeClr val="dk1"/>
                </a:solidFill>
              </a:rPr>
              <a:t> asking people to be nice, but this just seems to make things worse. While you’ve never seen any of your friends write offensive comments about the woman, you have seen them liking and forwarding offensive comments and jokes about her written by other users...</a:t>
            </a:r>
            <a:endParaRPr>
              <a:solidFill>
                <a:schemeClr val="dk1"/>
              </a:solidFill>
            </a:endParaRPr>
          </a:p>
        </p:txBody>
      </p:sp>
      <p:pic>
        <p:nvPicPr>
          <p:cNvPr id="262" name="Google Shape;262;p48"/>
          <p:cNvPicPr preferRelativeResize="0"/>
          <p:nvPr/>
        </p:nvPicPr>
        <p:blipFill>
          <a:blip r:embed="rId3">
            <a:alphaModFix/>
          </a:blip>
          <a:stretch>
            <a:fillRect/>
          </a:stretch>
        </p:blipFill>
        <p:spPr>
          <a:xfrm>
            <a:off x="678750" y="713488"/>
            <a:ext cx="1504950" cy="3895725"/>
          </a:xfrm>
          <a:prstGeom prst="rect">
            <a:avLst/>
          </a:prstGeom>
          <a:noFill/>
          <a:ln>
            <a:noFill/>
          </a:ln>
        </p:spPr>
      </p:pic>
      <p:sp>
        <p:nvSpPr>
          <p:cNvPr id="263" name="Google Shape;263;p48"/>
          <p:cNvSpPr txBox="1"/>
          <p:nvPr/>
        </p:nvSpPr>
        <p:spPr>
          <a:xfrm>
            <a:off x="415650" y="171700"/>
            <a:ext cx="8728200" cy="68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76B042"/>
                </a:solidFill>
              </a:rPr>
              <a:t>Scenario 6</a:t>
            </a:r>
            <a:endParaRPr b="1" sz="3600">
              <a:solidFill>
                <a:srgbClr val="76B04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49"/>
          <p:cNvPicPr preferRelativeResize="0"/>
          <p:nvPr/>
        </p:nvPicPr>
        <p:blipFill rotWithShape="1">
          <a:blip r:embed="rId3">
            <a:alphaModFix/>
          </a:blip>
          <a:srcRect b="0" l="0" r="0" t="0"/>
          <a:stretch/>
        </p:blipFill>
        <p:spPr>
          <a:xfrm>
            <a:off x="1" y="0"/>
            <a:ext cx="497998" cy="5143498"/>
          </a:xfrm>
          <a:prstGeom prst="rect">
            <a:avLst/>
          </a:prstGeom>
          <a:noFill/>
          <a:ln>
            <a:noFill/>
          </a:ln>
        </p:spPr>
      </p:pic>
      <p:pic>
        <p:nvPicPr>
          <p:cNvPr id="269" name="Google Shape;269;p49"/>
          <p:cNvPicPr preferRelativeResize="0"/>
          <p:nvPr/>
        </p:nvPicPr>
        <p:blipFill rotWithShape="1">
          <a:blip r:embed="rId4">
            <a:alphaModFix/>
          </a:blip>
          <a:srcRect b="0" l="0" r="0" t="0"/>
          <a:stretch/>
        </p:blipFill>
        <p:spPr>
          <a:xfrm>
            <a:off x="2313182" y="703750"/>
            <a:ext cx="4517626" cy="1868000"/>
          </a:xfrm>
          <a:prstGeom prst="rect">
            <a:avLst/>
          </a:prstGeom>
          <a:noFill/>
          <a:ln>
            <a:noFill/>
          </a:ln>
        </p:spPr>
      </p:pic>
      <p:sp>
        <p:nvSpPr>
          <p:cNvPr id="270" name="Google Shape;270;p49"/>
          <p:cNvSpPr txBox="1"/>
          <p:nvPr/>
        </p:nvSpPr>
        <p:spPr>
          <a:xfrm>
            <a:off x="1933950" y="2764750"/>
            <a:ext cx="5276100" cy="73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7931D"/>
                </a:solidFill>
              </a:rPr>
              <a:t>www.hackinghate.eu</a:t>
            </a:r>
            <a:endParaRPr b="1" sz="3600">
              <a:solidFill>
                <a:srgbClr val="F7931D"/>
              </a:solidFill>
            </a:endParaRPr>
          </a:p>
        </p:txBody>
      </p:sp>
      <p:sp>
        <p:nvSpPr>
          <p:cNvPr id="271" name="Google Shape;271;p49"/>
          <p:cNvSpPr txBox="1"/>
          <p:nvPr/>
        </p:nvSpPr>
        <p:spPr>
          <a:xfrm>
            <a:off x="3498613" y="3742400"/>
            <a:ext cx="2146800" cy="41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7931D"/>
                </a:solidFill>
              </a:rPr>
              <a:t>#SELMA_eu</a:t>
            </a:r>
            <a:endParaRPr b="1" sz="2500">
              <a:solidFill>
                <a:srgbClr val="F7931D"/>
              </a:solidFill>
            </a:endParaRPr>
          </a:p>
        </p:txBody>
      </p:sp>
      <p:pic>
        <p:nvPicPr>
          <p:cNvPr id="272" name="Google Shape;272;p49"/>
          <p:cNvPicPr preferRelativeResize="0"/>
          <p:nvPr/>
        </p:nvPicPr>
        <p:blipFill rotWithShape="1">
          <a:blip r:embed="rId5">
            <a:alphaModFix/>
          </a:blip>
          <a:srcRect b="0" l="0" r="0" t="0"/>
          <a:stretch/>
        </p:blipFill>
        <p:spPr>
          <a:xfrm>
            <a:off x="2994226" y="3738238"/>
            <a:ext cx="421425" cy="421425"/>
          </a:xfrm>
          <a:prstGeom prst="rect">
            <a:avLst/>
          </a:prstGeom>
          <a:noFill/>
          <a:ln>
            <a:noFill/>
          </a:ln>
        </p:spPr>
      </p:pic>
      <p:pic>
        <p:nvPicPr>
          <p:cNvPr id="273" name="Google Shape;273;p49"/>
          <p:cNvPicPr preferRelativeResize="0"/>
          <p:nvPr/>
        </p:nvPicPr>
        <p:blipFill>
          <a:blip r:embed="rId6">
            <a:alphaModFix/>
          </a:blip>
          <a:stretch>
            <a:fillRect/>
          </a:stretch>
        </p:blipFill>
        <p:spPr>
          <a:xfrm>
            <a:off x="698200" y="4566900"/>
            <a:ext cx="2193600" cy="413000"/>
          </a:xfrm>
          <a:prstGeom prst="rect">
            <a:avLst/>
          </a:prstGeom>
          <a:noFill/>
          <a:ln>
            <a:noFill/>
          </a:ln>
        </p:spPr>
      </p:pic>
      <p:pic>
        <p:nvPicPr>
          <p:cNvPr id="274" name="Google Shape;274;p49"/>
          <p:cNvPicPr preferRelativeResize="0"/>
          <p:nvPr/>
        </p:nvPicPr>
        <p:blipFill rotWithShape="1">
          <a:blip r:embed="rId7">
            <a:alphaModFix/>
          </a:blip>
          <a:srcRect b="0" l="0" r="0" t="0"/>
          <a:stretch/>
        </p:blipFill>
        <p:spPr>
          <a:xfrm>
            <a:off x="4951950" y="4627776"/>
            <a:ext cx="953696" cy="291250"/>
          </a:xfrm>
          <a:prstGeom prst="rect">
            <a:avLst/>
          </a:prstGeom>
          <a:noFill/>
          <a:ln>
            <a:noFill/>
          </a:ln>
        </p:spPr>
      </p:pic>
      <p:pic>
        <p:nvPicPr>
          <p:cNvPr id="275" name="Google Shape;275;p49"/>
          <p:cNvPicPr preferRelativeResize="0"/>
          <p:nvPr/>
        </p:nvPicPr>
        <p:blipFill rotWithShape="1">
          <a:blip r:embed="rId8">
            <a:alphaModFix/>
          </a:blip>
          <a:srcRect b="6254" l="0" r="0" t="6263"/>
          <a:stretch/>
        </p:blipFill>
        <p:spPr>
          <a:xfrm>
            <a:off x="3022725" y="4566900"/>
            <a:ext cx="1169370" cy="412999"/>
          </a:xfrm>
          <a:prstGeom prst="rect">
            <a:avLst/>
          </a:prstGeom>
          <a:noFill/>
          <a:ln>
            <a:noFill/>
          </a:ln>
        </p:spPr>
      </p:pic>
      <p:pic>
        <p:nvPicPr>
          <p:cNvPr id="276" name="Google Shape;276;p49"/>
          <p:cNvPicPr preferRelativeResize="0"/>
          <p:nvPr/>
        </p:nvPicPr>
        <p:blipFill rotWithShape="1">
          <a:blip r:embed="rId9">
            <a:alphaModFix/>
          </a:blip>
          <a:srcRect b="0" l="0" r="0" t="0"/>
          <a:stretch/>
        </p:blipFill>
        <p:spPr>
          <a:xfrm>
            <a:off x="4323031" y="4524394"/>
            <a:ext cx="498000" cy="498000"/>
          </a:xfrm>
          <a:prstGeom prst="rect">
            <a:avLst/>
          </a:prstGeom>
          <a:noFill/>
          <a:ln>
            <a:noFill/>
          </a:ln>
        </p:spPr>
      </p:pic>
      <p:pic>
        <p:nvPicPr>
          <p:cNvPr id="277" name="Google Shape;277;p49"/>
          <p:cNvPicPr preferRelativeResize="0"/>
          <p:nvPr/>
        </p:nvPicPr>
        <p:blipFill rotWithShape="1">
          <a:blip r:embed="rId10">
            <a:alphaModFix/>
          </a:blip>
          <a:srcRect b="0" l="0" r="0" t="0"/>
          <a:stretch/>
        </p:blipFill>
        <p:spPr>
          <a:xfrm>
            <a:off x="6036575" y="4499890"/>
            <a:ext cx="498002" cy="547023"/>
          </a:xfrm>
          <a:prstGeom prst="rect">
            <a:avLst/>
          </a:prstGeom>
          <a:noFill/>
          <a:ln>
            <a:noFill/>
          </a:ln>
        </p:spPr>
      </p:pic>
      <p:pic>
        <p:nvPicPr>
          <p:cNvPr id="278" name="Google Shape;278;p49"/>
          <p:cNvPicPr preferRelativeResize="0"/>
          <p:nvPr/>
        </p:nvPicPr>
        <p:blipFill rotWithShape="1">
          <a:blip r:embed="rId11">
            <a:alphaModFix/>
          </a:blip>
          <a:srcRect b="0" l="0" r="0" t="0"/>
          <a:stretch/>
        </p:blipFill>
        <p:spPr>
          <a:xfrm>
            <a:off x="6665500" y="4617700"/>
            <a:ext cx="953698" cy="311403"/>
          </a:xfrm>
          <a:prstGeom prst="rect">
            <a:avLst/>
          </a:prstGeom>
          <a:noFill/>
          <a:ln>
            <a:noFill/>
          </a:ln>
        </p:spPr>
      </p:pic>
      <p:pic>
        <p:nvPicPr>
          <p:cNvPr id="279" name="Google Shape;279;p49"/>
          <p:cNvPicPr preferRelativeResize="0"/>
          <p:nvPr/>
        </p:nvPicPr>
        <p:blipFill rotWithShape="1">
          <a:blip r:embed="rId12">
            <a:alphaModFix/>
          </a:blip>
          <a:srcRect b="0" l="0" r="0" t="0"/>
          <a:stretch/>
        </p:blipFill>
        <p:spPr>
          <a:xfrm>
            <a:off x="7750125" y="4627775"/>
            <a:ext cx="1142175" cy="291250"/>
          </a:xfrm>
          <a:prstGeom prst="rect">
            <a:avLst/>
          </a:prstGeom>
          <a:noFill/>
          <a:ln>
            <a:noFill/>
          </a:ln>
        </p:spPr>
      </p:pic>
      <p:pic>
        <p:nvPicPr>
          <p:cNvPr id="280" name="Google Shape;280;p49"/>
          <p:cNvPicPr preferRelativeResize="0"/>
          <p:nvPr/>
        </p:nvPicPr>
        <p:blipFill>
          <a:blip r:embed="rId13">
            <a:alphaModFix/>
          </a:blip>
          <a:stretch>
            <a:fillRect/>
          </a:stretch>
        </p:blipFill>
        <p:spPr>
          <a:xfrm>
            <a:off x="109100" y="519950"/>
            <a:ext cx="279801" cy="422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8"/>
          <p:cNvSpPr txBox="1"/>
          <p:nvPr/>
        </p:nvSpPr>
        <p:spPr>
          <a:xfrm>
            <a:off x="482325" y="286575"/>
            <a:ext cx="8661600" cy="47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3000"/>
              <a:t>How would you define these </a:t>
            </a:r>
            <a:r>
              <a:rPr b="1" lang="en" sz="3000">
                <a:solidFill>
                  <a:srgbClr val="76B042"/>
                </a:solidFill>
              </a:rPr>
              <a:t>roles</a:t>
            </a:r>
            <a:r>
              <a:rPr lang="en" sz="3000"/>
              <a:t>?</a:t>
            </a:r>
            <a:endParaRPr sz="3000">
              <a:solidFill>
                <a:srgbClr val="000000"/>
              </a:solidFill>
            </a:endParaRPr>
          </a:p>
        </p:txBody>
      </p:sp>
      <p:sp>
        <p:nvSpPr>
          <p:cNvPr id="171" name="Google Shape;171;p38"/>
          <p:cNvSpPr txBox="1"/>
          <p:nvPr/>
        </p:nvSpPr>
        <p:spPr>
          <a:xfrm>
            <a:off x="1428375" y="1308050"/>
            <a:ext cx="3387300" cy="36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rPr>
              <a:t>Person</a:t>
            </a:r>
            <a:r>
              <a:rPr lang="en" sz="2400">
                <a:solidFill>
                  <a:schemeClr val="dk1"/>
                </a:solidFill>
              </a:rPr>
              <a:t> who hates</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rPr lang="en" sz="2400">
                <a:solidFill>
                  <a:schemeClr val="dk1"/>
                </a:solidFill>
              </a:rPr>
              <a:t>Victim of hate speech</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rPr lang="en" sz="2400">
                <a:solidFill>
                  <a:schemeClr val="dk1"/>
                </a:solidFill>
              </a:rPr>
              <a:t>Bystander</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rPr lang="en" sz="2400">
                <a:solidFill>
                  <a:schemeClr val="dk1"/>
                </a:solidFill>
              </a:rPr>
              <a:t>Upstander (someone who stands up to the hater)</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t/>
            </a:r>
            <a:endParaRPr sz="2400"/>
          </a:p>
        </p:txBody>
      </p:sp>
      <p:pic>
        <p:nvPicPr>
          <p:cNvPr id="172" name="Google Shape;172;p38"/>
          <p:cNvPicPr preferRelativeResize="0"/>
          <p:nvPr/>
        </p:nvPicPr>
        <p:blipFill rotWithShape="1">
          <a:blip r:embed="rId3">
            <a:alphaModFix/>
          </a:blip>
          <a:srcRect b="22318" l="0" r="0" t="0"/>
          <a:stretch/>
        </p:blipFill>
        <p:spPr>
          <a:xfrm>
            <a:off x="755766" y="1830325"/>
            <a:ext cx="591409" cy="459426"/>
          </a:xfrm>
          <a:prstGeom prst="rect">
            <a:avLst/>
          </a:prstGeom>
          <a:noFill/>
          <a:ln>
            <a:noFill/>
          </a:ln>
        </p:spPr>
      </p:pic>
      <p:pic>
        <p:nvPicPr>
          <p:cNvPr id="173" name="Google Shape;173;p38"/>
          <p:cNvPicPr preferRelativeResize="0"/>
          <p:nvPr/>
        </p:nvPicPr>
        <p:blipFill>
          <a:blip r:embed="rId4">
            <a:alphaModFix/>
          </a:blip>
          <a:stretch>
            <a:fillRect/>
          </a:stretch>
        </p:blipFill>
        <p:spPr>
          <a:xfrm>
            <a:off x="926404" y="1122202"/>
            <a:ext cx="501974" cy="459418"/>
          </a:xfrm>
          <a:prstGeom prst="rect">
            <a:avLst/>
          </a:prstGeom>
          <a:noFill/>
          <a:ln>
            <a:noFill/>
          </a:ln>
        </p:spPr>
      </p:pic>
      <p:pic>
        <p:nvPicPr>
          <p:cNvPr id="174" name="Google Shape;174;p38"/>
          <p:cNvPicPr preferRelativeResize="0"/>
          <p:nvPr/>
        </p:nvPicPr>
        <p:blipFill>
          <a:blip r:embed="rId5">
            <a:alphaModFix/>
          </a:blip>
          <a:stretch>
            <a:fillRect/>
          </a:stretch>
        </p:blipFill>
        <p:spPr>
          <a:xfrm>
            <a:off x="864699" y="2592720"/>
            <a:ext cx="373550" cy="402826"/>
          </a:xfrm>
          <a:prstGeom prst="rect">
            <a:avLst/>
          </a:prstGeom>
          <a:noFill/>
          <a:ln>
            <a:noFill/>
          </a:ln>
        </p:spPr>
      </p:pic>
      <p:sp>
        <p:nvSpPr>
          <p:cNvPr id="175" name="Google Shape;175;p38"/>
          <p:cNvSpPr txBox="1"/>
          <p:nvPr/>
        </p:nvSpPr>
        <p:spPr>
          <a:xfrm>
            <a:off x="5824900" y="1270638"/>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rPr>
              <a:t>Cheerleader</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rPr lang="en" sz="2400">
                <a:solidFill>
                  <a:schemeClr val="dk1"/>
                </a:solidFill>
              </a:rPr>
              <a:t>Stirrer</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rPr lang="en" sz="2400">
                <a:solidFill>
                  <a:schemeClr val="dk1"/>
                </a:solidFill>
              </a:rPr>
              <a:t>Admirer</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rPr lang="en" sz="2400">
                <a:solidFill>
                  <a:schemeClr val="dk1"/>
                </a:solidFill>
              </a:rPr>
              <a:t>Follower</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rPr lang="en" sz="2400">
                <a:solidFill>
                  <a:schemeClr val="dk1"/>
                </a:solidFill>
              </a:rPr>
              <a:t>Joker </a:t>
            </a:r>
            <a:endParaRPr sz="2400">
              <a:solidFill>
                <a:schemeClr val="dk1"/>
              </a:solidFill>
            </a:endParaRPr>
          </a:p>
        </p:txBody>
      </p:sp>
      <p:pic>
        <p:nvPicPr>
          <p:cNvPr id="176" name="Google Shape;176;p38"/>
          <p:cNvPicPr preferRelativeResize="0"/>
          <p:nvPr/>
        </p:nvPicPr>
        <p:blipFill>
          <a:blip r:embed="rId6">
            <a:alphaModFix/>
          </a:blip>
          <a:stretch>
            <a:fillRect/>
          </a:stretch>
        </p:blipFill>
        <p:spPr>
          <a:xfrm>
            <a:off x="864697" y="3298528"/>
            <a:ext cx="501974" cy="459500"/>
          </a:xfrm>
          <a:prstGeom prst="rect">
            <a:avLst/>
          </a:prstGeom>
          <a:noFill/>
          <a:ln>
            <a:noFill/>
          </a:ln>
        </p:spPr>
      </p:pic>
      <p:pic>
        <p:nvPicPr>
          <p:cNvPr id="177" name="Google Shape;177;p38"/>
          <p:cNvPicPr preferRelativeResize="0"/>
          <p:nvPr/>
        </p:nvPicPr>
        <p:blipFill>
          <a:blip r:embed="rId7">
            <a:alphaModFix/>
          </a:blip>
          <a:stretch>
            <a:fillRect/>
          </a:stretch>
        </p:blipFill>
        <p:spPr>
          <a:xfrm>
            <a:off x="5232248" y="1083651"/>
            <a:ext cx="501974" cy="459512"/>
          </a:xfrm>
          <a:prstGeom prst="rect">
            <a:avLst/>
          </a:prstGeom>
          <a:noFill/>
          <a:ln>
            <a:noFill/>
          </a:ln>
        </p:spPr>
      </p:pic>
      <p:pic>
        <p:nvPicPr>
          <p:cNvPr id="178" name="Google Shape;178;p38"/>
          <p:cNvPicPr preferRelativeResize="0"/>
          <p:nvPr/>
        </p:nvPicPr>
        <p:blipFill>
          <a:blip r:embed="rId8">
            <a:alphaModFix/>
          </a:blip>
          <a:stretch>
            <a:fillRect/>
          </a:stretch>
        </p:blipFill>
        <p:spPr>
          <a:xfrm>
            <a:off x="5296474" y="1816892"/>
            <a:ext cx="373550" cy="475620"/>
          </a:xfrm>
          <a:prstGeom prst="rect">
            <a:avLst/>
          </a:prstGeom>
          <a:noFill/>
          <a:ln>
            <a:noFill/>
          </a:ln>
        </p:spPr>
      </p:pic>
      <p:pic>
        <p:nvPicPr>
          <p:cNvPr id="179" name="Google Shape;179;p38"/>
          <p:cNvPicPr preferRelativeResize="0"/>
          <p:nvPr/>
        </p:nvPicPr>
        <p:blipFill>
          <a:blip r:embed="rId9">
            <a:alphaModFix/>
          </a:blip>
          <a:stretch>
            <a:fillRect/>
          </a:stretch>
        </p:blipFill>
        <p:spPr>
          <a:xfrm>
            <a:off x="5223449" y="2532825"/>
            <a:ext cx="519598" cy="475625"/>
          </a:xfrm>
          <a:prstGeom prst="rect">
            <a:avLst/>
          </a:prstGeom>
          <a:noFill/>
          <a:ln>
            <a:noFill/>
          </a:ln>
        </p:spPr>
      </p:pic>
      <p:pic>
        <p:nvPicPr>
          <p:cNvPr id="180" name="Google Shape;180;p38"/>
          <p:cNvPicPr preferRelativeResize="0"/>
          <p:nvPr/>
        </p:nvPicPr>
        <p:blipFill>
          <a:blip r:embed="rId10">
            <a:alphaModFix/>
          </a:blip>
          <a:stretch>
            <a:fillRect/>
          </a:stretch>
        </p:blipFill>
        <p:spPr>
          <a:xfrm>
            <a:off x="5223450" y="3248787"/>
            <a:ext cx="519599" cy="444238"/>
          </a:xfrm>
          <a:prstGeom prst="rect">
            <a:avLst/>
          </a:prstGeom>
          <a:noFill/>
          <a:ln>
            <a:noFill/>
          </a:ln>
        </p:spPr>
      </p:pic>
      <p:pic>
        <p:nvPicPr>
          <p:cNvPr id="181" name="Google Shape;181;p38"/>
          <p:cNvPicPr preferRelativeResize="0"/>
          <p:nvPr/>
        </p:nvPicPr>
        <p:blipFill>
          <a:blip r:embed="rId11">
            <a:alphaModFix/>
          </a:blip>
          <a:stretch>
            <a:fillRect/>
          </a:stretch>
        </p:blipFill>
        <p:spPr>
          <a:xfrm>
            <a:off x="5260678" y="3998136"/>
            <a:ext cx="445125" cy="4028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9"/>
          <p:cNvSpPr txBox="1"/>
          <p:nvPr/>
        </p:nvSpPr>
        <p:spPr>
          <a:xfrm>
            <a:off x="3792500" y="1434238"/>
            <a:ext cx="4771200" cy="2023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3000"/>
              <a:t>Can each role make </a:t>
            </a:r>
            <a:r>
              <a:rPr b="1" lang="en" sz="3000">
                <a:solidFill>
                  <a:srgbClr val="76B042"/>
                </a:solidFill>
              </a:rPr>
              <a:t>negative</a:t>
            </a:r>
            <a:r>
              <a:rPr lang="en" sz="3000"/>
              <a:t> </a:t>
            </a:r>
            <a:r>
              <a:rPr lang="en" sz="3000" u="sng"/>
              <a:t>and</a:t>
            </a:r>
            <a:r>
              <a:rPr lang="en" sz="3000"/>
              <a:t> </a:t>
            </a:r>
            <a:r>
              <a:rPr b="1" lang="en" sz="3000">
                <a:solidFill>
                  <a:srgbClr val="76B042"/>
                </a:solidFill>
              </a:rPr>
              <a:t>positive</a:t>
            </a:r>
            <a:r>
              <a:rPr lang="en" sz="3000"/>
              <a:t> contributions to a hate speech situation?</a:t>
            </a:r>
            <a:endParaRPr sz="3000">
              <a:solidFill>
                <a:srgbClr val="000000"/>
              </a:solidFill>
            </a:endParaRPr>
          </a:p>
        </p:txBody>
      </p:sp>
      <p:pic>
        <p:nvPicPr>
          <p:cNvPr id="187" name="Google Shape;187;p39"/>
          <p:cNvPicPr preferRelativeResize="0"/>
          <p:nvPr/>
        </p:nvPicPr>
        <p:blipFill rotWithShape="1">
          <a:blip r:embed="rId3">
            <a:alphaModFix/>
          </a:blip>
          <a:srcRect b="13186" l="0" r="0" t="0"/>
          <a:stretch/>
        </p:blipFill>
        <p:spPr>
          <a:xfrm>
            <a:off x="781100" y="1174063"/>
            <a:ext cx="2930701" cy="25441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0"/>
          <p:cNvSpPr txBox="1"/>
          <p:nvPr/>
        </p:nvSpPr>
        <p:spPr>
          <a:xfrm>
            <a:off x="777625" y="1281113"/>
            <a:ext cx="4771200" cy="202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t>Does everyone </a:t>
            </a:r>
            <a:r>
              <a:rPr b="1" lang="en" sz="3000">
                <a:solidFill>
                  <a:srgbClr val="76B042"/>
                </a:solidFill>
              </a:rPr>
              <a:t>always</a:t>
            </a:r>
            <a:r>
              <a:rPr lang="en" sz="3000"/>
              <a:t> behave in the same way and in the same role?</a:t>
            </a:r>
            <a:endParaRPr sz="3000">
              <a:solidFill>
                <a:srgbClr val="000000"/>
              </a:solidFill>
            </a:endParaRPr>
          </a:p>
        </p:txBody>
      </p:sp>
      <p:pic>
        <p:nvPicPr>
          <p:cNvPr id="193" name="Google Shape;193;p40"/>
          <p:cNvPicPr preferRelativeResize="0"/>
          <p:nvPr/>
        </p:nvPicPr>
        <p:blipFill rotWithShape="1">
          <a:blip r:embed="rId3">
            <a:alphaModFix/>
          </a:blip>
          <a:srcRect b="15318" l="0" r="0" t="0"/>
          <a:stretch/>
        </p:blipFill>
        <p:spPr>
          <a:xfrm>
            <a:off x="5869325" y="1093462"/>
            <a:ext cx="2693401" cy="2280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1"/>
          <p:cNvSpPr txBox="1"/>
          <p:nvPr/>
        </p:nvSpPr>
        <p:spPr>
          <a:xfrm>
            <a:off x="487350" y="118200"/>
            <a:ext cx="8656500" cy="106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3000">
                <a:solidFill>
                  <a:srgbClr val="76B042"/>
                </a:solidFill>
              </a:rPr>
              <a:t>How do you know</a:t>
            </a:r>
            <a:r>
              <a:rPr lang="en" sz="3000"/>
              <a:t> if a hate speech situation is occurring, or developing?</a:t>
            </a:r>
            <a:endParaRPr sz="3000">
              <a:solidFill>
                <a:srgbClr val="000000"/>
              </a:solidFill>
            </a:endParaRPr>
          </a:p>
        </p:txBody>
      </p:sp>
      <p:sp>
        <p:nvSpPr>
          <p:cNvPr id="199" name="Google Shape;199;p41"/>
          <p:cNvSpPr txBox="1"/>
          <p:nvPr/>
        </p:nvSpPr>
        <p:spPr>
          <a:xfrm>
            <a:off x="1223200" y="1592475"/>
            <a:ext cx="35223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solidFill>
                  <a:schemeClr val="dk1"/>
                </a:solidFill>
              </a:rPr>
              <a:t>Trust your emotions</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rPr lang="en" sz="2200">
                <a:solidFill>
                  <a:schemeClr val="dk1"/>
                </a:solidFill>
              </a:rPr>
              <a:t>Assess the situation</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rPr lang="en" sz="2200">
                <a:solidFill>
                  <a:schemeClr val="dk1"/>
                </a:solidFill>
              </a:rPr>
              <a:t>What strategy would you use to change the outcomes of the situation?</a:t>
            </a:r>
            <a:endParaRPr sz="22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p>
        </p:txBody>
      </p:sp>
      <p:sp>
        <p:nvSpPr>
          <p:cNvPr id="200" name="Google Shape;200;p41"/>
          <p:cNvSpPr txBox="1"/>
          <p:nvPr/>
        </p:nvSpPr>
        <p:spPr>
          <a:xfrm>
            <a:off x="5428000" y="959688"/>
            <a:ext cx="3849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solidFill>
                  <a:schemeClr val="dk1"/>
                </a:solidFill>
              </a:rPr>
              <a:t>What can you say or do?</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rPr lang="en" sz="2200">
                <a:solidFill>
                  <a:schemeClr val="dk1"/>
                </a:solidFill>
              </a:rPr>
              <a:t>How do you say it or do it?</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rPr lang="en" sz="2200">
                <a:solidFill>
                  <a:schemeClr val="dk1"/>
                </a:solidFill>
              </a:rPr>
              <a:t>When should you do it?</a:t>
            </a:r>
            <a:endParaRPr sz="2200"/>
          </a:p>
        </p:txBody>
      </p:sp>
      <p:pic>
        <p:nvPicPr>
          <p:cNvPr id="201" name="Google Shape;201;p41"/>
          <p:cNvPicPr preferRelativeResize="0"/>
          <p:nvPr/>
        </p:nvPicPr>
        <p:blipFill>
          <a:blip r:embed="rId3">
            <a:alphaModFix/>
          </a:blip>
          <a:stretch>
            <a:fillRect/>
          </a:stretch>
        </p:blipFill>
        <p:spPr>
          <a:xfrm>
            <a:off x="715901" y="1592472"/>
            <a:ext cx="507297" cy="471676"/>
          </a:xfrm>
          <a:prstGeom prst="rect">
            <a:avLst/>
          </a:prstGeom>
          <a:noFill/>
          <a:ln>
            <a:noFill/>
          </a:ln>
        </p:spPr>
      </p:pic>
      <p:pic>
        <p:nvPicPr>
          <p:cNvPr id="202" name="Google Shape;202;p41"/>
          <p:cNvPicPr preferRelativeResize="0"/>
          <p:nvPr/>
        </p:nvPicPr>
        <p:blipFill>
          <a:blip r:embed="rId4">
            <a:alphaModFix/>
          </a:blip>
          <a:stretch>
            <a:fillRect/>
          </a:stretch>
        </p:blipFill>
        <p:spPr>
          <a:xfrm>
            <a:off x="733349" y="2260901"/>
            <a:ext cx="472394" cy="471600"/>
          </a:xfrm>
          <a:prstGeom prst="rect">
            <a:avLst/>
          </a:prstGeom>
          <a:noFill/>
          <a:ln>
            <a:noFill/>
          </a:ln>
        </p:spPr>
      </p:pic>
      <p:pic>
        <p:nvPicPr>
          <p:cNvPr id="203" name="Google Shape;203;p41"/>
          <p:cNvPicPr preferRelativeResize="0"/>
          <p:nvPr/>
        </p:nvPicPr>
        <p:blipFill rotWithShape="1">
          <a:blip r:embed="rId5">
            <a:alphaModFix/>
          </a:blip>
          <a:srcRect b="12049" l="0" r="0" t="0"/>
          <a:stretch/>
        </p:blipFill>
        <p:spPr>
          <a:xfrm>
            <a:off x="673312" y="2883325"/>
            <a:ext cx="592475" cy="521099"/>
          </a:xfrm>
          <a:prstGeom prst="rect">
            <a:avLst/>
          </a:prstGeom>
          <a:noFill/>
          <a:ln>
            <a:noFill/>
          </a:ln>
        </p:spPr>
      </p:pic>
      <p:pic>
        <p:nvPicPr>
          <p:cNvPr id="204" name="Google Shape;204;p41"/>
          <p:cNvPicPr preferRelativeResize="0"/>
          <p:nvPr/>
        </p:nvPicPr>
        <p:blipFill>
          <a:blip r:embed="rId6">
            <a:alphaModFix/>
          </a:blip>
          <a:stretch>
            <a:fillRect/>
          </a:stretch>
        </p:blipFill>
        <p:spPr>
          <a:xfrm>
            <a:off x="4826664" y="1520564"/>
            <a:ext cx="592450" cy="508495"/>
          </a:xfrm>
          <a:prstGeom prst="rect">
            <a:avLst/>
          </a:prstGeom>
          <a:noFill/>
          <a:ln>
            <a:noFill/>
          </a:ln>
        </p:spPr>
      </p:pic>
      <p:pic>
        <p:nvPicPr>
          <p:cNvPr id="205" name="Google Shape;205;p41"/>
          <p:cNvPicPr preferRelativeResize="0"/>
          <p:nvPr/>
        </p:nvPicPr>
        <p:blipFill rotWithShape="1">
          <a:blip r:embed="rId7">
            <a:alphaModFix/>
          </a:blip>
          <a:srcRect b="21297" l="0" r="0" t="0"/>
          <a:stretch/>
        </p:blipFill>
        <p:spPr>
          <a:xfrm>
            <a:off x="4780760" y="2190425"/>
            <a:ext cx="684275" cy="538559"/>
          </a:xfrm>
          <a:prstGeom prst="rect">
            <a:avLst/>
          </a:prstGeom>
          <a:noFill/>
          <a:ln>
            <a:noFill/>
          </a:ln>
        </p:spPr>
      </p:pic>
      <p:pic>
        <p:nvPicPr>
          <p:cNvPr id="206" name="Google Shape;206;p41"/>
          <p:cNvPicPr preferRelativeResize="0"/>
          <p:nvPr/>
        </p:nvPicPr>
        <p:blipFill rotWithShape="1">
          <a:blip r:embed="rId8">
            <a:alphaModFix/>
          </a:blip>
          <a:srcRect b="25188" l="0" r="0" t="0"/>
          <a:stretch/>
        </p:blipFill>
        <p:spPr>
          <a:xfrm>
            <a:off x="4762950" y="2817375"/>
            <a:ext cx="719897" cy="538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2"/>
          <p:cNvSpPr txBox="1"/>
          <p:nvPr/>
        </p:nvSpPr>
        <p:spPr>
          <a:xfrm>
            <a:off x="509575" y="147800"/>
            <a:ext cx="8634300" cy="106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3000"/>
              <a:t>For the following scenarios, </a:t>
            </a:r>
            <a:r>
              <a:rPr b="1" lang="en" sz="3000">
                <a:solidFill>
                  <a:srgbClr val="76B042"/>
                </a:solidFill>
              </a:rPr>
              <a:t>consider the following</a:t>
            </a:r>
            <a:r>
              <a:rPr lang="en" sz="3000"/>
              <a:t>:</a:t>
            </a:r>
            <a:endParaRPr sz="3000">
              <a:solidFill>
                <a:srgbClr val="000000"/>
              </a:solidFill>
            </a:endParaRPr>
          </a:p>
        </p:txBody>
      </p:sp>
      <p:sp>
        <p:nvSpPr>
          <p:cNvPr id="212" name="Google Shape;212;p42"/>
          <p:cNvSpPr txBox="1"/>
          <p:nvPr/>
        </p:nvSpPr>
        <p:spPr>
          <a:xfrm>
            <a:off x="1091850" y="1332525"/>
            <a:ext cx="8058300" cy="8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Can you identify what roles are present in your scenario and what you might be able to do to change the behaviour of the people in those roles?</a:t>
            </a:r>
            <a:endParaRPr sz="1800"/>
          </a:p>
        </p:txBody>
      </p:sp>
      <p:pic>
        <p:nvPicPr>
          <p:cNvPr id="213" name="Google Shape;213;p42"/>
          <p:cNvPicPr preferRelativeResize="0"/>
          <p:nvPr/>
        </p:nvPicPr>
        <p:blipFill>
          <a:blip r:embed="rId3">
            <a:alphaModFix/>
          </a:blip>
          <a:stretch>
            <a:fillRect/>
          </a:stretch>
        </p:blipFill>
        <p:spPr>
          <a:xfrm>
            <a:off x="574924" y="1501576"/>
            <a:ext cx="472394" cy="471600"/>
          </a:xfrm>
          <a:prstGeom prst="rect">
            <a:avLst/>
          </a:prstGeom>
          <a:noFill/>
          <a:ln>
            <a:noFill/>
          </a:ln>
        </p:spPr>
      </p:pic>
      <p:pic>
        <p:nvPicPr>
          <p:cNvPr id="214" name="Google Shape;214;p42"/>
          <p:cNvPicPr preferRelativeResize="0"/>
          <p:nvPr/>
        </p:nvPicPr>
        <p:blipFill rotWithShape="1">
          <a:blip r:embed="rId4">
            <a:alphaModFix/>
          </a:blip>
          <a:srcRect b="12049" l="0" r="0" t="0"/>
          <a:stretch/>
        </p:blipFill>
        <p:spPr>
          <a:xfrm>
            <a:off x="1129988" y="2309912"/>
            <a:ext cx="592475" cy="521099"/>
          </a:xfrm>
          <a:prstGeom prst="rect">
            <a:avLst/>
          </a:prstGeom>
          <a:noFill/>
          <a:ln>
            <a:noFill/>
          </a:ln>
        </p:spPr>
      </p:pic>
      <p:sp>
        <p:nvSpPr>
          <p:cNvPr id="215" name="Google Shape;215;p42"/>
          <p:cNvSpPr txBox="1"/>
          <p:nvPr/>
        </p:nvSpPr>
        <p:spPr>
          <a:xfrm>
            <a:off x="1722450" y="2236313"/>
            <a:ext cx="8058300" cy="6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How would you implement your strategy?</a:t>
            </a:r>
            <a:endParaRPr sz="1800"/>
          </a:p>
        </p:txBody>
      </p:sp>
      <p:pic>
        <p:nvPicPr>
          <p:cNvPr id="216" name="Google Shape;216;p42"/>
          <p:cNvPicPr preferRelativeResize="0"/>
          <p:nvPr/>
        </p:nvPicPr>
        <p:blipFill rotWithShape="1">
          <a:blip r:embed="rId5">
            <a:alphaModFix/>
          </a:blip>
          <a:srcRect b="21297" l="0" r="0" t="0"/>
          <a:stretch/>
        </p:blipFill>
        <p:spPr>
          <a:xfrm>
            <a:off x="1722460" y="3095575"/>
            <a:ext cx="684274" cy="538559"/>
          </a:xfrm>
          <a:prstGeom prst="rect">
            <a:avLst/>
          </a:prstGeom>
          <a:noFill/>
          <a:ln>
            <a:noFill/>
          </a:ln>
        </p:spPr>
      </p:pic>
      <p:sp>
        <p:nvSpPr>
          <p:cNvPr id="217" name="Google Shape;217;p42"/>
          <p:cNvSpPr txBox="1"/>
          <p:nvPr/>
        </p:nvSpPr>
        <p:spPr>
          <a:xfrm>
            <a:off x="2355125" y="3031250"/>
            <a:ext cx="7061700" cy="6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What would you do if your meta-moment showed that the intervention was not successful?</a:t>
            </a:r>
            <a:endParaRPr sz="1800"/>
          </a:p>
        </p:txBody>
      </p:sp>
      <p:sp>
        <p:nvSpPr>
          <p:cNvPr id="218" name="Google Shape;218;p42"/>
          <p:cNvSpPr txBox="1"/>
          <p:nvPr/>
        </p:nvSpPr>
        <p:spPr>
          <a:xfrm>
            <a:off x="2946850" y="3789350"/>
            <a:ext cx="5514600" cy="6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What might your exit strategy be if things go wrong?</a:t>
            </a:r>
            <a:endParaRPr sz="1800"/>
          </a:p>
        </p:txBody>
      </p:sp>
      <p:pic>
        <p:nvPicPr>
          <p:cNvPr id="219" name="Google Shape;219;p42"/>
          <p:cNvPicPr preferRelativeResize="0"/>
          <p:nvPr/>
        </p:nvPicPr>
        <p:blipFill rotWithShape="1">
          <a:blip r:embed="rId6">
            <a:alphaModFix/>
          </a:blip>
          <a:srcRect b="14471" l="0" r="0" t="0"/>
          <a:stretch/>
        </p:blipFill>
        <p:spPr>
          <a:xfrm>
            <a:off x="2406725" y="3889901"/>
            <a:ext cx="592450" cy="50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3"/>
          <p:cNvSpPr txBox="1"/>
          <p:nvPr/>
        </p:nvSpPr>
        <p:spPr>
          <a:xfrm>
            <a:off x="415650" y="171700"/>
            <a:ext cx="8728200" cy="68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76B042"/>
                </a:solidFill>
              </a:rPr>
              <a:t>Scenario 1</a:t>
            </a:r>
            <a:endParaRPr b="1" sz="3600">
              <a:solidFill>
                <a:srgbClr val="76B042"/>
              </a:solidFill>
            </a:endParaRPr>
          </a:p>
        </p:txBody>
      </p:sp>
      <p:sp>
        <p:nvSpPr>
          <p:cNvPr id="225" name="Google Shape;225;p43"/>
          <p:cNvSpPr txBox="1"/>
          <p:nvPr/>
        </p:nvSpPr>
        <p:spPr>
          <a:xfrm>
            <a:off x="767350" y="984225"/>
            <a:ext cx="5559000" cy="362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rPr>
              <a:t>One day at school, a gay boy makes the decision to ‘come out’ to his best friend.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The following day, some students and even some teachers begin to act coldly towards him - some even ignore him completely when he tries to speak to them. Offensive jokes, pornographic pictures and homophobic comments have been stuck to his locker.</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As he walks out from school, an older student follows him and shouts out “Did you like the jokes?” </a:t>
            </a:r>
            <a:endParaRPr sz="1600">
              <a:solidFill>
                <a:schemeClr val="dk1"/>
              </a:solidFill>
            </a:endParaRPr>
          </a:p>
          <a:p>
            <a:pPr indent="0" lvl="0" marL="0" rtl="0" algn="l">
              <a:spcBef>
                <a:spcPts val="0"/>
              </a:spcBef>
              <a:spcAft>
                <a:spcPts val="0"/>
              </a:spcAft>
              <a:buNone/>
            </a:pPr>
            <a:r>
              <a:rPr lang="en" sz="1600">
                <a:solidFill>
                  <a:schemeClr val="dk1"/>
                </a:solidFill>
              </a:rPr>
              <a:t>In full view of a member of staff and many other students, the older student shouts offensive terms about gay people at the boy as he walks away, visibly shaking...</a:t>
            </a:r>
            <a:endParaRPr sz="1600">
              <a:solidFill>
                <a:schemeClr val="dk1"/>
              </a:solidFill>
            </a:endParaRPr>
          </a:p>
        </p:txBody>
      </p:sp>
      <p:pic>
        <p:nvPicPr>
          <p:cNvPr id="226" name="Google Shape;226;p43"/>
          <p:cNvPicPr preferRelativeResize="0"/>
          <p:nvPr/>
        </p:nvPicPr>
        <p:blipFill>
          <a:blip r:embed="rId3">
            <a:alphaModFix/>
          </a:blip>
          <a:stretch>
            <a:fillRect/>
          </a:stretch>
        </p:blipFill>
        <p:spPr>
          <a:xfrm>
            <a:off x="6834675" y="1063225"/>
            <a:ext cx="1420125" cy="3321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4"/>
          <p:cNvSpPr txBox="1"/>
          <p:nvPr/>
        </p:nvSpPr>
        <p:spPr>
          <a:xfrm>
            <a:off x="2719625" y="1066375"/>
            <a:ext cx="5828700" cy="330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There are 5 students in a seminar with their lecturer.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Towards the end of the session the only white woman in the room turns and asks:</a:t>
            </a:r>
            <a:endParaRPr sz="1800">
              <a:solidFill>
                <a:schemeClr val="dk1"/>
              </a:solidFill>
            </a:endParaRPr>
          </a:p>
          <a:p>
            <a:pPr indent="0" lvl="0" marL="0" rtl="0" algn="l">
              <a:spcBef>
                <a:spcPts val="0"/>
              </a:spcBef>
              <a:spcAft>
                <a:spcPts val="0"/>
              </a:spcAft>
              <a:buNone/>
            </a:pPr>
            <a:br>
              <a:rPr lang="en" sz="1800">
                <a:solidFill>
                  <a:schemeClr val="dk1"/>
                </a:solidFill>
              </a:rPr>
            </a:br>
            <a:r>
              <a:rPr b="1" lang="en" sz="1800">
                <a:solidFill>
                  <a:srgbClr val="76B042"/>
                </a:solidFill>
              </a:rPr>
              <a:t>"Why is it that all black men hate white women?"</a:t>
            </a:r>
            <a:endParaRPr b="1" sz="1800">
              <a:solidFill>
                <a:srgbClr val="76B042"/>
              </a:solidFill>
            </a:endParaRPr>
          </a:p>
          <a:p>
            <a:pPr indent="0" lvl="0" marL="0" rtl="0" algn="l">
              <a:spcBef>
                <a:spcPts val="0"/>
              </a:spcBef>
              <a:spcAft>
                <a:spcPts val="0"/>
              </a:spcAft>
              <a:buNone/>
            </a:pPr>
            <a:br>
              <a:rPr lang="en" sz="1800">
                <a:solidFill>
                  <a:schemeClr val="dk1"/>
                </a:solidFill>
              </a:rPr>
            </a:br>
            <a:r>
              <a:rPr lang="en" sz="1800">
                <a:solidFill>
                  <a:schemeClr val="dk1"/>
                </a:solidFill>
              </a:rPr>
              <a:t>The other students, who are all black men, react strongly about the woman's comments. She leaves the seminar in tears, and the lecturer chases after her...</a:t>
            </a:r>
            <a:endParaRPr sz="1800">
              <a:solidFill>
                <a:schemeClr val="dk1"/>
              </a:solidFill>
            </a:endParaRPr>
          </a:p>
        </p:txBody>
      </p:sp>
      <p:sp>
        <p:nvSpPr>
          <p:cNvPr id="232" name="Google Shape;232;p44"/>
          <p:cNvSpPr/>
          <p:nvPr/>
        </p:nvSpPr>
        <p:spPr>
          <a:xfrm>
            <a:off x="1640825" y="496700"/>
            <a:ext cx="1212000" cy="688800"/>
          </a:xfrm>
          <a:prstGeom prst="wedgeEllipseCallout">
            <a:avLst>
              <a:gd fmla="val -50588" name="adj1"/>
              <a:gd fmla="val 100290" name="adj2"/>
            </a:avLst>
          </a:prstGeom>
          <a:solidFill>
            <a:srgbClr val="76B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4"/>
          <p:cNvSpPr txBox="1"/>
          <p:nvPr/>
        </p:nvSpPr>
        <p:spPr>
          <a:xfrm>
            <a:off x="2030450" y="496700"/>
            <a:ext cx="7143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Lobster"/>
                <a:ea typeface="Lobster"/>
                <a:cs typeface="Lobster"/>
                <a:sym typeface="Lobster"/>
              </a:rPr>
              <a:t>?</a:t>
            </a:r>
            <a:endParaRPr sz="3600">
              <a:solidFill>
                <a:srgbClr val="FFFFFF"/>
              </a:solidFill>
              <a:latin typeface="Lobster"/>
              <a:ea typeface="Lobster"/>
              <a:cs typeface="Lobster"/>
              <a:sym typeface="Lobster"/>
            </a:endParaRPr>
          </a:p>
        </p:txBody>
      </p:sp>
      <p:pic>
        <p:nvPicPr>
          <p:cNvPr id="234" name="Google Shape;234;p44"/>
          <p:cNvPicPr preferRelativeResize="0"/>
          <p:nvPr/>
        </p:nvPicPr>
        <p:blipFill>
          <a:blip r:embed="rId3">
            <a:alphaModFix/>
          </a:blip>
          <a:stretch>
            <a:fillRect/>
          </a:stretch>
        </p:blipFill>
        <p:spPr>
          <a:xfrm>
            <a:off x="771825" y="968297"/>
            <a:ext cx="1258625" cy="3678500"/>
          </a:xfrm>
          <a:prstGeom prst="rect">
            <a:avLst/>
          </a:prstGeom>
          <a:noFill/>
          <a:ln>
            <a:noFill/>
          </a:ln>
        </p:spPr>
      </p:pic>
      <p:sp>
        <p:nvSpPr>
          <p:cNvPr id="235" name="Google Shape;235;p44"/>
          <p:cNvSpPr txBox="1"/>
          <p:nvPr/>
        </p:nvSpPr>
        <p:spPr>
          <a:xfrm>
            <a:off x="415650" y="171700"/>
            <a:ext cx="8728200" cy="68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76B042"/>
                </a:solidFill>
              </a:rPr>
              <a:t>Scenario 2</a:t>
            </a:r>
            <a:endParaRPr b="1" sz="3600">
              <a:solidFill>
                <a:srgbClr val="76B04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5"/>
          <p:cNvSpPr txBox="1"/>
          <p:nvPr/>
        </p:nvSpPr>
        <p:spPr>
          <a:xfrm>
            <a:off x="701925" y="1062225"/>
            <a:ext cx="6399600" cy="330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rPr>
              <a:t>A refugee family have moved into a small community; they left their home country to escape war.</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Since moving in, the town’s public Facebook page as seen many offensive comments targeting people from the refugees’ country. There has also been an increase in graffiti around the town that makes it clear that ‘outsiders’ are not welcome.</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The teenage boy and girl in the family have also been targeted at school - the boy has been pushed over and spat on, and the girl has been on the receiving end of offensive comments and gestures. Both are visibly unhappy, feel they have no friends, and are now scared to leave the house... </a:t>
            </a:r>
            <a:endParaRPr sz="1600">
              <a:solidFill>
                <a:schemeClr val="dk1"/>
              </a:solidFill>
            </a:endParaRPr>
          </a:p>
        </p:txBody>
      </p:sp>
      <p:pic>
        <p:nvPicPr>
          <p:cNvPr id="241" name="Google Shape;241;p45"/>
          <p:cNvPicPr preferRelativeResize="0"/>
          <p:nvPr/>
        </p:nvPicPr>
        <p:blipFill>
          <a:blip r:embed="rId3">
            <a:alphaModFix/>
          </a:blip>
          <a:stretch>
            <a:fillRect/>
          </a:stretch>
        </p:blipFill>
        <p:spPr>
          <a:xfrm>
            <a:off x="7375840" y="774599"/>
            <a:ext cx="878951" cy="3516801"/>
          </a:xfrm>
          <a:prstGeom prst="rect">
            <a:avLst/>
          </a:prstGeom>
          <a:noFill/>
          <a:ln>
            <a:noFill/>
          </a:ln>
        </p:spPr>
      </p:pic>
      <p:sp>
        <p:nvSpPr>
          <p:cNvPr id="242" name="Google Shape;242;p45"/>
          <p:cNvSpPr txBox="1"/>
          <p:nvPr/>
        </p:nvSpPr>
        <p:spPr>
          <a:xfrm>
            <a:off x="415650" y="171700"/>
            <a:ext cx="8728200" cy="68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76B042"/>
                </a:solidFill>
              </a:rPr>
              <a:t>Scenario 3</a:t>
            </a:r>
            <a:endParaRPr b="1" sz="3600">
              <a:solidFill>
                <a:srgbClr val="76B04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