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 id="214748367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524"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4ffe1615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4ffe1615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09ce0c066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09ce0c066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4ffe16159d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4ffe16159d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09ce0c066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09ce0c06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ffe16159d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ffe16159d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09ce0c066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09ce0c066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409ce0c066_1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409ce0c066_1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409ce0c066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409ce0c066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09ce0c06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09ce0c06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09ce0c066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409ce0c066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09ce0c066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09ce0c066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pic>
        <p:nvPicPr>
          <p:cNvPr id="17" name="Google Shape;17;p2"/>
          <p:cNvPicPr preferRelativeResize="0"/>
          <p:nvPr/>
        </p:nvPicPr>
        <p:blipFill rotWithShape="1">
          <a:blip r:embed="rId2">
            <a:alphaModFix/>
          </a:blip>
          <a:srcRect t="39" b="29"/>
          <a:stretch/>
        </p:blipFill>
        <p:spPr>
          <a:xfrm>
            <a:off x="1" y="0"/>
            <a:ext cx="497998" cy="5143498"/>
          </a:xfrm>
          <a:prstGeom prst="rect">
            <a:avLst/>
          </a:prstGeom>
          <a:noFill/>
          <a:ln>
            <a:noFill/>
          </a:ln>
        </p:spPr>
      </p:pic>
      <p:pic>
        <p:nvPicPr>
          <p:cNvPr id="18" name="Google Shape;18;p2"/>
          <p:cNvPicPr preferRelativeResize="0"/>
          <p:nvPr/>
        </p:nvPicPr>
        <p:blipFill>
          <a:blip r:embed="rId3">
            <a:alphaModFix/>
          </a:blip>
          <a:stretch>
            <a:fillRect/>
          </a:stretch>
        </p:blipFill>
        <p:spPr>
          <a:xfrm>
            <a:off x="570800" y="4743825"/>
            <a:ext cx="1761387" cy="331625"/>
          </a:xfrm>
          <a:prstGeom prst="rect">
            <a:avLst/>
          </a:prstGeom>
          <a:noFill/>
          <a:ln>
            <a:noFill/>
          </a:ln>
        </p:spPr>
      </p:pic>
      <p:pic>
        <p:nvPicPr>
          <p:cNvPr id="19" name="Google Shape;19;p2"/>
          <p:cNvPicPr preferRelativeResize="0"/>
          <p:nvPr/>
        </p:nvPicPr>
        <p:blipFill rotWithShape="1">
          <a:blip r:embed="rId4">
            <a:alphaModFix/>
          </a:blip>
          <a:srcRect/>
          <a:stretch/>
        </p:blipFill>
        <p:spPr>
          <a:xfrm>
            <a:off x="8273610" y="4743825"/>
            <a:ext cx="801965" cy="331626"/>
          </a:xfrm>
          <a:prstGeom prst="rect">
            <a:avLst/>
          </a:prstGeom>
          <a:noFill/>
          <a:ln>
            <a:noFill/>
          </a:ln>
        </p:spPr>
      </p:pic>
      <p:pic>
        <p:nvPicPr>
          <p:cNvPr id="20" name="Google Shape;20;p2"/>
          <p:cNvPicPr preferRelativeResize="0"/>
          <p:nvPr/>
        </p:nvPicPr>
        <p:blipFill rotWithShape="1">
          <a:blip r:embed="rId5">
            <a:alphaModFix/>
          </a:blip>
          <a:srcRect/>
          <a:stretch/>
        </p:blipFill>
        <p:spPr>
          <a:xfrm>
            <a:off x="38286" y="512500"/>
            <a:ext cx="421426" cy="35309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1"/>
        <p:cNvGrpSpPr/>
        <p:nvPr/>
      </p:nvGrpSpPr>
      <p:grpSpPr>
        <a:xfrm>
          <a:off x="0" y="0"/>
          <a:ext cx="0" cy="0"/>
          <a:chOff x="0" y="0"/>
          <a:chExt cx="0" cy="0"/>
        </a:xfrm>
      </p:grpSpPr>
      <p:sp>
        <p:nvSpPr>
          <p:cNvPr id="62" name="Google Shape;62;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3" name="Google Shape;63;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4" name="Google Shape;64;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7" name="Google Shape;67;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71" name="Google Shape;71;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4" name="Google Shape;74;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5" name="Google Shape;75;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9" name="Google Shape;79;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0"/>
        <p:cNvGrpSpPr/>
        <p:nvPr/>
      </p:nvGrpSpPr>
      <p:grpSpPr>
        <a:xfrm>
          <a:off x="0" y="0"/>
          <a:ext cx="0" cy="0"/>
          <a:chOff x="0" y="0"/>
          <a:chExt cx="0" cy="0"/>
        </a:xfrm>
      </p:grpSpPr>
      <p:sp>
        <p:nvSpPr>
          <p:cNvPr id="81" name="Google Shape;81;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2" name="Google Shape;82;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3" name="Google Shape;83;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4"/>
        <p:cNvGrpSpPr/>
        <p:nvPr/>
      </p:nvGrpSpPr>
      <p:grpSpPr>
        <a:xfrm>
          <a:off x="0" y="0"/>
          <a:ext cx="0" cy="0"/>
          <a:chOff x="0" y="0"/>
          <a:chExt cx="0" cy="0"/>
        </a:xfrm>
      </p:grpSpPr>
      <p:sp>
        <p:nvSpPr>
          <p:cNvPr id="85" name="Google Shape;85;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6" name="Google Shape;86;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90" name="Google Shape;90;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1" name="Google Shape;91;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3" name="Google Shape;2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8" name="Google Shape;98;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9" name="Google Shape;9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
        <p:nvSpPr>
          <p:cNvPr id="101" name="Google Shape;10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7" name="Google Shape;2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8"/>
        <p:cNvGrpSpPr/>
        <p:nvPr/>
      </p:nvGrpSpPr>
      <p:grpSpPr>
        <a:xfrm>
          <a:off x="0" y="0"/>
          <a:ext cx="0" cy="0"/>
          <a:chOff x="0" y="0"/>
          <a:chExt cx="0" cy="0"/>
        </a:xfrm>
      </p:grpSpPr>
      <p:sp>
        <p:nvSpPr>
          <p:cNvPr id="29" name="Google Shape;29;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 name="Google Shape;38;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9" name="Google Shape;39;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6" name="Google Shape;46;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7" name="Google Shape;47;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pic>
        <p:nvPicPr>
          <p:cNvPr id="9" name="Google Shape;9;p1"/>
          <p:cNvPicPr preferRelativeResize="0"/>
          <p:nvPr/>
        </p:nvPicPr>
        <p:blipFill rotWithShape="1">
          <a:blip r:embed="rId13">
            <a:alphaModFix/>
          </a:blip>
          <a:srcRect t="39" b="29"/>
          <a:stretch/>
        </p:blipFill>
        <p:spPr>
          <a:xfrm>
            <a:off x="1" y="0"/>
            <a:ext cx="497998" cy="5143498"/>
          </a:xfrm>
          <a:prstGeom prst="rect">
            <a:avLst/>
          </a:prstGeom>
          <a:noFill/>
          <a:ln>
            <a:noFill/>
          </a:ln>
        </p:spPr>
      </p:pic>
      <p:pic>
        <p:nvPicPr>
          <p:cNvPr id="10" name="Google Shape;10;p1"/>
          <p:cNvPicPr preferRelativeResize="0"/>
          <p:nvPr/>
        </p:nvPicPr>
        <p:blipFill>
          <a:blip r:embed="rId14">
            <a:alphaModFix/>
          </a:blip>
          <a:stretch>
            <a:fillRect/>
          </a:stretch>
        </p:blipFill>
        <p:spPr>
          <a:xfrm>
            <a:off x="570800" y="4743825"/>
            <a:ext cx="1761387" cy="331625"/>
          </a:xfrm>
          <a:prstGeom prst="rect">
            <a:avLst/>
          </a:prstGeom>
          <a:noFill/>
          <a:ln>
            <a:noFill/>
          </a:ln>
        </p:spPr>
      </p:pic>
      <p:pic>
        <p:nvPicPr>
          <p:cNvPr id="11" name="Google Shape;11;p1"/>
          <p:cNvPicPr preferRelativeResize="0"/>
          <p:nvPr/>
        </p:nvPicPr>
        <p:blipFill rotWithShape="1">
          <a:blip r:embed="rId15">
            <a:alphaModFix/>
          </a:blip>
          <a:srcRect/>
          <a:stretch/>
        </p:blipFill>
        <p:spPr>
          <a:xfrm>
            <a:off x="8273610" y="4743825"/>
            <a:ext cx="801965" cy="331626"/>
          </a:xfrm>
          <a:prstGeom prst="rect">
            <a:avLst/>
          </a:prstGeom>
          <a:noFill/>
          <a:ln>
            <a:noFill/>
          </a:ln>
        </p:spPr>
      </p:pic>
      <p:pic>
        <p:nvPicPr>
          <p:cNvPr id="12" name="Google Shape;12;p1"/>
          <p:cNvPicPr preferRelativeResize="0"/>
          <p:nvPr/>
        </p:nvPicPr>
        <p:blipFill rotWithShape="1">
          <a:blip r:embed="rId16">
            <a:alphaModFix/>
          </a:blip>
          <a:srcRect/>
          <a:stretch/>
        </p:blipFill>
        <p:spPr>
          <a:xfrm>
            <a:off x="38286" y="512500"/>
            <a:ext cx="421426" cy="35309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9" name="Google Shape;59;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‹Nr.›</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3.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drive.google.com/file/d/1lUmo0O-ISvrBpuYYaOhAZtKqDwQrHBRm/view" TargetMode="External"/><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14.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png"/><Relationship Id="rId7" Type="http://schemas.openxmlformats.org/officeDocument/2006/relationships/image" Target="../media/image2.png"/><Relationship Id="rId12"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4.png"/><Relationship Id="rId9" Type="http://schemas.openxmlformats.org/officeDocument/2006/relationships/image" Target="../media/image26.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8.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s://biteable.com/" TargetMode="Externa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https://biteable.com/watch/hate-speech-definition-198265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imgflip.com/memegenerator"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20.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25"/>
          <p:cNvPicPr preferRelativeResize="0"/>
          <p:nvPr/>
        </p:nvPicPr>
        <p:blipFill>
          <a:blip r:embed="rId3">
            <a:alphaModFix/>
          </a:blip>
          <a:stretch>
            <a:fillRect/>
          </a:stretch>
        </p:blipFill>
        <p:spPr>
          <a:xfrm>
            <a:off x="8273610" y="4743825"/>
            <a:ext cx="801965" cy="331626"/>
          </a:xfrm>
          <a:prstGeom prst="rect">
            <a:avLst/>
          </a:prstGeom>
          <a:noFill/>
          <a:ln>
            <a:noFill/>
          </a:ln>
        </p:spPr>
      </p:pic>
      <p:sp>
        <p:nvSpPr>
          <p:cNvPr id="107" name="Google Shape;107;p25"/>
          <p:cNvSpPr txBox="1"/>
          <p:nvPr/>
        </p:nvSpPr>
        <p:spPr>
          <a:xfrm>
            <a:off x="1118200" y="53850"/>
            <a:ext cx="7664100" cy="35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a:solidFill>
                  <a:srgbClr val="2BB0D4"/>
                </a:solidFill>
              </a:rPr>
              <a:t>Was ist Hassrede? &gt; Medienproduktion &gt; </a:t>
            </a:r>
            <a:r>
              <a:rPr lang="de-DE" b="1">
                <a:solidFill>
                  <a:srgbClr val="2BB0D4"/>
                </a:solidFill>
              </a:rPr>
              <a:t>Was ist Hassrede für uns?</a:t>
            </a:r>
            <a:endParaRPr b="1">
              <a:solidFill>
                <a:srgbClr val="2BB0D4"/>
              </a:solidFill>
            </a:endParaRPr>
          </a:p>
        </p:txBody>
      </p:sp>
      <p:pic>
        <p:nvPicPr>
          <p:cNvPr id="108" name="Google Shape;108;p25"/>
          <p:cNvPicPr preferRelativeResize="0"/>
          <p:nvPr/>
        </p:nvPicPr>
        <p:blipFill rotWithShape="1">
          <a:blip r:embed="rId4">
            <a:alphaModFix/>
          </a:blip>
          <a:srcRect t="39" b="29"/>
          <a:stretch/>
        </p:blipFill>
        <p:spPr>
          <a:xfrm>
            <a:off x="1" y="0"/>
            <a:ext cx="497998" cy="5143498"/>
          </a:xfrm>
          <a:prstGeom prst="rect">
            <a:avLst/>
          </a:prstGeom>
          <a:noFill/>
          <a:ln>
            <a:noFill/>
          </a:ln>
        </p:spPr>
      </p:pic>
      <p:pic>
        <p:nvPicPr>
          <p:cNvPr id="109" name="Google Shape;109;p25"/>
          <p:cNvPicPr preferRelativeResize="0"/>
          <p:nvPr/>
        </p:nvPicPr>
        <p:blipFill>
          <a:blip r:embed="rId5">
            <a:alphaModFix/>
          </a:blip>
          <a:stretch>
            <a:fillRect/>
          </a:stretch>
        </p:blipFill>
        <p:spPr>
          <a:xfrm>
            <a:off x="570800" y="4743825"/>
            <a:ext cx="1761387" cy="331625"/>
          </a:xfrm>
          <a:prstGeom prst="rect">
            <a:avLst/>
          </a:prstGeom>
          <a:noFill/>
          <a:ln>
            <a:noFill/>
          </a:ln>
        </p:spPr>
      </p:pic>
      <p:pic>
        <p:nvPicPr>
          <p:cNvPr id="110" name="Google Shape;110;p25"/>
          <p:cNvPicPr preferRelativeResize="0"/>
          <p:nvPr/>
        </p:nvPicPr>
        <p:blipFill rotWithShape="1">
          <a:blip r:embed="rId6">
            <a:alphaModFix/>
          </a:blip>
          <a:srcRect/>
          <a:stretch/>
        </p:blipFill>
        <p:spPr>
          <a:xfrm>
            <a:off x="570791" y="53850"/>
            <a:ext cx="547399" cy="458650"/>
          </a:xfrm>
          <a:prstGeom prst="rect">
            <a:avLst/>
          </a:prstGeom>
          <a:noFill/>
          <a:ln>
            <a:noFill/>
          </a:ln>
        </p:spPr>
      </p:pic>
      <p:pic>
        <p:nvPicPr>
          <p:cNvPr id="111" name="Google Shape;111;p25"/>
          <p:cNvPicPr preferRelativeResize="0"/>
          <p:nvPr/>
        </p:nvPicPr>
        <p:blipFill rotWithShape="1">
          <a:blip r:embed="rId3">
            <a:alphaModFix/>
          </a:blip>
          <a:srcRect/>
          <a:stretch/>
        </p:blipFill>
        <p:spPr>
          <a:xfrm>
            <a:off x="8273610" y="4743825"/>
            <a:ext cx="801965" cy="331626"/>
          </a:xfrm>
          <a:prstGeom prst="rect">
            <a:avLst/>
          </a:prstGeom>
          <a:noFill/>
          <a:ln>
            <a:noFill/>
          </a:ln>
        </p:spPr>
      </p:pic>
      <p:sp>
        <p:nvSpPr>
          <p:cNvPr id="112" name="Google Shape;112;p25"/>
          <p:cNvSpPr txBox="1"/>
          <p:nvPr/>
        </p:nvSpPr>
        <p:spPr>
          <a:xfrm>
            <a:off x="837100" y="1533000"/>
            <a:ext cx="4372500" cy="1361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4400" b="1" dirty="0"/>
              <a:t>Was ist Hassrede für uns?</a:t>
            </a:r>
            <a:endParaRPr sz="4400" b="1" dirty="0"/>
          </a:p>
        </p:txBody>
      </p:sp>
      <p:pic>
        <p:nvPicPr>
          <p:cNvPr id="113" name="Google Shape;113;p25"/>
          <p:cNvPicPr preferRelativeResize="0"/>
          <p:nvPr/>
        </p:nvPicPr>
        <p:blipFill>
          <a:blip r:embed="rId7">
            <a:alphaModFix/>
          </a:blip>
          <a:stretch>
            <a:fillRect/>
          </a:stretch>
        </p:blipFill>
        <p:spPr>
          <a:xfrm>
            <a:off x="5319548" y="557475"/>
            <a:ext cx="2235300" cy="1929000"/>
          </a:xfrm>
          <a:prstGeom prst="roundRect">
            <a:avLst>
              <a:gd name="adj" fmla="val 8208"/>
            </a:avLst>
          </a:prstGeom>
          <a:noFill/>
          <a:ln>
            <a:noFill/>
          </a:ln>
        </p:spPr>
      </p:pic>
      <p:pic>
        <p:nvPicPr>
          <p:cNvPr id="114" name="Google Shape;114;p25"/>
          <p:cNvPicPr preferRelativeResize="0"/>
          <p:nvPr/>
        </p:nvPicPr>
        <p:blipFill>
          <a:blip r:embed="rId8">
            <a:alphaModFix/>
          </a:blip>
          <a:stretch>
            <a:fillRect/>
          </a:stretch>
        </p:blipFill>
        <p:spPr>
          <a:xfrm>
            <a:off x="5695196" y="2636850"/>
            <a:ext cx="3087000" cy="1864800"/>
          </a:xfrm>
          <a:prstGeom prst="roundRect">
            <a:avLst>
              <a:gd name="adj" fmla="val 9268"/>
            </a:avLst>
          </a:prstGeom>
          <a:noFill/>
          <a:ln>
            <a:noFill/>
          </a:ln>
        </p:spPr>
      </p:pic>
      <p:pic>
        <p:nvPicPr>
          <p:cNvPr id="12" name="Grafik 11">
            <a:extLst>
              <a:ext uri="{FF2B5EF4-FFF2-40B4-BE49-F238E27FC236}">
                <a16:creationId xmlns:a16="http://schemas.microsoft.com/office/drawing/2014/main" id="{475C3D62-D2F1-4C5F-BEF0-98479953F180}"/>
              </a:ext>
            </a:extLst>
          </p:cNvPr>
          <p:cNvPicPr>
            <a:picLocks noChangeAspect="1"/>
          </p:cNvPicPr>
          <p:nvPr/>
        </p:nvPicPr>
        <p:blipFill>
          <a:blip r:embed="rId9"/>
          <a:stretch>
            <a:fillRect/>
          </a:stretch>
        </p:blipFill>
        <p:spPr>
          <a:xfrm>
            <a:off x="51759" y="2756063"/>
            <a:ext cx="389140" cy="22224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4"/>
          <p:cNvSpPr txBox="1"/>
          <p:nvPr/>
        </p:nvSpPr>
        <p:spPr>
          <a:xfrm>
            <a:off x="1597300" y="201975"/>
            <a:ext cx="4306200" cy="10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dirty="0"/>
              <a:t>Vielleicht wagst du dich sogar an einen </a:t>
            </a:r>
            <a:r>
              <a:rPr lang="de-DE" sz="2400" b="1" dirty="0">
                <a:solidFill>
                  <a:srgbClr val="2BB0D4"/>
                </a:solidFill>
              </a:rPr>
              <a:t>Rap</a:t>
            </a:r>
            <a:r>
              <a:rPr lang="de-DE" sz="2400" dirty="0"/>
              <a:t>!!</a:t>
            </a:r>
            <a:endParaRPr sz="2400" dirty="0"/>
          </a:p>
          <a:p>
            <a:pPr marL="0" lvl="0" indent="0" algn="l" rtl="0">
              <a:spcBef>
                <a:spcPts val="0"/>
              </a:spcBef>
              <a:spcAft>
                <a:spcPts val="0"/>
              </a:spcAft>
              <a:buNone/>
            </a:pPr>
            <a:endParaRPr sz="1800" dirty="0"/>
          </a:p>
          <a:p>
            <a:pPr marL="0" lvl="0" indent="0" algn="l" rtl="0">
              <a:spcBef>
                <a:spcPts val="0"/>
              </a:spcBef>
              <a:spcAft>
                <a:spcPts val="0"/>
              </a:spcAft>
              <a:buNone/>
            </a:pPr>
            <a:r>
              <a:rPr lang="de-DE" sz="2400" dirty="0"/>
              <a:t>Schau dir mal diesen ‚schlechten‘ Rap an...</a:t>
            </a:r>
            <a:endParaRPr sz="2400" dirty="0"/>
          </a:p>
        </p:txBody>
      </p:sp>
      <p:pic>
        <p:nvPicPr>
          <p:cNvPr id="193" name="Google Shape;193;p34" title="SELMA Bad Definition Video.mp4">
            <a:hlinkClick r:id="rId3"/>
          </p:cNvPr>
          <p:cNvPicPr preferRelativeResize="0"/>
          <p:nvPr/>
        </p:nvPicPr>
        <p:blipFill>
          <a:blip r:embed="rId4">
            <a:alphaModFix/>
          </a:blip>
          <a:stretch>
            <a:fillRect/>
          </a:stretch>
        </p:blipFill>
        <p:spPr>
          <a:xfrm>
            <a:off x="1682251" y="2158034"/>
            <a:ext cx="3081136" cy="2310691"/>
          </a:xfrm>
          <a:prstGeom prst="rect">
            <a:avLst/>
          </a:prstGeom>
          <a:noFill/>
          <a:ln>
            <a:noFill/>
          </a:ln>
          <a:effectLst>
            <a:outerShdw blurRad="57150" dist="19050" dir="5400000" algn="bl" rotWithShape="0">
              <a:srgbClr val="000000">
                <a:alpha val="50000"/>
              </a:srgbClr>
            </a:outerShdw>
          </a:effectLst>
        </p:spPr>
      </p:pic>
      <p:pic>
        <p:nvPicPr>
          <p:cNvPr id="194" name="Google Shape;194;p34"/>
          <p:cNvPicPr preferRelativeResize="0"/>
          <p:nvPr/>
        </p:nvPicPr>
        <p:blipFill>
          <a:blip r:embed="rId5">
            <a:alphaModFix/>
          </a:blip>
          <a:stretch>
            <a:fillRect/>
          </a:stretch>
        </p:blipFill>
        <p:spPr>
          <a:xfrm>
            <a:off x="5903500" y="2494179"/>
            <a:ext cx="2301399" cy="1638400"/>
          </a:xfrm>
          <a:prstGeom prst="rect">
            <a:avLst/>
          </a:prstGeom>
          <a:noFill/>
          <a:ln>
            <a:noFill/>
          </a:ln>
        </p:spPr>
      </p:pic>
      <p:pic>
        <p:nvPicPr>
          <p:cNvPr id="195" name="Google Shape;195;p34"/>
          <p:cNvPicPr preferRelativeResize="0"/>
          <p:nvPr/>
        </p:nvPicPr>
        <p:blipFill>
          <a:blip r:embed="rId6">
            <a:alphaModFix/>
          </a:blip>
          <a:stretch>
            <a:fillRect/>
          </a:stretch>
        </p:blipFill>
        <p:spPr>
          <a:xfrm>
            <a:off x="890601" y="201975"/>
            <a:ext cx="616476" cy="687550"/>
          </a:xfrm>
          <a:prstGeom prst="rect">
            <a:avLst/>
          </a:prstGeom>
          <a:noFill/>
          <a:ln>
            <a:noFill/>
          </a:ln>
        </p:spPr>
      </p:pic>
      <p:pic>
        <p:nvPicPr>
          <p:cNvPr id="6" name="Grafik 5">
            <a:extLst>
              <a:ext uri="{FF2B5EF4-FFF2-40B4-BE49-F238E27FC236}">
                <a16:creationId xmlns:a16="http://schemas.microsoft.com/office/drawing/2014/main" id="{CDE25014-E5C5-49C9-91FC-55D44BB4F035}"/>
              </a:ext>
            </a:extLst>
          </p:cNvPr>
          <p:cNvPicPr>
            <a:picLocks noChangeAspect="1"/>
          </p:cNvPicPr>
          <p:nvPr/>
        </p:nvPicPr>
        <p:blipFill>
          <a:blip r:embed="rId7"/>
          <a:stretch>
            <a:fillRect/>
          </a:stretch>
        </p:blipFill>
        <p:spPr>
          <a:xfrm>
            <a:off x="51759" y="2756063"/>
            <a:ext cx="389140" cy="22224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35"/>
          <p:cNvPicPr preferRelativeResize="0"/>
          <p:nvPr/>
        </p:nvPicPr>
        <p:blipFill rotWithShape="1">
          <a:blip r:embed="rId3">
            <a:alphaModFix/>
          </a:blip>
          <a:srcRect t="39" b="29"/>
          <a:stretch/>
        </p:blipFill>
        <p:spPr>
          <a:xfrm>
            <a:off x="1" y="0"/>
            <a:ext cx="497998" cy="5143498"/>
          </a:xfrm>
          <a:prstGeom prst="rect">
            <a:avLst/>
          </a:prstGeom>
          <a:noFill/>
          <a:ln>
            <a:noFill/>
          </a:ln>
        </p:spPr>
      </p:pic>
      <p:pic>
        <p:nvPicPr>
          <p:cNvPr id="201" name="Google Shape;201;p35"/>
          <p:cNvPicPr preferRelativeResize="0"/>
          <p:nvPr/>
        </p:nvPicPr>
        <p:blipFill>
          <a:blip r:embed="rId4">
            <a:alphaModFix/>
          </a:blip>
          <a:stretch>
            <a:fillRect/>
          </a:stretch>
        </p:blipFill>
        <p:spPr>
          <a:xfrm>
            <a:off x="38286" y="512500"/>
            <a:ext cx="421426" cy="353098"/>
          </a:xfrm>
          <a:prstGeom prst="rect">
            <a:avLst/>
          </a:prstGeom>
          <a:noFill/>
          <a:ln>
            <a:noFill/>
          </a:ln>
        </p:spPr>
      </p:pic>
      <p:pic>
        <p:nvPicPr>
          <p:cNvPr id="202" name="Google Shape;202;p35"/>
          <p:cNvPicPr preferRelativeResize="0"/>
          <p:nvPr/>
        </p:nvPicPr>
        <p:blipFill rotWithShape="1">
          <a:blip r:embed="rId5">
            <a:alphaModFix/>
          </a:blip>
          <a:srcRect/>
          <a:stretch/>
        </p:blipFill>
        <p:spPr>
          <a:xfrm>
            <a:off x="2313182" y="703750"/>
            <a:ext cx="4517626" cy="1868000"/>
          </a:xfrm>
          <a:prstGeom prst="rect">
            <a:avLst/>
          </a:prstGeom>
          <a:noFill/>
          <a:ln>
            <a:noFill/>
          </a:ln>
        </p:spPr>
      </p:pic>
      <p:sp>
        <p:nvSpPr>
          <p:cNvPr id="203" name="Google Shape;203;p35"/>
          <p:cNvSpPr txBox="1"/>
          <p:nvPr/>
        </p:nvSpPr>
        <p:spPr>
          <a:xfrm>
            <a:off x="1933950" y="2764750"/>
            <a:ext cx="5276100" cy="735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3600" b="1">
                <a:solidFill>
                  <a:srgbClr val="F7931D"/>
                </a:solidFill>
              </a:rPr>
              <a:t>www.hackinghate.eu</a:t>
            </a:r>
            <a:endParaRPr sz="3600" b="1">
              <a:solidFill>
                <a:srgbClr val="F7931D"/>
              </a:solidFill>
            </a:endParaRPr>
          </a:p>
        </p:txBody>
      </p:sp>
      <p:sp>
        <p:nvSpPr>
          <p:cNvPr id="204" name="Google Shape;204;p35"/>
          <p:cNvSpPr txBox="1"/>
          <p:nvPr/>
        </p:nvSpPr>
        <p:spPr>
          <a:xfrm>
            <a:off x="3498613" y="3742400"/>
            <a:ext cx="2146800" cy="413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de-DE" sz="2500" b="1">
                <a:solidFill>
                  <a:srgbClr val="F7931D"/>
                </a:solidFill>
              </a:rPr>
              <a:t>#SELMA_eu</a:t>
            </a:r>
            <a:endParaRPr sz="2500" b="1">
              <a:solidFill>
                <a:srgbClr val="F7931D"/>
              </a:solidFill>
            </a:endParaRPr>
          </a:p>
        </p:txBody>
      </p:sp>
      <p:pic>
        <p:nvPicPr>
          <p:cNvPr id="205" name="Google Shape;205;p35"/>
          <p:cNvPicPr preferRelativeResize="0"/>
          <p:nvPr/>
        </p:nvPicPr>
        <p:blipFill rotWithShape="1">
          <a:blip r:embed="rId6">
            <a:alphaModFix/>
          </a:blip>
          <a:srcRect/>
          <a:stretch/>
        </p:blipFill>
        <p:spPr>
          <a:xfrm>
            <a:off x="2994226" y="3738238"/>
            <a:ext cx="421425" cy="421425"/>
          </a:xfrm>
          <a:prstGeom prst="rect">
            <a:avLst/>
          </a:prstGeom>
          <a:noFill/>
          <a:ln>
            <a:noFill/>
          </a:ln>
        </p:spPr>
      </p:pic>
      <p:pic>
        <p:nvPicPr>
          <p:cNvPr id="206" name="Google Shape;206;p35"/>
          <p:cNvPicPr preferRelativeResize="0"/>
          <p:nvPr/>
        </p:nvPicPr>
        <p:blipFill>
          <a:blip r:embed="rId7">
            <a:alphaModFix/>
          </a:blip>
          <a:stretch>
            <a:fillRect/>
          </a:stretch>
        </p:blipFill>
        <p:spPr>
          <a:xfrm>
            <a:off x="698200" y="4566900"/>
            <a:ext cx="2193600" cy="413000"/>
          </a:xfrm>
          <a:prstGeom prst="rect">
            <a:avLst/>
          </a:prstGeom>
          <a:noFill/>
          <a:ln>
            <a:noFill/>
          </a:ln>
        </p:spPr>
      </p:pic>
      <p:pic>
        <p:nvPicPr>
          <p:cNvPr id="207" name="Google Shape;207;p35"/>
          <p:cNvPicPr preferRelativeResize="0"/>
          <p:nvPr/>
        </p:nvPicPr>
        <p:blipFill rotWithShape="1">
          <a:blip r:embed="rId8">
            <a:alphaModFix/>
          </a:blip>
          <a:srcRect/>
          <a:stretch/>
        </p:blipFill>
        <p:spPr>
          <a:xfrm>
            <a:off x="4951950" y="4627776"/>
            <a:ext cx="953696" cy="291250"/>
          </a:xfrm>
          <a:prstGeom prst="rect">
            <a:avLst/>
          </a:prstGeom>
          <a:noFill/>
          <a:ln>
            <a:noFill/>
          </a:ln>
        </p:spPr>
      </p:pic>
      <p:pic>
        <p:nvPicPr>
          <p:cNvPr id="208" name="Google Shape;208;p35"/>
          <p:cNvPicPr preferRelativeResize="0"/>
          <p:nvPr/>
        </p:nvPicPr>
        <p:blipFill rotWithShape="1">
          <a:blip r:embed="rId9">
            <a:alphaModFix/>
          </a:blip>
          <a:srcRect t="6263" b="6254"/>
          <a:stretch/>
        </p:blipFill>
        <p:spPr>
          <a:xfrm>
            <a:off x="3022725" y="4566900"/>
            <a:ext cx="1169370" cy="412999"/>
          </a:xfrm>
          <a:prstGeom prst="rect">
            <a:avLst/>
          </a:prstGeom>
          <a:noFill/>
          <a:ln>
            <a:noFill/>
          </a:ln>
        </p:spPr>
      </p:pic>
      <p:pic>
        <p:nvPicPr>
          <p:cNvPr id="209" name="Google Shape;209;p35"/>
          <p:cNvPicPr preferRelativeResize="0"/>
          <p:nvPr/>
        </p:nvPicPr>
        <p:blipFill rotWithShape="1">
          <a:blip r:embed="rId10">
            <a:alphaModFix/>
          </a:blip>
          <a:srcRect/>
          <a:stretch/>
        </p:blipFill>
        <p:spPr>
          <a:xfrm>
            <a:off x="4323031" y="4524394"/>
            <a:ext cx="498000" cy="498000"/>
          </a:xfrm>
          <a:prstGeom prst="rect">
            <a:avLst/>
          </a:prstGeom>
          <a:noFill/>
          <a:ln>
            <a:noFill/>
          </a:ln>
        </p:spPr>
      </p:pic>
      <p:pic>
        <p:nvPicPr>
          <p:cNvPr id="210" name="Google Shape;210;p35"/>
          <p:cNvPicPr preferRelativeResize="0"/>
          <p:nvPr/>
        </p:nvPicPr>
        <p:blipFill rotWithShape="1">
          <a:blip r:embed="rId11">
            <a:alphaModFix/>
          </a:blip>
          <a:srcRect/>
          <a:stretch/>
        </p:blipFill>
        <p:spPr>
          <a:xfrm>
            <a:off x="6036575" y="4499890"/>
            <a:ext cx="498002" cy="547023"/>
          </a:xfrm>
          <a:prstGeom prst="rect">
            <a:avLst/>
          </a:prstGeom>
          <a:noFill/>
          <a:ln>
            <a:noFill/>
          </a:ln>
        </p:spPr>
      </p:pic>
      <p:pic>
        <p:nvPicPr>
          <p:cNvPr id="211" name="Google Shape;211;p35"/>
          <p:cNvPicPr preferRelativeResize="0"/>
          <p:nvPr/>
        </p:nvPicPr>
        <p:blipFill rotWithShape="1">
          <a:blip r:embed="rId12">
            <a:alphaModFix/>
          </a:blip>
          <a:srcRect/>
          <a:stretch/>
        </p:blipFill>
        <p:spPr>
          <a:xfrm>
            <a:off x="6665500" y="4617700"/>
            <a:ext cx="953698" cy="311403"/>
          </a:xfrm>
          <a:prstGeom prst="rect">
            <a:avLst/>
          </a:prstGeom>
          <a:noFill/>
          <a:ln>
            <a:noFill/>
          </a:ln>
        </p:spPr>
      </p:pic>
      <p:pic>
        <p:nvPicPr>
          <p:cNvPr id="212" name="Google Shape;212;p35"/>
          <p:cNvPicPr preferRelativeResize="0"/>
          <p:nvPr/>
        </p:nvPicPr>
        <p:blipFill rotWithShape="1">
          <a:blip r:embed="rId13">
            <a:alphaModFix/>
          </a:blip>
          <a:srcRect/>
          <a:stretch/>
        </p:blipFill>
        <p:spPr>
          <a:xfrm>
            <a:off x="7750125" y="4627775"/>
            <a:ext cx="1142175" cy="291250"/>
          </a:xfrm>
          <a:prstGeom prst="rect">
            <a:avLst/>
          </a:prstGeom>
          <a:noFill/>
          <a:ln>
            <a:noFill/>
          </a:ln>
        </p:spPr>
      </p:pic>
      <p:pic>
        <p:nvPicPr>
          <p:cNvPr id="213" name="Google Shape;213;p35"/>
          <p:cNvPicPr preferRelativeResize="0"/>
          <p:nvPr/>
        </p:nvPicPr>
        <p:blipFill rotWithShape="1">
          <a:blip r:embed="rId4">
            <a:alphaModFix/>
          </a:blip>
          <a:srcRect/>
          <a:stretch/>
        </p:blipFill>
        <p:spPr>
          <a:xfrm>
            <a:off x="38286" y="512500"/>
            <a:ext cx="421426" cy="353098"/>
          </a:xfrm>
          <a:prstGeom prst="rect">
            <a:avLst/>
          </a:prstGeom>
          <a:noFill/>
          <a:ln>
            <a:noFill/>
          </a:ln>
        </p:spPr>
      </p:pic>
      <p:pic>
        <p:nvPicPr>
          <p:cNvPr id="16" name="Grafik 15">
            <a:extLst>
              <a:ext uri="{FF2B5EF4-FFF2-40B4-BE49-F238E27FC236}">
                <a16:creationId xmlns:a16="http://schemas.microsoft.com/office/drawing/2014/main" id="{61B46C08-3355-42EB-B2B0-16B64EA75C6F}"/>
              </a:ext>
            </a:extLst>
          </p:cNvPr>
          <p:cNvPicPr>
            <a:picLocks noChangeAspect="1"/>
          </p:cNvPicPr>
          <p:nvPr/>
        </p:nvPicPr>
        <p:blipFill>
          <a:blip r:embed="rId14"/>
          <a:stretch>
            <a:fillRect/>
          </a:stretch>
        </p:blipFill>
        <p:spPr>
          <a:xfrm>
            <a:off x="51759" y="2756063"/>
            <a:ext cx="389140" cy="22224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6"/>
          <p:cNvSpPr/>
          <p:nvPr/>
        </p:nvSpPr>
        <p:spPr>
          <a:xfrm>
            <a:off x="716575" y="697300"/>
            <a:ext cx="7977900" cy="3361500"/>
          </a:xfrm>
          <a:prstGeom prst="wedgeRectCallout">
            <a:avLst>
              <a:gd name="adj1" fmla="val 38325"/>
              <a:gd name="adj2" fmla="val 72320"/>
            </a:avLst>
          </a:prstGeom>
          <a:solidFill>
            <a:srgbClr val="FFFFFF"/>
          </a:solidFill>
          <a:ln w="38100"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6"/>
          <p:cNvSpPr txBox="1"/>
          <p:nvPr/>
        </p:nvSpPr>
        <p:spPr>
          <a:xfrm>
            <a:off x="895075" y="697300"/>
            <a:ext cx="7620900" cy="3361500"/>
          </a:xfrm>
          <a:prstGeom prst="rect">
            <a:avLst/>
          </a:prstGeom>
          <a:no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de-DE" sz="1800" dirty="0">
                <a:solidFill>
                  <a:schemeClr val="dk1"/>
                </a:solidFill>
              </a:rPr>
              <a:t>„jede gesprochene oder geschriebene Aussage (einschließlich Textnachrichten, Bilder, Musik, Videos, Spiele, Zeichnungen, Symbole, Zeichen, andere Kunstformen) von Einzelpersonen oder einer Personengruppe in allen Formen elektronischer digitaler Kommunikation wie Medien, Websites, Foren, Blogs, Soziale Medien, E-Mails, die sich gegen eine Einzelperson oder Personengruppe richtet auf Grundlage eines personenbezogenen Merkmals, insbesondere Geschlecht oder Geschlechtsidentität, Rasse oder ethnische Herkunft, sexuelle Orientierung, Religionszugehörigkeit, Überzeugung oder Behinderung, mit der Absicht, Hass zu verbreiten, die betreffenden Einzelpersonen oder Personengruppen innerhalb der Gesellschaft zu belästigen, zu bedrohen und direkt oder indirekt Gewalt auszuüben.“</a:t>
            </a:r>
            <a:endParaRPr sz="1800" b="1" dirty="0"/>
          </a:p>
        </p:txBody>
      </p:sp>
      <p:sp>
        <p:nvSpPr>
          <p:cNvPr id="121" name="Google Shape;121;p26"/>
          <p:cNvSpPr txBox="1"/>
          <p:nvPr/>
        </p:nvSpPr>
        <p:spPr>
          <a:xfrm>
            <a:off x="716575" y="143325"/>
            <a:ext cx="7165800" cy="450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de-DE" sz="1800" dirty="0">
                <a:solidFill>
                  <a:schemeClr val="dk1"/>
                </a:solidFill>
              </a:rPr>
              <a:t>Das SELMA-Projekt definiert </a:t>
            </a:r>
            <a:r>
              <a:rPr lang="de-DE" sz="1800" b="1" dirty="0">
                <a:solidFill>
                  <a:srgbClr val="2BB0D4"/>
                </a:solidFill>
              </a:rPr>
              <a:t>Online-Hassrede</a:t>
            </a:r>
            <a:r>
              <a:rPr lang="de-DE" sz="1800" dirty="0">
                <a:solidFill>
                  <a:schemeClr val="dk1"/>
                </a:solidFill>
              </a:rPr>
              <a:t> als:</a:t>
            </a:r>
            <a:endParaRPr dirty="0"/>
          </a:p>
        </p:txBody>
      </p:sp>
      <p:pic>
        <p:nvPicPr>
          <p:cNvPr id="5" name="Grafik 4">
            <a:extLst>
              <a:ext uri="{FF2B5EF4-FFF2-40B4-BE49-F238E27FC236}">
                <a16:creationId xmlns:a16="http://schemas.microsoft.com/office/drawing/2014/main" id="{CDB2F5DD-3032-4CED-AE5D-AFC615231955}"/>
              </a:ext>
            </a:extLst>
          </p:cNvPr>
          <p:cNvPicPr>
            <a:picLocks noChangeAspect="1"/>
          </p:cNvPicPr>
          <p:nvPr/>
        </p:nvPicPr>
        <p:blipFill>
          <a:blip r:embed="rId3"/>
          <a:stretch>
            <a:fillRect/>
          </a:stretch>
        </p:blipFill>
        <p:spPr>
          <a:xfrm>
            <a:off x="51759" y="2756063"/>
            <a:ext cx="389140" cy="22224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7"/>
          <p:cNvSpPr/>
          <p:nvPr/>
        </p:nvSpPr>
        <p:spPr>
          <a:xfrm>
            <a:off x="1234125" y="836025"/>
            <a:ext cx="6951000" cy="2543100"/>
          </a:xfrm>
          <a:prstGeom prst="wedgeRoundRectCallout">
            <a:avLst>
              <a:gd name="adj1" fmla="val 41866"/>
              <a:gd name="adj2" fmla="val 90575"/>
              <a:gd name="adj3" fmla="val 0"/>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7"/>
          <p:cNvSpPr txBox="1"/>
          <p:nvPr/>
        </p:nvSpPr>
        <p:spPr>
          <a:xfrm>
            <a:off x="716575" y="143325"/>
            <a:ext cx="7165800" cy="450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de-DE" sz="1800">
                <a:solidFill>
                  <a:schemeClr val="dk1"/>
                </a:solidFill>
              </a:rPr>
              <a:t>Einfacher ausgedrückt:</a:t>
            </a:r>
            <a:endParaRPr/>
          </a:p>
        </p:txBody>
      </p:sp>
      <p:sp>
        <p:nvSpPr>
          <p:cNvPr id="128" name="Google Shape;128;p27"/>
          <p:cNvSpPr txBox="1"/>
          <p:nvPr/>
        </p:nvSpPr>
        <p:spPr>
          <a:xfrm>
            <a:off x="1572525" y="1121535"/>
            <a:ext cx="6274200" cy="17169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de-DE" sz="2400" b="1" dirty="0">
                <a:solidFill>
                  <a:srgbClr val="FFFFFF"/>
                </a:solidFill>
              </a:rPr>
              <a:t>„Alle Online-Inhalte, die auf persönliche Merkmale von Personen abzielen mit der Absicht, Hass zu verbreiten, sie zu bedrohen oder ihnen gegenüber Gewalt auszuüben.“</a:t>
            </a:r>
            <a:endParaRPr sz="2400" b="1" dirty="0">
              <a:solidFill>
                <a:srgbClr val="FFFFFF"/>
              </a:solidFill>
            </a:endParaRPr>
          </a:p>
        </p:txBody>
      </p:sp>
      <p:pic>
        <p:nvPicPr>
          <p:cNvPr id="5" name="Grafik 4">
            <a:extLst>
              <a:ext uri="{FF2B5EF4-FFF2-40B4-BE49-F238E27FC236}">
                <a16:creationId xmlns:a16="http://schemas.microsoft.com/office/drawing/2014/main" id="{37C4A445-A476-480B-AAD8-85D74EFB6651}"/>
              </a:ext>
            </a:extLst>
          </p:cNvPr>
          <p:cNvPicPr>
            <a:picLocks noChangeAspect="1"/>
          </p:cNvPicPr>
          <p:nvPr/>
        </p:nvPicPr>
        <p:blipFill>
          <a:blip r:embed="rId3"/>
          <a:stretch>
            <a:fillRect/>
          </a:stretch>
        </p:blipFill>
        <p:spPr>
          <a:xfrm>
            <a:off x="51759" y="2756063"/>
            <a:ext cx="389140" cy="22224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8"/>
          <p:cNvSpPr txBox="1"/>
          <p:nvPr/>
        </p:nvSpPr>
        <p:spPr>
          <a:xfrm>
            <a:off x="1636800" y="209800"/>
            <a:ext cx="7240800" cy="41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dirty="0"/>
              <a:t>Welche Bedeutung hat der Begriff </a:t>
            </a:r>
            <a:r>
              <a:rPr lang="de-DE" sz="2000" b="1" dirty="0">
                <a:solidFill>
                  <a:srgbClr val="2BB0D4"/>
                </a:solidFill>
              </a:rPr>
              <a:t>Hassrede</a:t>
            </a:r>
            <a:r>
              <a:rPr lang="de-DE" sz="2000" dirty="0"/>
              <a:t> für dich?</a:t>
            </a:r>
            <a:endParaRPr sz="2000" dirty="0"/>
          </a:p>
        </p:txBody>
      </p:sp>
      <p:sp>
        <p:nvSpPr>
          <p:cNvPr id="134" name="Google Shape;134;p28"/>
          <p:cNvSpPr txBox="1"/>
          <p:nvPr/>
        </p:nvSpPr>
        <p:spPr>
          <a:xfrm>
            <a:off x="2480800" y="865588"/>
            <a:ext cx="57042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800" dirty="0"/>
              <a:t>Welche Personenmerkmale greifen Menschen an, die im Internet Hass verbreiten?</a:t>
            </a:r>
            <a:endParaRPr sz="1800" dirty="0"/>
          </a:p>
        </p:txBody>
      </p:sp>
      <p:sp>
        <p:nvSpPr>
          <p:cNvPr id="135" name="Google Shape;135;p28"/>
          <p:cNvSpPr txBox="1"/>
          <p:nvPr/>
        </p:nvSpPr>
        <p:spPr>
          <a:xfrm>
            <a:off x="4969575" y="2016150"/>
            <a:ext cx="3829500" cy="163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de-DE" sz="1800" dirty="0"/>
              <a:t>Hast du (oder ein Freund) schon selbst Hassrede erlebt?</a:t>
            </a:r>
            <a:endParaRPr sz="1800" dirty="0"/>
          </a:p>
          <a:p>
            <a:pPr marL="457200" lvl="0" indent="-342900" algn="l" rtl="0">
              <a:spcBef>
                <a:spcPts val="0"/>
              </a:spcBef>
              <a:spcAft>
                <a:spcPts val="0"/>
              </a:spcAft>
              <a:buSzPts val="1800"/>
              <a:buChar char="●"/>
            </a:pPr>
            <a:r>
              <a:rPr lang="de-DE" sz="1800" dirty="0"/>
              <a:t>Was ist passiert?</a:t>
            </a:r>
            <a:endParaRPr sz="1800" dirty="0"/>
          </a:p>
          <a:p>
            <a:pPr marL="457200" lvl="0" indent="-342900" algn="l" rtl="0">
              <a:spcBef>
                <a:spcPts val="0"/>
              </a:spcBef>
              <a:spcAft>
                <a:spcPts val="0"/>
              </a:spcAft>
              <a:buSzPts val="1800"/>
              <a:buChar char="●"/>
            </a:pPr>
            <a:r>
              <a:rPr lang="de-DE" sz="1800" dirty="0"/>
              <a:t>Wie habt ihr euch dabei gefühlt?</a:t>
            </a:r>
            <a:endParaRPr sz="1800" dirty="0"/>
          </a:p>
          <a:p>
            <a:pPr marL="457200" lvl="0" indent="-342900" algn="l" rtl="0">
              <a:spcBef>
                <a:spcPts val="0"/>
              </a:spcBef>
              <a:spcAft>
                <a:spcPts val="0"/>
              </a:spcAft>
              <a:buSzPts val="1800"/>
              <a:buChar char="●"/>
            </a:pPr>
            <a:r>
              <a:rPr lang="de-DE" sz="1800" dirty="0"/>
              <a:t>Wer war daran beteiligt?</a:t>
            </a:r>
            <a:endParaRPr sz="1800" dirty="0"/>
          </a:p>
          <a:p>
            <a:pPr marL="457200" lvl="0" indent="-342900" algn="l" rtl="0">
              <a:spcBef>
                <a:spcPts val="0"/>
              </a:spcBef>
              <a:spcAft>
                <a:spcPts val="0"/>
              </a:spcAft>
              <a:buSzPts val="1800"/>
              <a:buChar char="●"/>
            </a:pPr>
            <a:r>
              <a:rPr lang="de-DE" sz="1800" dirty="0"/>
              <a:t>Wie geht es ihnen jetzt?</a:t>
            </a:r>
            <a:endParaRPr sz="1800" dirty="0"/>
          </a:p>
        </p:txBody>
      </p:sp>
      <p:sp>
        <p:nvSpPr>
          <p:cNvPr id="136" name="Google Shape;136;p28"/>
          <p:cNvSpPr/>
          <p:nvPr/>
        </p:nvSpPr>
        <p:spPr>
          <a:xfrm>
            <a:off x="904950" y="1720225"/>
            <a:ext cx="3829500" cy="2839500"/>
          </a:xfrm>
          <a:prstGeom prst="wedgeRectCallout">
            <a:avLst>
              <a:gd name="adj1" fmla="val 40098"/>
              <a:gd name="adj2" fmla="val 66353"/>
            </a:avLst>
          </a:prstGeom>
          <a:solidFill>
            <a:srgbClr val="2BB0D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8"/>
          <p:cNvSpPr txBox="1"/>
          <p:nvPr/>
        </p:nvSpPr>
        <p:spPr>
          <a:xfrm>
            <a:off x="1066800" y="1812325"/>
            <a:ext cx="3505800" cy="2566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300" dirty="0">
                <a:solidFill>
                  <a:srgbClr val="FFFFFF"/>
                </a:solidFill>
              </a:rPr>
              <a:t>Einige junge Leute, die das SELMA-Projekt befragt hat, sagten, Hassrede ist:</a:t>
            </a:r>
            <a:endParaRPr sz="1300" dirty="0">
              <a:solidFill>
                <a:srgbClr val="FFFFFF"/>
              </a:solidFill>
            </a:endParaRPr>
          </a:p>
          <a:p>
            <a:pPr marL="0" lvl="0" indent="0" algn="l" rtl="0">
              <a:spcBef>
                <a:spcPts val="0"/>
              </a:spcBef>
              <a:spcAft>
                <a:spcPts val="0"/>
              </a:spcAft>
              <a:buNone/>
            </a:pPr>
            <a:endParaRPr sz="1300" dirty="0">
              <a:solidFill>
                <a:srgbClr val="FFFFFF"/>
              </a:solidFill>
            </a:endParaRPr>
          </a:p>
          <a:p>
            <a:pPr marL="457200" lvl="0" indent="-317500" algn="l" rtl="0">
              <a:spcBef>
                <a:spcPts val="0"/>
              </a:spcBef>
              <a:spcAft>
                <a:spcPts val="0"/>
              </a:spcAft>
              <a:buClr>
                <a:srgbClr val="FFFFFF"/>
              </a:buClr>
              <a:buSzPts val="1400"/>
              <a:buChar char="●"/>
            </a:pPr>
            <a:r>
              <a:rPr lang="de-DE" sz="1300" b="1" i="1" dirty="0">
                <a:solidFill>
                  <a:srgbClr val="FFFFFF"/>
                </a:solidFill>
              </a:rPr>
              <a:t>Wenn man schlechte oder erniedrigende Dinge über andere sagt</a:t>
            </a:r>
            <a:endParaRPr sz="1300" b="1" i="1" dirty="0">
              <a:solidFill>
                <a:srgbClr val="FFFFFF"/>
              </a:solidFill>
            </a:endParaRPr>
          </a:p>
          <a:p>
            <a:pPr marL="457200" lvl="0" indent="-317500" algn="l" rtl="0">
              <a:spcBef>
                <a:spcPts val="0"/>
              </a:spcBef>
              <a:spcAft>
                <a:spcPts val="0"/>
              </a:spcAft>
              <a:buClr>
                <a:srgbClr val="FFFFFF"/>
              </a:buClr>
              <a:buSzPts val="1400"/>
              <a:buChar char="●"/>
            </a:pPr>
            <a:r>
              <a:rPr lang="de-DE" sz="1300" b="1" i="1" dirty="0">
                <a:solidFill>
                  <a:srgbClr val="FFFFFF"/>
                </a:solidFill>
              </a:rPr>
              <a:t>Wenn man andere Menschen hasst oder im Internet und in Sozialen Medien beleidigend mit ihnen redet</a:t>
            </a:r>
            <a:endParaRPr sz="1300" b="1" i="1" dirty="0">
              <a:solidFill>
                <a:srgbClr val="FFFFFF"/>
              </a:solidFill>
            </a:endParaRPr>
          </a:p>
          <a:p>
            <a:pPr marL="0" lvl="0" indent="0" algn="l" rtl="0">
              <a:spcBef>
                <a:spcPts val="0"/>
              </a:spcBef>
              <a:spcAft>
                <a:spcPts val="0"/>
              </a:spcAft>
              <a:buNone/>
            </a:pPr>
            <a:endParaRPr sz="1300" dirty="0">
              <a:solidFill>
                <a:srgbClr val="FFFFFF"/>
              </a:solidFill>
            </a:endParaRPr>
          </a:p>
          <a:p>
            <a:pPr marL="0" lvl="0" indent="0" algn="l" rtl="0">
              <a:spcBef>
                <a:spcPts val="0"/>
              </a:spcBef>
              <a:spcAft>
                <a:spcPts val="0"/>
              </a:spcAft>
              <a:buNone/>
            </a:pPr>
            <a:r>
              <a:rPr lang="de-DE" sz="1300" dirty="0">
                <a:solidFill>
                  <a:srgbClr val="FFFFFF"/>
                </a:solidFill>
              </a:rPr>
              <a:t>Haben sie damit Recht? </a:t>
            </a:r>
            <a:br>
              <a:rPr lang="en-GB" sz="1300" dirty="0">
                <a:solidFill>
                  <a:srgbClr val="FFFFFF"/>
                </a:solidFill>
              </a:rPr>
            </a:br>
            <a:r>
              <a:rPr lang="de-DE" sz="1300" dirty="0">
                <a:solidFill>
                  <a:srgbClr val="FFFFFF"/>
                </a:solidFill>
              </a:rPr>
              <a:t>Was hältst du von ihren Aussagen?</a:t>
            </a:r>
            <a:endParaRPr sz="1300" dirty="0">
              <a:solidFill>
                <a:srgbClr val="FFFFFF"/>
              </a:solidFill>
            </a:endParaRPr>
          </a:p>
        </p:txBody>
      </p:sp>
      <p:pic>
        <p:nvPicPr>
          <p:cNvPr id="138" name="Google Shape;138;p28"/>
          <p:cNvPicPr preferRelativeResize="0"/>
          <p:nvPr/>
        </p:nvPicPr>
        <p:blipFill>
          <a:blip r:embed="rId3">
            <a:alphaModFix/>
          </a:blip>
          <a:stretch>
            <a:fillRect/>
          </a:stretch>
        </p:blipFill>
        <p:spPr>
          <a:xfrm>
            <a:off x="818559" y="108875"/>
            <a:ext cx="621428" cy="620650"/>
          </a:xfrm>
          <a:prstGeom prst="rect">
            <a:avLst/>
          </a:prstGeom>
          <a:noFill/>
          <a:ln>
            <a:noFill/>
          </a:ln>
        </p:spPr>
      </p:pic>
      <p:pic>
        <p:nvPicPr>
          <p:cNvPr id="139" name="Google Shape;139;p28"/>
          <p:cNvPicPr preferRelativeResize="0"/>
          <p:nvPr/>
        </p:nvPicPr>
        <p:blipFill>
          <a:blip r:embed="rId4">
            <a:alphaModFix/>
          </a:blip>
          <a:stretch>
            <a:fillRect/>
          </a:stretch>
        </p:blipFill>
        <p:spPr>
          <a:xfrm>
            <a:off x="1883562" y="910127"/>
            <a:ext cx="448608" cy="620650"/>
          </a:xfrm>
          <a:prstGeom prst="rect">
            <a:avLst/>
          </a:prstGeom>
          <a:noFill/>
          <a:ln>
            <a:noFill/>
          </a:ln>
        </p:spPr>
      </p:pic>
      <p:pic>
        <p:nvPicPr>
          <p:cNvPr id="9" name="Grafik 8">
            <a:extLst>
              <a:ext uri="{FF2B5EF4-FFF2-40B4-BE49-F238E27FC236}">
                <a16:creationId xmlns:a16="http://schemas.microsoft.com/office/drawing/2014/main" id="{F35ACDC0-D9D3-43A2-BB0D-8B84B27F7BA1}"/>
              </a:ext>
            </a:extLst>
          </p:cNvPr>
          <p:cNvPicPr>
            <a:picLocks noChangeAspect="1"/>
          </p:cNvPicPr>
          <p:nvPr/>
        </p:nvPicPr>
        <p:blipFill>
          <a:blip r:embed="rId5"/>
          <a:stretch>
            <a:fillRect/>
          </a:stretch>
        </p:blipFill>
        <p:spPr>
          <a:xfrm>
            <a:off x="51759" y="2756063"/>
            <a:ext cx="389140" cy="2222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9"/>
          <p:cNvSpPr/>
          <p:nvPr/>
        </p:nvSpPr>
        <p:spPr>
          <a:xfrm>
            <a:off x="2044950" y="1384975"/>
            <a:ext cx="5816100" cy="1645304"/>
          </a:xfrm>
          <a:prstGeom prst="roundRect">
            <a:avLst>
              <a:gd name="adj" fmla="val 9359"/>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9"/>
          <p:cNvSpPr txBox="1"/>
          <p:nvPr/>
        </p:nvSpPr>
        <p:spPr>
          <a:xfrm>
            <a:off x="1686000" y="156400"/>
            <a:ext cx="6534000" cy="92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200" dirty="0"/>
              <a:t>Wir müssen für unsere Gruppe eine eigene Definition von Hassrede erstellen.</a:t>
            </a:r>
            <a:endParaRPr sz="2200" dirty="0"/>
          </a:p>
        </p:txBody>
      </p:sp>
      <p:sp>
        <p:nvSpPr>
          <p:cNvPr id="146" name="Google Shape;146;p29"/>
          <p:cNvSpPr txBox="1"/>
          <p:nvPr/>
        </p:nvSpPr>
        <p:spPr>
          <a:xfrm>
            <a:off x="2154450" y="1384975"/>
            <a:ext cx="5706600" cy="180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600" dirty="0">
                <a:solidFill>
                  <a:srgbClr val="FFFFFF"/>
                </a:solidFill>
              </a:rPr>
              <a:t>Schau dir die Definitionen auf dem Arbeitsblatt an...</a:t>
            </a:r>
            <a:endParaRPr sz="1600" dirty="0">
              <a:solidFill>
                <a:srgbClr val="FFFFFF"/>
              </a:solidFill>
            </a:endParaRPr>
          </a:p>
          <a:p>
            <a:pPr marL="0" lvl="0" indent="0" algn="l" rtl="0">
              <a:spcBef>
                <a:spcPts val="0"/>
              </a:spcBef>
              <a:spcAft>
                <a:spcPts val="0"/>
              </a:spcAft>
              <a:buNone/>
            </a:pPr>
            <a:endParaRPr sz="1600" dirty="0">
              <a:solidFill>
                <a:srgbClr val="FFFFFF"/>
              </a:solidFill>
            </a:endParaRPr>
          </a:p>
          <a:p>
            <a:pPr marL="457200" lvl="0" indent="-342900" algn="l" rtl="0">
              <a:spcBef>
                <a:spcPts val="0"/>
              </a:spcBef>
              <a:spcAft>
                <a:spcPts val="0"/>
              </a:spcAft>
              <a:buClr>
                <a:srgbClr val="FFFFFF"/>
              </a:buClr>
              <a:buSzPts val="1800"/>
              <a:buChar char="●"/>
            </a:pPr>
            <a:r>
              <a:rPr lang="de-DE" sz="1600" dirty="0">
                <a:solidFill>
                  <a:srgbClr val="FFFFFF"/>
                </a:solidFill>
              </a:rPr>
              <a:t>Was gefällt dir an ihnen?</a:t>
            </a:r>
            <a:endParaRPr sz="1600" dirty="0">
              <a:solidFill>
                <a:srgbClr val="FFFFFF"/>
              </a:solidFill>
            </a:endParaRPr>
          </a:p>
          <a:p>
            <a:pPr marL="457200" lvl="0" indent="-342900" algn="l" rtl="0">
              <a:spcBef>
                <a:spcPts val="0"/>
              </a:spcBef>
              <a:spcAft>
                <a:spcPts val="0"/>
              </a:spcAft>
              <a:buClr>
                <a:srgbClr val="FFFFFF"/>
              </a:buClr>
              <a:buSzPts val="1800"/>
              <a:buChar char="●"/>
            </a:pPr>
            <a:r>
              <a:rPr lang="de-DE" sz="1600" dirty="0">
                <a:solidFill>
                  <a:srgbClr val="FFFFFF"/>
                </a:solidFill>
              </a:rPr>
              <a:t>Was gefällt dir nicht?</a:t>
            </a:r>
            <a:endParaRPr sz="1600" dirty="0">
              <a:solidFill>
                <a:srgbClr val="FFFFFF"/>
              </a:solidFill>
            </a:endParaRPr>
          </a:p>
          <a:p>
            <a:pPr marL="457200" lvl="0" indent="-342900" algn="l" rtl="0">
              <a:spcBef>
                <a:spcPts val="0"/>
              </a:spcBef>
              <a:spcAft>
                <a:spcPts val="0"/>
              </a:spcAft>
              <a:buClr>
                <a:srgbClr val="FFFFFF"/>
              </a:buClr>
              <a:buSzPts val="1800"/>
              <a:buChar char="●"/>
            </a:pPr>
            <a:r>
              <a:rPr lang="de-DE" sz="1600" dirty="0">
                <a:solidFill>
                  <a:srgbClr val="FFFFFF"/>
                </a:solidFill>
              </a:rPr>
              <a:t>Hast du alles verstanden?</a:t>
            </a:r>
            <a:endParaRPr sz="1600" dirty="0">
              <a:solidFill>
                <a:srgbClr val="FFFFFF"/>
              </a:solidFill>
            </a:endParaRPr>
          </a:p>
          <a:p>
            <a:pPr marL="457200" lvl="0" indent="-342900" algn="l" rtl="0">
              <a:spcBef>
                <a:spcPts val="0"/>
              </a:spcBef>
              <a:spcAft>
                <a:spcPts val="0"/>
              </a:spcAft>
              <a:buClr>
                <a:srgbClr val="FFFFFF"/>
              </a:buClr>
              <a:buSzPts val="1800"/>
              <a:buChar char="●"/>
            </a:pPr>
            <a:r>
              <a:rPr lang="de-DE" sz="1600" dirty="0">
                <a:solidFill>
                  <a:srgbClr val="FFFFFF"/>
                </a:solidFill>
              </a:rPr>
              <a:t>Was fehlt darin noch?</a:t>
            </a:r>
            <a:endParaRPr sz="1600" dirty="0">
              <a:solidFill>
                <a:srgbClr val="FFFFFF"/>
              </a:solidFill>
            </a:endParaRPr>
          </a:p>
        </p:txBody>
      </p:sp>
      <p:sp>
        <p:nvSpPr>
          <p:cNvPr id="147" name="Google Shape;147;p29"/>
          <p:cNvSpPr txBox="1"/>
          <p:nvPr/>
        </p:nvSpPr>
        <p:spPr>
          <a:xfrm>
            <a:off x="1460700" y="3119510"/>
            <a:ext cx="69846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000" dirty="0"/>
              <a:t>Jetzt sind wir dran... wir brauchen eine eigene Definition von Hassrede.</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de-DE" sz="2000" dirty="0"/>
              <a:t>Fangen wir erst einmal damit an, was </a:t>
            </a:r>
            <a:r>
              <a:rPr lang="de-DE" sz="2000" b="1" dirty="0"/>
              <a:t>Hassrede nicht ist</a:t>
            </a:r>
            <a:r>
              <a:rPr lang="de-DE" sz="2000" dirty="0"/>
              <a:t>...</a:t>
            </a:r>
            <a:endParaRPr sz="2000" dirty="0"/>
          </a:p>
        </p:txBody>
      </p:sp>
      <p:pic>
        <p:nvPicPr>
          <p:cNvPr id="148" name="Google Shape;148;p29"/>
          <p:cNvPicPr preferRelativeResize="0"/>
          <p:nvPr/>
        </p:nvPicPr>
        <p:blipFill>
          <a:blip r:embed="rId3">
            <a:alphaModFix/>
          </a:blip>
          <a:stretch>
            <a:fillRect/>
          </a:stretch>
        </p:blipFill>
        <p:spPr>
          <a:xfrm>
            <a:off x="665300" y="226076"/>
            <a:ext cx="858800" cy="787651"/>
          </a:xfrm>
          <a:prstGeom prst="rect">
            <a:avLst/>
          </a:prstGeom>
          <a:noFill/>
          <a:ln>
            <a:noFill/>
          </a:ln>
        </p:spPr>
      </p:pic>
      <p:pic>
        <p:nvPicPr>
          <p:cNvPr id="7" name="Grafik 6">
            <a:extLst>
              <a:ext uri="{FF2B5EF4-FFF2-40B4-BE49-F238E27FC236}">
                <a16:creationId xmlns:a16="http://schemas.microsoft.com/office/drawing/2014/main" id="{C7EB3B5F-92D6-4646-B23A-7933DD63BCCD}"/>
              </a:ext>
            </a:extLst>
          </p:cNvPr>
          <p:cNvPicPr>
            <a:picLocks noChangeAspect="1"/>
          </p:cNvPicPr>
          <p:nvPr/>
        </p:nvPicPr>
        <p:blipFill>
          <a:blip r:embed="rId4"/>
          <a:stretch>
            <a:fillRect/>
          </a:stretch>
        </p:blipFill>
        <p:spPr>
          <a:xfrm>
            <a:off x="51759" y="2756063"/>
            <a:ext cx="389140" cy="2222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0"/>
          <p:cNvSpPr/>
          <p:nvPr/>
        </p:nvSpPr>
        <p:spPr>
          <a:xfrm>
            <a:off x="5161576" y="1637553"/>
            <a:ext cx="3461429" cy="2763600"/>
          </a:xfrm>
          <a:prstGeom prst="roundRect">
            <a:avLst>
              <a:gd name="adj" fmla="val 9359"/>
            </a:avLst>
          </a:prstGeom>
          <a:solidFill>
            <a:srgbClr val="2BB0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0"/>
          <p:cNvSpPr txBox="1"/>
          <p:nvPr/>
        </p:nvSpPr>
        <p:spPr>
          <a:xfrm>
            <a:off x="1721150" y="146700"/>
            <a:ext cx="66072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dirty="0"/>
              <a:t>Jetzt kommt eure Kreativität ins Spiel!</a:t>
            </a:r>
            <a:endParaRPr sz="2400" dirty="0"/>
          </a:p>
        </p:txBody>
      </p:sp>
      <p:grpSp>
        <p:nvGrpSpPr>
          <p:cNvPr id="155" name="Google Shape;155;p30"/>
          <p:cNvGrpSpPr/>
          <p:nvPr/>
        </p:nvGrpSpPr>
        <p:grpSpPr>
          <a:xfrm>
            <a:off x="5245487" y="1906750"/>
            <a:ext cx="3449989" cy="1625300"/>
            <a:chOff x="1001100" y="1776875"/>
            <a:chExt cx="3449989" cy="1625300"/>
          </a:xfrm>
        </p:grpSpPr>
        <p:sp>
          <p:nvSpPr>
            <p:cNvPr id="156" name="Google Shape;156;p30"/>
            <p:cNvSpPr txBox="1"/>
            <p:nvPr/>
          </p:nvSpPr>
          <p:spPr>
            <a:xfrm>
              <a:off x="1001100" y="1776875"/>
              <a:ext cx="3449989" cy="82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700" dirty="0">
                  <a:solidFill>
                    <a:srgbClr val="FFFFFF"/>
                  </a:solidFill>
                </a:rPr>
                <a:t>Eure nächste Aufgabe ist es, die Definition auf </a:t>
              </a:r>
              <a:r>
                <a:rPr lang="de-DE" sz="1700" b="1" dirty="0">
                  <a:solidFill>
                    <a:srgbClr val="FFFFFF"/>
                  </a:solidFill>
                </a:rPr>
                <a:t>witzige und einprägsame</a:t>
              </a:r>
              <a:r>
                <a:rPr lang="de-DE" sz="1700" dirty="0">
                  <a:solidFill>
                    <a:srgbClr val="FFFFFF"/>
                  </a:solidFill>
                </a:rPr>
                <a:t> Art zu präsentieren.</a:t>
              </a:r>
              <a:endParaRPr sz="1700" dirty="0">
                <a:solidFill>
                  <a:srgbClr val="FFFFFF"/>
                </a:solidFill>
              </a:endParaRPr>
            </a:p>
          </p:txBody>
        </p:sp>
        <p:sp>
          <p:nvSpPr>
            <p:cNvPr id="157" name="Google Shape;157;p30"/>
            <p:cNvSpPr txBox="1"/>
            <p:nvPr/>
          </p:nvSpPr>
          <p:spPr>
            <a:xfrm>
              <a:off x="1001100" y="2899675"/>
              <a:ext cx="32268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1700" dirty="0">
                  <a:solidFill>
                    <a:srgbClr val="FFFFFF"/>
                  </a:solidFill>
                </a:rPr>
                <a:t>Z. B. in Form einer Animation, eines Gedichts, eines </a:t>
              </a:r>
              <a:r>
                <a:rPr lang="de-DE" sz="1700" dirty="0" err="1">
                  <a:solidFill>
                    <a:srgbClr val="FFFFFF"/>
                  </a:solidFill>
                </a:rPr>
                <a:t>Memes</a:t>
              </a:r>
              <a:r>
                <a:rPr lang="de-DE" sz="1700" dirty="0">
                  <a:solidFill>
                    <a:srgbClr val="FFFFFF"/>
                  </a:solidFill>
                </a:rPr>
                <a:t> oder Raps... auf der nächsten Folie findet ihr einige Beispiele.</a:t>
              </a:r>
              <a:endParaRPr sz="1700" dirty="0">
                <a:solidFill>
                  <a:srgbClr val="FFFFFF"/>
                </a:solidFill>
              </a:endParaRPr>
            </a:p>
          </p:txBody>
        </p:sp>
      </p:grpSp>
      <p:pic>
        <p:nvPicPr>
          <p:cNvPr id="158" name="Google Shape;158;p30"/>
          <p:cNvPicPr preferRelativeResize="0"/>
          <p:nvPr/>
        </p:nvPicPr>
        <p:blipFill rotWithShape="1">
          <a:blip r:embed="rId3">
            <a:alphaModFix/>
          </a:blip>
          <a:srcRect b="17197"/>
          <a:stretch/>
        </p:blipFill>
        <p:spPr>
          <a:xfrm>
            <a:off x="2517188" y="2070685"/>
            <a:ext cx="2459375" cy="1084775"/>
          </a:xfrm>
          <a:prstGeom prst="rect">
            <a:avLst/>
          </a:prstGeom>
          <a:noFill/>
          <a:ln>
            <a:noFill/>
          </a:ln>
        </p:spPr>
      </p:pic>
      <p:pic>
        <p:nvPicPr>
          <p:cNvPr id="159" name="Google Shape;159;p30"/>
          <p:cNvPicPr preferRelativeResize="0"/>
          <p:nvPr/>
        </p:nvPicPr>
        <p:blipFill>
          <a:blip r:embed="rId4">
            <a:alphaModFix/>
          </a:blip>
          <a:stretch>
            <a:fillRect/>
          </a:stretch>
        </p:blipFill>
        <p:spPr>
          <a:xfrm>
            <a:off x="797192" y="3019353"/>
            <a:ext cx="2190208" cy="1338200"/>
          </a:xfrm>
          <a:prstGeom prst="rect">
            <a:avLst/>
          </a:prstGeom>
          <a:noFill/>
          <a:ln>
            <a:noFill/>
          </a:ln>
        </p:spPr>
      </p:pic>
      <p:pic>
        <p:nvPicPr>
          <p:cNvPr id="160" name="Google Shape;160;p30"/>
          <p:cNvPicPr preferRelativeResize="0"/>
          <p:nvPr/>
        </p:nvPicPr>
        <p:blipFill>
          <a:blip r:embed="rId5">
            <a:alphaModFix/>
          </a:blip>
          <a:stretch>
            <a:fillRect/>
          </a:stretch>
        </p:blipFill>
        <p:spPr>
          <a:xfrm>
            <a:off x="3209379" y="3616600"/>
            <a:ext cx="1879726" cy="1338200"/>
          </a:xfrm>
          <a:prstGeom prst="rect">
            <a:avLst/>
          </a:prstGeom>
          <a:noFill/>
          <a:ln>
            <a:noFill/>
          </a:ln>
        </p:spPr>
      </p:pic>
      <p:pic>
        <p:nvPicPr>
          <p:cNvPr id="161" name="Google Shape;161;p30"/>
          <p:cNvPicPr preferRelativeResize="0"/>
          <p:nvPr/>
        </p:nvPicPr>
        <p:blipFill>
          <a:blip r:embed="rId6">
            <a:alphaModFix/>
          </a:blip>
          <a:stretch>
            <a:fillRect/>
          </a:stretch>
        </p:blipFill>
        <p:spPr>
          <a:xfrm>
            <a:off x="760475" y="1648925"/>
            <a:ext cx="1571700" cy="1571700"/>
          </a:xfrm>
          <a:prstGeom prst="roundRect">
            <a:avLst>
              <a:gd name="adj" fmla="val 11548"/>
            </a:avLst>
          </a:prstGeom>
          <a:noFill/>
          <a:ln>
            <a:noFill/>
          </a:ln>
        </p:spPr>
      </p:pic>
      <p:sp>
        <p:nvSpPr>
          <p:cNvPr id="162" name="Google Shape;162;p30"/>
          <p:cNvSpPr txBox="1"/>
          <p:nvPr/>
        </p:nvSpPr>
        <p:spPr>
          <a:xfrm>
            <a:off x="1721150" y="868592"/>
            <a:ext cx="6157576" cy="642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de-DE" sz="1800" dirty="0">
                <a:solidFill>
                  <a:schemeClr val="dk1"/>
                </a:solidFill>
              </a:rPr>
              <a:t>Wir wollen unsere Definition ansprechender gestalten.</a:t>
            </a:r>
            <a:endParaRPr sz="1800" dirty="0">
              <a:solidFill>
                <a:schemeClr val="dk1"/>
              </a:solidFill>
            </a:endParaRPr>
          </a:p>
        </p:txBody>
      </p:sp>
      <p:pic>
        <p:nvPicPr>
          <p:cNvPr id="163" name="Google Shape;163;p30"/>
          <p:cNvPicPr preferRelativeResize="0"/>
          <p:nvPr/>
        </p:nvPicPr>
        <p:blipFill>
          <a:blip r:embed="rId7">
            <a:alphaModFix/>
          </a:blip>
          <a:stretch>
            <a:fillRect/>
          </a:stretch>
        </p:blipFill>
        <p:spPr>
          <a:xfrm>
            <a:off x="853874" y="92975"/>
            <a:ext cx="686542" cy="785100"/>
          </a:xfrm>
          <a:prstGeom prst="rect">
            <a:avLst/>
          </a:prstGeom>
          <a:noFill/>
          <a:ln>
            <a:noFill/>
          </a:ln>
        </p:spPr>
      </p:pic>
      <p:pic>
        <p:nvPicPr>
          <p:cNvPr id="13" name="Grafik 12">
            <a:extLst>
              <a:ext uri="{FF2B5EF4-FFF2-40B4-BE49-F238E27FC236}">
                <a16:creationId xmlns:a16="http://schemas.microsoft.com/office/drawing/2014/main" id="{0DCA04AB-3E57-4E2A-9F58-DD4ADC65ADB9}"/>
              </a:ext>
            </a:extLst>
          </p:cNvPr>
          <p:cNvPicPr>
            <a:picLocks noChangeAspect="1"/>
          </p:cNvPicPr>
          <p:nvPr/>
        </p:nvPicPr>
        <p:blipFill>
          <a:blip r:embed="rId8"/>
          <a:stretch>
            <a:fillRect/>
          </a:stretch>
        </p:blipFill>
        <p:spPr>
          <a:xfrm>
            <a:off x="51759" y="2756063"/>
            <a:ext cx="389140" cy="222242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1"/>
          <p:cNvSpPr txBox="1"/>
          <p:nvPr/>
        </p:nvSpPr>
        <p:spPr>
          <a:xfrm>
            <a:off x="1378525" y="58600"/>
            <a:ext cx="7212582" cy="7941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de-DE" sz="2400" dirty="0">
                <a:solidFill>
                  <a:schemeClr val="dk1"/>
                </a:solidFill>
              </a:rPr>
              <a:t>Probiert es doch mal mit einer </a:t>
            </a:r>
            <a:r>
              <a:rPr lang="de-DE" sz="2400" b="1" dirty="0">
                <a:solidFill>
                  <a:srgbClr val="2BB0D4"/>
                </a:solidFill>
              </a:rPr>
              <a:t>Animation</a:t>
            </a:r>
            <a:r>
              <a:rPr lang="de-DE" sz="2400" dirty="0">
                <a:solidFill>
                  <a:schemeClr val="dk1"/>
                </a:solidFill>
              </a:rPr>
              <a:t> - </a:t>
            </a:r>
            <a:br>
              <a:rPr lang="en-GB" sz="2400" dirty="0">
                <a:solidFill>
                  <a:schemeClr val="dk1"/>
                </a:solidFill>
              </a:rPr>
            </a:br>
            <a:r>
              <a:rPr lang="de-DE" sz="2400" dirty="0">
                <a:solidFill>
                  <a:schemeClr val="dk1"/>
                </a:solidFill>
              </a:rPr>
              <a:t>z. B. kostenlos bei </a:t>
            </a:r>
            <a:r>
              <a:rPr lang="de-DE" sz="2400" u="sng" dirty="0">
                <a:solidFill>
                  <a:srgbClr val="1155CC"/>
                </a:solidFill>
                <a:hlinkClick r:id="rId3"/>
              </a:rPr>
              <a:t>https://biteable.com/</a:t>
            </a:r>
            <a:endParaRPr sz="2400" dirty="0"/>
          </a:p>
        </p:txBody>
      </p:sp>
      <p:pic>
        <p:nvPicPr>
          <p:cNvPr id="169" name="Google Shape;169;p31">
            <a:hlinkClick r:id="rId4"/>
          </p:cNvPr>
          <p:cNvPicPr preferRelativeResize="0"/>
          <p:nvPr/>
        </p:nvPicPr>
        <p:blipFill>
          <a:blip r:embed="rId5">
            <a:alphaModFix/>
          </a:blip>
          <a:stretch>
            <a:fillRect/>
          </a:stretch>
        </p:blipFill>
        <p:spPr>
          <a:xfrm>
            <a:off x="1561648" y="981438"/>
            <a:ext cx="6387000" cy="3583200"/>
          </a:xfrm>
          <a:prstGeom prst="roundRect">
            <a:avLst>
              <a:gd name="adj" fmla="val 7524"/>
            </a:avLst>
          </a:prstGeom>
          <a:noFill/>
          <a:ln>
            <a:noFill/>
          </a:ln>
        </p:spPr>
      </p:pic>
      <p:pic>
        <p:nvPicPr>
          <p:cNvPr id="170" name="Google Shape;170;p31"/>
          <p:cNvPicPr preferRelativeResize="0"/>
          <p:nvPr/>
        </p:nvPicPr>
        <p:blipFill>
          <a:blip r:embed="rId6">
            <a:alphaModFix/>
          </a:blip>
          <a:stretch>
            <a:fillRect/>
          </a:stretch>
        </p:blipFill>
        <p:spPr>
          <a:xfrm>
            <a:off x="828785" y="109024"/>
            <a:ext cx="786425" cy="693249"/>
          </a:xfrm>
          <a:prstGeom prst="rect">
            <a:avLst/>
          </a:prstGeom>
          <a:noFill/>
          <a:ln>
            <a:noFill/>
          </a:ln>
        </p:spPr>
      </p:pic>
      <p:pic>
        <p:nvPicPr>
          <p:cNvPr id="5" name="Grafik 4">
            <a:extLst>
              <a:ext uri="{FF2B5EF4-FFF2-40B4-BE49-F238E27FC236}">
                <a16:creationId xmlns:a16="http://schemas.microsoft.com/office/drawing/2014/main" id="{34F419D9-EA46-42E4-B8CC-BA58321ADFBE}"/>
              </a:ext>
            </a:extLst>
          </p:cNvPr>
          <p:cNvPicPr>
            <a:picLocks noChangeAspect="1"/>
          </p:cNvPicPr>
          <p:nvPr/>
        </p:nvPicPr>
        <p:blipFill>
          <a:blip r:embed="rId7"/>
          <a:stretch>
            <a:fillRect/>
          </a:stretch>
        </p:blipFill>
        <p:spPr>
          <a:xfrm>
            <a:off x="51759" y="2756063"/>
            <a:ext cx="389140" cy="22224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2"/>
          <p:cNvSpPr txBox="1"/>
          <p:nvPr/>
        </p:nvSpPr>
        <p:spPr>
          <a:xfrm>
            <a:off x="1451125" y="136075"/>
            <a:ext cx="6057000" cy="719400"/>
          </a:xfrm>
          <a:prstGeom prst="rect">
            <a:avLst/>
          </a:prstGeom>
          <a:noFill/>
          <a:ln>
            <a:noFill/>
          </a:ln>
        </p:spPr>
        <p:txBody>
          <a:bodyPr spcFirstLastPara="1" wrap="square" lIns="91425" tIns="91425" rIns="91425" bIns="91425" anchor="ctr" anchorCtr="0">
            <a:noAutofit/>
          </a:bodyPr>
          <a:lstStyle/>
          <a:p>
            <a:pPr marL="457200" lvl="0" indent="0" algn="l" rtl="0">
              <a:spcBef>
                <a:spcPts val="0"/>
              </a:spcBef>
              <a:spcAft>
                <a:spcPts val="0"/>
              </a:spcAft>
              <a:buNone/>
            </a:pPr>
            <a:r>
              <a:rPr lang="de-DE" sz="2200" dirty="0">
                <a:solidFill>
                  <a:schemeClr val="dk1"/>
                </a:solidFill>
              </a:rPr>
              <a:t>Oder erstellt ein </a:t>
            </a:r>
            <a:r>
              <a:rPr lang="de-DE" sz="2200" b="1" dirty="0">
                <a:solidFill>
                  <a:srgbClr val="2BB0D4"/>
                </a:solidFill>
              </a:rPr>
              <a:t>Meme</a:t>
            </a:r>
            <a:r>
              <a:rPr lang="de-DE" sz="2200" dirty="0">
                <a:solidFill>
                  <a:schemeClr val="dk1"/>
                </a:solidFill>
              </a:rPr>
              <a:t> mit einem kostenlosen Online-Tool</a:t>
            </a:r>
            <a:endParaRPr sz="2200" dirty="0"/>
          </a:p>
        </p:txBody>
      </p:sp>
      <p:pic>
        <p:nvPicPr>
          <p:cNvPr id="176" name="Google Shape;176;p32">
            <a:hlinkClick r:id="rId3"/>
          </p:cNvPr>
          <p:cNvPicPr preferRelativeResize="0"/>
          <p:nvPr/>
        </p:nvPicPr>
        <p:blipFill rotWithShape="1">
          <a:blip r:embed="rId4">
            <a:alphaModFix/>
          </a:blip>
          <a:srcRect l="2471" r="2480"/>
          <a:stretch/>
        </p:blipFill>
        <p:spPr>
          <a:xfrm>
            <a:off x="2517825" y="1204450"/>
            <a:ext cx="4656900" cy="3389700"/>
          </a:xfrm>
          <a:prstGeom prst="roundRect">
            <a:avLst>
              <a:gd name="adj" fmla="val 6504"/>
            </a:avLst>
          </a:prstGeom>
          <a:noFill/>
          <a:ln>
            <a:noFill/>
          </a:ln>
        </p:spPr>
      </p:pic>
      <p:pic>
        <p:nvPicPr>
          <p:cNvPr id="177" name="Google Shape;177;p32"/>
          <p:cNvPicPr preferRelativeResize="0"/>
          <p:nvPr/>
        </p:nvPicPr>
        <p:blipFill>
          <a:blip r:embed="rId5">
            <a:alphaModFix/>
          </a:blip>
          <a:stretch>
            <a:fillRect/>
          </a:stretch>
        </p:blipFill>
        <p:spPr>
          <a:xfrm>
            <a:off x="997300" y="135963"/>
            <a:ext cx="719525" cy="719525"/>
          </a:xfrm>
          <a:prstGeom prst="rect">
            <a:avLst/>
          </a:prstGeom>
          <a:noFill/>
          <a:ln>
            <a:noFill/>
          </a:ln>
        </p:spPr>
      </p:pic>
      <p:pic>
        <p:nvPicPr>
          <p:cNvPr id="5" name="Grafik 4">
            <a:extLst>
              <a:ext uri="{FF2B5EF4-FFF2-40B4-BE49-F238E27FC236}">
                <a16:creationId xmlns:a16="http://schemas.microsoft.com/office/drawing/2014/main" id="{49870F01-217A-4F34-A8EF-37D7229C0696}"/>
              </a:ext>
            </a:extLst>
          </p:cNvPr>
          <p:cNvPicPr>
            <a:picLocks noChangeAspect="1"/>
          </p:cNvPicPr>
          <p:nvPr/>
        </p:nvPicPr>
        <p:blipFill>
          <a:blip r:embed="rId6"/>
          <a:stretch>
            <a:fillRect/>
          </a:stretch>
        </p:blipFill>
        <p:spPr>
          <a:xfrm>
            <a:off x="51759" y="2756063"/>
            <a:ext cx="389140" cy="222242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3"/>
          <p:cNvSpPr txBox="1"/>
          <p:nvPr/>
        </p:nvSpPr>
        <p:spPr>
          <a:xfrm>
            <a:off x="1712375" y="192475"/>
            <a:ext cx="5453400" cy="50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dirty="0"/>
              <a:t>Oder doch lieber ein </a:t>
            </a:r>
            <a:r>
              <a:rPr lang="de-DE" sz="2400" b="1" dirty="0">
                <a:solidFill>
                  <a:srgbClr val="2BB0D4"/>
                </a:solidFill>
              </a:rPr>
              <a:t>Gedicht</a:t>
            </a:r>
            <a:r>
              <a:rPr lang="de-DE" sz="2400" dirty="0"/>
              <a:t>?</a:t>
            </a:r>
            <a:endParaRPr sz="2400" dirty="0"/>
          </a:p>
        </p:txBody>
      </p:sp>
      <p:grpSp>
        <p:nvGrpSpPr>
          <p:cNvPr id="183" name="Google Shape;183;p33"/>
          <p:cNvGrpSpPr/>
          <p:nvPr/>
        </p:nvGrpSpPr>
        <p:grpSpPr>
          <a:xfrm>
            <a:off x="760983" y="1631163"/>
            <a:ext cx="3299835" cy="1881192"/>
            <a:chOff x="187683" y="1127963"/>
            <a:chExt cx="3299835" cy="1881192"/>
          </a:xfrm>
        </p:grpSpPr>
        <p:sp>
          <p:nvSpPr>
            <p:cNvPr id="184" name="Google Shape;184;p33"/>
            <p:cNvSpPr/>
            <p:nvPr/>
          </p:nvSpPr>
          <p:spPr>
            <a:xfrm rot="-298536">
              <a:off x="187683" y="1127963"/>
              <a:ext cx="3299835" cy="1881192"/>
            </a:xfrm>
            <a:prstGeom prst="roundRect">
              <a:avLst>
                <a:gd name="adj" fmla="val 16667"/>
              </a:avLst>
            </a:prstGeom>
            <a:noFill/>
            <a:ln w="38100" cap="flat" cmpd="sng">
              <a:solidFill>
                <a:srgbClr val="2BB0D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txBox="1"/>
            <p:nvPr/>
          </p:nvSpPr>
          <p:spPr>
            <a:xfrm rot="21301592">
              <a:off x="575608" y="1152730"/>
              <a:ext cx="2776110" cy="148029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b="1" dirty="0">
                  <a:solidFill>
                    <a:srgbClr val="2BB0D4"/>
                  </a:solidFill>
                </a:rPr>
                <a:t>Haiku</a:t>
              </a:r>
              <a:endParaRPr sz="2400" b="1" dirty="0">
                <a:solidFill>
                  <a:srgbClr val="2BB0D4"/>
                </a:solidFill>
              </a:endParaRPr>
            </a:p>
            <a:p>
              <a:pPr marL="0" lvl="0" indent="0" algn="l" rtl="0">
                <a:spcBef>
                  <a:spcPts val="0"/>
                </a:spcBef>
                <a:spcAft>
                  <a:spcPts val="0"/>
                </a:spcAft>
                <a:buNone/>
              </a:pPr>
              <a:endParaRPr sz="1800" u="sng" dirty="0"/>
            </a:p>
            <a:p>
              <a:pPr marL="0" lvl="0" indent="0" algn="l" rtl="0">
                <a:spcBef>
                  <a:spcPts val="0"/>
                </a:spcBef>
                <a:spcAft>
                  <a:spcPts val="0"/>
                </a:spcAft>
                <a:buNone/>
              </a:pPr>
              <a:r>
                <a:rPr lang="de-DE" sz="1800" dirty="0"/>
                <a:t>Hassrede ist das,</a:t>
              </a:r>
              <a:endParaRPr sz="1800" dirty="0"/>
            </a:p>
            <a:p>
              <a:pPr marL="0" lvl="0" indent="0" algn="l" rtl="0">
                <a:spcBef>
                  <a:spcPts val="0"/>
                </a:spcBef>
                <a:spcAft>
                  <a:spcPts val="0"/>
                </a:spcAft>
                <a:buNone/>
              </a:pPr>
              <a:r>
                <a:rPr lang="de-DE" sz="1800" dirty="0"/>
                <a:t>was andre diskriminiert</a:t>
              </a:r>
              <a:endParaRPr sz="1800" dirty="0"/>
            </a:p>
            <a:p>
              <a:pPr marL="0" lvl="0" indent="0" algn="l" rtl="0">
                <a:spcBef>
                  <a:spcPts val="0"/>
                </a:spcBef>
                <a:spcAft>
                  <a:spcPts val="0"/>
                </a:spcAft>
                <a:buNone/>
              </a:pPr>
              <a:r>
                <a:rPr lang="de-DE" sz="1800" dirty="0"/>
                <a:t>provoziert, bedroht.  </a:t>
              </a:r>
              <a:endParaRPr sz="1800" dirty="0"/>
            </a:p>
          </p:txBody>
        </p:sp>
      </p:grpSp>
      <p:sp>
        <p:nvSpPr>
          <p:cNvPr id="186" name="Google Shape;186;p33"/>
          <p:cNvSpPr txBox="1"/>
          <p:nvPr/>
        </p:nvSpPr>
        <p:spPr>
          <a:xfrm>
            <a:off x="4308650" y="895400"/>
            <a:ext cx="4867200" cy="395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400" b="1" dirty="0">
                <a:solidFill>
                  <a:srgbClr val="2BB0D4"/>
                </a:solidFill>
              </a:rPr>
              <a:t>Akrostichon</a:t>
            </a:r>
            <a:endParaRPr sz="2400" b="1" dirty="0">
              <a:solidFill>
                <a:srgbClr val="2BB0D4"/>
              </a:solidFill>
            </a:endParaRPr>
          </a:p>
          <a:p>
            <a:pPr marL="0" lvl="0" indent="0" algn="l" rtl="0">
              <a:spcBef>
                <a:spcPts val="0"/>
              </a:spcBef>
              <a:spcAft>
                <a:spcPts val="0"/>
              </a:spcAft>
              <a:buNone/>
            </a:pPr>
            <a:endParaRPr sz="1800" dirty="0"/>
          </a:p>
          <a:p>
            <a:pPr marL="0" lvl="0" indent="0" algn="l" rtl="0">
              <a:spcBef>
                <a:spcPts val="0"/>
              </a:spcBef>
              <a:spcAft>
                <a:spcPts val="0"/>
              </a:spcAft>
              <a:buNone/>
            </a:pPr>
            <a:r>
              <a:rPr lang="de-DE" sz="1600" b="1" dirty="0"/>
              <a:t>H</a:t>
            </a:r>
            <a:r>
              <a:rPr lang="de-DE" sz="1600" dirty="0"/>
              <a:t>assrede - </a:t>
            </a:r>
            <a:endParaRPr sz="1600" dirty="0"/>
          </a:p>
          <a:p>
            <a:pPr marL="0" lvl="0" indent="0" algn="l" rtl="0">
              <a:spcBef>
                <a:spcPts val="0"/>
              </a:spcBef>
              <a:spcAft>
                <a:spcPts val="0"/>
              </a:spcAft>
              <a:buNone/>
            </a:pPr>
            <a:r>
              <a:rPr lang="de-DE" sz="1600" b="1" dirty="0"/>
              <a:t>A</a:t>
            </a:r>
            <a:r>
              <a:rPr lang="de-DE" sz="1600" dirty="0"/>
              <a:t>ndere Personen diskriminieren</a:t>
            </a:r>
            <a:endParaRPr sz="1600" dirty="0"/>
          </a:p>
          <a:p>
            <a:pPr marL="0" lvl="0" indent="0" algn="l" rtl="0">
              <a:spcBef>
                <a:spcPts val="0"/>
              </a:spcBef>
              <a:spcAft>
                <a:spcPts val="0"/>
              </a:spcAft>
              <a:buNone/>
            </a:pPr>
            <a:r>
              <a:rPr lang="de-DE" sz="1600" b="1" dirty="0"/>
              <a:t>S</a:t>
            </a:r>
            <a:r>
              <a:rPr lang="de-DE" sz="1600" dirty="0"/>
              <a:t>tereotype, Beleidigungen,</a:t>
            </a:r>
            <a:endParaRPr sz="1600" dirty="0"/>
          </a:p>
          <a:p>
            <a:pPr marL="0" lvl="0" indent="0" algn="l" rtl="0">
              <a:spcBef>
                <a:spcPts val="0"/>
              </a:spcBef>
              <a:spcAft>
                <a:spcPts val="0"/>
              </a:spcAft>
              <a:buNone/>
            </a:pPr>
            <a:r>
              <a:rPr lang="de-DE" sz="1600" b="1" dirty="0"/>
              <a:t>S</a:t>
            </a:r>
            <a:r>
              <a:rPr lang="de-DE" sz="1600" dirty="0"/>
              <a:t>tigmata verbreiten. </a:t>
            </a:r>
            <a:endParaRPr sz="1600" dirty="0"/>
          </a:p>
          <a:p>
            <a:pPr marL="0" lvl="0" indent="0" algn="l" rtl="0">
              <a:spcBef>
                <a:spcPts val="0"/>
              </a:spcBef>
              <a:spcAft>
                <a:spcPts val="0"/>
              </a:spcAft>
              <a:buNone/>
            </a:pPr>
            <a:endParaRPr sz="1600" dirty="0"/>
          </a:p>
          <a:p>
            <a:pPr marL="0" lvl="0" indent="0" algn="l" rtl="0">
              <a:spcBef>
                <a:spcPts val="0"/>
              </a:spcBef>
              <a:spcAft>
                <a:spcPts val="0"/>
              </a:spcAft>
              <a:buNone/>
            </a:pPr>
            <a:r>
              <a:rPr lang="de-DE" sz="1600" b="1" dirty="0"/>
              <a:t>R</a:t>
            </a:r>
            <a:r>
              <a:rPr lang="de-DE" sz="1600" dirty="0"/>
              <a:t>ede im Internet nicht schlecht über</a:t>
            </a:r>
            <a:endParaRPr sz="1600" dirty="0"/>
          </a:p>
          <a:p>
            <a:pPr marL="0" lvl="0" indent="0" algn="l" rtl="0">
              <a:spcBef>
                <a:spcPts val="0"/>
              </a:spcBef>
              <a:spcAft>
                <a:spcPts val="0"/>
              </a:spcAft>
              <a:buNone/>
            </a:pPr>
            <a:r>
              <a:rPr lang="de-DE" sz="1600" b="1" dirty="0"/>
              <a:t>E</a:t>
            </a:r>
            <a:r>
              <a:rPr lang="de-DE" sz="1600" dirty="0"/>
              <a:t>thnische Herkunft, Rasse und Geschlecht,</a:t>
            </a:r>
            <a:endParaRPr sz="1600" dirty="0"/>
          </a:p>
          <a:p>
            <a:pPr marL="0" lvl="0" indent="0" algn="l" rtl="0">
              <a:spcBef>
                <a:spcPts val="0"/>
              </a:spcBef>
              <a:spcAft>
                <a:spcPts val="0"/>
              </a:spcAft>
              <a:buNone/>
            </a:pPr>
            <a:r>
              <a:rPr lang="de-DE" sz="1600" b="1" dirty="0"/>
              <a:t>D</a:t>
            </a:r>
            <a:r>
              <a:rPr lang="de-DE" sz="1600" dirty="0"/>
              <a:t>ie Hautfarbe, Sprache, Religion oder Behinderung</a:t>
            </a:r>
            <a:endParaRPr sz="1600" dirty="0"/>
          </a:p>
          <a:p>
            <a:pPr marL="0" lvl="0" indent="0" algn="l" rtl="0">
              <a:spcBef>
                <a:spcPts val="0"/>
              </a:spcBef>
              <a:spcAft>
                <a:spcPts val="0"/>
              </a:spcAft>
              <a:buNone/>
            </a:pPr>
            <a:r>
              <a:rPr lang="de-DE" sz="1600" b="1" dirty="0"/>
              <a:t>E</a:t>
            </a:r>
            <a:r>
              <a:rPr lang="de-DE" sz="1600" dirty="0"/>
              <a:t>iner anderen </a:t>
            </a:r>
            <a:r>
              <a:rPr lang="de-DE" sz="1600"/>
              <a:t>Person.</a:t>
            </a:r>
            <a:endParaRPr sz="1600" dirty="0"/>
          </a:p>
        </p:txBody>
      </p:sp>
      <p:pic>
        <p:nvPicPr>
          <p:cNvPr id="187" name="Google Shape;187;p33"/>
          <p:cNvPicPr preferRelativeResize="0"/>
          <p:nvPr/>
        </p:nvPicPr>
        <p:blipFill>
          <a:blip r:embed="rId3">
            <a:alphaModFix/>
          </a:blip>
          <a:stretch>
            <a:fillRect/>
          </a:stretch>
        </p:blipFill>
        <p:spPr>
          <a:xfrm>
            <a:off x="924450" y="136050"/>
            <a:ext cx="696026" cy="759349"/>
          </a:xfrm>
          <a:prstGeom prst="rect">
            <a:avLst/>
          </a:prstGeom>
          <a:noFill/>
          <a:ln>
            <a:noFill/>
          </a:ln>
        </p:spPr>
      </p:pic>
      <p:pic>
        <p:nvPicPr>
          <p:cNvPr id="8" name="Grafik 7">
            <a:extLst>
              <a:ext uri="{FF2B5EF4-FFF2-40B4-BE49-F238E27FC236}">
                <a16:creationId xmlns:a16="http://schemas.microsoft.com/office/drawing/2014/main" id="{A7762E67-7D50-4896-86A9-0252F54D28D9}"/>
              </a:ext>
            </a:extLst>
          </p:cNvPr>
          <p:cNvPicPr>
            <a:picLocks noChangeAspect="1"/>
          </p:cNvPicPr>
          <p:nvPr/>
        </p:nvPicPr>
        <p:blipFill>
          <a:blip r:embed="rId4"/>
          <a:stretch>
            <a:fillRect/>
          </a:stretch>
        </p:blipFill>
        <p:spPr>
          <a:xfrm>
            <a:off x="51759" y="2756063"/>
            <a:ext cx="389140" cy="2222425"/>
          </a:xfrm>
          <a:prstGeom prst="rect">
            <a:avLst/>
          </a:prstGeom>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492</Words>
  <Application>Microsoft Office PowerPoint</Application>
  <PresentationFormat>Bildschirmpräsentation (16:9)</PresentationFormat>
  <Paragraphs>57</Paragraphs>
  <Slides>11</Slides>
  <Notes>11</Notes>
  <HiddenSlides>0</HiddenSlides>
  <MMClips>0</MMClips>
  <ScaleCrop>false</ScaleCrop>
  <HeadingPairs>
    <vt:vector size="6" baseType="variant">
      <vt:variant>
        <vt:lpstr>Verwendete Schriftarten</vt:lpstr>
      </vt:variant>
      <vt:variant>
        <vt:i4>1</vt:i4>
      </vt:variant>
      <vt:variant>
        <vt:lpstr>Design</vt:lpstr>
      </vt:variant>
      <vt:variant>
        <vt:i4>2</vt:i4>
      </vt:variant>
      <vt:variant>
        <vt:lpstr>Folientitel</vt:lpstr>
      </vt:variant>
      <vt:variant>
        <vt:i4>11</vt:i4>
      </vt:variant>
    </vt:vector>
  </HeadingPairs>
  <TitlesOfParts>
    <vt:vector size="14" baseType="lpstr">
      <vt:lpstr>Arial</vt:lpstr>
      <vt:lpstr>Simple Light</vt:lpstr>
      <vt:lpstr>Simple Light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Groschup, Friederike</cp:lastModifiedBy>
  <cp:revision>12</cp:revision>
  <dcterms:modified xsi:type="dcterms:W3CDTF">2019-10-02T09:01:23Z</dcterms:modified>
</cp:coreProperties>
</file>