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Lato"/>
      <p:regular r:id="rId44"/>
      <p:bold r:id="rId45"/>
      <p:italic r:id="rId46"/>
      <p:boldItalic r:id="rId47"/>
    </p:embeddedFont>
    <p:embeddedFont>
      <p:font typeface="Lato Black"/>
      <p:bold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0" roundtripDataSignature="AMtx7mhhGxBydroyYknU/zhl7EYwwOes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C3552C-0AB6-43B4-B377-C7CDE40E99E3}">
  <a:tblStyle styleId="{7DC3552C-0AB6-43B4-B377-C7CDE40E99E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Lato-regular.fntdata"/><Relationship Id="rId43" Type="http://schemas.openxmlformats.org/officeDocument/2006/relationships/slide" Target="slides/slide37.xml"/><Relationship Id="rId46" Type="http://schemas.openxmlformats.org/officeDocument/2006/relationships/font" Target="fonts/Lato-italic.fntdata"/><Relationship Id="rId45"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lack-bold.fntdata"/><Relationship Id="rId47" Type="http://schemas.openxmlformats.org/officeDocument/2006/relationships/font" Target="fonts/Lato-boldItalic.fntdata"/><Relationship Id="rId49" Type="http://schemas.openxmlformats.org/officeDocument/2006/relationships/font" Target="fonts/LatoBlack-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west.mymoneysense.com/teachers/resources-8-12s/topic-8-what-affects-my-choices-about-money/lesson-pla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f1038d9e8d_0_16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2f1038d9e8d_0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f1038d9e8d_0_2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2f1038d9e8d_0_2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highlight>
                  <a:srgbClr val="FFFFFF"/>
                </a:highlight>
                <a:latin typeface="Lato"/>
                <a:ea typeface="Lato"/>
                <a:cs typeface="Lato"/>
                <a:sym typeface="Lato"/>
              </a:rPr>
              <a:t>Delivery instructions</a:t>
            </a:r>
            <a:endParaRPr b="1">
              <a:solidFill>
                <a:schemeClr val="dk1"/>
              </a:solidFill>
              <a:highlight>
                <a:srgbClr val="FFFFFF"/>
              </a:highlight>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highlight>
                  <a:srgbClr val="FFFFFF"/>
                </a:highlight>
                <a:latin typeface="Lato"/>
                <a:ea typeface="Lato"/>
                <a:cs typeface="Lato"/>
                <a:sym typeface="Lato"/>
              </a:rPr>
              <a:t>Alternative delivery method is to group students into 5, with each student taking a different character and feeding back to each other in small groups. </a:t>
            </a:r>
            <a:endParaRPr>
              <a:solidFill>
                <a:schemeClr val="dk1"/>
              </a:solidFill>
              <a:highlight>
                <a:srgbClr val="FFFFFF"/>
              </a:highlight>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highlight>
                  <a:srgbClr val="FFFFFF"/>
                </a:highlight>
                <a:latin typeface="Lato"/>
                <a:ea typeface="Lato"/>
                <a:cs typeface="Lato"/>
                <a:sym typeface="Lato"/>
              </a:rPr>
              <a:t>While circulating, ask students in their groups which influence was most convincing and why. </a:t>
            </a:r>
            <a:endParaRPr>
              <a:solidFill>
                <a:schemeClr val="dk1"/>
              </a:solidFill>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f1038d9e8d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f1038d9e8d_0_3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f1038d9e8d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2f1038d9e8d_0_3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4caaae82f0_0_2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14caaae82f0_0_2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5a92d921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135a92d921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4caaae82f0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14caaae82f0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573171dd2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2573171dd2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use the worksheet to consider other brands that use similar advertising techniques. The techniques are then listed slide by slide for teacher referral. Students can also use mini whiteboards to give examples as the teacher goes through the slides.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Equally if teacher circulation provides adequate feedback, the following 8 slides can be skipped through.</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4caaae82f0_0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14caaae82f0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For each example, ask students to come up with other real world examples.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rgbClr val="444746"/>
                </a:solidFill>
                <a:highlight>
                  <a:srgbClr val="FFFFFF"/>
                </a:highlight>
                <a:latin typeface="Lato"/>
                <a:ea typeface="Lato"/>
                <a:cs typeface="Lato"/>
                <a:sym typeface="Lato"/>
              </a:rPr>
              <a:t>Make worksheet.</a:t>
            </a:r>
            <a:endParaRPr>
              <a:solidFill>
                <a:srgbClr val="444746"/>
              </a:solidFill>
              <a:highlight>
                <a:srgbClr val="FFFFFF"/>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rgbClr val="444746"/>
                </a:solidFill>
                <a:highlight>
                  <a:srgbClr val="FFFFFF"/>
                </a:highlight>
                <a:latin typeface="Lato"/>
                <a:ea typeface="Lato"/>
                <a:cs typeface="Lato"/>
                <a:sym typeface="Lato"/>
              </a:rPr>
              <a:t>to what extent to these techniques influence young people?</a:t>
            </a:r>
            <a:endParaRPr>
              <a:solidFill>
                <a:srgbClr val="444746"/>
              </a:solidFill>
              <a:highlight>
                <a:srgbClr val="FFFFFF"/>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rgbClr val="444746"/>
                </a:solidFill>
                <a:highlight>
                  <a:srgbClr val="FFFFFF"/>
                </a:highlight>
                <a:latin typeface="Lato"/>
                <a:ea typeface="Lato"/>
                <a:cs typeface="Lato"/>
                <a:sym typeface="Lato"/>
              </a:rPr>
              <a:t>which do you think are most powerful and why?</a:t>
            </a:r>
            <a:endParaRPr>
              <a:solidFill>
                <a:srgbClr val="444746"/>
              </a:solidFill>
              <a:highlight>
                <a:srgbClr val="FFFFFF"/>
              </a:highlight>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444746"/>
                </a:solidFill>
                <a:highlight>
                  <a:srgbClr val="FFFFFF"/>
                </a:highlight>
                <a:latin typeface="Lato"/>
                <a:ea typeface="Lato"/>
                <a:cs typeface="Lato"/>
                <a:sym typeface="Lato"/>
              </a:rPr>
              <a:t>stretch - can you think of examples where these have been used?</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4caaae82f0_0_1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14caaae82f0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For each example, ask students to come up with other real world examples.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575e96a1fb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4caaae82f0_0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14caaae82f0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For each example, ask students to come up with other real world examples.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655c67f175f10be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655c67f175f10be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For each example, ask students to come up with other real world examples.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4caaae82f0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14caaae82f0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Note that there may be others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4caaae82f0_0_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14caaae82f0_0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ab604fc137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1ab604fc137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Additional context</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Lots of e-commerce companies use social proof and it has shown that it increases revenue for the businesses. </a:t>
            </a:r>
            <a:endParaRPr>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173793e920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2173793e920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Additional context</a:t>
            </a:r>
            <a:endParaRPr b="1"/>
          </a:p>
          <a:p>
            <a:pPr indent="0" lvl="0" marL="0" rtl="0" algn="l">
              <a:lnSpc>
                <a:spcPct val="100000"/>
              </a:lnSpc>
              <a:spcBef>
                <a:spcPts val="0"/>
              </a:spcBef>
              <a:spcAft>
                <a:spcPts val="0"/>
              </a:spcAft>
              <a:buSzPts val="1100"/>
              <a:buNone/>
            </a:pPr>
            <a:r>
              <a:rPr lang="en-GB"/>
              <a:t>Lots of e-commerce companies use social proof and it has shown that it increases revenue for the businesses.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7e6cb920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27e6cb9207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4caaae82f0_0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14caaae82f0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Students to write answers down in their notebooks.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Additional context</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Other advertising techniques may include personalisation (e.g. welcome back ‘name’) and emotional appeal (e.g. charity adverts).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5a32486968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15a32486968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Remember that when we choose a product there will be lots of other similar products available on the market. Some may even be better, or better value!</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Adverts try to influence us to buy </a:t>
            </a:r>
            <a:r>
              <a:rPr i="1" lang="en-GB">
                <a:latin typeface="Lato"/>
                <a:ea typeface="Lato"/>
                <a:cs typeface="Lato"/>
                <a:sym typeface="Lato"/>
              </a:rPr>
              <a:t>their </a:t>
            </a:r>
            <a:r>
              <a:rPr lang="en-GB">
                <a:latin typeface="Lato"/>
                <a:ea typeface="Lato"/>
                <a:cs typeface="Lato"/>
                <a:sym typeface="Lato"/>
              </a:rPr>
              <a:t>products.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prompt questions</a:t>
            </a:r>
            <a:endParaRPr>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Why did you choose that advert? What Advertising techniques were used?</a:t>
            </a:r>
            <a:endParaRPr>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Is the product something that you need or want to spend your money on?</a:t>
            </a:r>
            <a:endParaRPr>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Is there a cost saving if you buy one vs the other?</a:t>
            </a:r>
            <a:endParaRPr>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Might we sometimes want to go for the more expensive option?</a:t>
            </a:r>
            <a:endParaRPr>
              <a:solidFill>
                <a:schemeClr val="dk1"/>
              </a:solidFill>
              <a:latin typeface="Lato"/>
              <a:ea typeface="Lato"/>
              <a:cs typeface="Lato"/>
              <a:sym typeface="Lato"/>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ab604fc137_0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1ab604fc137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sz="1000">
                <a:solidFill>
                  <a:schemeClr val="dk1"/>
                </a:solidFill>
              </a:rPr>
              <a:t>Adaptation: </a:t>
            </a:r>
            <a:endParaRPr sz="1000">
              <a:solidFill>
                <a:schemeClr val="dk1"/>
              </a:solidFill>
            </a:endParaRPr>
          </a:p>
          <a:p>
            <a:pPr indent="0" lvl="0" marL="0" rtl="0" algn="l">
              <a:lnSpc>
                <a:spcPct val="115000"/>
              </a:lnSpc>
              <a:spcBef>
                <a:spcPts val="0"/>
              </a:spcBef>
              <a:spcAft>
                <a:spcPts val="0"/>
              </a:spcAft>
              <a:buSzPts val="1100"/>
              <a:buNone/>
            </a:pPr>
            <a:r>
              <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GB" sz="1000">
                <a:solidFill>
                  <a:schemeClr val="dk1"/>
                </a:solidFill>
              </a:rPr>
              <a:t>Shivaughn needs to be aware that…</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GB" sz="1000">
                <a:solidFill>
                  <a:schemeClr val="dk1"/>
                </a:solidFill>
              </a:rPr>
              <a:t>Companies use advertising to make us buy their products - for example…</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GB" sz="1000">
                <a:solidFill>
                  <a:schemeClr val="dk1"/>
                </a:solidFill>
              </a:rPr>
              <a:t>One thing that Shivaughn should </a:t>
            </a:r>
            <a:r>
              <a:rPr b="1" lang="en-GB" sz="1000">
                <a:solidFill>
                  <a:schemeClr val="dk1"/>
                </a:solidFill>
              </a:rPr>
              <a:t>start </a:t>
            </a:r>
            <a:r>
              <a:rPr lang="en-GB" sz="1000">
                <a:solidFill>
                  <a:schemeClr val="dk1"/>
                </a:solidFill>
              </a:rPr>
              <a:t>doing: </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GB" sz="1000">
                <a:solidFill>
                  <a:schemeClr val="dk1"/>
                </a:solidFill>
              </a:rPr>
              <a:t>One thing that Shivaughn should </a:t>
            </a:r>
            <a:r>
              <a:rPr b="1" lang="en-GB" sz="1000">
                <a:solidFill>
                  <a:schemeClr val="dk1"/>
                </a:solidFill>
              </a:rPr>
              <a:t>stop </a:t>
            </a:r>
            <a:r>
              <a:rPr lang="en-GB" sz="1000">
                <a:solidFill>
                  <a:schemeClr val="dk1"/>
                </a:solidFill>
              </a:rPr>
              <a:t>doing: </a:t>
            </a:r>
            <a:endParaRPr sz="10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e223141fb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1e223141fb0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AutoNum type="arabicPeriod"/>
            </a:pPr>
            <a:r>
              <a:rPr lang="en-GB">
                <a:solidFill>
                  <a:schemeClr val="dk1"/>
                </a:solidFill>
                <a:latin typeface="Lato"/>
                <a:ea typeface="Lato"/>
                <a:cs typeface="Lato"/>
                <a:sym typeface="Lato"/>
              </a:rPr>
              <a:t>What can we learn from Poku about making better buying decisions?</a:t>
            </a:r>
            <a:endParaRPr>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AutoNum type="arabicPeriod"/>
            </a:pPr>
            <a:r>
              <a:rPr lang="en-GB">
                <a:solidFill>
                  <a:schemeClr val="dk1"/>
                </a:solidFill>
                <a:latin typeface="Lato"/>
                <a:ea typeface="Lato"/>
                <a:cs typeface="Lato"/>
                <a:sym typeface="Lato"/>
              </a:rPr>
              <a:t>What other tools can we use or questions can we ask to help us make informed spending decisions?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Teacher explanation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Before making a purchase, it’s important to consider how long the item will last and how many times the item will be used. That way we can be more discerning/ savvy when it comes to purchase decisions.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Encourage students to use learning from the entire unit. Responses can be found on the following slide (listed below). Students may have others not listed.</a:t>
            </a:r>
            <a:endParaRPr>
              <a:latin typeface="Lato"/>
              <a:ea typeface="Lato"/>
              <a:cs typeface="Lato"/>
              <a:sym typeface="Lato"/>
            </a:endParaRPr>
          </a:p>
          <a:p>
            <a:pPr indent="-298450" lvl="1" marL="914400" rtl="0" algn="l">
              <a:lnSpc>
                <a:spcPct val="115000"/>
              </a:lnSpc>
              <a:spcBef>
                <a:spcPts val="0"/>
              </a:spcBef>
              <a:spcAft>
                <a:spcPts val="0"/>
              </a:spcAft>
              <a:buClr>
                <a:schemeClr val="dk1"/>
              </a:buClr>
              <a:buSzPts val="1100"/>
              <a:buFont typeface="Lato"/>
              <a:buAutoNum type="alphaLcPeriod"/>
            </a:pPr>
            <a:r>
              <a:rPr lang="en-GB">
                <a:solidFill>
                  <a:schemeClr val="dk1"/>
                </a:solidFill>
                <a:latin typeface="Lato"/>
                <a:ea typeface="Lato"/>
                <a:cs typeface="Lato"/>
                <a:sym typeface="Lato"/>
              </a:rPr>
              <a:t>Differentiating between wants and needs</a:t>
            </a:r>
            <a:endParaRPr>
              <a:solidFill>
                <a:schemeClr val="dk1"/>
              </a:solidFill>
              <a:latin typeface="Lato"/>
              <a:ea typeface="Lato"/>
              <a:cs typeface="Lato"/>
              <a:sym typeface="Lato"/>
            </a:endParaRPr>
          </a:p>
          <a:p>
            <a:pPr indent="-298450" lvl="1" marL="914400" rtl="0" algn="l">
              <a:lnSpc>
                <a:spcPct val="115000"/>
              </a:lnSpc>
              <a:spcBef>
                <a:spcPts val="0"/>
              </a:spcBef>
              <a:spcAft>
                <a:spcPts val="0"/>
              </a:spcAft>
              <a:buClr>
                <a:schemeClr val="dk1"/>
              </a:buClr>
              <a:buSzPts val="1100"/>
              <a:buFont typeface="Lato"/>
              <a:buAutoNum type="alphaLcPeriod"/>
            </a:pPr>
            <a:r>
              <a:rPr lang="en-GB">
                <a:solidFill>
                  <a:schemeClr val="dk1"/>
                </a:solidFill>
                <a:latin typeface="Lato"/>
                <a:ea typeface="Lato"/>
                <a:cs typeface="Lato"/>
                <a:sym typeface="Lato"/>
              </a:rPr>
              <a:t>Considering cost per use</a:t>
            </a:r>
            <a:endParaRPr>
              <a:solidFill>
                <a:schemeClr val="dk1"/>
              </a:solidFill>
              <a:latin typeface="Lato"/>
              <a:ea typeface="Lato"/>
              <a:cs typeface="Lato"/>
              <a:sym typeface="Lato"/>
            </a:endParaRPr>
          </a:p>
          <a:p>
            <a:pPr indent="-298450" lvl="1" marL="914400" rtl="0" algn="l">
              <a:lnSpc>
                <a:spcPct val="115000"/>
              </a:lnSpc>
              <a:spcBef>
                <a:spcPts val="0"/>
              </a:spcBef>
              <a:spcAft>
                <a:spcPts val="0"/>
              </a:spcAft>
              <a:buClr>
                <a:schemeClr val="dk1"/>
              </a:buClr>
              <a:buSzPts val="1100"/>
              <a:buFont typeface="Lato"/>
              <a:buAutoNum type="alphaLcPeriod"/>
            </a:pPr>
            <a:r>
              <a:rPr lang="en-GB">
                <a:solidFill>
                  <a:schemeClr val="dk1"/>
                </a:solidFill>
                <a:latin typeface="Lato"/>
                <a:ea typeface="Lato"/>
                <a:cs typeface="Lato"/>
                <a:sym typeface="Lato"/>
              </a:rPr>
              <a:t>Consider external influences and decide what’s most important to you</a:t>
            </a:r>
            <a:endParaRPr>
              <a:solidFill>
                <a:schemeClr val="dk1"/>
              </a:solidFill>
              <a:latin typeface="Lato"/>
              <a:ea typeface="Lato"/>
              <a:cs typeface="Lato"/>
              <a:sym typeface="Lato"/>
            </a:endParaRPr>
          </a:p>
          <a:p>
            <a:pPr indent="-298450" lvl="1" marL="914400" rtl="0" algn="l">
              <a:lnSpc>
                <a:spcPct val="115000"/>
              </a:lnSpc>
              <a:spcBef>
                <a:spcPts val="0"/>
              </a:spcBef>
              <a:spcAft>
                <a:spcPts val="0"/>
              </a:spcAft>
              <a:buClr>
                <a:schemeClr val="dk1"/>
              </a:buClr>
              <a:buSzPts val="1100"/>
              <a:buFont typeface="Lato"/>
              <a:buAutoNum type="alphaLcPeriod"/>
            </a:pPr>
            <a:r>
              <a:rPr lang="en-GB">
                <a:solidFill>
                  <a:schemeClr val="dk1"/>
                </a:solidFill>
                <a:latin typeface="Lato"/>
                <a:ea typeface="Lato"/>
                <a:cs typeface="Lato"/>
                <a:sym typeface="Lato"/>
              </a:rPr>
              <a:t>Recognise advertising techniques when looking at products and decide whether you really want/need that product or have been convinced by a good advertisement</a:t>
            </a:r>
            <a:endParaRPr>
              <a:solidFill>
                <a:schemeClr val="dk1"/>
              </a:solidFill>
              <a:latin typeface="Lato"/>
              <a:ea typeface="Lato"/>
              <a:cs typeface="Lato"/>
              <a:sym typeface="Lato"/>
            </a:endParaRPr>
          </a:p>
          <a:p>
            <a:pPr indent="-298450" lvl="1" marL="914400" rtl="0" algn="l">
              <a:lnSpc>
                <a:spcPct val="115000"/>
              </a:lnSpc>
              <a:spcBef>
                <a:spcPts val="0"/>
              </a:spcBef>
              <a:spcAft>
                <a:spcPts val="0"/>
              </a:spcAft>
              <a:buClr>
                <a:schemeClr val="dk1"/>
              </a:buClr>
              <a:buSzPts val="1100"/>
              <a:buFont typeface="Lato"/>
              <a:buAutoNum type="alphaLcPeriod"/>
            </a:pPr>
            <a:r>
              <a:rPr lang="en-GB">
                <a:solidFill>
                  <a:schemeClr val="dk1"/>
                </a:solidFill>
                <a:latin typeface="Lato"/>
                <a:ea typeface="Lato"/>
                <a:cs typeface="Lato"/>
                <a:sym typeface="Lato"/>
              </a:rPr>
              <a:t>Consider the price of the item and whether the same product can be bought at a lower price</a:t>
            </a:r>
            <a:endParaRPr>
              <a:solidFill>
                <a:schemeClr val="dk1"/>
              </a:solidFill>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4caaae82f0_0_2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14caaae82f0_0_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575e96a1f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20ffb3cb65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220ffb3cb65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575e96a1fb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1575e96a1fb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3de74f69f7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23de74f69f7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3de74f69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23de74f69f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Stretch - ask students to have a more specific audience in mind for their advert. They should describe this audience such as vegetarians, music loves, environmentally conscious consumers etc.</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3de74f69f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23de74f69f7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r>
              <a:rPr lang="en-GB">
                <a:latin typeface="Lato"/>
                <a:ea typeface="Lato"/>
                <a:cs typeface="Lato"/>
                <a:sym typeface="Lato"/>
              </a:rPr>
              <a:t>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Pairs to switch adverts and complete the table, commenting on each criteria. THen students use full sentences to comment on the positives and ways to improve. </a:t>
            </a:r>
            <a:endParaRPr>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See Money Matters lesson 5</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hlinkClick r:id="rId2"/>
              </a:rPr>
              <a:t>https://natwest.mymoneysense.com/teachers/resources-8-12s/topic-8-what-affects-my-choices-about-money/lesson-plan/</a:t>
            </a:r>
            <a:endParaRPr>
              <a:solidFill>
                <a:schemeClr val="dk1"/>
              </a:solidFill>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4caaae82f0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4caaae82f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f1038d9e8d_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2f1038d9e8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f1038d9e8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2f1038d9e8d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It’s easy to spend money on things we don’t really need or even particularly want because of compelling and engaging advertisements; or because we feel pressured into spending on something that someone else says is important. By understanding the different pressures, people can make more informed money choices and make better budgeting decisions.</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4fe42345ec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14fe42345ec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guidance notes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2600"/>
              <a:buFont typeface="Arial"/>
              <a:buNone/>
            </a:pPr>
            <a:r>
              <a:rPr lang="en-GB">
                <a:solidFill>
                  <a:schemeClr val="dk1"/>
                </a:solidFill>
                <a:latin typeface="Lato"/>
                <a:ea typeface="Lato"/>
                <a:cs typeface="Lato"/>
                <a:sym typeface="Lato"/>
              </a:rPr>
              <a:t>There are lots of pressures in our lives, whether from individuals or companies, that will influence our spending behaviours. Here are a few. </a:t>
            </a:r>
            <a:endParaRPr i="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f1038d9e8d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2f1038d9e8d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e2cae5b13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e2cae5b13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e2cae5b13_0_2"/>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31" name="Shape 3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2" name="Shape 32"/>
        <p:cNvGrpSpPr/>
        <p:nvPr/>
      </p:nvGrpSpPr>
      <p:grpSpPr>
        <a:xfrm>
          <a:off x="0" y="0"/>
          <a:ext cx="0" cy="0"/>
          <a:chOff x="0" y="0"/>
          <a:chExt cx="0" cy="0"/>
        </a:xfrm>
      </p:grpSpPr>
      <p:sp>
        <p:nvSpPr>
          <p:cNvPr id="33" name="Google Shape;33;g2fe2cae5b13_0_2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 name="Google Shape;34;g2fe2cae5b13_0_2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35" name="Google Shape;35;g2fe2cae5b13_0_27"/>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6" name="Shape 36"/>
        <p:cNvGrpSpPr/>
        <p:nvPr/>
      </p:nvGrpSpPr>
      <p:grpSpPr>
        <a:xfrm>
          <a:off x="0" y="0"/>
          <a:ext cx="0" cy="0"/>
          <a:chOff x="0" y="0"/>
          <a:chExt cx="0" cy="0"/>
        </a:xfrm>
      </p:grpSpPr>
      <p:pic>
        <p:nvPicPr>
          <p:cNvPr id="37" name="Google Shape;37;g2fe2cae5b13_0_31"/>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8" name="Google Shape;38;g2fe2cae5b13_0_31"/>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9" name="Shape 39"/>
        <p:cNvGrpSpPr/>
        <p:nvPr/>
      </p:nvGrpSpPr>
      <p:grpSpPr>
        <a:xfrm>
          <a:off x="0" y="0"/>
          <a:ext cx="0" cy="0"/>
          <a:chOff x="0" y="0"/>
          <a:chExt cx="0" cy="0"/>
        </a:xfrm>
      </p:grpSpPr>
      <p:pic>
        <p:nvPicPr>
          <p:cNvPr id="40" name="Google Shape;40;g2fe2cae5b13_0_3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41" name="Shape 4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42" name="Shape 42"/>
        <p:cNvGrpSpPr/>
        <p:nvPr/>
      </p:nvGrpSpPr>
      <p:grpSpPr>
        <a:xfrm>
          <a:off x="0" y="0"/>
          <a:ext cx="0" cy="0"/>
          <a:chOff x="0" y="0"/>
          <a:chExt cx="0" cy="0"/>
        </a:xfrm>
      </p:grpSpPr>
      <p:sp>
        <p:nvSpPr>
          <p:cNvPr id="43" name="Google Shape;43;g2fe2cae5b13_0_3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g2fe2cae5b13_0_37"/>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45" name="Shape 45"/>
        <p:cNvGrpSpPr/>
        <p:nvPr/>
      </p:nvGrpSpPr>
      <p:grpSpPr>
        <a:xfrm>
          <a:off x="0" y="0"/>
          <a:ext cx="0" cy="0"/>
          <a:chOff x="0" y="0"/>
          <a:chExt cx="0" cy="0"/>
        </a:xfrm>
      </p:grpSpPr>
      <p:sp>
        <p:nvSpPr>
          <p:cNvPr id="46" name="Google Shape;46;g2fe2cae5b13_0_4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g2fe2cae5b13_0_41"/>
          <p:cNvSpPr txBox="1"/>
          <p:nvPr/>
        </p:nvSpPr>
        <p:spPr>
          <a:xfrm>
            <a:off x="379375" y="30990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8" name="Shape 48"/>
        <p:cNvGrpSpPr/>
        <p:nvPr/>
      </p:nvGrpSpPr>
      <p:grpSpPr>
        <a:xfrm>
          <a:off x="0" y="0"/>
          <a:ext cx="0" cy="0"/>
          <a:chOff x="0" y="0"/>
          <a:chExt cx="0" cy="0"/>
        </a:xfrm>
      </p:grpSpPr>
      <p:pic>
        <p:nvPicPr>
          <p:cNvPr id="49" name="Google Shape;49;g2fe2cae5b13_0_4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50" name="Shape 50"/>
        <p:cNvGrpSpPr/>
        <p:nvPr/>
      </p:nvGrpSpPr>
      <p:grpSpPr>
        <a:xfrm>
          <a:off x="0" y="0"/>
          <a:ext cx="0" cy="0"/>
          <a:chOff x="0" y="0"/>
          <a:chExt cx="0" cy="0"/>
        </a:xfrm>
      </p:grpSpPr>
      <p:sp>
        <p:nvSpPr>
          <p:cNvPr id="51" name="Google Shape;51;g2fe2cae5b13_0_4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 name="Google Shape;52;g2fe2cae5b13_0_46"/>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sp>
        <p:nvSpPr>
          <p:cNvPr id="12" name="Google Shape;12;g2fe2cae5b13_0_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g2fe2cae5b13_0_6"/>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14" name="Shape 14"/>
        <p:cNvGrpSpPr/>
        <p:nvPr/>
      </p:nvGrpSpPr>
      <p:grpSpPr>
        <a:xfrm>
          <a:off x="0" y="0"/>
          <a:ext cx="0" cy="0"/>
          <a:chOff x="0" y="0"/>
          <a:chExt cx="0" cy="0"/>
        </a:xfrm>
      </p:grpSpPr>
      <p:pic>
        <p:nvPicPr>
          <p:cNvPr id="15" name="Google Shape;15;g2fe2cae5b13_0_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6" name="Shape 16"/>
        <p:cNvGrpSpPr/>
        <p:nvPr/>
      </p:nvGrpSpPr>
      <p:grpSpPr>
        <a:xfrm>
          <a:off x="0" y="0"/>
          <a:ext cx="0" cy="0"/>
          <a:chOff x="0" y="0"/>
          <a:chExt cx="0" cy="0"/>
        </a:xfrm>
      </p:grpSpPr>
      <p:pic>
        <p:nvPicPr>
          <p:cNvPr id="17" name="Google Shape;17;g2fe2cae5b13_0_1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2fe2cae5b13_0_13"/>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0" name="Shape 20"/>
        <p:cNvGrpSpPr/>
        <p:nvPr/>
      </p:nvGrpSpPr>
      <p:grpSpPr>
        <a:xfrm>
          <a:off x="0" y="0"/>
          <a:ext cx="0" cy="0"/>
          <a:chOff x="0" y="0"/>
          <a:chExt cx="0" cy="0"/>
        </a:xfrm>
      </p:grpSpPr>
      <p:pic>
        <p:nvPicPr>
          <p:cNvPr id="21" name="Google Shape;21;g2fe2cae5b13_0_15"/>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2" name="Shape 22"/>
        <p:cNvGrpSpPr/>
        <p:nvPr/>
      </p:nvGrpSpPr>
      <p:grpSpPr>
        <a:xfrm>
          <a:off x="0" y="0"/>
          <a:ext cx="0" cy="0"/>
          <a:chOff x="0" y="0"/>
          <a:chExt cx="0" cy="0"/>
        </a:xfrm>
      </p:grpSpPr>
      <p:sp>
        <p:nvSpPr>
          <p:cNvPr id="23" name="Google Shape;23;g2fe2cae5b13_0_1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4" name="Google Shape;24;g2fe2cae5b13_0_17"/>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25" name="Google Shape;25;g2fe2cae5b13_0_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6" name="Shape 26"/>
        <p:cNvGrpSpPr/>
        <p:nvPr/>
      </p:nvGrpSpPr>
      <p:grpSpPr>
        <a:xfrm>
          <a:off x="0" y="0"/>
          <a:ext cx="0" cy="0"/>
          <a:chOff x="0" y="0"/>
          <a:chExt cx="0" cy="0"/>
        </a:xfrm>
      </p:grpSpPr>
      <p:pic>
        <p:nvPicPr>
          <p:cNvPr id="27" name="Google Shape;27;g2fe2cae5b13_0_2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8" name="Shape 28"/>
        <p:cNvGrpSpPr/>
        <p:nvPr/>
      </p:nvGrpSpPr>
      <p:grpSpPr>
        <a:xfrm>
          <a:off x="0" y="0"/>
          <a:ext cx="0" cy="0"/>
          <a:chOff x="0" y="0"/>
          <a:chExt cx="0" cy="0"/>
        </a:xfrm>
      </p:grpSpPr>
      <p:sp>
        <p:nvSpPr>
          <p:cNvPr id="29" name="Google Shape;29;g2fe2cae5b13_0_2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g2fe2cae5b13_0_2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2cae5b13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hyperlink" Target="https://natwest.mymoneysense.com/teachers/resources-8-12s/topic-8-what-affects-my-choices-about-money/" TargetMode="External"/><Relationship Id="rId4" Type="http://schemas.openxmlformats.org/officeDocument/2006/relationships/hyperlink" Target="https://natwest.mymoneysense.com/challenge/to-buy-or-not-to-buy/" TargetMode="External"/><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www.youtube.com/watch?v=uFPEedHvHqs" TargetMode="External"/><Relationship Id="rId4" Type="http://schemas.openxmlformats.org/officeDocument/2006/relationships/image" Target="../media/image30.png"/><Relationship Id="rId5" Type="http://schemas.openxmlformats.org/officeDocument/2006/relationships/hyperlink" Target="http://www.youtube.com/watch?v=uFPEedHvHqs" TargetMode="External"/><Relationship Id="rId6"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s://youtu.be/VBi7xpMzbJQ" TargetMode="External"/><Relationship Id="rId4" Type="http://schemas.openxmlformats.org/officeDocument/2006/relationships/hyperlink" Target="http://www.youtube.com/watch?v=VBi7xpMzbJQ" TargetMode="External"/><Relationship Id="rId5"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9.png"/><Relationship Id="rId4" Type="http://schemas.openxmlformats.org/officeDocument/2006/relationships/image" Target="../media/image44.jpg"/><Relationship Id="rId5" Type="http://schemas.openxmlformats.org/officeDocument/2006/relationships/image" Target="../media/image3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hyperlink" Target="https://www.youtube.com/watch?v=sivpcsMFuQI&amp;ab_channel=FTFLIC" TargetMode="External"/><Relationship Id="rId4" Type="http://schemas.openxmlformats.org/officeDocument/2006/relationships/hyperlink" Target="https://www.youtube.com/watch?v=sivpcsMFuQI&amp;ab_channel=FTFLIC" TargetMode="External"/><Relationship Id="rId5"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hyperlink" Target="https://www.citizensadvice.org.uk/debt-and-money/" TargetMode="External"/><Relationship Id="rId4" Type="http://schemas.openxmlformats.org/officeDocument/2006/relationships/image" Target="../media/image52.png"/><Relationship Id="rId5" Type="http://schemas.openxmlformats.org/officeDocument/2006/relationships/image" Target="../media/image43.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hyperlink" Target="https://resources.ftflic.com/" TargetMode="External"/><Relationship Id="rId4" Type="http://schemas.openxmlformats.org/officeDocument/2006/relationships/hyperlink" Target="https://www.bbc.com/worklife/article/20210329-do-maximisers-or-satisficers-make-better-decisions" TargetMode="External"/><Relationship Id="rId5" Type="http://schemas.openxmlformats.org/officeDocument/2006/relationships/hyperlink" Target="https://www.investopedia.com/financial-edge/1111/8-of-the-most-successful-ad-campaigns-of-all-time.aspx" TargetMode="External"/><Relationship Id="rId6" Type="http://schemas.openxmlformats.org/officeDocument/2006/relationships/hyperlink" Target="https://www.forbes.com/sites/forbesagencycouncil/2022/04/28/how-social-media-impacts-consumer-buying/" TargetMode="External"/><Relationship Id="rId7" Type="http://schemas.openxmlformats.org/officeDocument/2006/relationships/hyperlink" Target="https://www.citizensadvice.org.uk/policy/publications/tricks-of-the-trade-how-online-customer-journeys-create-consumer-harm-and-what-to-do-about-i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50.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50.png"/><Relationship Id="rId4" Type="http://schemas.openxmlformats.org/officeDocument/2006/relationships/image" Target="../media/image41.png"/><Relationship Id="rId5"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5.jpg"/><Relationship Id="rId5" Type="http://schemas.openxmlformats.org/officeDocument/2006/relationships/image" Target="../media/image56.png"/><Relationship Id="rId6" Type="http://schemas.openxmlformats.org/officeDocument/2006/relationships/image" Target="../media/image22.png"/><Relationship Id="rId7"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25.jpg"/><Relationship Id="rId5" Type="http://schemas.openxmlformats.org/officeDocument/2006/relationships/image" Target="../media/image56.png"/><Relationship Id="rId6" Type="http://schemas.openxmlformats.org/officeDocument/2006/relationships/image" Target="../media/image22.png"/><Relationship Id="rId7"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6" name="Shape 56"/>
        <p:cNvGrpSpPr/>
        <p:nvPr/>
      </p:nvGrpSpPr>
      <p:grpSpPr>
        <a:xfrm>
          <a:off x="0" y="0"/>
          <a:ext cx="0" cy="0"/>
          <a:chOff x="0" y="0"/>
          <a:chExt cx="0" cy="0"/>
        </a:xfrm>
      </p:grpSpPr>
      <p:sp>
        <p:nvSpPr>
          <p:cNvPr id="57" name="Google Shape;57;p1"/>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take care of monthly money</a:t>
            </a:r>
            <a:endParaRPr b="1" i="0" sz="48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p:txBody>
      </p:sp>
      <p:pic>
        <p:nvPicPr>
          <p:cNvPr id="58" name="Google Shape;58;p1"/>
          <p:cNvPicPr preferRelativeResize="0"/>
          <p:nvPr/>
        </p:nvPicPr>
        <p:blipFill rotWithShape="1">
          <a:blip r:embed="rId3">
            <a:alphaModFix/>
          </a:blip>
          <a:srcRect b="0" l="0" r="0" t="0"/>
          <a:stretch/>
        </p:blipFill>
        <p:spPr>
          <a:xfrm>
            <a:off x="434324" y="3306997"/>
            <a:ext cx="789898" cy="789898"/>
          </a:xfrm>
          <a:prstGeom prst="rect">
            <a:avLst/>
          </a:prstGeom>
          <a:noFill/>
          <a:ln>
            <a:noFill/>
          </a:ln>
        </p:spPr>
      </p:pic>
      <p:sp>
        <p:nvSpPr>
          <p:cNvPr id="59" name="Google Shape;59;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Three (recommended for Year 7)</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f1038d9e8d_0_166"/>
          <p:cNvSpPr txBox="1"/>
          <p:nvPr/>
        </p:nvSpPr>
        <p:spPr>
          <a:xfrm>
            <a:off x="360375" y="2060700"/>
            <a:ext cx="7984500" cy="1022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Let’s explore how a young person could be influenced to spend their money</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600"/>
              <a:buFont typeface="Arial"/>
              <a:buNone/>
            </a:pPr>
            <a:r>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f1038d9e8d_0_255"/>
          <p:cNvSpPr/>
          <p:nvPr/>
        </p:nvSpPr>
        <p:spPr>
          <a:xfrm>
            <a:off x="1890200" y="1849925"/>
            <a:ext cx="1709700" cy="1845300"/>
          </a:xfrm>
          <a:prstGeom prst="rect">
            <a:avLst/>
          </a:prstGeom>
          <a:solidFill>
            <a:schemeClr val="lt1"/>
          </a:solidFill>
          <a:ln cap="flat" cmpd="sng" w="38100">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en-GB" sz="1200">
                <a:latin typeface="Lato"/>
                <a:ea typeface="Lato"/>
                <a:cs typeface="Lato"/>
                <a:sym typeface="Lato"/>
              </a:rPr>
              <a:t>Shivaughn</a:t>
            </a:r>
            <a:r>
              <a:rPr b="1" i="0" lang="en-GB" sz="1200" u="none" cap="none" strike="noStrike">
                <a:solidFill>
                  <a:srgbClr val="000000"/>
                </a:solidFill>
                <a:latin typeface="Lato"/>
                <a:ea typeface="Lato"/>
                <a:cs typeface="Lato"/>
                <a:sym typeface="Lato"/>
              </a:rPr>
              <a:t>’s aunt</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You want to encourage </a:t>
            </a:r>
            <a:r>
              <a:rPr lang="en-GB" sz="1200">
                <a:latin typeface="Lato"/>
                <a:ea typeface="Lato"/>
                <a:cs typeface="Lato"/>
                <a:sym typeface="Lato"/>
              </a:rPr>
              <a:t>Shivaughn</a:t>
            </a:r>
            <a:r>
              <a:rPr b="0" i="0" lang="en-GB" sz="1200" u="none" cap="none" strike="noStrike">
                <a:solidFill>
                  <a:srgbClr val="000000"/>
                </a:solidFill>
                <a:latin typeface="Lato"/>
                <a:ea typeface="Lato"/>
                <a:cs typeface="Lato"/>
                <a:sym typeface="Lato"/>
              </a:rPr>
              <a:t> to save the money for the future.</a:t>
            </a:r>
            <a:endParaRPr b="0" i="0" sz="1200" u="none" cap="none" strike="noStrike">
              <a:solidFill>
                <a:srgbClr val="000000"/>
              </a:solidFill>
              <a:latin typeface="Lato"/>
              <a:ea typeface="Lato"/>
              <a:cs typeface="Lato"/>
              <a:sym typeface="Lato"/>
            </a:endParaRPr>
          </a:p>
        </p:txBody>
      </p:sp>
      <p:sp>
        <p:nvSpPr>
          <p:cNvPr id="145" name="Google Shape;145;g2f1038d9e8d_0_255"/>
          <p:cNvSpPr/>
          <p:nvPr/>
        </p:nvSpPr>
        <p:spPr>
          <a:xfrm>
            <a:off x="61400" y="1849925"/>
            <a:ext cx="1709700" cy="2838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600" u="none" cap="none" strike="noStrike">
                <a:solidFill>
                  <a:srgbClr val="000000"/>
                </a:solidFill>
                <a:latin typeface="Lato"/>
                <a:ea typeface="Lato"/>
                <a:cs typeface="Lato"/>
                <a:sym typeface="Lato"/>
              </a:rPr>
              <a:t>Shivaughn</a:t>
            </a:r>
            <a:endParaRPr b="1" sz="1600">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1" sz="1600">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600" u="none" cap="none" strike="noStrike">
                <a:solidFill>
                  <a:srgbClr val="000000"/>
                </a:solidFill>
                <a:latin typeface="Lato"/>
                <a:ea typeface="Lato"/>
                <a:cs typeface="Lato"/>
                <a:sym typeface="Lato"/>
              </a:rPr>
              <a:t>You have saved up £15 from helping your sister out at her shop and you are working out what to do with the money.  </a:t>
            </a:r>
            <a:endParaRPr b="0" i="0" sz="1600" u="none" cap="none" strike="noStrike">
              <a:solidFill>
                <a:srgbClr val="000000"/>
              </a:solidFill>
              <a:latin typeface="Lato"/>
              <a:ea typeface="Lato"/>
              <a:cs typeface="Lato"/>
              <a:sym typeface="Lato"/>
            </a:endParaRPr>
          </a:p>
        </p:txBody>
      </p:sp>
      <p:sp>
        <p:nvSpPr>
          <p:cNvPr id="146" name="Google Shape;146;g2f1038d9e8d_0_255"/>
          <p:cNvSpPr/>
          <p:nvPr/>
        </p:nvSpPr>
        <p:spPr>
          <a:xfrm>
            <a:off x="3719000" y="1849925"/>
            <a:ext cx="1709700" cy="1845300"/>
          </a:xfrm>
          <a:prstGeom prst="rect">
            <a:avLst/>
          </a:prstGeom>
          <a:solidFill>
            <a:schemeClr val="lt1"/>
          </a:solidFill>
          <a:ln cap="flat" cmpd="sng" w="38100">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en-GB" sz="1200">
                <a:latin typeface="Lato"/>
                <a:ea typeface="Lato"/>
                <a:cs typeface="Lato"/>
                <a:sym typeface="Lato"/>
              </a:rPr>
              <a:t>Shivaughn</a:t>
            </a:r>
            <a:r>
              <a:rPr b="1" i="0" lang="en-GB" sz="1200" u="none" cap="none" strike="noStrike">
                <a:solidFill>
                  <a:srgbClr val="000000"/>
                </a:solidFill>
                <a:latin typeface="Lato"/>
                <a:ea typeface="Lato"/>
                <a:cs typeface="Lato"/>
                <a:sym typeface="Lato"/>
              </a:rPr>
              <a:t>’s best friend</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You want </a:t>
            </a:r>
            <a:r>
              <a:rPr lang="en-GB" sz="1200">
                <a:latin typeface="Lato"/>
                <a:ea typeface="Lato"/>
                <a:cs typeface="Lato"/>
                <a:sym typeface="Lato"/>
              </a:rPr>
              <a:t>Shivaugn </a:t>
            </a:r>
            <a:r>
              <a:rPr b="0" i="0" lang="en-GB" sz="1200" u="none" cap="none" strike="noStrike">
                <a:solidFill>
                  <a:srgbClr val="000000"/>
                </a:solidFill>
                <a:latin typeface="Lato"/>
                <a:ea typeface="Lato"/>
                <a:cs typeface="Lato"/>
                <a:sym typeface="Lato"/>
              </a:rPr>
              <a:t>to use it at a new Korean restaurant you have both wanted to check out together.</a:t>
            </a:r>
            <a:endParaRPr b="0"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p:txBody>
      </p:sp>
      <p:sp>
        <p:nvSpPr>
          <p:cNvPr id="147" name="Google Shape;147;g2f1038d9e8d_0_255"/>
          <p:cNvSpPr/>
          <p:nvPr/>
        </p:nvSpPr>
        <p:spPr>
          <a:xfrm>
            <a:off x="7376600" y="1849925"/>
            <a:ext cx="1709700" cy="1845300"/>
          </a:xfrm>
          <a:prstGeom prst="rect">
            <a:avLst/>
          </a:prstGeom>
          <a:solidFill>
            <a:schemeClr val="lt1"/>
          </a:solidFill>
          <a:ln cap="flat" cmpd="sng" w="3810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New clothes shop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1" i="0" sz="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Lato"/>
                <a:ea typeface="Lato"/>
                <a:cs typeface="Lato"/>
                <a:sym typeface="Lato"/>
              </a:rPr>
              <a:t>You recently came up with a new environmentally friendly clothes company and would like to sell more t-shirts. You offer a 3 for 2 deal where each t-shirt costs £7.50.</a:t>
            </a:r>
            <a:endParaRPr b="0" i="0" sz="1100" u="none" cap="none" strike="noStrike">
              <a:solidFill>
                <a:srgbClr val="000000"/>
              </a:solidFill>
              <a:latin typeface="Lato"/>
              <a:ea typeface="Lato"/>
              <a:cs typeface="Lato"/>
              <a:sym typeface="Lato"/>
            </a:endParaRPr>
          </a:p>
        </p:txBody>
      </p:sp>
      <p:sp>
        <p:nvSpPr>
          <p:cNvPr id="148" name="Google Shape;148;g2f1038d9e8d_0_255"/>
          <p:cNvSpPr/>
          <p:nvPr/>
        </p:nvSpPr>
        <p:spPr>
          <a:xfrm>
            <a:off x="5547800" y="1849925"/>
            <a:ext cx="1709700" cy="1845300"/>
          </a:xfrm>
          <a:prstGeom prst="rect">
            <a:avLst/>
          </a:prstGeom>
          <a:solidFill>
            <a:schemeClr val="accent6"/>
          </a:solidFill>
          <a:ln cap="flat" cmpd="sng" w="38100">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en-GB" sz="1200">
                <a:latin typeface="Lato"/>
                <a:ea typeface="Lato"/>
                <a:cs typeface="Lato"/>
                <a:sym typeface="Lato"/>
              </a:rPr>
              <a:t>A </a:t>
            </a:r>
            <a:r>
              <a:rPr b="1" i="0" lang="en-GB" sz="1200" u="none" cap="none" strike="noStrike">
                <a:solidFill>
                  <a:srgbClr val="000000"/>
                </a:solidFill>
                <a:latin typeface="Lato"/>
                <a:ea typeface="Lato"/>
                <a:cs typeface="Lato"/>
                <a:sym typeface="Lato"/>
              </a:rPr>
              <a:t>Local charity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You are raising awareness and money for a local charity which is helping elderly people in the community. </a:t>
            </a:r>
            <a:endParaRPr b="0"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sp>
        <p:nvSpPr>
          <p:cNvPr id="149" name="Google Shape;149;g2f1038d9e8d_0_255"/>
          <p:cNvSpPr txBox="1"/>
          <p:nvPr/>
        </p:nvSpPr>
        <p:spPr>
          <a:xfrm>
            <a:off x="447325" y="218350"/>
            <a:ext cx="8090100" cy="1435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1"/>
                  </a:ext>
                </a:extLst>
              </a:rPr>
              <a:t>Activity </a:t>
            </a:r>
            <a:r>
              <a:rPr b="1" i="0" lang="en-GB" sz="2900" u="none" cap="none" strike="noStrike">
                <a:solidFill>
                  <a:schemeClr val="lt1"/>
                </a:solidFill>
                <a:latin typeface="Lato"/>
                <a:ea typeface="Lato"/>
                <a:cs typeface="Lato"/>
                <a:sym typeface="Lato"/>
              </a:rPr>
              <a:t>| How will Shivaughn spend the money?</a:t>
            </a:r>
            <a:endParaRPr b="1" i="0" sz="29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600"/>
              <a:buFont typeface="Arial"/>
              <a:buNone/>
            </a:pPr>
            <a:r>
              <a:t/>
            </a:r>
            <a:endParaRPr b="1" i="0" sz="1800" u="none" cap="none" strike="noStrike">
              <a:solidFill>
                <a:schemeClr val="lt1"/>
              </a:solidFill>
              <a:latin typeface="Lato"/>
              <a:ea typeface="Lato"/>
              <a:cs typeface="Lato"/>
              <a:sym typeface="Lato"/>
            </a:endParaRPr>
          </a:p>
        </p:txBody>
      </p:sp>
      <p:sp>
        <p:nvSpPr>
          <p:cNvPr id="150" name="Google Shape;150;g2f1038d9e8d_0_255"/>
          <p:cNvSpPr txBox="1"/>
          <p:nvPr/>
        </p:nvSpPr>
        <p:spPr>
          <a:xfrm>
            <a:off x="61400" y="4685575"/>
            <a:ext cx="6963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000" u="none" cap="none" strike="noStrike">
                <a:solidFill>
                  <a:schemeClr val="lt1"/>
                </a:solidFill>
                <a:latin typeface="Lato"/>
                <a:ea typeface="Lato"/>
                <a:cs typeface="Lato"/>
                <a:sym typeface="Lato"/>
              </a:rPr>
              <a:t>Adapted from</a:t>
            </a:r>
            <a:r>
              <a:rPr b="0" i="0" lang="en-GB" sz="1000" u="sng" cap="none" strike="noStrike">
                <a:solidFill>
                  <a:schemeClr val="lt1"/>
                </a:solidFill>
                <a:latin typeface="Lato"/>
                <a:ea typeface="Lato"/>
                <a:cs typeface="Lato"/>
                <a:sym typeface="Lato"/>
                <a:hlinkClick r:id="rId3">
                  <a:extLst>
                    <a:ext uri="{A12FA001-AC4F-418D-AE19-62706E023703}">
                      <ahyp:hlinkClr val="tx"/>
                    </a:ext>
                  </a:extLst>
                </a:hlinkClick>
              </a:rPr>
              <a:t> NatWest Moneysense resources </a:t>
            </a:r>
            <a:endParaRPr b="0" i="0" sz="10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000" u="none" cap="none" strike="noStrike">
                <a:solidFill>
                  <a:schemeClr val="lt1"/>
                </a:solidFill>
                <a:latin typeface="Lato"/>
                <a:ea typeface="Lato"/>
                <a:cs typeface="Lato"/>
                <a:sym typeface="Lato"/>
              </a:rPr>
              <a:t>Additional activity: </a:t>
            </a:r>
            <a:r>
              <a:rPr b="0" i="0" lang="en-GB" sz="1000" u="sng" cap="none" strike="noStrike">
                <a:solidFill>
                  <a:schemeClr val="lt1"/>
                </a:solidFill>
                <a:latin typeface="Lato"/>
                <a:ea typeface="Lato"/>
                <a:cs typeface="Lato"/>
                <a:sym typeface="Lato"/>
                <a:hlinkClick r:id="rId4">
                  <a:extLst>
                    <a:ext uri="{A12FA001-AC4F-418D-AE19-62706E023703}">
                      <ahyp:hlinkClr val="tx"/>
                    </a:ext>
                  </a:extLst>
                </a:hlinkClick>
              </a:rPr>
              <a:t>To buy or not to buy </a:t>
            </a:r>
            <a:endParaRPr b="0" i="0" sz="1000" u="none" cap="none" strike="noStrike">
              <a:solidFill>
                <a:schemeClr val="lt1"/>
              </a:solidFill>
              <a:latin typeface="Lato"/>
              <a:ea typeface="Lato"/>
              <a:cs typeface="Lato"/>
              <a:sym typeface="Lato"/>
            </a:endParaRPr>
          </a:p>
        </p:txBody>
      </p:sp>
      <p:sp>
        <p:nvSpPr>
          <p:cNvPr id="151" name="Google Shape;151;g2f1038d9e8d_0_255"/>
          <p:cNvSpPr txBox="1"/>
          <p:nvPr/>
        </p:nvSpPr>
        <p:spPr>
          <a:xfrm>
            <a:off x="1890200" y="3765450"/>
            <a:ext cx="1709700" cy="923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GB" sz="1200" u="none" cap="none" strike="noStrike">
                <a:solidFill>
                  <a:schemeClr val="dk1"/>
                </a:solidFill>
                <a:latin typeface="Lato"/>
                <a:ea typeface="Lato"/>
                <a:cs typeface="Lato"/>
                <a:sym typeface="Lato"/>
              </a:rPr>
              <a:t>Why would Shivaughn's aunt say it is important to save?</a:t>
            </a:r>
            <a:endParaRPr b="1" i="0" sz="1200" u="none" cap="none" strike="noStrike">
              <a:solidFill>
                <a:schemeClr val="dk1"/>
              </a:solidFill>
              <a:latin typeface="Lato"/>
              <a:ea typeface="Lato"/>
              <a:cs typeface="Lato"/>
              <a:sym typeface="Lato"/>
            </a:endParaRPr>
          </a:p>
        </p:txBody>
      </p:sp>
      <p:sp>
        <p:nvSpPr>
          <p:cNvPr id="152" name="Google Shape;152;g2f1038d9e8d_0_255"/>
          <p:cNvSpPr txBox="1"/>
          <p:nvPr/>
        </p:nvSpPr>
        <p:spPr>
          <a:xfrm>
            <a:off x="3719000" y="3765450"/>
            <a:ext cx="1709700" cy="923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GB" sz="1200" u="none" cap="none" strike="noStrike">
                <a:solidFill>
                  <a:schemeClr val="dk1"/>
                </a:solidFill>
                <a:latin typeface="Lato"/>
                <a:ea typeface="Lato"/>
                <a:cs typeface="Lato"/>
                <a:sym typeface="Lato"/>
              </a:rPr>
              <a:t>What is the benefit of spending money at restaurants? </a:t>
            </a:r>
            <a:endParaRPr b="1" i="0" sz="1300" u="none" cap="none" strike="noStrike">
              <a:solidFill>
                <a:schemeClr val="dk1"/>
              </a:solidFill>
              <a:latin typeface="Lato"/>
              <a:ea typeface="Lato"/>
              <a:cs typeface="Lato"/>
              <a:sym typeface="Lato"/>
            </a:endParaRPr>
          </a:p>
        </p:txBody>
      </p:sp>
      <p:sp>
        <p:nvSpPr>
          <p:cNvPr id="153" name="Google Shape;153;g2f1038d9e8d_0_255"/>
          <p:cNvSpPr txBox="1"/>
          <p:nvPr/>
        </p:nvSpPr>
        <p:spPr>
          <a:xfrm>
            <a:off x="7376600" y="3765450"/>
            <a:ext cx="1709700" cy="923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GB" sz="1200" u="none" cap="none" strike="noStrike">
                <a:solidFill>
                  <a:schemeClr val="dk1"/>
                </a:solidFill>
                <a:latin typeface="Lato"/>
                <a:ea typeface="Lato"/>
                <a:cs typeface="Lato"/>
                <a:sym typeface="Lato"/>
              </a:rPr>
              <a:t>Why should Shivaughn be concerned about the environment or animal welfare?</a:t>
            </a:r>
            <a:endParaRPr b="1" i="0" sz="1200" u="none" cap="none" strike="noStrike">
              <a:solidFill>
                <a:schemeClr val="dk1"/>
              </a:solidFill>
              <a:latin typeface="Lato"/>
              <a:ea typeface="Lato"/>
              <a:cs typeface="Lato"/>
              <a:sym typeface="Lato"/>
            </a:endParaRPr>
          </a:p>
        </p:txBody>
      </p:sp>
      <p:sp>
        <p:nvSpPr>
          <p:cNvPr id="154" name="Google Shape;154;g2f1038d9e8d_0_255"/>
          <p:cNvSpPr txBox="1"/>
          <p:nvPr/>
        </p:nvSpPr>
        <p:spPr>
          <a:xfrm>
            <a:off x="5547800" y="3765450"/>
            <a:ext cx="1709700" cy="923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GB" sz="1200" u="none" cap="none" strike="noStrike">
                <a:solidFill>
                  <a:schemeClr val="dk1"/>
                </a:solidFill>
                <a:latin typeface="Lato"/>
                <a:ea typeface="Lato"/>
                <a:cs typeface="Lato"/>
                <a:sym typeface="Lato"/>
              </a:rPr>
              <a:t>What is the benefit of supporting a local charity?</a:t>
            </a:r>
            <a:endParaRPr b="1" i="0" sz="1200" u="none" cap="none" strike="noStrike">
              <a:solidFill>
                <a:schemeClr val="dk1"/>
              </a:solidFill>
              <a:latin typeface="Arial"/>
              <a:ea typeface="Arial"/>
              <a:cs typeface="Arial"/>
              <a:sym typeface="Arial"/>
            </a:endParaRPr>
          </a:p>
        </p:txBody>
      </p:sp>
      <p:sp>
        <p:nvSpPr>
          <p:cNvPr id="155" name="Google Shape;155;g2f1038d9e8d_0_255"/>
          <p:cNvSpPr txBox="1"/>
          <p:nvPr/>
        </p:nvSpPr>
        <p:spPr>
          <a:xfrm>
            <a:off x="933775" y="864713"/>
            <a:ext cx="80901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lang="en-GB">
                <a:solidFill>
                  <a:schemeClr val="lt1"/>
                </a:solidFill>
                <a:latin typeface="Lato"/>
                <a:ea typeface="Lato"/>
                <a:cs typeface="Lato"/>
                <a:sym typeface="Lato"/>
              </a:rPr>
              <a:t>In groups of four, you have </a:t>
            </a:r>
            <a:r>
              <a:rPr b="1" i="0" lang="en-GB" u="none" cap="none" strike="noStrike">
                <a:solidFill>
                  <a:schemeClr val="lt1"/>
                </a:solidFill>
                <a:latin typeface="Lato"/>
                <a:ea typeface="Lato"/>
                <a:cs typeface="Lato"/>
                <a:sym typeface="Lato"/>
              </a:rPr>
              <a:t>5 minutes to </a:t>
            </a:r>
            <a:r>
              <a:rPr b="1" i="0" lang="en-GB" u="none" cap="none" strike="noStrike">
                <a:solidFill>
                  <a:schemeClr val="lt1"/>
                </a:solidFill>
                <a:latin typeface="Lato"/>
                <a:ea typeface="Lato"/>
                <a:cs typeface="Lato"/>
                <a:sym typeface="Lato"/>
                <a:extLst>
                  <a:ext uri="http://customooxmlschemas.google.com/">
                    <go:slidesCustomData xmlns:go="http://customooxmlschemas.google.com/" textRoundtripDataId="2"/>
                  </a:ext>
                </a:extLst>
              </a:rPr>
              <a:t>plan</a:t>
            </a:r>
            <a:r>
              <a:rPr b="1" i="0" lang="en-GB" u="none" cap="none" strike="noStrike">
                <a:solidFill>
                  <a:schemeClr val="lt1"/>
                </a:solidFill>
                <a:latin typeface="Lato"/>
                <a:ea typeface="Lato"/>
                <a:cs typeface="Lato"/>
                <a:sym typeface="Lato"/>
              </a:rPr>
              <a:t> your arguments to persuade Shivaughn to spend </a:t>
            </a:r>
            <a:r>
              <a:rPr b="1" i="0" lang="en-GB" u="none" cap="none" strike="noStrike">
                <a:solidFill>
                  <a:schemeClr val="lt1"/>
                </a:solidFill>
                <a:latin typeface="Lato"/>
                <a:ea typeface="Lato"/>
                <a:cs typeface="Lato"/>
                <a:sym typeface="Lato"/>
                <a:extLst>
                  <a:ext uri="http://customooxmlschemas.google.com/">
                    <go:slidesCustomData xmlns:go="http://customooxmlschemas.google.com/" textRoundtripDataId="3"/>
                  </a:ext>
                </a:extLst>
              </a:rPr>
              <a:t>the</a:t>
            </a:r>
            <a:r>
              <a:rPr b="1" i="0" lang="en-GB" u="none" cap="none" strike="noStrike">
                <a:solidFill>
                  <a:schemeClr val="lt1"/>
                </a:solidFill>
                <a:latin typeface="Lato"/>
                <a:ea typeface="Lato"/>
                <a:cs typeface="Lato"/>
                <a:sym typeface="Lato"/>
              </a:rPr>
              <a:t> money in the way in which your character thinks is best. </a:t>
            </a:r>
            <a:endParaRPr b="1" i="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b="1" i="0" lang="en-GB" u="none" cap="none" strike="noStrike">
                <a:solidFill>
                  <a:schemeClr val="lt1"/>
                </a:solidFill>
                <a:latin typeface="Lato"/>
                <a:ea typeface="Lato"/>
                <a:cs typeface="Lato"/>
                <a:sym typeface="Lato"/>
              </a:rPr>
              <a:t>Shivaughn will then decide how to spend their money and explain her choice.</a:t>
            </a:r>
            <a:endParaRPr b="1" i="0" u="none" cap="none" strike="noStrike">
              <a:solidFill>
                <a:schemeClr val="lt1"/>
              </a:solidFill>
              <a:latin typeface="Lato"/>
              <a:ea typeface="Lato"/>
              <a:cs typeface="Lato"/>
              <a:sym typeface="Lato"/>
            </a:endParaRPr>
          </a:p>
        </p:txBody>
      </p:sp>
      <p:pic>
        <p:nvPicPr>
          <p:cNvPr id="156" name="Google Shape;156;g2f1038d9e8d_0_255"/>
          <p:cNvPicPr preferRelativeResize="0"/>
          <p:nvPr/>
        </p:nvPicPr>
        <p:blipFill rotWithShape="1">
          <a:blip r:embed="rId5">
            <a:alphaModFix/>
          </a:blip>
          <a:srcRect b="0" l="0" r="0" t="0"/>
          <a:stretch/>
        </p:blipFill>
        <p:spPr>
          <a:xfrm>
            <a:off x="225325" y="941875"/>
            <a:ext cx="650004" cy="650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f1038d9e8d_0_306"/>
          <p:cNvSpPr txBox="1"/>
          <p:nvPr/>
        </p:nvSpPr>
        <p:spPr>
          <a:xfrm>
            <a:off x="2253200" y="1289950"/>
            <a:ext cx="6539700" cy="3016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300">
                <a:latin typeface="Lato"/>
                <a:ea typeface="Lato"/>
                <a:cs typeface="Lato"/>
                <a:sym typeface="Lato"/>
              </a:rPr>
              <a:t>You could begin your sentences with:</a:t>
            </a:r>
            <a:endParaRPr sz="2300">
              <a:latin typeface="Lato"/>
              <a:ea typeface="Lato"/>
              <a:cs typeface="Lato"/>
              <a:sym typeface="Lato"/>
            </a:endParaRPr>
          </a:p>
          <a:p>
            <a:pPr indent="0" lvl="0" marL="0" marR="0" rtl="0" algn="l">
              <a:lnSpc>
                <a:spcPct val="100000"/>
              </a:lnSpc>
              <a:spcBef>
                <a:spcPts val="0"/>
              </a:spcBef>
              <a:spcAft>
                <a:spcPts val="0"/>
              </a:spcAft>
              <a:buNone/>
            </a:pPr>
            <a:r>
              <a:t/>
            </a:r>
            <a:endParaRPr sz="2300">
              <a:latin typeface="Lato"/>
              <a:ea typeface="Lato"/>
              <a:cs typeface="Lato"/>
              <a:sym typeface="Lato"/>
            </a:endParaRPr>
          </a:p>
          <a:p>
            <a:pPr indent="-374650" lvl="0" marL="914400" marR="0" rtl="0" algn="l">
              <a:lnSpc>
                <a:spcPct val="100000"/>
              </a:lnSpc>
              <a:spcBef>
                <a:spcPts val="0"/>
              </a:spcBef>
              <a:spcAft>
                <a:spcPts val="0"/>
              </a:spcAft>
              <a:buClr>
                <a:srgbClr val="000000"/>
              </a:buClr>
              <a:buSzPts val="2300"/>
              <a:buFont typeface="Lato"/>
              <a:buAutoNum type="arabicPeriod"/>
            </a:pPr>
            <a:r>
              <a:rPr b="0" i="1" lang="en-GB" sz="2300" u="none" cap="none" strike="noStrike">
                <a:solidFill>
                  <a:srgbClr val="000000"/>
                </a:solidFill>
                <a:latin typeface="Lato"/>
                <a:ea typeface="Lato"/>
                <a:cs typeface="Lato"/>
                <a:sym typeface="Lato"/>
              </a:rPr>
              <a:t>We think Shivaughn should …</a:t>
            </a:r>
            <a:endParaRPr b="0" i="1" sz="2300" u="none" cap="none" strike="noStrike">
              <a:solidFill>
                <a:srgbClr val="000000"/>
              </a:solidFill>
              <a:latin typeface="Lato"/>
              <a:ea typeface="Lato"/>
              <a:cs typeface="Lato"/>
              <a:sym typeface="Lato"/>
            </a:endParaRPr>
          </a:p>
          <a:p>
            <a:pPr indent="0" lvl="0" marL="914400" marR="0" rtl="0" algn="l">
              <a:lnSpc>
                <a:spcPct val="100000"/>
              </a:lnSpc>
              <a:spcBef>
                <a:spcPts val="0"/>
              </a:spcBef>
              <a:spcAft>
                <a:spcPts val="0"/>
              </a:spcAft>
              <a:buNone/>
            </a:pPr>
            <a:r>
              <a:t/>
            </a:r>
            <a:endParaRPr b="0" i="1" sz="2300" u="none" cap="none" strike="noStrike">
              <a:solidFill>
                <a:srgbClr val="000000"/>
              </a:solidFill>
              <a:latin typeface="Lato"/>
              <a:ea typeface="Lato"/>
              <a:cs typeface="Lato"/>
              <a:sym typeface="Lato"/>
            </a:endParaRPr>
          </a:p>
          <a:p>
            <a:pPr indent="-374650" lvl="0" marL="914400" marR="0" rtl="0" algn="l">
              <a:lnSpc>
                <a:spcPct val="100000"/>
              </a:lnSpc>
              <a:spcBef>
                <a:spcPts val="0"/>
              </a:spcBef>
              <a:spcAft>
                <a:spcPts val="0"/>
              </a:spcAft>
              <a:buClr>
                <a:srgbClr val="000000"/>
              </a:buClr>
              <a:buSzPts val="2300"/>
              <a:buFont typeface="Lato"/>
              <a:buAutoNum type="arabicPeriod"/>
            </a:pPr>
            <a:r>
              <a:rPr b="0" i="1" lang="en-GB" sz="2300" u="none" cap="none" strike="noStrike">
                <a:solidFill>
                  <a:srgbClr val="000000"/>
                </a:solidFill>
                <a:latin typeface="Lato"/>
                <a:ea typeface="Lato"/>
                <a:cs typeface="Lato"/>
                <a:sym typeface="Lato"/>
              </a:rPr>
              <a:t>This would benefit her because…</a:t>
            </a:r>
            <a:endParaRPr b="0" i="1" sz="2300" u="none" cap="none" strike="noStrike">
              <a:solidFill>
                <a:srgbClr val="000000"/>
              </a:solidFill>
              <a:latin typeface="Lato"/>
              <a:ea typeface="Lato"/>
              <a:cs typeface="Lato"/>
              <a:sym typeface="Lato"/>
            </a:endParaRPr>
          </a:p>
          <a:p>
            <a:pPr indent="0" lvl="0" marL="914400" marR="0" rtl="0" algn="l">
              <a:lnSpc>
                <a:spcPct val="100000"/>
              </a:lnSpc>
              <a:spcBef>
                <a:spcPts val="0"/>
              </a:spcBef>
              <a:spcAft>
                <a:spcPts val="0"/>
              </a:spcAft>
              <a:buNone/>
            </a:pPr>
            <a:r>
              <a:t/>
            </a:r>
            <a:endParaRPr b="0" i="1" sz="2300" u="none" cap="none" strike="noStrike">
              <a:solidFill>
                <a:srgbClr val="000000"/>
              </a:solidFill>
              <a:latin typeface="Lato"/>
              <a:ea typeface="Lato"/>
              <a:cs typeface="Lato"/>
              <a:sym typeface="Lato"/>
            </a:endParaRPr>
          </a:p>
          <a:p>
            <a:pPr indent="-374650" lvl="0" marL="914400" marR="0" rtl="0" algn="l">
              <a:lnSpc>
                <a:spcPct val="100000"/>
              </a:lnSpc>
              <a:spcBef>
                <a:spcPts val="0"/>
              </a:spcBef>
              <a:spcAft>
                <a:spcPts val="0"/>
              </a:spcAft>
              <a:buClr>
                <a:srgbClr val="000000"/>
              </a:buClr>
              <a:buSzPts val="2300"/>
              <a:buFont typeface="Lato"/>
              <a:buAutoNum type="arabicPeriod"/>
            </a:pPr>
            <a:r>
              <a:rPr b="0" i="1" lang="en-GB" sz="2300" u="none" cap="none" strike="noStrike">
                <a:solidFill>
                  <a:srgbClr val="000000"/>
                </a:solidFill>
                <a:latin typeface="Lato"/>
                <a:ea typeface="Lato"/>
                <a:cs typeface="Lato"/>
                <a:sym typeface="Lato"/>
              </a:rPr>
              <a:t>Another reason why she should spend her money here is…</a:t>
            </a:r>
            <a:endParaRPr b="0" i="1" sz="2300" u="none" cap="none" strike="noStrike">
              <a:solidFill>
                <a:srgbClr val="000000"/>
              </a:solidFill>
              <a:latin typeface="Lato"/>
              <a:ea typeface="Lato"/>
              <a:cs typeface="Lato"/>
              <a:sym typeface="Lato"/>
            </a:endParaRPr>
          </a:p>
        </p:txBody>
      </p:sp>
      <p:sp>
        <p:nvSpPr>
          <p:cNvPr id="162" name="Google Shape;162;g2f1038d9e8d_0_306"/>
          <p:cNvSpPr txBox="1"/>
          <p:nvPr>
            <p:ph type="ctrTitle"/>
          </p:nvPr>
        </p:nvSpPr>
        <p:spPr>
          <a:xfrm>
            <a:off x="87313" y="242750"/>
            <a:ext cx="8492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Persuade | How will Shivaughn spend the money?</a:t>
            </a:r>
            <a:endParaRPr b="1" i="0" sz="2900" u="none" cap="none" strike="noStrike">
              <a:solidFill>
                <a:schemeClr val="lt1"/>
              </a:solidFill>
              <a:latin typeface="Lato"/>
              <a:ea typeface="Lato"/>
              <a:cs typeface="Lato"/>
              <a:sym typeface="Lato"/>
            </a:endParaRPr>
          </a:p>
        </p:txBody>
      </p:sp>
      <p:sp>
        <p:nvSpPr>
          <p:cNvPr id="163" name="Google Shape;163;g2f1038d9e8d_0_306"/>
          <p:cNvSpPr txBox="1"/>
          <p:nvPr/>
        </p:nvSpPr>
        <p:spPr>
          <a:xfrm>
            <a:off x="203250" y="1289950"/>
            <a:ext cx="1709700" cy="850800"/>
          </a:xfrm>
          <a:prstGeom prst="rect">
            <a:avLst/>
          </a:prstGeom>
          <a:solidFill>
            <a:srgbClr val="6AA84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2400" u="none" cap="none" strike="noStrike">
                <a:solidFill>
                  <a:schemeClr val="lt1"/>
                </a:solidFill>
                <a:latin typeface="Lato Black"/>
                <a:ea typeface="Lato Black"/>
                <a:cs typeface="Lato Black"/>
                <a:sym typeface="Lato Black"/>
              </a:rPr>
              <a:t>AUNT</a:t>
            </a:r>
            <a:endParaRPr b="0" i="0" sz="2400" u="none" cap="none" strike="noStrike">
              <a:solidFill>
                <a:schemeClr val="lt1"/>
              </a:solidFill>
              <a:latin typeface="Lato Black"/>
              <a:ea typeface="Lato Black"/>
              <a:cs typeface="Lato Black"/>
              <a:sym typeface="Lato Black"/>
            </a:endParaRPr>
          </a:p>
        </p:txBody>
      </p:sp>
      <p:sp>
        <p:nvSpPr>
          <p:cNvPr id="164" name="Google Shape;164;g2f1038d9e8d_0_306"/>
          <p:cNvSpPr txBox="1"/>
          <p:nvPr/>
        </p:nvSpPr>
        <p:spPr>
          <a:xfrm>
            <a:off x="203250" y="2223009"/>
            <a:ext cx="1709700" cy="850800"/>
          </a:xfrm>
          <a:prstGeom prst="rect">
            <a:avLst/>
          </a:prstGeom>
          <a:solidFill>
            <a:srgbClr val="FF00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2400" u="none" cap="none" strike="noStrike">
                <a:solidFill>
                  <a:schemeClr val="lt1"/>
                </a:solidFill>
                <a:latin typeface="Lato Black"/>
                <a:ea typeface="Lato Black"/>
                <a:cs typeface="Lato Black"/>
                <a:sym typeface="Lato Black"/>
              </a:rPr>
              <a:t>FRIEND</a:t>
            </a:r>
            <a:endParaRPr b="1" i="0" sz="1300" u="none" cap="none" strike="noStrike">
              <a:solidFill>
                <a:schemeClr val="lt1"/>
              </a:solidFill>
              <a:latin typeface="Lato"/>
              <a:ea typeface="Lato"/>
              <a:cs typeface="Lato"/>
              <a:sym typeface="Lato"/>
            </a:endParaRPr>
          </a:p>
        </p:txBody>
      </p:sp>
      <p:sp>
        <p:nvSpPr>
          <p:cNvPr id="165" name="Google Shape;165;g2f1038d9e8d_0_306"/>
          <p:cNvSpPr txBox="1"/>
          <p:nvPr/>
        </p:nvSpPr>
        <p:spPr>
          <a:xfrm>
            <a:off x="203250" y="4089126"/>
            <a:ext cx="1709700" cy="850800"/>
          </a:xfrm>
          <a:prstGeom prst="rect">
            <a:avLst/>
          </a:prstGeom>
          <a:solidFill>
            <a:srgbClr val="9900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2400" u="none" cap="none" strike="noStrike">
                <a:solidFill>
                  <a:schemeClr val="lt1"/>
                </a:solidFill>
                <a:latin typeface="Lato Black"/>
                <a:ea typeface="Lato Black"/>
                <a:cs typeface="Lato Black"/>
                <a:sym typeface="Lato Black"/>
              </a:rPr>
              <a:t>CLOTHES </a:t>
            </a:r>
            <a:endParaRPr b="0" i="0" sz="24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200"/>
              <a:buFont typeface="Arial"/>
              <a:buNone/>
            </a:pPr>
            <a:r>
              <a:rPr b="0" i="0" lang="en-GB" sz="2400" u="none" cap="none" strike="noStrike">
                <a:solidFill>
                  <a:schemeClr val="lt1"/>
                </a:solidFill>
                <a:latin typeface="Lato Black"/>
                <a:ea typeface="Lato Black"/>
                <a:cs typeface="Lato Black"/>
                <a:sym typeface="Lato Black"/>
              </a:rPr>
              <a:t>SHOP</a:t>
            </a:r>
            <a:endParaRPr b="0" i="0" sz="2400" u="none" cap="none" strike="noStrike">
              <a:solidFill>
                <a:schemeClr val="lt1"/>
              </a:solidFill>
              <a:latin typeface="Lato Black"/>
              <a:ea typeface="Lato Black"/>
              <a:cs typeface="Lato Black"/>
              <a:sym typeface="Lato Black"/>
            </a:endParaRPr>
          </a:p>
        </p:txBody>
      </p:sp>
      <p:sp>
        <p:nvSpPr>
          <p:cNvPr id="166" name="Google Shape;166;g2f1038d9e8d_0_306"/>
          <p:cNvSpPr txBox="1"/>
          <p:nvPr/>
        </p:nvSpPr>
        <p:spPr>
          <a:xfrm>
            <a:off x="203250" y="3156067"/>
            <a:ext cx="1709700" cy="850800"/>
          </a:xfrm>
          <a:prstGeom prst="rect">
            <a:avLst/>
          </a:prstGeom>
          <a:solidFill>
            <a:srgbClr val="FFD96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2400" u="none" cap="none" strike="noStrike">
                <a:solidFill>
                  <a:schemeClr val="lt1"/>
                </a:solidFill>
                <a:latin typeface="Lato Black"/>
                <a:ea typeface="Lato Black"/>
                <a:cs typeface="Lato Black"/>
                <a:sym typeface="Lato Black"/>
              </a:rPr>
              <a:t>CHARITY</a:t>
            </a:r>
            <a:endParaRPr b="0" i="0" sz="24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f1038d9e8d_0_316"/>
          <p:cNvSpPr txBox="1"/>
          <p:nvPr>
            <p:ph type="ctrTitle"/>
          </p:nvPr>
        </p:nvSpPr>
        <p:spPr>
          <a:xfrm>
            <a:off x="217375" y="242750"/>
            <a:ext cx="8492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Vote | How will Shivaughn spend the money?</a:t>
            </a:r>
            <a:endParaRPr b="1" i="0" sz="2900" u="none" cap="none" strike="noStrike">
              <a:solidFill>
                <a:schemeClr val="lt1"/>
              </a:solidFill>
              <a:latin typeface="Lato"/>
              <a:ea typeface="Lato"/>
              <a:cs typeface="Lato"/>
              <a:sym typeface="Lato"/>
            </a:endParaRPr>
          </a:p>
        </p:txBody>
      </p:sp>
      <p:pic>
        <p:nvPicPr>
          <p:cNvPr id="172" name="Google Shape;172;g2f1038d9e8d_0_316"/>
          <p:cNvPicPr preferRelativeResize="0"/>
          <p:nvPr/>
        </p:nvPicPr>
        <p:blipFill rotWithShape="1">
          <a:blip r:embed="rId3">
            <a:alphaModFix/>
          </a:blip>
          <a:srcRect b="0" l="0" r="0" t="0"/>
          <a:stretch/>
        </p:blipFill>
        <p:spPr>
          <a:xfrm>
            <a:off x="2847963" y="1167900"/>
            <a:ext cx="3231525" cy="2153300"/>
          </a:xfrm>
          <a:prstGeom prst="rect">
            <a:avLst/>
          </a:prstGeom>
          <a:noFill/>
          <a:ln>
            <a:noFill/>
          </a:ln>
        </p:spPr>
      </p:pic>
      <p:sp>
        <p:nvSpPr>
          <p:cNvPr id="173" name="Google Shape;173;g2f1038d9e8d_0_316"/>
          <p:cNvSpPr txBox="1"/>
          <p:nvPr/>
        </p:nvSpPr>
        <p:spPr>
          <a:xfrm>
            <a:off x="1343075" y="3549424"/>
            <a:ext cx="1510500" cy="663300"/>
          </a:xfrm>
          <a:prstGeom prst="rect">
            <a:avLst/>
          </a:prstGeom>
          <a:solidFill>
            <a:srgbClr val="6AA84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800" u="none" cap="none" strike="noStrike">
                <a:solidFill>
                  <a:schemeClr val="lt1"/>
                </a:solidFill>
                <a:latin typeface="Lato Black"/>
                <a:ea typeface="Lato Black"/>
                <a:cs typeface="Lato Black"/>
                <a:sym typeface="Lato Black"/>
              </a:rPr>
              <a:t>AUNT</a:t>
            </a:r>
            <a:endParaRPr b="0" i="0" sz="1800" u="none" cap="none" strike="noStrike">
              <a:solidFill>
                <a:schemeClr val="lt1"/>
              </a:solidFill>
              <a:latin typeface="Lato Black"/>
              <a:ea typeface="Lato Black"/>
              <a:cs typeface="Lato Black"/>
              <a:sym typeface="Lato Black"/>
            </a:endParaRPr>
          </a:p>
        </p:txBody>
      </p:sp>
      <p:sp>
        <p:nvSpPr>
          <p:cNvPr id="174" name="Google Shape;174;g2f1038d9e8d_0_316"/>
          <p:cNvSpPr txBox="1"/>
          <p:nvPr/>
        </p:nvSpPr>
        <p:spPr>
          <a:xfrm>
            <a:off x="2958892" y="3549424"/>
            <a:ext cx="1510500" cy="663300"/>
          </a:xfrm>
          <a:prstGeom prst="rect">
            <a:avLst/>
          </a:prstGeom>
          <a:solidFill>
            <a:srgbClr val="FF00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800" u="none" cap="none" strike="noStrike">
                <a:solidFill>
                  <a:schemeClr val="lt1"/>
                </a:solidFill>
                <a:latin typeface="Lato Black"/>
                <a:ea typeface="Lato Black"/>
                <a:cs typeface="Lato Black"/>
                <a:sym typeface="Lato Black"/>
              </a:rPr>
              <a:t>FRIEND</a:t>
            </a:r>
            <a:endParaRPr b="1" i="0" sz="1800" u="none" cap="none" strike="noStrike">
              <a:solidFill>
                <a:schemeClr val="lt1"/>
              </a:solidFill>
              <a:latin typeface="Lato"/>
              <a:ea typeface="Lato"/>
              <a:cs typeface="Lato"/>
              <a:sym typeface="Lato"/>
            </a:endParaRPr>
          </a:p>
        </p:txBody>
      </p:sp>
      <p:sp>
        <p:nvSpPr>
          <p:cNvPr id="175" name="Google Shape;175;g2f1038d9e8d_0_316"/>
          <p:cNvSpPr txBox="1"/>
          <p:nvPr/>
        </p:nvSpPr>
        <p:spPr>
          <a:xfrm>
            <a:off x="6190526" y="3549424"/>
            <a:ext cx="1510500" cy="663300"/>
          </a:xfrm>
          <a:prstGeom prst="rect">
            <a:avLst/>
          </a:prstGeom>
          <a:solidFill>
            <a:srgbClr val="9900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800" u="none" cap="none" strike="noStrike">
                <a:solidFill>
                  <a:schemeClr val="lt1"/>
                </a:solidFill>
                <a:latin typeface="Lato Black"/>
                <a:ea typeface="Lato Black"/>
                <a:cs typeface="Lato Black"/>
                <a:sym typeface="Lato Black"/>
              </a:rPr>
              <a:t>CLOTHES </a:t>
            </a:r>
            <a:endParaRPr b="0" i="0" sz="18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200"/>
              <a:buFont typeface="Arial"/>
              <a:buNone/>
            </a:pPr>
            <a:r>
              <a:rPr b="0" i="0" lang="en-GB" sz="1800" u="none" cap="none" strike="noStrike">
                <a:solidFill>
                  <a:schemeClr val="lt1"/>
                </a:solidFill>
                <a:latin typeface="Lato Black"/>
                <a:ea typeface="Lato Black"/>
                <a:cs typeface="Lato Black"/>
                <a:sym typeface="Lato Black"/>
              </a:rPr>
              <a:t>SHOP</a:t>
            </a:r>
            <a:endParaRPr b="0" i="0" sz="1800" u="none" cap="none" strike="noStrike">
              <a:solidFill>
                <a:schemeClr val="lt1"/>
              </a:solidFill>
              <a:latin typeface="Lato Black"/>
              <a:ea typeface="Lato Black"/>
              <a:cs typeface="Lato Black"/>
              <a:sym typeface="Lato Black"/>
            </a:endParaRPr>
          </a:p>
        </p:txBody>
      </p:sp>
      <p:sp>
        <p:nvSpPr>
          <p:cNvPr id="176" name="Google Shape;176;g2f1038d9e8d_0_316"/>
          <p:cNvSpPr txBox="1"/>
          <p:nvPr/>
        </p:nvSpPr>
        <p:spPr>
          <a:xfrm>
            <a:off x="4574709" y="3549424"/>
            <a:ext cx="1510500" cy="663300"/>
          </a:xfrm>
          <a:prstGeom prst="rect">
            <a:avLst/>
          </a:prstGeom>
          <a:solidFill>
            <a:srgbClr val="FFD96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800" u="none" cap="none" strike="noStrike">
                <a:solidFill>
                  <a:schemeClr val="lt1"/>
                </a:solidFill>
                <a:latin typeface="Lato Black"/>
                <a:ea typeface="Lato Black"/>
                <a:cs typeface="Lato Black"/>
                <a:sym typeface="Lato Black"/>
              </a:rPr>
              <a:t>CHARITY</a:t>
            </a:r>
            <a:endParaRPr b="0" i="0" sz="1800" u="none" cap="none" strike="noStrike">
              <a:solidFill>
                <a:schemeClr val="lt1"/>
              </a:solidFill>
              <a:latin typeface="Lato Black"/>
              <a:ea typeface="Lato Black"/>
              <a:cs typeface="Lato Black"/>
              <a:sym typeface="Lato Black"/>
            </a:endParaRPr>
          </a:p>
        </p:txBody>
      </p:sp>
      <p:sp>
        <p:nvSpPr>
          <p:cNvPr id="177" name="Google Shape;177;g2f1038d9e8d_0_316"/>
          <p:cNvSpPr txBox="1"/>
          <p:nvPr/>
        </p:nvSpPr>
        <p:spPr>
          <a:xfrm>
            <a:off x="1343075" y="4301050"/>
            <a:ext cx="6357900" cy="749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4"/>
                  </a:ext>
                </a:extLst>
              </a:rPr>
              <a:t>What other factors could make the customer spend their money in a different way?</a:t>
            </a:r>
            <a:endParaRPr b="1" i="0" sz="1800" u="none" cap="none" strike="noStrike">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4caaae82f0_0_24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14caaae82f0_0_241"/>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lt1"/>
                </a:solidFill>
                <a:latin typeface="Lato"/>
                <a:ea typeface="Lato"/>
                <a:cs typeface="Lato"/>
                <a:sym typeface="Lato"/>
              </a:rPr>
              <a:t>By the end of the session, I will be able to:</a:t>
            </a:r>
            <a:endParaRPr b="1" i="0" sz="2000" u="none" cap="none" strike="noStrike">
              <a:solidFill>
                <a:schemeClr val="lt1"/>
              </a:solidFill>
              <a:latin typeface="Lato"/>
              <a:ea typeface="Lato"/>
              <a:cs typeface="Lato"/>
              <a:sym typeface="Lato"/>
            </a:endParaRPr>
          </a:p>
        </p:txBody>
      </p:sp>
      <p:sp>
        <p:nvSpPr>
          <p:cNvPr id="184" name="Google Shape;184;g14caaae82f0_0_241"/>
          <p:cNvSpPr txBox="1"/>
          <p:nvPr/>
        </p:nvSpPr>
        <p:spPr>
          <a:xfrm>
            <a:off x="366576" y="1467100"/>
            <a:ext cx="73434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pressures that influence spending choices</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0" i="0" lang="en-GB" sz="2200" u="none" cap="none" strike="noStrike">
                <a:solidFill>
                  <a:schemeClr val="lt1"/>
                </a:solidFill>
                <a:latin typeface="Lato"/>
                <a:ea typeface="Lato"/>
                <a:cs typeface="Lato"/>
                <a:sym typeface="Lato"/>
              </a:rPr>
              <a:t>Analyse what makes a persuasive advertisement</a:t>
            </a:r>
            <a:endParaRPr b="0"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35a92d921c_0_0"/>
          <p:cNvSpPr txBox="1"/>
          <p:nvPr/>
        </p:nvSpPr>
        <p:spPr>
          <a:xfrm>
            <a:off x="442300" y="1437550"/>
            <a:ext cx="4310400" cy="2277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1" i="0" lang="en-GB" sz="1800" u="none" cap="none" strike="noStrike">
                <a:solidFill>
                  <a:schemeClr val="lt1"/>
                </a:solidFill>
                <a:highlight>
                  <a:schemeClr val="accent1"/>
                </a:highlight>
                <a:latin typeface="Lato"/>
                <a:ea typeface="Lato"/>
                <a:cs typeface="Lato"/>
                <a:sym typeface="Lato"/>
              </a:rPr>
              <a:t>Partner work</a:t>
            </a:r>
            <a:endParaRPr b="0" i="0" sz="1800" u="none" cap="none" strike="noStrike">
              <a:solidFill>
                <a:schemeClr val="lt1"/>
              </a:solidFill>
              <a:highlight>
                <a:schemeClr val="accen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chemeClr val="lt1"/>
                </a:solidFill>
                <a:highlight>
                  <a:schemeClr val="accent1"/>
                </a:highlight>
                <a:latin typeface="Lato"/>
                <a:ea typeface="Lato"/>
                <a:cs typeface="Lato"/>
                <a:sym typeface="Lato"/>
              </a:rPr>
              <a:t>Watch the Just Eat advertisement. Then answer the following questions in pairs.</a:t>
            </a:r>
            <a:endParaRPr b="0" i="0" sz="1600" u="none" cap="none" strike="noStrike">
              <a:solidFill>
                <a:schemeClr val="lt1"/>
              </a:solidFill>
              <a:highlight>
                <a:schemeClr val="accen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lt1"/>
              </a:solidFill>
              <a:highlight>
                <a:schemeClr val="accen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What is this advert trying to do? </a:t>
            </a:r>
            <a:endParaRPr b="0" i="0" sz="1800" u="none" cap="none" strike="noStrike">
              <a:solidFill>
                <a:schemeClr val="lt1"/>
              </a:solidFill>
              <a:latin typeface="Lato"/>
              <a:ea typeface="Lato"/>
              <a:cs typeface="Lato"/>
              <a:sym typeface="Lato"/>
            </a:endParaRPr>
          </a:p>
          <a:p>
            <a:pPr indent="-342900" lvl="0" marL="457200" marR="0" rtl="0" algn="l">
              <a:lnSpc>
                <a:spcPct val="115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How does it try to influence viewers?</a:t>
            </a:r>
            <a:endParaRPr b="0" i="0" sz="1800" u="none" cap="none" strike="noStrike">
              <a:solidFill>
                <a:schemeClr val="lt1"/>
              </a:solidFill>
              <a:latin typeface="Lato"/>
              <a:ea typeface="Lato"/>
              <a:cs typeface="Lato"/>
              <a:sym typeface="Lato"/>
            </a:endParaRPr>
          </a:p>
          <a:p>
            <a:pPr indent="-342900" lvl="0" marL="457200" marR="0" rtl="0" algn="l">
              <a:lnSpc>
                <a:spcPct val="115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How is this advertisement effective?</a:t>
            </a:r>
            <a:endParaRPr b="0" i="0" sz="1600" u="none" cap="none" strike="noStrike">
              <a:solidFill>
                <a:schemeClr val="lt1"/>
              </a:solidFill>
              <a:highlight>
                <a:schemeClr val="accent1"/>
              </a:highlight>
              <a:latin typeface="Lato"/>
              <a:ea typeface="Lato"/>
              <a:cs typeface="Lato"/>
              <a:sym typeface="Lato"/>
            </a:endParaRPr>
          </a:p>
        </p:txBody>
      </p:sp>
      <p:sp>
        <p:nvSpPr>
          <p:cNvPr id="190" name="Google Shape;190;g135a92d921c_0_0"/>
          <p:cNvSpPr txBox="1"/>
          <p:nvPr/>
        </p:nvSpPr>
        <p:spPr>
          <a:xfrm>
            <a:off x="442300" y="4173525"/>
            <a:ext cx="4045800" cy="3387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000">
                <a:solidFill>
                  <a:schemeClr val="lt1"/>
                </a:solidFill>
                <a:latin typeface="Lato"/>
                <a:ea typeface="Lato"/>
                <a:cs typeface="Lato"/>
                <a:sym typeface="Lato"/>
              </a:rPr>
              <a:t>Video | </a:t>
            </a:r>
            <a:r>
              <a:rPr b="1" lang="en-GB" sz="1000" u="sng">
                <a:solidFill>
                  <a:schemeClr val="lt1"/>
                </a:solidFill>
                <a:latin typeface="Lato"/>
                <a:ea typeface="Lato"/>
                <a:cs typeface="Lato"/>
                <a:sym typeface="Lato"/>
                <a:hlinkClick r:id="rId3">
                  <a:extLst>
                    <a:ext uri="{A12FA001-AC4F-418D-AE19-62706E023703}">
                      <ahyp:hlinkClr val="tx"/>
                    </a:ext>
                  </a:extLst>
                </a:hlinkClick>
              </a:rPr>
              <a:t>Did Somebody Say - Just Eat ft. Snoop Dogg (Official Video)</a:t>
            </a:r>
            <a:endParaRPr b="1">
              <a:solidFill>
                <a:schemeClr val="lt1"/>
              </a:solidFill>
            </a:endParaRPr>
          </a:p>
        </p:txBody>
      </p:sp>
      <p:sp>
        <p:nvSpPr>
          <p:cNvPr id="191" name="Google Shape;191;g135a92d921c_0_0"/>
          <p:cNvSpPr txBox="1"/>
          <p:nvPr/>
        </p:nvSpPr>
        <p:spPr>
          <a:xfrm>
            <a:off x="442300" y="429273"/>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Why do companies advertise?</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900" u="none" cap="none" strike="noStrike">
              <a:solidFill>
                <a:schemeClr val="lt1"/>
              </a:solidFill>
              <a:latin typeface="Lato"/>
              <a:ea typeface="Lato"/>
              <a:cs typeface="Lato"/>
              <a:sym typeface="Lato"/>
            </a:endParaRPr>
          </a:p>
        </p:txBody>
      </p:sp>
      <p:pic>
        <p:nvPicPr>
          <p:cNvPr id="192" name="Google Shape;192;g135a92d921c_0_0"/>
          <p:cNvPicPr preferRelativeResize="0"/>
          <p:nvPr/>
        </p:nvPicPr>
        <p:blipFill rotWithShape="1">
          <a:blip r:embed="rId4">
            <a:alphaModFix/>
          </a:blip>
          <a:srcRect b="0" l="0" r="0" t="0"/>
          <a:stretch/>
        </p:blipFill>
        <p:spPr>
          <a:xfrm>
            <a:off x="5155925" y="1436075"/>
            <a:ext cx="2991059" cy="1994849"/>
          </a:xfrm>
          <a:prstGeom prst="rect">
            <a:avLst/>
          </a:prstGeom>
          <a:noFill/>
          <a:ln>
            <a:noFill/>
          </a:ln>
          <a:effectLst>
            <a:outerShdw blurRad="57150" rotWithShape="0" algn="bl" dir="5400000" dist="19050">
              <a:srgbClr val="000000">
                <a:alpha val="49019"/>
              </a:srgbClr>
            </a:outerShdw>
          </a:effectLst>
        </p:spPr>
      </p:pic>
      <p:pic>
        <p:nvPicPr>
          <p:cNvPr descr="Just Eat’s new ad is here, courtesy of Snoop Dogg.&#10;&#10;🎵 Lyrics 🎵&#10;&#10;Did Somebody Say Just Eat, &#10;Me, Get delivery like a G&#10;See hungry Dogg’s gotta eat&#10;I get mine every day, every week&#10;Chicken wings to the crib I’m sitting in&#10;&#10;Burger in the low low&#10;Hope they kept the pickle in&#10;Wonton on a catamaran&#10;Oodles of noodles, thank you my man&#10;&#10;Tacos to the chateau, please&#10;Did Somebody Say&#10;Just Eat&#10;Private jet in the night sky&#10;My man hand glide by with my fried rice, riiight&#10;&#10;What could you not love ‘bout a slice on the side of the hot tub?&#10;What you gonna do boo&#10;Chocolate fondue right on cue&#10;Even dipping in the sea&#10;I see food, seafood sees me&#10;&#10;J-U-S-T  E-A-T&#10;Did Somebody Say Just Eat&#10;&#10;#DidSomebodySay&#10;&#10;___________________________&#10;&#10;Have a look at our other videos: http://www.youtube.com/user/TVjusteat&#10;&#10;Order takeaway: http://www.JUST-EAT.co.uk&#10;Like us on Facebook: http://www.facebook.com/justeat&#10;Follow us on Twitter: http://www.twitter.com/justeatuk&#10;Check us out on Instagram: http://www.instagram.com/justeatuk" id="193" name="Google Shape;193;g135a92d921c_0_0" title="Did Somebody Say - Just Eat ft. Snoop Dogg (Official Video w/ subtitles)">
            <a:hlinkClick r:id="rId5"/>
          </p:cNvPr>
          <p:cNvPicPr preferRelativeResize="0"/>
          <p:nvPr/>
        </p:nvPicPr>
        <p:blipFill rotWithShape="1">
          <a:blip r:embed="rId6">
            <a:alphaModFix/>
          </a:blip>
          <a:srcRect b="0" l="0" r="0" t="0"/>
          <a:stretch/>
        </p:blipFill>
        <p:spPr>
          <a:xfrm>
            <a:off x="4918625" y="1215350"/>
            <a:ext cx="3988075" cy="2814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4caaae82f0_0_136"/>
          <p:cNvSpPr txBox="1"/>
          <p:nvPr/>
        </p:nvSpPr>
        <p:spPr>
          <a:xfrm>
            <a:off x="304175" y="1492825"/>
            <a:ext cx="4742400" cy="28938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accent2"/>
              </a:buClr>
              <a:buSzPts val="2200"/>
              <a:buFont typeface="Lato"/>
              <a:buChar char="●"/>
            </a:pPr>
            <a:r>
              <a:rPr lang="en-GB" sz="2200">
                <a:latin typeface="Lato"/>
                <a:ea typeface="Lato"/>
                <a:cs typeface="Lato"/>
                <a:sym typeface="Lato"/>
              </a:rPr>
              <a:t>Companies will use lots of advertising techniques to encourage people to buy their products. </a:t>
            </a:r>
            <a:endParaRPr/>
          </a:p>
          <a:p>
            <a:pPr indent="0" lvl="0" marL="88900" rtl="0" algn="l">
              <a:spcBef>
                <a:spcPts val="0"/>
              </a:spcBef>
              <a:spcAft>
                <a:spcPts val="0"/>
              </a:spcAft>
              <a:buNone/>
            </a:pPr>
            <a:r>
              <a:t/>
            </a:r>
            <a:endParaRPr sz="2200">
              <a:latin typeface="Lato"/>
              <a:ea typeface="Lato"/>
              <a:cs typeface="Lato"/>
              <a:sym typeface="Lato"/>
            </a:endParaRPr>
          </a:p>
          <a:p>
            <a:pPr indent="-368300" lvl="0" marL="457200" rtl="0" algn="l">
              <a:spcBef>
                <a:spcPts val="0"/>
              </a:spcBef>
              <a:spcAft>
                <a:spcPts val="0"/>
              </a:spcAft>
              <a:buClr>
                <a:schemeClr val="accent2"/>
              </a:buClr>
              <a:buSzPts val="2200"/>
              <a:buFont typeface="Lato"/>
              <a:buChar char="●"/>
            </a:pPr>
            <a:r>
              <a:rPr lang="en-GB" sz="2200">
                <a:latin typeface="Lato"/>
                <a:ea typeface="Lato"/>
                <a:cs typeface="Lato"/>
                <a:sym typeface="Lato"/>
              </a:rPr>
              <a:t>Advertising techniques are ways to convince or influence people to buy a product or service.</a:t>
            </a:r>
            <a:endParaRPr sz="2200">
              <a:latin typeface="Lato"/>
              <a:ea typeface="Lato"/>
              <a:cs typeface="Lato"/>
              <a:sym typeface="Lato"/>
            </a:endParaRPr>
          </a:p>
        </p:txBody>
      </p:sp>
      <p:sp>
        <p:nvSpPr>
          <p:cNvPr id="199" name="Google Shape;199;g14caaae82f0_0_13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Advertising techniques</a:t>
            </a:r>
            <a:endParaRPr b="1" i="0" sz="2900" u="none" cap="none" strike="noStrike">
              <a:solidFill>
                <a:schemeClr val="lt1"/>
              </a:solidFill>
              <a:latin typeface="Lato"/>
              <a:ea typeface="Lato"/>
              <a:cs typeface="Lato"/>
              <a:sym typeface="Lato"/>
            </a:endParaRPr>
          </a:p>
        </p:txBody>
      </p:sp>
      <p:pic>
        <p:nvPicPr>
          <p:cNvPr id="200" name="Google Shape;200;g14caaae82f0_0_136"/>
          <p:cNvPicPr preferRelativeResize="0"/>
          <p:nvPr/>
        </p:nvPicPr>
        <p:blipFill rotWithShape="1">
          <a:blip r:embed="rId3">
            <a:alphaModFix/>
          </a:blip>
          <a:srcRect b="0" l="0" r="0" t="0"/>
          <a:stretch/>
        </p:blipFill>
        <p:spPr>
          <a:xfrm>
            <a:off x="6172850" y="1235788"/>
            <a:ext cx="2232543" cy="22325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573171dd2f_0_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Activity </a:t>
            </a:r>
            <a:endParaRPr b="1" i="0" sz="2900" u="none" cap="none" strike="noStrike">
              <a:solidFill>
                <a:schemeClr val="lt1"/>
              </a:solidFill>
              <a:latin typeface="Lato"/>
              <a:ea typeface="Lato"/>
              <a:cs typeface="Lato"/>
              <a:sym typeface="Lato"/>
            </a:endParaRPr>
          </a:p>
        </p:txBody>
      </p:sp>
      <p:sp>
        <p:nvSpPr>
          <p:cNvPr id="206" name="Google Shape;206;g2573171dd2f_0_0"/>
          <p:cNvSpPr txBox="1"/>
          <p:nvPr/>
        </p:nvSpPr>
        <p:spPr>
          <a:xfrm>
            <a:off x="304175" y="1492825"/>
            <a:ext cx="4742400" cy="28938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accent2"/>
              </a:buClr>
              <a:buSzPts val="2200"/>
              <a:buFont typeface="Lato"/>
              <a:buChar char="●"/>
            </a:pPr>
            <a:r>
              <a:rPr b="0" i="0" lang="en-GB" sz="2200" u="none" cap="none" strike="noStrike">
                <a:solidFill>
                  <a:srgbClr val="000000"/>
                </a:solidFill>
                <a:latin typeface="Lato"/>
                <a:ea typeface="Lato"/>
                <a:cs typeface="Lato"/>
                <a:sym typeface="Lato"/>
              </a:rPr>
              <a:t>Read through the advertising techniques listed one by one. Give examples of brands that you’ve seen use these techniques.</a:t>
            </a:r>
            <a:endParaRPr b="0" i="0" sz="2200" u="none" cap="none" strike="noStrike">
              <a:solidFill>
                <a:srgbClr val="000000"/>
              </a:solidFill>
              <a:latin typeface="Lato"/>
              <a:ea typeface="Lato"/>
              <a:cs typeface="Lato"/>
              <a:sym typeface="Lato"/>
            </a:endParaRPr>
          </a:p>
          <a:p>
            <a:pPr indent="0" lvl="0" marL="457200" rtl="0" algn="l">
              <a:spcBef>
                <a:spcPts val="0"/>
              </a:spcBef>
              <a:spcAft>
                <a:spcPts val="0"/>
              </a:spcAft>
              <a:buNone/>
            </a:pPr>
            <a:r>
              <a:t/>
            </a:r>
            <a:endParaRPr sz="2200">
              <a:latin typeface="Lato"/>
              <a:ea typeface="Lato"/>
              <a:cs typeface="Lato"/>
              <a:sym typeface="Lato"/>
            </a:endParaRPr>
          </a:p>
          <a:p>
            <a:pPr indent="-368300" lvl="0" marL="457200" rtl="0" algn="l">
              <a:spcBef>
                <a:spcPts val="0"/>
              </a:spcBef>
              <a:spcAft>
                <a:spcPts val="0"/>
              </a:spcAft>
              <a:buClr>
                <a:schemeClr val="accent2"/>
              </a:buClr>
              <a:buSzPts val="2200"/>
              <a:buFont typeface="Lato"/>
              <a:buChar char="●"/>
            </a:pPr>
            <a:r>
              <a:rPr lang="en-GB" sz="2200">
                <a:latin typeface="Lato"/>
                <a:ea typeface="Lato"/>
                <a:cs typeface="Lato"/>
                <a:sym typeface="Lato"/>
              </a:rPr>
              <a:t>Stretch - can you think of any other advertising techniques not mentioned?</a:t>
            </a:r>
            <a:endParaRPr sz="2200">
              <a:latin typeface="Lato"/>
              <a:ea typeface="Lato"/>
              <a:cs typeface="Lato"/>
              <a:sym typeface="Lato"/>
            </a:endParaRPr>
          </a:p>
        </p:txBody>
      </p:sp>
      <p:sp>
        <p:nvSpPr>
          <p:cNvPr id="207" name="Google Shape;207;g2573171dd2f_0_0"/>
          <p:cNvSpPr txBox="1"/>
          <p:nvPr/>
        </p:nvSpPr>
        <p:spPr>
          <a:xfrm>
            <a:off x="61400" y="4685575"/>
            <a:ext cx="6963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000" u="none" cap="none" strike="noStrike">
                <a:solidFill>
                  <a:schemeClr val="accent2"/>
                </a:solidFill>
                <a:latin typeface="Lato"/>
                <a:ea typeface="Lato"/>
                <a:cs typeface="Lato"/>
                <a:sym typeface="Lato"/>
              </a:rPr>
              <a:t>Resource 1- Advertising techniques </a:t>
            </a:r>
            <a:endParaRPr b="1" i="0" sz="1000" u="none" cap="none" strike="noStrike">
              <a:solidFill>
                <a:schemeClr val="accent2"/>
              </a:solidFill>
              <a:latin typeface="Lato"/>
              <a:ea typeface="Lato"/>
              <a:cs typeface="Lato"/>
              <a:sym typeface="Lato"/>
            </a:endParaRPr>
          </a:p>
        </p:txBody>
      </p:sp>
      <p:pic>
        <p:nvPicPr>
          <p:cNvPr id="208" name="Google Shape;208;g2573171dd2f_0_0" title="1.png"/>
          <p:cNvPicPr preferRelativeResize="0"/>
          <p:nvPr/>
        </p:nvPicPr>
        <p:blipFill>
          <a:blip r:embed="rId3">
            <a:alphaModFix/>
          </a:blip>
          <a:stretch>
            <a:fillRect/>
          </a:stretch>
        </p:blipFill>
        <p:spPr>
          <a:xfrm rot="1176247">
            <a:off x="5451709" y="1603613"/>
            <a:ext cx="3051463" cy="2157382"/>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14caaae82f0_0_148"/>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1. Imagery </a:t>
            </a:r>
            <a:endParaRPr b="1" i="0" sz="2900" u="none" cap="none" strike="noStrike">
              <a:solidFill>
                <a:schemeClr val="lt1"/>
              </a:solidFill>
              <a:latin typeface="Lato"/>
              <a:ea typeface="Lato"/>
              <a:cs typeface="Lato"/>
              <a:sym typeface="Lato"/>
            </a:endParaRPr>
          </a:p>
        </p:txBody>
      </p:sp>
      <p:pic>
        <p:nvPicPr>
          <p:cNvPr id="214" name="Google Shape;214;g14caaae82f0_0_148"/>
          <p:cNvPicPr preferRelativeResize="0"/>
          <p:nvPr/>
        </p:nvPicPr>
        <p:blipFill rotWithShape="1">
          <a:blip r:embed="rId3">
            <a:alphaModFix/>
          </a:blip>
          <a:srcRect b="0" l="0" r="0" t="0"/>
          <a:stretch/>
        </p:blipFill>
        <p:spPr>
          <a:xfrm>
            <a:off x="5964025" y="2793600"/>
            <a:ext cx="1911900" cy="1996125"/>
          </a:xfrm>
          <a:prstGeom prst="rect">
            <a:avLst/>
          </a:prstGeom>
          <a:noFill/>
          <a:ln>
            <a:noFill/>
          </a:ln>
        </p:spPr>
      </p:pic>
      <p:sp>
        <p:nvSpPr>
          <p:cNvPr id="215" name="Google Shape;215;g14caaae82f0_0_148"/>
          <p:cNvSpPr txBox="1"/>
          <p:nvPr/>
        </p:nvSpPr>
        <p:spPr>
          <a:xfrm>
            <a:off x="332305" y="1311350"/>
            <a:ext cx="4134900" cy="218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000000"/>
                </a:solidFill>
                <a:latin typeface="Lato"/>
                <a:ea typeface="Lato"/>
                <a:cs typeface="Lato"/>
                <a:sym typeface="Lato"/>
              </a:rPr>
              <a:t>Beautiful imagery, whether for holidays, food or clothes can make us want to buy the product or service.</a:t>
            </a:r>
            <a:endParaRPr b="1" i="0" sz="2600" u="none" cap="none" strike="noStrike">
              <a:solidFill>
                <a:srgbClr val="000000"/>
              </a:solidFill>
              <a:latin typeface="Lato"/>
              <a:ea typeface="Lato"/>
              <a:cs typeface="Lato"/>
              <a:sym typeface="Lato"/>
            </a:endParaRPr>
          </a:p>
        </p:txBody>
      </p:sp>
      <p:pic>
        <p:nvPicPr>
          <p:cNvPr id="216" name="Google Shape;216;g14caaae82f0_0_148"/>
          <p:cNvPicPr preferRelativeResize="0"/>
          <p:nvPr/>
        </p:nvPicPr>
        <p:blipFill rotWithShape="1">
          <a:blip r:embed="rId4">
            <a:alphaModFix/>
          </a:blip>
          <a:srcRect b="0" l="0" r="0" t="0"/>
          <a:stretch/>
        </p:blipFill>
        <p:spPr>
          <a:xfrm>
            <a:off x="5746575" y="1388100"/>
            <a:ext cx="2264750" cy="1600200"/>
          </a:xfrm>
          <a:prstGeom prst="rect">
            <a:avLst/>
          </a:prstGeom>
          <a:noFill/>
          <a:ln>
            <a:noFill/>
          </a:ln>
          <a:effectLst>
            <a:outerShdw blurRad="57150" rotWithShape="0" algn="bl" dir="5400000" dist="19050">
              <a:srgbClr val="000000">
                <a:alpha val="49803"/>
              </a:srgbClr>
            </a:outerShdw>
          </a:effectLst>
        </p:spPr>
      </p:pic>
      <p:sp>
        <p:nvSpPr>
          <p:cNvPr id="217" name="Google Shape;217;g14caaae82f0_0_148"/>
          <p:cNvSpPr txBox="1"/>
          <p:nvPr/>
        </p:nvSpPr>
        <p:spPr>
          <a:xfrm>
            <a:off x="322950" y="3859375"/>
            <a:ext cx="4866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1" lang="en-GB" sz="2100" u="none" cap="none" strike="noStrike">
                <a:solidFill>
                  <a:schemeClr val="accent1"/>
                </a:solidFill>
                <a:latin typeface="Lato"/>
                <a:ea typeface="Lato"/>
                <a:cs typeface="Lato"/>
                <a:sym typeface="Lato"/>
              </a:rPr>
              <a:t>What other examples can you think of?</a:t>
            </a:r>
            <a:endParaRPr b="1" i="1" sz="2100" u="none" cap="none" strike="noStrike">
              <a:solidFill>
                <a:schemeClr val="accen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4caaae82f0_0_17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2. Humour</a:t>
            </a:r>
            <a:endParaRPr b="1" i="0" sz="2900" u="none" cap="none" strike="noStrike">
              <a:solidFill>
                <a:schemeClr val="lt1"/>
              </a:solidFill>
              <a:latin typeface="Lato"/>
              <a:ea typeface="Lato"/>
              <a:cs typeface="Lato"/>
              <a:sym typeface="Lato"/>
            </a:endParaRPr>
          </a:p>
        </p:txBody>
      </p:sp>
      <p:pic>
        <p:nvPicPr>
          <p:cNvPr id="223" name="Google Shape;223;g14caaae82f0_0_174"/>
          <p:cNvPicPr preferRelativeResize="0"/>
          <p:nvPr/>
        </p:nvPicPr>
        <p:blipFill rotWithShape="1">
          <a:blip r:embed="rId3">
            <a:alphaModFix/>
          </a:blip>
          <a:srcRect b="0" l="0" r="0" t="0"/>
          <a:stretch/>
        </p:blipFill>
        <p:spPr>
          <a:xfrm>
            <a:off x="5055550" y="1462375"/>
            <a:ext cx="2654812" cy="1963137"/>
          </a:xfrm>
          <a:prstGeom prst="rect">
            <a:avLst/>
          </a:prstGeom>
          <a:noFill/>
          <a:ln>
            <a:noFill/>
          </a:ln>
          <a:effectLst>
            <a:outerShdw blurRad="57150" rotWithShape="0" algn="bl" dir="5400000" dist="19050">
              <a:srgbClr val="000000">
                <a:alpha val="49803"/>
              </a:srgbClr>
            </a:outerShdw>
          </a:effectLst>
        </p:spPr>
      </p:pic>
      <p:sp>
        <p:nvSpPr>
          <p:cNvPr id="224" name="Google Shape;224;g14caaae82f0_0_174"/>
          <p:cNvSpPr txBox="1"/>
          <p:nvPr/>
        </p:nvSpPr>
        <p:spPr>
          <a:xfrm>
            <a:off x="322950" y="3859375"/>
            <a:ext cx="4866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1" lang="en-GB" sz="2100" u="none" cap="none" strike="noStrike">
                <a:solidFill>
                  <a:schemeClr val="accent1"/>
                </a:solidFill>
                <a:latin typeface="Lato"/>
                <a:ea typeface="Lato"/>
                <a:cs typeface="Lato"/>
                <a:sym typeface="Lato"/>
              </a:rPr>
              <a:t>What other examples can you think of?</a:t>
            </a:r>
            <a:endParaRPr b="1" i="1" sz="2100" u="none" cap="none" strike="noStrike">
              <a:solidFill>
                <a:schemeClr val="accent1"/>
              </a:solidFill>
              <a:latin typeface="Lato"/>
              <a:ea typeface="Lato"/>
              <a:cs typeface="Lato"/>
              <a:sym typeface="Lato"/>
            </a:endParaRPr>
          </a:p>
        </p:txBody>
      </p:sp>
      <p:sp>
        <p:nvSpPr>
          <p:cNvPr id="225" name="Google Shape;225;g14caaae82f0_0_174"/>
          <p:cNvSpPr txBox="1"/>
          <p:nvPr/>
        </p:nvSpPr>
        <p:spPr>
          <a:xfrm>
            <a:off x="332305" y="1311350"/>
            <a:ext cx="4134900" cy="218518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000000"/>
                </a:solidFill>
                <a:latin typeface="Lato"/>
                <a:ea typeface="Lato"/>
                <a:cs typeface="Lato"/>
                <a:sym typeface="Lato"/>
              </a:rPr>
              <a:t>Adverts may use humour to make you laugh and draw your attention. This also makes the advert more memorable.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Unit outline</a:t>
            </a:r>
            <a:endParaRPr b="1" i="0" sz="2900" u="none" cap="none" strike="noStrike">
              <a:solidFill>
                <a:schemeClr val="lt1"/>
              </a:solidFill>
              <a:latin typeface="Lato"/>
              <a:ea typeface="Lato"/>
              <a:cs typeface="Lato"/>
              <a:sym typeface="Lato"/>
            </a:endParaRPr>
          </a:p>
        </p:txBody>
      </p:sp>
      <p:graphicFrame>
        <p:nvGraphicFramePr>
          <p:cNvPr id="65" name="Google Shape;65;g1575e96a1fb_0_240"/>
          <p:cNvGraphicFramePr/>
          <p:nvPr/>
        </p:nvGraphicFramePr>
        <p:xfrm>
          <a:off x="871975" y="1721850"/>
          <a:ext cx="3000000" cy="3000000"/>
        </p:xfrm>
        <a:graphic>
          <a:graphicData uri="http://schemas.openxmlformats.org/drawingml/2006/table">
            <a:tbl>
              <a:tblPr>
                <a:noFill/>
                <a:tableStyleId>{7DC3552C-0AB6-43B4-B377-C7CDE40E99E3}</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Spending decisions</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How to budget</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Getting a job</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The impact of inflation</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The critical consumer</a:t>
                      </a:r>
                      <a:endParaRPr b="1" sz="1400" u="none" cap="none" strike="noStrike">
                        <a:solidFill>
                          <a:schemeClr val="accent2"/>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Budgeting for a holiday</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4caaae82f0_0_18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3. Memorable music</a:t>
            </a:r>
            <a:endParaRPr b="1" i="0" sz="2900" u="none" cap="none" strike="noStrike">
              <a:solidFill>
                <a:schemeClr val="lt1"/>
              </a:solidFill>
              <a:latin typeface="Lato"/>
              <a:ea typeface="Lato"/>
              <a:cs typeface="Lato"/>
              <a:sym typeface="Lato"/>
            </a:endParaRPr>
          </a:p>
        </p:txBody>
      </p:sp>
      <p:pic>
        <p:nvPicPr>
          <p:cNvPr id="231" name="Google Shape;231;g14caaae82f0_0_180"/>
          <p:cNvPicPr preferRelativeResize="0"/>
          <p:nvPr/>
        </p:nvPicPr>
        <p:blipFill rotWithShape="1">
          <a:blip r:embed="rId3">
            <a:alphaModFix/>
          </a:blip>
          <a:srcRect b="0" l="0" r="0" t="0"/>
          <a:stretch/>
        </p:blipFill>
        <p:spPr>
          <a:xfrm>
            <a:off x="6217225" y="1610700"/>
            <a:ext cx="1307306" cy="1964531"/>
          </a:xfrm>
          <a:prstGeom prst="rect">
            <a:avLst/>
          </a:prstGeom>
          <a:noFill/>
          <a:ln>
            <a:noFill/>
          </a:ln>
          <a:effectLst>
            <a:outerShdw blurRad="57150" rotWithShape="0" algn="bl" dir="5400000" dist="19050">
              <a:srgbClr val="000000">
                <a:alpha val="49803"/>
              </a:srgbClr>
            </a:outerShdw>
          </a:effectLst>
        </p:spPr>
      </p:pic>
      <p:sp>
        <p:nvSpPr>
          <p:cNvPr id="232" name="Google Shape;232;g14caaae82f0_0_180"/>
          <p:cNvSpPr txBox="1"/>
          <p:nvPr/>
        </p:nvSpPr>
        <p:spPr>
          <a:xfrm>
            <a:off x="322950" y="3859375"/>
            <a:ext cx="4866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1" lang="en-GB" sz="2100" u="none" cap="none" strike="noStrike">
                <a:solidFill>
                  <a:schemeClr val="accent1"/>
                </a:solidFill>
                <a:latin typeface="Lato"/>
                <a:ea typeface="Lato"/>
                <a:cs typeface="Lato"/>
                <a:sym typeface="Lato"/>
              </a:rPr>
              <a:t>What other examples can you think of?</a:t>
            </a:r>
            <a:endParaRPr b="1" i="1" sz="2100" u="none" cap="none" strike="noStrike">
              <a:solidFill>
                <a:schemeClr val="accent1"/>
              </a:solidFill>
              <a:latin typeface="Lato"/>
              <a:ea typeface="Lato"/>
              <a:cs typeface="Lato"/>
              <a:sym typeface="Lato"/>
            </a:endParaRPr>
          </a:p>
        </p:txBody>
      </p:sp>
      <p:sp>
        <p:nvSpPr>
          <p:cNvPr id="233" name="Google Shape;233;g14caaae82f0_0_180"/>
          <p:cNvSpPr txBox="1"/>
          <p:nvPr/>
        </p:nvSpPr>
        <p:spPr>
          <a:xfrm>
            <a:off x="332305" y="1311350"/>
            <a:ext cx="4134900" cy="218518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000000"/>
                </a:solidFill>
                <a:latin typeface="Lato"/>
                <a:ea typeface="Lato"/>
                <a:cs typeface="Lato"/>
                <a:sym typeface="Lato"/>
              </a:rPr>
              <a:t>Catchy tunes, lyrics or slogans may also be used to make people more easily remember the advert.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655c67f175f10be3_0"/>
          <p:cNvSpPr txBox="1"/>
          <p:nvPr/>
        </p:nvSpPr>
        <p:spPr>
          <a:xfrm>
            <a:off x="1089675" y="1610700"/>
            <a:ext cx="461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g655c67f175f10be3_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4. Celebrity endorsement</a:t>
            </a:r>
            <a:endParaRPr b="1" i="0" sz="2900" u="none" cap="none" strike="noStrike">
              <a:solidFill>
                <a:schemeClr val="lt1"/>
              </a:solidFill>
              <a:latin typeface="Lato"/>
              <a:ea typeface="Lato"/>
              <a:cs typeface="Lato"/>
              <a:sym typeface="Lato"/>
            </a:endParaRPr>
          </a:p>
        </p:txBody>
      </p:sp>
      <p:pic>
        <p:nvPicPr>
          <p:cNvPr id="240" name="Google Shape;240;g655c67f175f10be3_0"/>
          <p:cNvPicPr preferRelativeResize="0"/>
          <p:nvPr/>
        </p:nvPicPr>
        <p:blipFill rotWithShape="1">
          <a:blip r:embed="rId3">
            <a:alphaModFix/>
          </a:blip>
          <a:srcRect b="0" l="0" r="0" t="0"/>
          <a:stretch/>
        </p:blipFill>
        <p:spPr>
          <a:xfrm>
            <a:off x="5205267" y="1573463"/>
            <a:ext cx="3414408" cy="2062872"/>
          </a:xfrm>
          <a:prstGeom prst="rect">
            <a:avLst/>
          </a:prstGeom>
          <a:noFill/>
          <a:ln>
            <a:noFill/>
          </a:ln>
          <a:effectLst>
            <a:outerShdw blurRad="57150" rotWithShape="0" algn="bl" dir="5400000" dist="19050">
              <a:srgbClr val="000000">
                <a:alpha val="49803"/>
              </a:srgbClr>
            </a:outerShdw>
          </a:effectLst>
        </p:spPr>
      </p:pic>
      <p:sp>
        <p:nvSpPr>
          <p:cNvPr id="241" name="Google Shape;241;g655c67f175f10be3_0"/>
          <p:cNvSpPr txBox="1"/>
          <p:nvPr/>
        </p:nvSpPr>
        <p:spPr>
          <a:xfrm>
            <a:off x="322950" y="3859375"/>
            <a:ext cx="4866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1" lang="en-GB" sz="2100" u="none" cap="none" strike="noStrike">
                <a:solidFill>
                  <a:schemeClr val="accent1"/>
                </a:solidFill>
                <a:latin typeface="Lato"/>
                <a:ea typeface="Lato"/>
                <a:cs typeface="Lato"/>
                <a:sym typeface="Lato"/>
              </a:rPr>
              <a:t>What other examples can you think of?</a:t>
            </a:r>
            <a:endParaRPr b="1" i="1" sz="2100" u="none" cap="none" strike="noStrike">
              <a:solidFill>
                <a:schemeClr val="accent1"/>
              </a:solidFill>
              <a:latin typeface="Lato"/>
              <a:ea typeface="Lato"/>
              <a:cs typeface="Lato"/>
              <a:sym typeface="Lato"/>
            </a:endParaRPr>
          </a:p>
        </p:txBody>
      </p:sp>
      <p:sp>
        <p:nvSpPr>
          <p:cNvPr id="242" name="Google Shape;242;g655c67f175f10be3_0"/>
          <p:cNvSpPr txBox="1"/>
          <p:nvPr/>
        </p:nvSpPr>
        <p:spPr>
          <a:xfrm>
            <a:off x="332305" y="1311350"/>
            <a:ext cx="4134900" cy="178507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000000"/>
                </a:solidFill>
                <a:latin typeface="Lato"/>
                <a:ea typeface="Lato"/>
                <a:cs typeface="Lato"/>
                <a:sym typeface="Lato"/>
              </a:rPr>
              <a:t>Celebrities’ fame and images are often used to promote products and build popularity.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4caaae82f0_0_215"/>
          <p:cNvSpPr txBox="1"/>
          <p:nvPr/>
        </p:nvSpPr>
        <p:spPr>
          <a:xfrm>
            <a:off x="1089675" y="1610700"/>
            <a:ext cx="461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g14caaae82f0_0_215"/>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5. Data and facts</a:t>
            </a:r>
            <a:endParaRPr b="1" i="0" sz="2900" u="none" cap="none" strike="noStrike">
              <a:solidFill>
                <a:schemeClr val="lt1"/>
              </a:solidFill>
              <a:latin typeface="Lato"/>
              <a:ea typeface="Lato"/>
              <a:cs typeface="Lato"/>
              <a:sym typeface="Lato"/>
            </a:endParaRPr>
          </a:p>
        </p:txBody>
      </p:sp>
      <p:sp>
        <p:nvSpPr>
          <p:cNvPr id="249" name="Google Shape;249;g14caaae82f0_0_215"/>
          <p:cNvSpPr txBox="1"/>
          <p:nvPr/>
        </p:nvSpPr>
        <p:spPr>
          <a:xfrm>
            <a:off x="379375" y="3392488"/>
            <a:ext cx="8708700" cy="8928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GB" sz="2300" u="none" cap="none" strike="noStrike">
                <a:solidFill>
                  <a:srgbClr val="000000"/>
                </a:solidFill>
                <a:latin typeface="Lato"/>
                <a:ea typeface="Lato"/>
                <a:cs typeface="Lato"/>
                <a:sym typeface="Lato"/>
              </a:rPr>
              <a:t>Brands may use statistics, data or scientific facts to make people trust the brand more, and make their product more appealing.</a:t>
            </a:r>
            <a:endParaRPr b="1" i="0" sz="2300" u="none" cap="none" strike="noStrike">
              <a:solidFill>
                <a:srgbClr val="000000"/>
              </a:solidFill>
              <a:latin typeface="Lato"/>
              <a:ea typeface="Lato"/>
              <a:cs typeface="Lato"/>
              <a:sym typeface="Lato"/>
            </a:endParaRPr>
          </a:p>
        </p:txBody>
      </p:sp>
      <p:sp>
        <p:nvSpPr>
          <p:cNvPr id="250" name="Google Shape;250;g14caaae82f0_0_215"/>
          <p:cNvSpPr txBox="1"/>
          <p:nvPr/>
        </p:nvSpPr>
        <p:spPr>
          <a:xfrm>
            <a:off x="2075550" y="4545175"/>
            <a:ext cx="4866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1" lang="en-GB" sz="2100" u="none" cap="none" strike="noStrike">
                <a:solidFill>
                  <a:schemeClr val="accent1"/>
                </a:solidFill>
                <a:latin typeface="Lato"/>
                <a:ea typeface="Lato"/>
                <a:cs typeface="Lato"/>
                <a:sym typeface="Lato"/>
              </a:rPr>
              <a:t>What other examples can you think of?</a:t>
            </a:r>
            <a:endParaRPr b="1" i="1" sz="2100" u="none" cap="none" strike="noStrike">
              <a:solidFill>
                <a:schemeClr val="accent1"/>
              </a:solidFill>
              <a:latin typeface="Lato"/>
              <a:ea typeface="Lato"/>
              <a:cs typeface="Lato"/>
              <a:sym typeface="Lato"/>
            </a:endParaRPr>
          </a:p>
        </p:txBody>
      </p:sp>
      <p:pic>
        <p:nvPicPr>
          <p:cNvPr id="251" name="Google Shape;251;g14caaae82f0_0_215"/>
          <p:cNvPicPr preferRelativeResize="0"/>
          <p:nvPr/>
        </p:nvPicPr>
        <p:blipFill rotWithShape="1">
          <a:blip r:embed="rId3">
            <a:alphaModFix/>
          </a:blip>
          <a:srcRect b="0" l="0" r="0" t="0"/>
          <a:stretch/>
        </p:blipFill>
        <p:spPr>
          <a:xfrm>
            <a:off x="1845506" y="1327520"/>
            <a:ext cx="5096344" cy="1805081"/>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4caaae82f0_0_168"/>
          <p:cNvSpPr txBox="1"/>
          <p:nvPr/>
        </p:nvSpPr>
        <p:spPr>
          <a:xfrm>
            <a:off x="1089675" y="1610700"/>
            <a:ext cx="461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g14caaae82f0_0_168"/>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6. Discounts and offers </a:t>
            </a:r>
            <a:endParaRPr b="1" i="0" sz="2900" u="none" cap="none" strike="noStrike">
              <a:solidFill>
                <a:schemeClr val="lt1"/>
              </a:solidFill>
              <a:latin typeface="Lato"/>
              <a:ea typeface="Lato"/>
              <a:cs typeface="Lato"/>
              <a:sym typeface="Lato"/>
            </a:endParaRPr>
          </a:p>
        </p:txBody>
      </p:sp>
      <p:pic>
        <p:nvPicPr>
          <p:cNvPr id="258" name="Google Shape;258;g14caaae82f0_0_168"/>
          <p:cNvPicPr preferRelativeResize="0"/>
          <p:nvPr/>
        </p:nvPicPr>
        <p:blipFill rotWithShape="1">
          <a:blip r:embed="rId3">
            <a:alphaModFix/>
          </a:blip>
          <a:srcRect b="0" l="0" r="0" t="0"/>
          <a:stretch/>
        </p:blipFill>
        <p:spPr>
          <a:xfrm>
            <a:off x="5080956" y="1838695"/>
            <a:ext cx="3682945" cy="1989026"/>
          </a:xfrm>
          <a:prstGeom prst="rect">
            <a:avLst/>
          </a:prstGeom>
          <a:noFill/>
          <a:ln>
            <a:noFill/>
          </a:ln>
        </p:spPr>
      </p:pic>
      <p:sp>
        <p:nvSpPr>
          <p:cNvPr id="259" name="Google Shape;259;g14caaae82f0_0_168"/>
          <p:cNvSpPr txBox="1"/>
          <p:nvPr/>
        </p:nvSpPr>
        <p:spPr>
          <a:xfrm>
            <a:off x="551400" y="1692350"/>
            <a:ext cx="4134900" cy="178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000000"/>
                </a:solidFill>
                <a:latin typeface="Lato"/>
                <a:ea typeface="Lato"/>
                <a:cs typeface="Lato"/>
                <a:sym typeface="Lato"/>
              </a:rPr>
              <a:t>Discounts and offers can make people feel like they’re getting a great deal and so shouldn’t miss out.</a:t>
            </a:r>
            <a:endParaRPr b="1" i="0" sz="2600" u="none" cap="none" strike="noStrike">
              <a:solidFill>
                <a:srgbClr val="000000"/>
              </a:solidFill>
              <a:latin typeface="Lato"/>
              <a:ea typeface="Lato"/>
              <a:cs typeface="Lato"/>
              <a:sym typeface="Lato"/>
            </a:endParaRPr>
          </a:p>
        </p:txBody>
      </p:sp>
      <p:sp>
        <p:nvSpPr>
          <p:cNvPr id="260" name="Google Shape;260;g14caaae82f0_0_168"/>
          <p:cNvSpPr txBox="1"/>
          <p:nvPr/>
        </p:nvSpPr>
        <p:spPr>
          <a:xfrm>
            <a:off x="551550" y="4240375"/>
            <a:ext cx="4866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1" lang="en-GB" sz="2100" u="none" cap="none" strike="noStrike">
                <a:solidFill>
                  <a:schemeClr val="accent1"/>
                </a:solidFill>
                <a:latin typeface="Lato"/>
                <a:ea typeface="Lato"/>
                <a:cs typeface="Lato"/>
                <a:sym typeface="Lato"/>
              </a:rPr>
              <a:t>What other examples can you think of?</a:t>
            </a:r>
            <a:endParaRPr b="1" i="1" sz="2100" u="none" cap="none" strike="noStrike">
              <a:solidFill>
                <a:schemeClr val="accen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ab604fc137_0_164"/>
          <p:cNvSpPr txBox="1"/>
          <p:nvPr/>
        </p:nvSpPr>
        <p:spPr>
          <a:xfrm>
            <a:off x="1089675" y="1610700"/>
            <a:ext cx="461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1ab604fc137_0_16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7. Social proof </a:t>
            </a:r>
            <a:endParaRPr b="1" i="0" sz="2900" u="none" cap="none" strike="noStrike">
              <a:solidFill>
                <a:schemeClr val="lt1"/>
              </a:solidFill>
              <a:latin typeface="Lato"/>
              <a:ea typeface="Lato"/>
              <a:cs typeface="Lato"/>
              <a:sym typeface="Lato"/>
            </a:endParaRPr>
          </a:p>
        </p:txBody>
      </p:sp>
      <p:sp>
        <p:nvSpPr>
          <p:cNvPr id="267" name="Google Shape;267;g1ab604fc137_0_164"/>
          <p:cNvSpPr txBox="1"/>
          <p:nvPr/>
        </p:nvSpPr>
        <p:spPr>
          <a:xfrm>
            <a:off x="551400" y="1692350"/>
            <a:ext cx="4134900" cy="218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000000"/>
                </a:solidFill>
                <a:latin typeface="Lato"/>
                <a:ea typeface="Lato"/>
                <a:cs typeface="Lato"/>
                <a:sym typeface="Lato"/>
              </a:rPr>
              <a:t>Using the power of the crowds is a powerful way to make the customer more assured about the product.</a:t>
            </a:r>
            <a:endParaRPr b="1" i="0" sz="2600" u="none" cap="none" strike="noStrike">
              <a:solidFill>
                <a:srgbClr val="000000"/>
              </a:solidFill>
              <a:latin typeface="Lato"/>
              <a:ea typeface="Lato"/>
              <a:cs typeface="Lato"/>
              <a:sym typeface="Lato"/>
            </a:endParaRPr>
          </a:p>
        </p:txBody>
      </p:sp>
      <p:sp>
        <p:nvSpPr>
          <p:cNvPr id="268" name="Google Shape;268;g1ab604fc137_0_164"/>
          <p:cNvSpPr txBox="1"/>
          <p:nvPr/>
        </p:nvSpPr>
        <p:spPr>
          <a:xfrm>
            <a:off x="551550" y="4240375"/>
            <a:ext cx="4866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1" lang="en-GB" sz="2100" u="none" cap="none" strike="noStrike">
                <a:solidFill>
                  <a:schemeClr val="accent1"/>
                </a:solidFill>
                <a:latin typeface="Lato"/>
                <a:ea typeface="Lato"/>
                <a:cs typeface="Lato"/>
                <a:sym typeface="Lato"/>
              </a:rPr>
              <a:t>What other examples can you think of?</a:t>
            </a:r>
            <a:endParaRPr b="1" i="1" sz="2100" u="none" cap="none" strike="noStrike">
              <a:solidFill>
                <a:schemeClr val="accent1"/>
              </a:solidFill>
              <a:latin typeface="Lato"/>
              <a:ea typeface="Lato"/>
              <a:cs typeface="Lato"/>
              <a:sym typeface="Lato"/>
            </a:endParaRPr>
          </a:p>
        </p:txBody>
      </p:sp>
      <p:grpSp>
        <p:nvGrpSpPr>
          <p:cNvPr id="269" name="Google Shape;269;g1ab604fc137_0_164"/>
          <p:cNvGrpSpPr/>
          <p:nvPr/>
        </p:nvGrpSpPr>
        <p:grpSpPr>
          <a:xfrm>
            <a:off x="6002660" y="1653863"/>
            <a:ext cx="1792800" cy="2262773"/>
            <a:chOff x="6009748" y="1615377"/>
            <a:chExt cx="1792800" cy="2262773"/>
          </a:xfrm>
        </p:grpSpPr>
        <p:pic>
          <p:nvPicPr>
            <p:cNvPr id="270" name="Google Shape;270;g1ab604fc137_0_164"/>
            <p:cNvPicPr preferRelativeResize="0"/>
            <p:nvPr/>
          </p:nvPicPr>
          <p:blipFill rotWithShape="1">
            <a:blip r:embed="rId3">
              <a:alphaModFix/>
            </a:blip>
            <a:srcRect b="0" l="0" r="0" t="0"/>
            <a:stretch/>
          </p:blipFill>
          <p:spPr>
            <a:xfrm>
              <a:off x="6068399" y="1643002"/>
              <a:ext cx="1696557" cy="2235148"/>
            </a:xfrm>
            <a:prstGeom prst="rect">
              <a:avLst/>
            </a:prstGeom>
            <a:noFill/>
            <a:ln>
              <a:noFill/>
            </a:ln>
          </p:spPr>
        </p:pic>
        <p:sp>
          <p:nvSpPr>
            <p:cNvPr id="271" name="Google Shape;271;g1ab604fc137_0_164"/>
            <p:cNvSpPr/>
            <p:nvPr/>
          </p:nvSpPr>
          <p:spPr>
            <a:xfrm>
              <a:off x="6009748" y="1615377"/>
              <a:ext cx="1792800" cy="395523"/>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g2173793e920_0_4"/>
          <p:cNvPicPr preferRelativeResize="0"/>
          <p:nvPr/>
        </p:nvPicPr>
        <p:blipFill rotWithShape="1">
          <a:blip r:embed="rId3">
            <a:alphaModFix/>
          </a:blip>
          <a:srcRect b="0" l="0" r="0" t="0"/>
          <a:stretch/>
        </p:blipFill>
        <p:spPr>
          <a:xfrm>
            <a:off x="5449522" y="1551050"/>
            <a:ext cx="2767758" cy="2285456"/>
          </a:xfrm>
          <a:prstGeom prst="rect">
            <a:avLst/>
          </a:prstGeom>
          <a:noFill/>
          <a:ln>
            <a:noFill/>
          </a:ln>
          <a:effectLst>
            <a:outerShdw blurRad="57150" rotWithShape="0" algn="bl" dir="5400000" dist="19050">
              <a:srgbClr val="000000">
                <a:alpha val="49803"/>
              </a:srgbClr>
            </a:outerShdw>
          </a:effectLst>
        </p:spPr>
      </p:pic>
      <p:sp>
        <p:nvSpPr>
          <p:cNvPr id="277" name="Google Shape;277;g2173793e920_0_4"/>
          <p:cNvSpPr txBox="1"/>
          <p:nvPr/>
        </p:nvSpPr>
        <p:spPr>
          <a:xfrm>
            <a:off x="1089675" y="1610700"/>
            <a:ext cx="461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2173793e920_0_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8. Countdown timers</a:t>
            </a:r>
            <a:endParaRPr b="1" i="0" sz="2900" u="none" cap="none" strike="noStrike">
              <a:solidFill>
                <a:schemeClr val="lt1"/>
              </a:solidFill>
              <a:latin typeface="Lato"/>
              <a:ea typeface="Lato"/>
              <a:cs typeface="Lato"/>
              <a:sym typeface="Lato"/>
            </a:endParaRPr>
          </a:p>
        </p:txBody>
      </p:sp>
      <p:sp>
        <p:nvSpPr>
          <p:cNvPr id="279" name="Google Shape;279;g2173793e920_0_4"/>
          <p:cNvSpPr txBox="1"/>
          <p:nvPr/>
        </p:nvSpPr>
        <p:spPr>
          <a:xfrm>
            <a:off x="551550" y="4240375"/>
            <a:ext cx="4866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1" lang="en-GB" sz="2100" u="none" cap="none" strike="noStrike">
                <a:solidFill>
                  <a:schemeClr val="accent1"/>
                </a:solidFill>
                <a:latin typeface="Lato"/>
                <a:ea typeface="Lato"/>
                <a:cs typeface="Lato"/>
                <a:sym typeface="Lato"/>
              </a:rPr>
              <a:t>What other examples can you think of?</a:t>
            </a:r>
            <a:endParaRPr b="1" i="1" sz="2100" u="none" cap="none" strike="noStrike">
              <a:solidFill>
                <a:schemeClr val="accent1"/>
              </a:solidFill>
              <a:latin typeface="Lato"/>
              <a:ea typeface="Lato"/>
              <a:cs typeface="Lato"/>
              <a:sym typeface="Lato"/>
            </a:endParaRPr>
          </a:p>
        </p:txBody>
      </p:sp>
      <p:sp>
        <p:nvSpPr>
          <p:cNvPr id="280" name="Google Shape;280;g2173793e920_0_4"/>
          <p:cNvSpPr/>
          <p:nvPr/>
        </p:nvSpPr>
        <p:spPr>
          <a:xfrm>
            <a:off x="5650400" y="2534151"/>
            <a:ext cx="2403600" cy="6483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g2173793e920_0_4"/>
          <p:cNvSpPr txBox="1"/>
          <p:nvPr/>
        </p:nvSpPr>
        <p:spPr>
          <a:xfrm>
            <a:off x="551400" y="1692350"/>
            <a:ext cx="41349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2600"/>
              <a:buFont typeface="Arial"/>
              <a:buNone/>
            </a:pPr>
            <a:r>
              <a:rPr b="1" lang="en-GB" sz="2400">
                <a:latin typeface="Lato"/>
                <a:ea typeface="Lato"/>
                <a:cs typeface="Lato"/>
                <a:sym typeface="Lato"/>
              </a:rPr>
              <a:t>These tell the customer that there is a limited time to buy the product - this is known as scarcity. Companies add a sense of urgency to encourage spending.</a:t>
            </a:r>
            <a:endParaRPr b="1" sz="2600">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7e6cb92079_0_0"/>
          <p:cNvSpPr txBox="1"/>
          <p:nvPr/>
        </p:nvSpPr>
        <p:spPr>
          <a:xfrm>
            <a:off x="129550" y="4629775"/>
            <a:ext cx="3000000" cy="4002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Video |</a:t>
            </a:r>
            <a:r>
              <a:rPr b="1" i="0" lang="en-GB" sz="1400" u="none" cap="none" strike="noStrike">
                <a:solidFill>
                  <a:schemeClr val="lt1"/>
                </a:solidFill>
                <a:latin typeface="Lato"/>
                <a:ea typeface="Lato"/>
                <a:cs typeface="Lato"/>
                <a:sym typeface="Lato"/>
              </a:rPr>
              <a:t> </a:t>
            </a:r>
            <a:r>
              <a:rPr b="1" lang="en-GB" sz="1000" u="sng">
                <a:solidFill>
                  <a:schemeClr val="lt1"/>
                </a:solidFill>
                <a:latin typeface="Lato"/>
                <a:ea typeface="Lato"/>
                <a:cs typeface="Lato"/>
                <a:sym typeface="Lato"/>
                <a:hlinkClick r:id="rId3">
                  <a:extLst>
                    <a:ext uri="{A12FA001-AC4F-418D-AE19-62706E023703}">
                      <ahyp:hlinkClr val="tx"/>
                    </a:ext>
                  </a:extLst>
                </a:hlinkClick>
              </a:rPr>
              <a:t>Did the advert make you buy it?</a:t>
            </a:r>
            <a:r>
              <a:rPr b="1" i="0" lang="en-GB" sz="1000" u="none" cap="none" strike="noStrike">
                <a:solidFill>
                  <a:schemeClr val="lt1"/>
                </a:solidFill>
                <a:latin typeface="Lato"/>
                <a:ea typeface="Lato"/>
                <a:cs typeface="Lato"/>
                <a:sym typeface="Lato"/>
              </a:rPr>
              <a:t> </a:t>
            </a:r>
            <a:endParaRPr b="1" i="0" sz="1000" u="none" cap="none" strike="noStrike">
              <a:solidFill>
                <a:schemeClr val="lt1"/>
              </a:solidFill>
              <a:latin typeface="Lato"/>
              <a:ea typeface="Lato"/>
              <a:cs typeface="Lato"/>
              <a:sym typeface="Lato"/>
            </a:endParaRPr>
          </a:p>
        </p:txBody>
      </p:sp>
      <p:pic>
        <p:nvPicPr>
          <p:cNvPr descr="This video looks at some of the techniques used by companies to entice you into buying things you do not need." id="287" name="Google Shape;287;g27e6cb92079_0_0" title="Did the advert make you buy it?">
            <a:hlinkClick r:id="rId4"/>
          </p:cNvPr>
          <p:cNvPicPr preferRelativeResize="0"/>
          <p:nvPr/>
        </p:nvPicPr>
        <p:blipFill rotWithShape="1">
          <a:blip r:embed="rId5">
            <a:alphaModFix/>
          </a:blip>
          <a:srcRect b="0" l="0" r="0" t="0"/>
          <a:stretch/>
        </p:blipFill>
        <p:spPr>
          <a:xfrm>
            <a:off x="1339900" y="911750"/>
            <a:ext cx="4768125" cy="2682075"/>
          </a:xfrm>
          <a:prstGeom prst="rect">
            <a:avLst/>
          </a:prstGeom>
          <a:noFill/>
          <a:ln>
            <a:noFill/>
          </a:ln>
        </p:spPr>
      </p:pic>
      <p:sp>
        <p:nvSpPr>
          <p:cNvPr id="288" name="Google Shape;288;g27e6cb92079_0_0"/>
          <p:cNvSpPr txBox="1"/>
          <p:nvPr/>
        </p:nvSpPr>
        <p:spPr>
          <a:xfrm>
            <a:off x="213700" y="240950"/>
            <a:ext cx="83301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Optional | Did the advert make you buy it?</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14caaae82f0_0_152"/>
          <p:cNvSpPr txBox="1"/>
          <p:nvPr/>
        </p:nvSpPr>
        <p:spPr>
          <a:xfrm>
            <a:off x="332325" y="1674975"/>
            <a:ext cx="6363600" cy="24780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00000"/>
              </a:lnSpc>
              <a:spcBef>
                <a:spcPts val="0"/>
              </a:spcBef>
              <a:spcAft>
                <a:spcPts val="0"/>
              </a:spcAft>
              <a:buClr>
                <a:schemeClr val="accent2"/>
              </a:buClr>
              <a:buSzPts val="2300"/>
              <a:buFont typeface="Lato"/>
              <a:buAutoNum type="arabicPeriod"/>
            </a:pPr>
            <a:r>
              <a:rPr b="0" i="0" lang="en-GB" sz="2000" u="none" cap="none" strike="noStrike">
                <a:solidFill>
                  <a:srgbClr val="000000"/>
                </a:solidFill>
                <a:latin typeface="Lato"/>
                <a:ea typeface="Lato"/>
                <a:cs typeface="Lato"/>
                <a:sym typeface="Lato"/>
              </a:rPr>
              <a:t>Which techniques are </a:t>
            </a:r>
            <a:r>
              <a:rPr b="1" i="0" lang="en-GB" sz="2000" u="none" cap="none" strike="noStrike">
                <a:solidFill>
                  <a:srgbClr val="000000"/>
                </a:solidFill>
                <a:latin typeface="Lato"/>
                <a:ea typeface="Lato"/>
                <a:cs typeface="Lato"/>
                <a:sym typeface="Lato"/>
              </a:rPr>
              <a:t>most persuasive</a:t>
            </a:r>
            <a:r>
              <a:rPr b="0" i="0" lang="en-GB" sz="2000" u="none" cap="none" strike="noStrike">
                <a:solidFill>
                  <a:srgbClr val="000000"/>
                </a:solidFill>
                <a:latin typeface="Lato"/>
                <a:ea typeface="Lato"/>
                <a:cs typeface="Lato"/>
                <a:sym typeface="Lato"/>
              </a:rPr>
              <a:t>?</a:t>
            </a:r>
            <a:endParaRPr b="0" i="0" sz="20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Lato"/>
              <a:ea typeface="Lato"/>
              <a:cs typeface="Lato"/>
              <a:sym typeface="Lato"/>
            </a:endParaRPr>
          </a:p>
          <a:p>
            <a:pPr indent="-374650" lvl="0" marL="457200" marR="0" rtl="0" algn="l">
              <a:lnSpc>
                <a:spcPct val="100000"/>
              </a:lnSpc>
              <a:spcBef>
                <a:spcPts val="0"/>
              </a:spcBef>
              <a:spcAft>
                <a:spcPts val="0"/>
              </a:spcAft>
              <a:buClr>
                <a:schemeClr val="accent2"/>
              </a:buClr>
              <a:buSzPts val="2300"/>
              <a:buFont typeface="Lato"/>
              <a:buAutoNum type="arabicPeriod"/>
            </a:pPr>
            <a:r>
              <a:rPr b="0" i="0" lang="en-GB" sz="2000" u="none" cap="none" strike="noStrike">
                <a:solidFill>
                  <a:srgbClr val="000000"/>
                </a:solidFill>
                <a:latin typeface="Lato"/>
                <a:ea typeface="Lato"/>
                <a:cs typeface="Lato"/>
                <a:sym typeface="Lato"/>
              </a:rPr>
              <a:t>Can you think of any </a:t>
            </a:r>
            <a:r>
              <a:rPr b="1" i="0" lang="en-GB" sz="2000" u="none" cap="none" strike="noStrike">
                <a:solidFill>
                  <a:srgbClr val="000000"/>
                </a:solidFill>
                <a:latin typeface="Lato"/>
                <a:ea typeface="Lato"/>
                <a:cs typeface="Lato"/>
                <a:sym typeface="Lato"/>
              </a:rPr>
              <a:t>other</a:t>
            </a:r>
            <a:r>
              <a:rPr b="0" i="0" lang="en-GB" sz="2000" u="none" cap="none" strike="noStrike">
                <a:solidFill>
                  <a:srgbClr val="000000"/>
                </a:solidFill>
                <a:latin typeface="Lato"/>
                <a:ea typeface="Lato"/>
                <a:cs typeface="Lato"/>
                <a:sym typeface="Lato"/>
              </a:rPr>
              <a:t> advertising techniques?</a:t>
            </a:r>
            <a:endParaRPr b="0" i="0" sz="20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Lato"/>
              <a:ea typeface="Lato"/>
              <a:cs typeface="Lato"/>
              <a:sym typeface="Lato"/>
            </a:endParaRPr>
          </a:p>
          <a:p>
            <a:pPr indent="-374650" lvl="0" marL="457200" marR="0" rtl="0" algn="l">
              <a:lnSpc>
                <a:spcPct val="100000"/>
              </a:lnSpc>
              <a:spcBef>
                <a:spcPts val="0"/>
              </a:spcBef>
              <a:spcAft>
                <a:spcPts val="0"/>
              </a:spcAft>
              <a:buClr>
                <a:schemeClr val="accent2"/>
              </a:buClr>
              <a:buSzPts val="2300"/>
              <a:buFont typeface="Lato"/>
              <a:buAutoNum type="arabicPeriod"/>
            </a:pPr>
            <a:r>
              <a:rPr b="0" i="0" lang="en-GB" sz="2000" u="none" cap="none" strike="noStrike">
                <a:solidFill>
                  <a:srgbClr val="000000"/>
                </a:solidFill>
                <a:latin typeface="Lato"/>
                <a:ea typeface="Lato"/>
                <a:cs typeface="Lato"/>
                <a:sym typeface="Lato"/>
              </a:rPr>
              <a:t>Can you think of examples when advertising techniques are used in </a:t>
            </a:r>
            <a:r>
              <a:rPr b="1" i="0" lang="en-GB" sz="2000" u="none" cap="none" strike="noStrike">
                <a:solidFill>
                  <a:srgbClr val="000000"/>
                </a:solidFill>
                <a:latin typeface="Lato"/>
                <a:ea typeface="Lato"/>
                <a:cs typeface="Lato"/>
                <a:sym typeface="Lato"/>
              </a:rPr>
              <a:t>combination</a:t>
            </a:r>
            <a:r>
              <a:rPr b="0" i="0" lang="en-GB" sz="2000" u="none" cap="none" strike="noStrike">
                <a:solidFill>
                  <a:srgbClr val="000000"/>
                </a:solidFill>
                <a:latin typeface="Lato"/>
                <a:ea typeface="Lato"/>
                <a:cs typeface="Lato"/>
                <a:sym typeface="Lato"/>
              </a:rPr>
              <a:t> with one other?</a:t>
            </a:r>
            <a:endParaRPr b="0" i="0" sz="2000" u="none" cap="none" strike="noStrike">
              <a:solidFill>
                <a:srgbClr val="0000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300"/>
              <a:buFont typeface="Arial"/>
              <a:buNone/>
            </a:pPr>
            <a:r>
              <a:t/>
            </a:r>
            <a:endParaRPr b="0" i="0" sz="2000" u="none" cap="none" strike="noStrike">
              <a:solidFill>
                <a:srgbClr val="000000"/>
              </a:solidFill>
              <a:latin typeface="Lato"/>
              <a:ea typeface="Lato"/>
              <a:cs typeface="Lato"/>
              <a:sym typeface="Lato"/>
            </a:endParaRPr>
          </a:p>
        </p:txBody>
      </p:sp>
      <p:sp>
        <p:nvSpPr>
          <p:cNvPr id="294" name="Google Shape;294;g14caaae82f0_0_15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Discussion</a:t>
            </a:r>
            <a:endParaRPr b="1" i="0" sz="2900" u="none" cap="none" strike="noStrike">
              <a:solidFill>
                <a:schemeClr val="lt1"/>
              </a:solidFill>
              <a:latin typeface="Lato"/>
              <a:ea typeface="Lato"/>
              <a:cs typeface="Lato"/>
              <a:sym typeface="Lato"/>
            </a:endParaRPr>
          </a:p>
        </p:txBody>
      </p:sp>
      <p:pic>
        <p:nvPicPr>
          <p:cNvPr id="295" name="Google Shape;295;g14caaae82f0_0_152"/>
          <p:cNvPicPr preferRelativeResize="0"/>
          <p:nvPr/>
        </p:nvPicPr>
        <p:blipFill rotWithShape="1">
          <a:blip r:embed="rId3">
            <a:alphaModFix/>
          </a:blip>
          <a:srcRect b="0" l="0" r="0" t="0"/>
          <a:stretch/>
        </p:blipFill>
        <p:spPr>
          <a:xfrm>
            <a:off x="6927250" y="1930873"/>
            <a:ext cx="1942850" cy="17774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15a32486968_0_58"/>
          <p:cNvSpPr txBox="1"/>
          <p:nvPr/>
        </p:nvSpPr>
        <p:spPr>
          <a:xfrm>
            <a:off x="297550" y="306598"/>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What makes an advert persuasive?</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600" u="none" cap="none" strike="noStrike">
              <a:solidFill>
                <a:schemeClr val="lt1"/>
              </a:solidFill>
              <a:latin typeface="Lato"/>
              <a:ea typeface="Lato"/>
              <a:cs typeface="Lato"/>
              <a:sym typeface="Lato"/>
            </a:endParaRPr>
          </a:p>
        </p:txBody>
      </p:sp>
      <p:sp>
        <p:nvSpPr>
          <p:cNvPr id="301" name="Google Shape;301;g15a32486968_0_58"/>
          <p:cNvSpPr txBox="1"/>
          <p:nvPr/>
        </p:nvSpPr>
        <p:spPr>
          <a:xfrm>
            <a:off x="93175" y="826475"/>
            <a:ext cx="8936700" cy="141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600"/>
              <a:buFont typeface="Arial"/>
              <a:buNone/>
            </a:pPr>
            <a:r>
              <a:rPr b="0" i="0" lang="en-GB" sz="1800" u="none" cap="none" strike="noStrike">
                <a:solidFill>
                  <a:schemeClr val="lt1"/>
                </a:solidFill>
                <a:latin typeface="Lato Black"/>
                <a:ea typeface="Lato Black"/>
                <a:cs typeface="Lato Black"/>
                <a:sym typeface="Lato Black"/>
              </a:rPr>
              <a:t>Look at the three adverts</a:t>
            </a:r>
            <a:endParaRPr b="0" i="0" sz="1800" u="none" cap="none" strike="noStrike">
              <a:solidFill>
                <a:schemeClr val="lt1"/>
              </a:solidFill>
              <a:latin typeface="Lato Black"/>
              <a:ea typeface="Lato Black"/>
              <a:cs typeface="Lato Black"/>
              <a:sym typeface="Lato Black"/>
            </a:endParaRPr>
          </a:p>
          <a:p>
            <a:pPr indent="-342900" lvl="0" marL="457200" marR="0" rtl="0" algn="l">
              <a:lnSpc>
                <a:spcPct val="115000"/>
              </a:lnSpc>
              <a:spcBef>
                <a:spcPts val="0"/>
              </a:spcBef>
              <a:spcAft>
                <a:spcPts val="0"/>
              </a:spcAft>
              <a:buClr>
                <a:schemeClr val="lt1"/>
              </a:buClr>
              <a:buSzPts val="1800"/>
              <a:buFont typeface="Lato"/>
              <a:buChar char="●"/>
            </a:pPr>
            <a:r>
              <a:rPr b="0" i="0" lang="en-GB" sz="1800" u="none" cap="none" strike="noStrike">
                <a:solidFill>
                  <a:schemeClr val="lt1"/>
                </a:solidFill>
                <a:latin typeface="Lato"/>
                <a:ea typeface="Lato"/>
                <a:cs typeface="Lato"/>
                <a:sym typeface="Lato"/>
              </a:rPr>
              <a:t>Discuss with your partner which advert is most persuasive and why. </a:t>
            </a:r>
            <a:endParaRPr b="0" i="0" sz="1800" u="none" cap="none" strike="noStrike">
              <a:solidFill>
                <a:schemeClr val="lt1"/>
              </a:solidFill>
              <a:latin typeface="Lato"/>
              <a:ea typeface="Lato"/>
              <a:cs typeface="Lato"/>
              <a:sym typeface="Lato"/>
            </a:endParaRPr>
          </a:p>
          <a:p>
            <a:pPr indent="-342900" lvl="0" marL="457200" marR="0" rtl="0" algn="l">
              <a:lnSpc>
                <a:spcPct val="115000"/>
              </a:lnSpc>
              <a:spcBef>
                <a:spcPts val="0"/>
              </a:spcBef>
              <a:spcAft>
                <a:spcPts val="0"/>
              </a:spcAft>
              <a:buClr>
                <a:schemeClr val="lt1"/>
              </a:buClr>
              <a:buSzPts val="1800"/>
              <a:buFont typeface="Lato"/>
              <a:buChar char="●"/>
            </a:pPr>
            <a:r>
              <a:rPr b="0" i="0" lang="en-GB" sz="1800" u="none" cap="none" strike="noStrike">
                <a:solidFill>
                  <a:schemeClr val="lt1"/>
                </a:solidFill>
                <a:latin typeface="Lato"/>
                <a:ea typeface="Lato"/>
                <a:cs typeface="Lato"/>
                <a:sym typeface="Lato"/>
              </a:rPr>
              <a:t>Write your answers in full sentences, using your new knowledge of different types of advertising techniques.</a:t>
            </a:r>
            <a:endParaRPr b="0" i="0" sz="1800" u="none" cap="none" strike="noStrike">
              <a:solidFill>
                <a:srgbClr val="000000"/>
              </a:solidFill>
              <a:latin typeface="Lato"/>
              <a:ea typeface="Lato"/>
              <a:cs typeface="Lato"/>
              <a:sym typeface="Lato"/>
            </a:endParaRPr>
          </a:p>
        </p:txBody>
      </p:sp>
      <p:pic>
        <p:nvPicPr>
          <p:cNvPr id="302" name="Google Shape;302;g15a32486968_0_58"/>
          <p:cNvPicPr preferRelativeResize="0"/>
          <p:nvPr/>
        </p:nvPicPr>
        <p:blipFill rotWithShape="1">
          <a:blip r:embed="rId3">
            <a:alphaModFix/>
          </a:blip>
          <a:srcRect b="0" l="0" r="0" t="0"/>
          <a:stretch/>
        </p:blipFill>
        <p:spPr>
          <a:xfrm>
            <a:off x="6240160" y="2571750"/>
            <a:ext cx="2789640" cy="2431799"/>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pic>
        <p:nvPicPr>
          <p:cNvPr id="303" name="Google Shape;303;g15a32486968_0_58"/>
          <p:cNvPicPr preferRelativeResize="0"/>
          <p:nvPr/>
        </p:nvPicPr>
        <p:blipFill rotWithShape="1">
          <a:blip r:embed="rId4">
            <a:alphaModFix/>
          </a:blip>
          <a:srcRect b="0" l="0" r="0" t="0"/>
          <a:stretch/>
        </p:blipFill>
        <p:spPr>
          <a:xfrm>
            <a:off x="3803750" y="2571750"/>
            <a:ext cx="2327850" cy="2431800"/>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cxnSp>
        <p:nvCxnSpPr>
          <p:cNvPr id="304" name="Google Shape;304;g15a32486968_0_58"/>
          <p:cNvCxnSpPr/>
          <p:nvPr/>
        </p:nvCxnSpPr>
        <p:spPr>
          <a:xfrm>
            <a:off x="4624850" y="3798675"/>
            <a:ext cx="844200" cy="844200"/>
          </a:xfrm>
          <a:prstGeom prst="straightConnector1">
            <a:avLst/>
          </a:prstGeom>
          <a:noFill/>
          <a:ln cap="flat" cmpd="sng" w="9525">
            <a:solidFill>
              <a:schemeClr val="dk2"/>
            </a:solidFill>
            <a:prstDash val="solid"/>
            <a:round/>
            <a:headEnd len="sm" w="sm" type="none"/>
            <a:tailEnd len="sm" w="sm" type="none"/>
          </a:ln>
        </p:spPr>
      </p:cxnSp>
      <p:pic>
        <p:nvPicPr>
          <p:cNvPr id="305" name="Google Shape;305;g15a32486968_0_58"/>
          <p:cNvPicPr preferRelativeResize="0"/>
          <p:nvPr/>
        </p:nvPicPr>
        <p:blipFill rotWithShape="1">
          <a:blip r:embed="rId5">
            <a:alphaModFix/>
          </a:blip>
          <a:srcRect b="0" l="0" r="0" t="0"/>
          <a:stretch/>
        </p:blipFill>
        <p:spPr>
          <a:xfrm>
            <a:off x="152400" y="2582675"/>
            <a:ext cx="3542801" cy="2431801"/>
          </a:xfrm>
          <a:prstGeom prst="rect">
            <a:avLst/>
          </a:prstGeom>
          <a:noFill/>
          <a:ln cap="flat" cmpd="sng" w="19050">
            <a:solidFill>
              <a:schemeClr val="accent2"/>
            </a:solidFill>
            <a:prstDash val="solid"/>
            <a:round/>
            <a:headEnd len="sm" w="sm" type="none"/>
            <a:tailEnd len="sm" w="sm" type="none"/>
          </a:ln>
        </p:spPr>
      </p:pic>
      <p:sp>
        <p:nvSpPr>
          <p:cNvPr id="306" name="Google Shape;306;g15a32486968_0_58"/>
          <p:cNvSpPr txBox="1"/>
          <p:nvPr/>
        </p:nvSpPr>
        <p:spPr>
          <a:xfrm>
            <a:off x="1403200" y="2206725"/>
            <a:ext cx="104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Advert 1</a:t>
            </a:r>
            <a:endParaRPr b="1" i="0" sz="1400" u="none" cap="none" strike="noStrike">
              <a:solidFill>
                <a:schemeClr val="lt1"/>
              </a:solidFill>
              <a:latin typeface="Lato"/>
              <a:ea typeface="Lato"/>
              <a:cs typeface="Lato"/>
              <a:sym typeface="Lato"/>
            </a:endParaRPr>
          </a:p>
        </p:txBody>
      </p:sp>
      <p:sp>
        <p:nvSpPr>
          <p:cNvPr id="307" name="Google Shape;307;g15a32486968_0_58"/>
          <p:cNvSpPr txBox="1"/>
          <p:nvPr/>
        </p:nvSpPr>
        <p:spPr>
          <a:xfrm>
            <a:off x="4424325" y="2206725"/>
            <a:ext cx="104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Advert 2</a:t>
            </a:r>
            <a:endParaRPr b="1" i="0" sz="1400" u="none" cap="none" strike="noStrike">
              <a:solidFill>
                <a:schemeClr val="lt1"/>
              </a:solidFill>
              <a:latin typeface="Lato"/>
              <a:ea typeface="Lato"/>
              <a:cs typeface="Lato"/>
              <a:sym typeface="Lato"/>
            </a:endParaRPr>
          </a:p>
        </p:txBody>
      </p:sp>
      <p:sp>
        <p:nvSpPr>
          <p:cNvPr id="308" name="Google Shape;308;g15a32486968_0_58"/>
          <p:cNvSpPr txBox="1"/>
          <p:nvPr/>
        </p:nvSpPr>
        <p:spPr>
          <a:xfrm>
            <a:off x="7109325" y="2206725"/>
            <a:ext cx="104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Advert 3</a:t>
            </a:r>
            <a:endParaRPr b="1" i="0" sz="1400" u="none" cap="none" strike="noStrike">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ab604fc137_0_146"/>
          <p:cNvSpPr txBox="1"/>
          <p:nvPr/>
        </p:nvSpPr>
        <p:spPr>
          <a:xfrm>
            <a:off x="477675" y="1140300"/>
            <a:ext cx="5683800" cy="286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800" u="none" cap="none" strike="noStrike">
                <a:solidFill>
                  <a:schemeClr val="accent1"/>
                </a:solidFill>
                <a:latin typeface="Lato"/>
                <a:ea typeface="Lato"/>
                <a:cs typeface="Lato"/>
                <a:sym typeface="Lato"/>
              </a:rPr>
              <a:t>Write a social media post (max 150 words) explaining how best Shivaughn can be a critical consumer. </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800" u="none" cap="none" strike="noStrike">
                <a:solidFill>
                  <a:schemeClr val="accent1"/>
                </a:solidFill>
                <a:latin typeface="Lato"/>
                <a:ea typeface="Lato"/>
                <a:cs typeface="Lato"/>
                <a:sym typeface="Lato"/>
              </a:rPr>
              <a:t>Your post should include:</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Pressures she needs to be aware of</a:t>
            </a:r>
            <a:endParaRPr b="0" i="0" sz="1800" u="none" cap="none" strike="noStrike">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Different types of advertising techniques companies use to try and persuade people</a:t>
            </a:r>
            <a:endParaRPr b="0" i="0" sz="1800" u="none" cap="none" strike="noStrike">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Tips to make better spending decisions </a:t>
            </a:r>
            <a:endParaRPr b="0" i="0" sz="1800" u="none" cap="none" strike="noStrike">
              <a:solidFill>
                <a:schemeClr val="accen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p:txBody>
      </p:sp>
      <p:sp>
        <p:nvSpPr>
          <p:cNvPr id="314" name="Google Shape;314;g1ab604fc137_0_14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Time to advise |  Exit ticket</a:t>
            </a:r>
            <a:endParaRPr b="1" i="0" sz="2900" u="none" cap="none" strike="noStrike">
              <a:solidFill>
                <a:schemeClr val="lt1"/>
              </a:solidFill>
              <a:latin typeface="Lato"/>
              <a:ea typeface="Lato"/>
              <a:cs typeface="Lato"/>
              <a:sym typeface="Lato"/>
            </a:endParaRPr>
          </a:p>
        </p:txBody>
      </p:sp>
      <p:pic>
        <p:nvPicPr>
          <p:cNvPr id="315" name="Google Shape;315;g1ab604fc137_0_146"/>
          <p:cNvPicPr preferRelativeResize="0"/>
          <p:nvPr/>
        </p:nvPicPr>
        <p:blipFill rotWithShape="1">
          <a:blip r:embed="rId3">
            <a:alphaModFix/>
          </a:blip>
          <a:srcRect b="0" l="0" r="0" t="0"/>
          <a:stretch/>
        </p:blipFill>
        <p:spPr>
          <a:xfrm>
            <a:off x="6447682" y="1685775"/>
            <a:ext cx="1439549" cy="1439570"/>
          </a:xfrm>
          <a:prstGeom prst="rect">
            <a:avLst/>
          </a:prstGeom>
          <a:noFill/>
          <a:ln>
            <a:noFill/>
          </a:ln>
        </p:spPr>
      </p:pic>
      <p:pic>
        <p:nvPicPr>
          <p:cNvPr id="316" name="Google Shape;316;g1ab604fc137_0_146"/>
          <p:cNvPicPr preferRelativeResize="0"/>
          <p:nvPr/>
        </p:nvPicPr>
        <p:blipFill rotWithShape="1">
          <a:blip r:embed="rId4">
            <a:alphaModFix/>
          </a:blip>
          <a:srcRect b="0" l="0" r="0" t="0"/>
          <a:stretch/>
        </p:blipFill>
        <p:spPr>
          <a:xfrm>
            <a:off x="1640175" y="3508425"/>
            <a:ext cx="1655643" cy="10463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71" name="Google Shape;71;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72" name="Google Shape;72;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1e223141fb0_0_6"/>
          <p:cNvSpPr txBox="1"/>
          <p:nvPr/>
        </p:nvSpPr>
        <p:spPr>
          <a:xfrm>
            <a:off x="213700" y="353075"/>
            <a:ext cx="83301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Optional | Tips to make better spending decisions</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900" u="none" cap="none" strike="noStrike">
              <a:solidFill>
                <a:schemeClr val="lt1"/>
              </a:solidFill>
              <a:latin typeface="Lato"/>
              <a:ea typeface="Lato"/>
              <a:cs typeface="Lato"/>
              <a:sym typeface="Lato"/>
            </a:endParaRPr>
          </a:p>
        </p:txBody>
      </p:sp>
      <p:sp>
        <p:nvSpPr>
          <p:cNvPr id="322" name="Google Shape;322;g1e223141fb0_0_6"/>
          <p:cNvSpPr txBox="1"/>
          <p:nvPr/>
        </p:nvSpPr>
        <p:spPr>
          <a:xfrm>
            <a:off x="2424600" y="1032925"/>
            <a:ext cx="6363900" cy="405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i="0" lang="en-GB" sz="1700" u="none" cap="none" strike="noStrike">
                <a:solidFill>
                  <a:schemeClr val="lt1"/>
                </a:solidFill>
                <a:latin typeface="Lato Black"/>
                <a:ea typeface="Lato Black"/>
                <a:cs typeface="Lato Black"/>
                <a:sym typeface="Lato Black"/>
              </a:rPr>
              <a:t>Watch </a:t>
            </a:r>
            <a:r>
              <a:rPr b="1" i="0" lang="en-GB" sz="1700" u="sng" cap="none" strike="noStrike">
                <a:solidFill>
                  <a:schemeClr val="lt1"/>
                </a:solidFill>
                <a:latin typeface="Lato Black"/>
                <a:ea typeface="Lato Black"/>
                <a:cs typeface="Lato Black"/>
                <a:sym typeface="Lato Black"/>
                <a:hlinkClick r:id="rId3">
                  <a:extLst>
                    <a:ext uri="{A12FA001-AC4F-418D-AE19-62706E023703}">
                      <ahyp:hlinkClr val="tx"/>
                    </a:ext>
                  </a:extLst>
                </a:hlinkClick>
              </a:rPr>
              <a:t>Poku’s video </a:t>
            </a:r>
            <a:r>
              <a:rPr b="1" i="0" lang="en-GB" sz="1700" u="none" cap="none" strike="noStrike">
                <a:solidFill>
                  <a:schemeClr val="lt1"/>
                </a:solidFill>
                <a:latin typeface="Lato Black"/>
                <a:ea typeface="Lato Black"/>
                <a:cs typeface="Lato Black"/>
                <a:sym typeface="Lato Black"/>
              </a:rPr>
              <a:t>on cost per use. What other tips and tools can be used to make better buying decisions?</a:t>
            </a:r>
            <a:endParaRPr b="1" i="0" sz="17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chemeClr val="lt1"/>
              </a:solidFill>
              <a:latin typeface="Lato Black"/>
              <a:ea typeface="Lato Black"/>
              <a:cs typeface="Lato Black"/>
              <a:sym typeface="Lato Black"/>
            </a:endParaRPr>
          </a:p>
          <a:p>
            <a:pPr indent="0" lvl="0" marL="457200" marR="0" rtl="0" algn="l">
              <a:lnSpc>
                <a:spcPct val="115000"/>
              </a:lnSpc>
              <a:spcBef>
                <a:spcPts val="0"/>
              </a:spcBef>
              <a:spcAft>
                <a:spcPts val="0"/>
              </a:spcAft>
              <a:buClr>
                <a:srgbClr val="000000"/>
              </a:buClr>
              <a:buSzPts val="1700"/>
              <a:buFont typeface="Arial"/>
              <a:buNone/>
            </a:pPr>
            <a:r>
              <a:t/>
            </a:r>
            <a:endParaRPr b="0" i="0" sz="17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chemeClr val="lt1"/>
              </a:solidFill>
              <a:latin typeface="Lato Black"/>
              <a:ea typeface="Lato Black"/>
              <a:cs typeface="Lato Black"/>
              <a:sym typeface="Lato Black"/>
            </a:endParaRPr>
          </a:p>
        </p:txBody>
      </p:sp>
      <p:sp>
        <p:nvSpPr>
          <p:cNvPr id="323" name="Google Shape;323;g1e223141fb0_0_6"/>
          <p:cNvSpPr txBox="1"/>
          <p:nvPr/>
        </p:nvSpPr>
        <p:spPr>
          <a:xfrm>
            <a:off x="2359850" y="1781500"/>
            <a:ext cx="6638100" cy="3055500"/>
          </a:xfrm>
          <a:prstGeom prst="rect">
            <a:avLst/>
          </a:prstGeom>
          <a:solidFill>
            <a:schemeClr val="accent1"/>
          </a:solid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accent2"/>
              </a:buClr>
              <a:buSzPts val="1600"/>
              <a:buFont typeface="Lato"/>
              <a:buAutoNum type="arabicPeriod"/>
            </a:pPr>
            <a:r>
              <a:rPr b="0" i="0" lang="en-GB" sz="1400" u="none" cap="none" strike="noStrike">
                <a:solidFill>
                  <a:schemeClr val="lt1"/>
                </a:solidFill>
                <a:latin typeface="Lato"/>
                <a:ea typeface="Lato"/>
                <a:cs typeface="Lato"/>
                <a:sym typeface="Lato"/>
              </a:rPr>
              <a:t>Differentiate between </a:t>
            </a:r>
            <a:r>
              <a:rPr b="0" i="0" lang="en-GB" sz="1400" u="none" cap="none" strike="noStrike">
                <a:solidFill>
                  <a:schemeClr val="lt1"/>
                </a:solidFill>
                <a:latin typeface="Lato Black"/>
                <a:ea typeface="Lato Black"/>
                <a:cs typeface="Lato Black"/>
                <a:sym typeface="Lato Black"/>
              </a:rPr>
              <a:t>wants and needs</a:t>
            </a:r>
            <a:endParaRPr b="0" i="0" sz="1400" u="none" cap="none" strike="noStrike">
              <a:solidFill>
                <a:schemeClr val="lt1"/>
              </a:solidFill>
              <a:latin typeface="Lato Black"/>
              <a:ea typeface="Lato Black"/>
              <a:cs typeface="Lato Black"/>
              <a:sym typeface="Lato Black"/>
            </a:endParaRPr>
          </a:p>
          <a:p>
            <a:pPr indent="-330200" lvl="0" marL="457200" marR="0" rtl="0" algn="l">
              <a:lnSpc>
                <a:spcPct val="115000"/>
              </a:lnSpc>
              <a:spcBef>
                <a:spcPts val="0"/>
              </a:spcBef>
              <a:spcAft>
                <a:spcPts val="0"/>
              </a:spcAft>
              <a:buClr>
                <a:schemeClr val="accent2"/>
              </a:buClr>
              <a:buSzPts val="1600"/>
              <a:buFont typeface="Lato"/>
              <a:buAutoNum type="arabicPeriod"/>
            </a:pPr>
            <a:r>
              <a:rPr b="0" i="0" lang="en-GB" sz="1400" u="none" cap="none" strike="noStrike">
                <a:solidFill>
                  <a:schemeClr val="lt1"/>
                </a:solidFill>
                <a:latin typeface="Lato"/>
                <a:ea typeface="Lato"/>
                <a:cs typeface="Lato"/>
                <a:sym typeface="Lato"/>
              </a:rPr>
              <a:t>Consider </a:t>
            </a:r>
            <a:r>
              <a:rPr b="0" i="0" lang="en-GB" sz="1400" u="none" cap="none" strike="noStrike">
                <a:solidFill>
                  <a:schemeClr val="lt1"/>
                </a:solidFill>
                <a:latin typeface="Lato Black"/>
                <a:ea typeface="Lato Black"/>
                <a:cs typeface="Lato Black"/>
                <a:sym typeface="Lato Black"/>
              </a:rPr>
              <a:t>cost per use</a:t>
            </a:r>
            <a:endParaRPr b="0" i="0" sz="1400" u="none" cap="none" strike="noStrike">
              <a:solidFill>
                <a:schemeClr val="lt1"/>
              </a:solidFill>
              <a:latin typeface="Lato Black"/>
              <a:ea typeface="Lato Black"/>
              <a:cs typeface="Lato Black"/>
              <a:sym typeface="Lato Black"/>
            </a:endParaRPr>
          </a:p>
          <a:p>
            <a:pPr indent="-330200" lvl="0" marL="457200" marR="0" rtl="0" algn="l">
              <a:lnSpc>
                <a:spcPct val="115000"/>
              </a:lnSpc>
              <a:spcBef>
                <a:spcPts val="0"/>
              </a:spcBef>
              <a:spcAft>
                <a:spcPts val="0"/>
              </a:spcAft>
              <a:buClr>
                <a:schemeClr val="accent2"/>
              </a:buClr>
              <a:buSzPts val="1600"/>
              <a:buFont typeface="Lato"/>
              <a:buAutoNum type="arabicPeriod"/>
            </a:pPr>
            <a:r>
              <a:rPr b="0" i="0" lang="en-GB" sz="1400" u="none" cap="none" strike="noStrike">
                <a:solidFill>
                  <a:schemeClr val="lt1"/>
                </a:solidFill>
                <a:latin typeface="Lato"/>
                <a:ea typeface="Lato"/>
                <a:cs typeface="Lato"/>
                <a:sym typeface="Lato"/>
              </a:rPr>
              <a:t>Be aware of </a:t>
            </a:r>
            <a:r>
              <a:rPr b="0" i="0" lang="en-GB" sz="1400" u="none" cap="none" strike="noStrike">
                <a:solidFill>
                  <a:schemeClr val="lt1"/>
                </a:solidFill>
                <a:latin typeface="Lato Black"/>
                <a:ea typeface="Lato Black"/>
                <a:cs typeface="Lato Black"/>
                <a:sym typeface="Lato Black"/>
              </a:rPr>
              <a:t>external influences </a:t>
            </a:r>
            <a:r>
              <a:rPr b="0" i="0" lang="en-GB" sz="1400" u="none" cap="none" strike="noStrike">
                <a:solidFill>
                  <a:schemeClr val="lt1"/>
                </a:solidFill>
                <a:latin typeface="Lato"/>
                <a:ea typeface="Lato"/>
                <a:cs typeface="Lato"/>
                <a:sym typeface="Lato"/>
              </a:rPr>
              <a:t>and decide what’s most important to you</a:t>
            </a:r>
            <a:endParaRPr b="0" i="0" sz="1400" u="none" cap="none" strike="noStrike">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accent2"/>
              </a:buClr>
              <a:buSzPts val="1600"/>
              <a:buFont typeface="Lato"/>
              <a:buAutoNum type="arabicPeriod"/>
            </a:pPr>
            <a:r>
              <a:rPr b="0" i="0" lang="en-GB" sz="1400" u="none" cap="none" strike="noStrike">
                <a:solidFill>
                  <a:schemeClr val="lt1"/>
                </a:solidFill>
                <a:latin typeface="Lato"/>
                <a:ea typeface="Lato"/>
                <a:cs typeface="Lato"/>
                <a:sym typeface="Lato"/>
              </a:rPr>
              <a:t>Recognise </a:t>
            </a:r>
            <a:r>
              <a:rPr b="0" i="0" lang="en-GB" sz="1400" u="none" cap="none" strike="noStrike">
                <a:solidFill>
                  <a:schemeClr val="lt1"/>
                </a:solidFill>
                <a:latin typeface="Lato Black"/>
                <a:ea typeface="Lato Black"/>
                <a:cs typeface="Lato Black"/>
                <a:sym typeface="Lato Black"/>
              </a:rPr>
              <a:t>advertising techniques</a:t>
            </a:r>
            <a:r>
              <a:rPr b="0" i="0" lang="en-GB" sz="1400" u="none" cap="none" strike="noStrike">
                <a:solidFill>
                  <a:schemeClr val="lt1"/>
                </a:solidFill>
                <a:latin typeface="Lato"/>
                <a:ea typeface="Lato"/>
                <a:cs typeface="Lato"/>
                <a:sym typeface="Lato"/>
              </a:rPr>
              <a:t> when looking at products and decide whether you really want/need that product or have been convinced by a good advert</a:t>
            </a:r>
            <a:endParaRPr b="0" i="0" sz="1400" u="none" cap="none" strike="noStrike">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accent2"/>
              </a:buClr>
              <a:buSzPts val="1600"/>
              <a:buFont typeface="Lato"/>
              <a:buAutoNum type="arabicPeriod"/>
            </a:pPr>
            <a:r>
              <a:rPr b="0" i="0" lang="en-GB" sz="1400" u="none" cap="none" strike="noStrike">
                <a:solidFill>
                  <a:schemeClr val="lt1"/>
                </a:solidFill>
                <a:latin typeface="Lato"/>
                <a:ea typeface="Lato"/>
                <a:cs typeface="Lato"/>
                <a:sym typeface="Lato"/>
              </a:rPr>
              <a:t>Consider the </a:t>
            </a:r>
            <a:r>
              <a:rPr b="0" i="0" lang="en-GB" sz="1400" u="none" cap="none" strike="noStrike">
                <a:solidFill>
                  <a:schemeClr val="lt1"/>
                </a:solidFill>
                <a:latin typeface="Lato Black"/>
                <a:ea typeface="Lato Black"/>
                <a:cs typeface="Lato Black"/>
                <a:sym typeface="Lato Black"/>
              </a:rPr>
              <a:t>price </a:t>
            </a:r>
            <a:r>
              <a:rPr b="0" i="0" lang="en-GB" sz="1400" u="none" cap="none" strike="noStrike">
                <a:solidFill>
                  <a:schemeClr val="lt1"/>
                </a:solidFill>
                <a:latin typeface="Lato"/>
                <a:ea typeface="Lato"/>
                <a:cs typeface="Lato"/>
                <a:sym typeface="Lato"/>
              </a:rPr>
              <a:t>of the item and whether the same product can be bought at a lower price</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accent2"/>
              </a:buClr>
              <a:buSzPts val="1400"/>
              <a:buFont typeface="Lato"/>
              <a:buAutoNum type="arabicPeriod"/>
            </a:pPr>
            <a:r>
              <a:rPr b="0" i="0" lang="en-GB" sz="1400" u="none" cap="none" strike="noStrike">
                <a:solidFill>
                  <a:schemeClr val="lt1"/>
                </a:solidFill>
                <a:latin typeface="Lato"/>
                <a:ea typeface="Lato"/>
                <a:cs typeface="Lato"/>
                <a:sym typeface="Lato"/>
              </a:rPr>
              <a:t>Consider how </a:t>
            </a:r>
            <a:r>
              <a:rPr b="0" i="0" lang="en-GB" sz="1400" u="none" cap="none" strike="noStrike">
                <a:solidFill>
                  <a:schemeClr val="lt1"/>
                </a:solidFill>
                <a:latin typeface="Lato Black"/>
                <a:ea typeface="Lato Black"/>
                <a:cs typeface="Lato Black"/>
                <a:sym typeface="Lato Black"/>
              </a:rPr>
              <a:t>ethical or environmental</a:t>
            </a:r>
            <a:r>
              <a:rPr b="0" i="0" lang="en-GB" sz="1400" u="none" cap="none" strike="noStrike">
                <a:solidFill>
                  <a:schemeClr val="lt1"/>
                </a:solidFill>
                <a:latin typeface="Lato"/>
                <a:ea typeface="Lato"/>
                <a:cs typeface="Lato"/>
                <a:sym typeface="Lato"/>
              </a:rPr>
              <a:t> the product is and whether it fits with your values</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accent2"/>
              </a:buClr>
              <a:buSzPts val="1400"/>
              <a:buFont typeface="Lato"/>
              <a:buAutoNum type="arabicPeriod"/>
            </a:pPr>
            <a:r>
              <a:rPr b="0" i="0" lang="en-GB" sz="1400" u="none" cap="none" strike="noStrike">
                <a:solidFill>
                  <a:schemeClr val="lt1"/>
                </a:solidFill>
                <a:latin typeface="Lato Black"/>
                <a:ea typeface="Lato Black"/>
                <a:cs typeface="Lato Black"/>
                <a:sym typeface="Lato Black"/>
              </a:rPr>
              <a:t>Wait 24 hours</a:t>
            </a:r>
            <a:r>
              <a:rPr b="0" i="0" lang="en-GB" sz="1400" u="none" cap="none" strike="noStrike">
                <a:solidFill>
                  <a:schemeClr val="lt1"/>
                </a:solidFill>
                <a:latin typeface="Lato"/>
                <a:ea typeface="Lato"/>
                <a:cs typeface="Lato"/>
                <a:sym typeface="Lato"/>
              </a:rPr>
              <a:t> between thinking about a product and making the purchase!</a:t>
            </a:r>
            <a:endParaRPr b="0" i="0" sz="1400" u="none" cap="none" strike="noStrike">
              <a:solidFill>
                <a:schemeClr val="lt1"/>
              </a:solidFill>
              <a:latin typeface="Lato"/>
              <a:ea typeface="Lato"/>
              <a:cs typeface="Lato"/>
              <a:sym typeface="Lato"/>
            </a:endParaRPr>
          </a:p>
        </p:txBody>
      </p:sp>
      <p:pic>
        <p:nvPicPr>
          <p:cNvPr id="324" name="Google Shape;324;g1e223141fb0_0_6">
            <a:hlinkClick r:id="rId4"/>
          </p:cNvPr>
          <p:cNvPicPr preferRelativeResize="0"/>
          <p:nvPr/>
        </p:nvPicPr>
        <p:blipFill rotWithShape="1">
          <a:blip r:embed="rId5">
            <a:alphaModFix/>
          </a:blip>
          <a:srcRect b="0" l="0" r="0" t="0"/>
          <a:stretch/>
        </p:blipFill>
        <p:spPr>
          <a:xfrm>
            <a:off x="344525" y="1222349"/>
            <a:ext cx="1443525" cy="2569125"/>
          </a:xfrm>
          <a:prstGeom prst="rect">
            <a:avLst/>
          </a:prstGeom>
          <a:noFill/>
          <a:ln>
            <a:noFill/>
          </a:ln>
          <a:effectLst>
            <a:outerShdw blurRad="57150" rotWithShape="0" algn="bl" dir="5400000" dist="19050">
              <a:srgbClr val="000000">
                <a:alpha val="49411"/>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14caaae82f0_0_24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g14caaae82f0_0_24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31" name="Google Shape;331;g14caaae82f0_0_248"/>
          <p:cNvSpPr txBox="1"/>
          <p:nvPr/>
        </p:nvSpPr>
        <p:spPr>
          <a:xfrm>
            <a:off x="488176" y="1578875"/>
            <a:ext cx="7389600" cy="19728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Explore pressures that influence spending choices</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Analyse what makes a persuasive advertisement</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37" name="Google Shape;337;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220ffb3cb65_0_54"/>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g220ffb3cb65_0_54"/>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t>finances</a:t>
            </a:r>
            <a:endParaRPr b="0" i="0" sz="1400" u="none" cap="none" strike="noStrike">
              <a:solidFill>
                <a:schemeClr val="lt1"/>
              </a:solidFill>
              <a:latin typeface="Arial"/>
              <a:ea typeface="Arial"/>
              <a:cs typeface="Arial"/>
              <a:sym typeface="Arial"/>
            </a:endParaRPr>
          </a:p>
        </p:txBody>
      </p:sp>
      <p:grpSp>
        <p:nvGrpSpPr>
          <p:cNvPr id="344" name="Google Shape;344;g220ffb3cb65_0_54"/>
          <p:cNvGrpSpPr/>
          <p:nvPr/>
        </p:nvGrpSpPr>
        <p:grpSpPr>
          <a:xfrm>
            <a:off x="151999" y="1183981"/>
            <a:ext cx="2846301" cy="2013581"/>
            <a:chOff x="463400" y="1321175"/>
            <a:chExt cx="2914500" cy="2113109"/>
          </a:xfrm>
        </p:grpSpPr>
        <p:sp>
          <p:nvSpPr>
            <p:cNvPr id="345" name="Google Shape;345;g220ffb3cb65_0_54"/>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g220ffb3cb65_0_54"/>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347" name="Google Shape;347;g220ffb3cb65_0_54"/>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48" name="Google Shape;348;g220ffb3cb65_0_54"/>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school, you can speak with an adult you trust. </a:t>
            </a:r>
            <a:endParaRPr b="1" i="0" sz="18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This could be your form tutor, head of year or the school’s safeguarding officer.</a:t>
            </a:r>
            <a:endParaRPr b="1" i="0" sz="1800" u="none" cap="none" strike="noStrike">
              <a:solidFill>
                <a:schemeClr val="lt1"/>
              </a:solidFill>
              <a:latin typeface="Lato"/>
              <a:ea typeface="Lato"/>
              <a:cs typeface="Lato"/>
              <a:sym typeface="Lato"/>
            </a:endParaRPr>
          </a:p>
        </p:txBody>
      </p:sp>
      <p:sp>
        <p:nvSpPr>
          <p:cNvPr id="349" name="Google Shape;349;g220ffb3cb65_0_5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0" name="Google Shape;350;g220ffb3cb65_0_54"/>
          <p:cNvGrpSpPr/>
          <p:nvPr/>
        </p:nvGrpSpPr>
        <p:grpSpPr>
          <a:xfrm>
            <a:off x="3164819" y="1184021"/>
            <a:ext cx="2846301" cy="1995658"/>
            <a:chOff x="3237025" y="1184050"/>
            <a:chExt cx="2914500" cy="2094300"/>
          </a:xfrm>
        </p:grpSpPr>
        <p:sp>
          <p:nvSpPr>
            <p:cNvPr id="351" name="Google Shape;351;g220ffb3cb65_0_54"/>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2" name="Google Shape;352;g220ffb3cb65_0_54"/>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353" name="Google Shape;353;g220ffb3cb65_0_54"/>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354" name="Google Shape;354;g220ffb3cb65_0_54"/>
          <p:cNvPicPr preferRelativeResize="0"/>
          <p:nvPr/>
        </p:nvPicPr>
        <p:blipFill rotWithShape="1">
          <a:blip r:embed="rId8">
            <a:alphaModFix/>
          </a:blip>
          <a:srcRect b="0" l="0" r="0" t="0"/>
          <a:stretch/>
        </p:blipFill>
        <p:spPr>
          <a:xfrm>
            <a:off x="6301998" y="1624625"/>
            <a:ext cx="657094" cy="367978"/>
          </a:xfrm>
          <a:prstGeom prst="rect">
            <a:avLst/>
          </a:prstGeom>
          <a:noFill/>
          <a:ln>
            <a:noFill/>
          </a:ln>
        </p:spPr>
      </p:pic>
      <p:sp>
        <p:nvSpPr>
          <p:cNvPr id="355" name="Google Shape;355;g220ffb3cb65_0_54"/>
          <p:cNvSpPr txBox="1"/>
          <p:nvPr/>
        </p:nvSpPr>
        <p:spPr>
          <a:xfrm>
            <a:off x="7217325" y="1562441"/>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7"/>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8"/>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8"/>
                  </a:ext>
                </a:extLst>
              </a:rPr>
              <a:t>080</a:t>
            </a:r>
            <a:r>
              <a:rPr b="0" i="0" lang="en-GB" sz="1300" u="none" cap="none" strike="noStrike">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59" name="Shape 359"/>
        <p:cNvGrpSpPr/>
        <p:nvPr/>
      </p:nvGrpSpPr>
      <p:grpSpPr>
        <a:xfrm>
          <a:off x="0" y="0"/>
          <a:ext cx="0" cy="0"/>
          <a:chOff x="0" y="0"/>
          <a:chExt cx="0" cy="0"/>
        </a:xfrm>
      </p:grpSpPr>
      <p:sp>
        <p:nvSpPr>
          <p:cNvPr id="360" name="Google Shape;360;g1575e96a1fb_0_330"/>
          <p:cNvSpPr txBox="1"/>
          <p:nvPr/>
        </p:nvSpPr>
        <p:spPr>
          <a:xfrm>
            <a:off x="488100" y="1034875"/>
            <a:ext cx="8167800" cy="2772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a:t>
            </a:r>
            <a:r>
              <a:rPr lang="en-GB" u="sng">
                <a:solidFill>
                  <a:schemeClr val="lt1"/>
                </a:solidFill>
                <a:latin typeface="Lato"/>
                <a:ea typeface="Lato"/>
                <a:cs typeface="Lato"/>
                <a:sym typeface="Lato"/>
                <a:hlinkClick r:id="rId3">
                  <a:extLst>
                    <a:ext uri="{A12FA001-AC4F-418D-AE19-62706E023703}">
                      <ahyp:hlinkClr val="tx"/>
                    </a:ext>
                  </a:extLst>
                </a:hlinkClick>
              </a:rPr>
              <a:t>FLIC Learning Hub</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‘What can you learn from the most persuasive adverts’</a:t>
            </a:r>
            <a:r>
              <a:rPr b="0" i="0" lang="en-GB" sz="1400" u="none" cap="none" strike="noStrike">
                <a:solidFill>
                  <a:schemeClr val="lt1"/>
                </a:solidFill>
                <a:latin typeface="Lato"/>
                <a:ea typeface="Lato"/>
                <a:cs typeface="Lato"/>
                <a:sym typeface="Lato"/>
              </a:rPr>
              <a:t> (BBC Psychology, 2020)</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‘8 highly successful advert campaigns’</a:t>
            </a:r>
            <a:r>
              <a:rPr b="0" i="0" lang="en-GB" sz="1400" u="none" cap="none" strike="noStrike">
                <a:solidFill>
                  <a:schemeClr val="lt1"/>
                </a:solidFill>
                <a:latin typeface="Lato"/>
                <a:ea typeface="Lato"/>
                <a:cs typeface="Lato"/>
                <a:sym typeface="Lato"/>
              </a:rPr>
              <a:t> (Investopedia, 202</a:t>
            </a:r>
            <a:r>
              <a:rPr lang="en-GB">
                <a:solidFill>
                  <a:schemeClr val="lt1"/>
                </a:solidFill>
                <a:latin typeface="Lato"/>
                <a:ea typeface="Lato"/>
                <a:cs typeface="Lato"/>
                <a:sym typeface="Lato"/>
              </a:rPr>
              <a:t>2</a:t>
            </a:r>
            <a:r>
              <a:rPr b="0" i="0" lang="en-GB" sz="1400" u="none" cap="none" strike="noStrike">
                <a:solidFill>
                  <a:schemeClr val="lt1"/>
                </a:solidFill>
                <a:latin typeface="Lato"/>
                <a:ea typeface="Lato"/>
                <a:cs typeface="Lato"/>
                <a:sym typeface="Lato"/>
              </a:rPr>
              <a:t>)</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6">
                  <a:extLst>
                    <a:ext uri="{A12FA001-AC4F-418D-AE19-62706E023703}">
                      <ahyp:hlinkClr val="tx"/>
                    </a:ext>
                  </a:extLst>
                </a:hlinkClick>
              </a:rPr>
              <a:t>‘How social media impacts consumer buying’</a:t>
            </a:r>
            <a:r>
              <a:rPr b="0" i="0" lang="en-GB" sz="1400" u="none" cap="none" strike="noStrike">
                <a:solidFill>
                  <a:schemeClr val="lt1"/>
                </a:solidFill>
                <a:latin typeface="Lato"/>
                <a:ea typeface="Lato"/>
                <a:cs typeface="Lato"/>
                <a:sym typeface="Lato"/>
              </a:rPr>
              <a:t> (Forbes, 2022)</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7">
                  <a:extLst>
                    <a:ext uri="{A12FA001-AC4F-418D-AE19-62706E023703}">
                      <ahyp:hlinkClr val="tx"/>
                    </a:ext>
                  </a:extLst>
                </a:hlinkClick>
              </a:rPr>
              <a:t>Tricks of the trade | How online customer journeys create consumer harm and what to do about it</a:t>
            </a:r>
            <a:r>
              <a:rPr b="0" i="0" lang="en-GB" sz="1400" u="none" cap="none" strike="noStrike">
                <a:solidFill>
                  <a:schemeClr val="lt1"/>
                </a:solidFill>
                <a:latin typeface="Lato"/>
                <a:ea typeface="Lato"/>
                <a:cs typeface="Lato"/>
                <a:sym typeface="Lato"/>
              </a:rPr>
              <a:t> (Citizens Advice</a:t>
            </a:r>
            <a:r>
              <a:rPr lang="en-GB">
                <a:solidFill>
                  <a:schemeClr val="lt1"/>
                </a:solidFill>
                <a:latin typeface="Lato"/>
                <a:ea typeface="Lato"/>
                <a:cs typeface="Lato"/>
                <a:sym typeface="Lato"/>
              </a:rPr>
              <a:t>)</a:t>
            </a:r>
            <a:endParaRPr b="0" i="0" sz="1400" u="none" cap="none" strike="noStrike">
              <a:solidFill>
                <a:schemeClr val="lt1"/>
              </a:solidFill>
              <a:latin typeface="Lato"/>
              <a:ea typeface="Lato"/>
              <a:cs typeface="Lato"/>
              <a:sym typeface="Lato"/>
            </a:endParaRPr>
          </a:p>
        </p:txBody>
      </p:sp>
      <p:sp>
        <p:nvSpPr>
          <p:cNvPr id="361" name="Google Shape;361;g1575e96a1fb_0_33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23de74f69f7_0_17"/>
          <p:cNvSpPr txBox="1"/>
          <p:nvPr/>
        </p:nvSpPr>
        <p:spPr>
          <a:xfrm>
            <a:off x="360375" y="2117950"/>
            <a:ext cx="84897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1200"/>
              </a:spcAft>
              <a:buClr>
                <a:srgbClr val="000000"/>
              </a:buClr>
              <a:buSzPts val="1800"/>
              <a:buFont typeface="Arial"/>
              <a:buNone/>
            </a:pPr>
            <a:r>
              <a:rPr b="1" i="0" lang="en-GB" sz="2900" u="none" cap="none" strike="noStrike">
                <a:solidFill>
                  <a:schemeClr val="lt1"/>
                </a:solidFill>
                <a:latin typeface="Lato"/>
                <a:ea typeface="Lato"/>
                <a:cs typeface="Lato"/>
                <a:sym typeface="Lato"/>
              </a:rPr>
              <a:t>Optional home learning activity </a:t>
            </a:r>
            <a:endParaRPr b="1" i="0" sz="2900" u="none" cap="none" strike="noStrike">
              <a:solidFill>
                <a:schemeClr val="lt1"/>
              </a:solidFill>
              <a:latin typeface="Lato"/>
              <a:ea typeface="Lato"/>
              <a:cs typeface="Lato"/>
              <a:sym typeface="Lato"/>
            </a:endParaRPr>
          </a:p>
        </p:txBody>
      </p:sp>
      <p:sp>
        <p:nvSpPr>
          <p:cNvPr id="367" name="Google Shape;367;g23de74f69f7_0_17"/>
          <p:cNvSpPr txBox="1"/>
          <p:nvPr/>
        </p:nvSpPr>
        <p:spPr>
          <a:xfrm>
            <a:off x="0" y="0"/>
            <a:ext cx="3000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g23de74f69f7_0_0"/>
          <p:cNvPicPr preferRelativeResize="0"/>
          <p:nvPr/>
        </p:nvPicPr>
        <p:blipFill rotWithShape="1">
          <a:blip r:embed="rId3">
            <a:alphaModFix/>
          </a:blip>
          <a:srcRect b="0" l="0" r="0" t="0"/>
          <a:stretch/>
        </p:blipFill>
        <p:spPr>
          <a:xfrm>
            <a:off x="6874727" y="1298750"/>
            <a:ext cx="1358798" cy="1394879"/>
          </a:xfrm>
          <a:prstGeom prst="rect">
            <a:avLst/>
          </a:prstGeom>
          <a:noFill/>
          <a:ln cap="flat" cmpd="sng" w="28575">
            <a:solidFill>
              <a:schemeClr val="accent2"/>
            </a:solidFill>
            <a:prstDash val="solid"/>
            <a:round/>
            <a:headEnd len="sm" w="sm" type="none"/>
            <a:tailEnd len="sm" w="sm" type="none"/>
          </a:ln>
        </p:spPr>
      </p:pic>
      <p:pic>
        <p:nvPicPr>
          <p:cNvPr id="373" name="Google Shape;373;g23de74f69f7_0_0"/>
          <p:cNvPicPr preferRelativeResize="0"/>
          <p:nvPr/>
        </p:nvPicPr>
        <p:blipFill rotWithShape="1">
          <a:blip r:embed="rId4">
            <a:alphaModFix/>
          </a:blip>
          <a:srcRect b="0" l="0" r="0" t="0"/>
          <a:stretch/>
        </p:blipFill>
        <p:spPr>
          <a:xfrm>
            <a:off x="6874725" y="2872363"/>
            <a:ext cx="1358798" cy="1394888"/>
          </a:xfrm>
          <a:prstGeom prst="rect">
            <a:avLst/>
          </a:prstGeom>
          <a:noFill/>
          <a:ln cap="flat" cmpd="sng" w="28575">
            <a:solidFill>
              <a:schemeClr val="accent2"/>
            </a:solidFill>
            <a:prstDash val="solid"/>
            <a:round/>
            <a:headEnd len="sm" w="sm" type="none"/>
            <a:tailEnd len="sm" w="sm" type="none"/>
          </a:ln>
        </p:spPr>
      </p:pic>
      <p:sp>
        <p:nvSpPr>
          <p:cNvPr id="374" name="Google Shape;374;g23de74f69f7_0_0"/>
          <p:cNvSpPr txBox="1"/>
          <p:nvPr/>
        </p:nvSpPr>
        <p:spPr>
          <a:xfrm>
            <a:off x="297550" y="306600"/>
            <a:ext cx="6910200" cy="549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Create a </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9"/>
                  </a:ext>
                </a:extLst>
              </a:rPr>
              <a:t>persuasive</a:t>
            </a:r>
            <a:r>
              <a:rPr b="1" i="0" lang="en-GB" sz="2900" u="none" cap="none" strike="noStrike">
                <a:solidFill>
                  <a:schemeClr val="lt1"/>
                </a:solidFill>
                <a:latin typeface="Lato"/>
                <a:ea typeface="Lato"/>
                <a:cs typeface="Lato"/>
                <a:sym typeface="Lato"/>
              </a:rPr>
              <a:t> advert for a product for </a:t>
            </a:r>
            <a:r>
              <a:rPr b="1" lang="en-GB" sz="2900">
                <a:solidFill>
                  <a:schemeClr val="lt1"/>
                </a:solidFill>
                <a:latin typeface="Lato"/>
                <a:ea typeface="Lato"/>
                <a:cs typeface="Lato"/>
                <a:sym typeface="Lato"/>
              </a:rPr>
              <a:t>peers in your year group</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b="1" i="0" sz="2900" u="none" cap="none" strike="noStrike">
              <a:solidFill>
                <a:schemeClr val="lt1"/>
              </a:solidFill>
              <a:latin typeface="Lato"/>
              <a:ea typeface="Lato"/>
              <a:cs typeface="Lato"/>
              <a:sym typeface="Lato"/>
            </a:endParaRPr>
          </a:p>
        </p:txBody>
      </p:sp>
      <p:sp>
        <p:nvSpPr>
          <p:cNvPr id="375" name="Google Shape;375;g23de74f69f7_0_0"/>
          <p:cNvSpPr txBox="1"/>
          <p:nvPr/>
        </p:nvSpPr>
        <p:spPr>
          <a:xfrm>
            <a:off x="191375" y="1298750"/>
            <a:ext cx="6399600" cy="33195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100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What key features will make your product appealing to consumers?</a:t>
            </a:r>
            <a:endParaRPr b="0" i="0" sz="1800" u="none" cap="none" strike="noStrike">
              <a:solidFill>
                <a:schemeClr val="lt1"/>
              </a:solidFill>
              <a:latin typeface="Lato"/>
              <a:ea typeface="Lato"/>
              <a:cs typeface="Lato"/>
              <a:sym typeface="Lato"/>
            </a:endParaRPr>
          </a:p>
          <a:p>
            <a:pPr indent="-342900" lvl="0" marL="457200" marR="0" rtl="0" algn="l">
              <a:lnSpc>
                <a:spcPct val="100000"/>
              </a:lnSpc>
              <a:spcBef>
                <a:spcPts val="100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What is a catchy strapline to add?</a:t>
            </a:r>
            <a:endParaRPr b="0" i="0" sz="1800" u="none" cap="none" strike="noStrike">
              <a:solidFill>
                <a:schemeClr val="lt1"/>
              </a:solidFill>
              <a:latin typeface="Lato"/>
              <a:ea typeface="Lato"/>
              <a:cs typeface="Lato"/>
              <a:sym typeface="Lato"/>
            </a:endParaRPr>
          </a:p>
          <a:p>
            <a:pPr indent="-342900" lvl="0" marL="457200" marR="0" rtl="0" algn="l">
              <a:lnSpc>
                <a:spcPct val="100000"/>
              </a:lnSpc>
              <a:spcBef>
                <a:spcPts val="100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Which celebrity would be a good match for your product?</a:t>
            </a:r>
            <a:endParaRPr b="0" i="0" sz="1800" u="none" cap="none" strike="noStrike">
              <a:solidFill>
                <a:schemeClr val="lt1"/>
              </a:solidFill>
              <a:latin typeface="Lato"/>
              <a:ea typeface="Lato"/>
              <a:cs typeface="Lato"/>
              <a:sym typeface="Lato"/>
            </a:endParaRPr>
          </a:p>
          <a:p>
            <a:pPr indent="-342900" lvl="0" marL="457200" marR="0" rtl="0" algn="l">
              <a:lnSpc>
                <a:spcPct val="100000"/>
              </a:lnSpc>
              <a:spcBef>
                <a:spcPts val="100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What data and facts would show this product is of value?</a:t>
            </a:r>
            <a:endParaRPr b="0" i="0" sz="1800" u="none" cap="none" strike="noStrike">
              <a:solidFill>
                <a:schemeClr val="lt1"/>
              </a:solidFill>
              <a:latin typeface="Lato"/>
              <a:ea typeface="Lato"/>
              <a:cs typeface="Lato"/>
              <a:sym typeface="Lato"/>
            </a:endParaRPr>
          </a:p>
          <a:p>
            <a:pPr indent="-342900" lvl="0" marL="457200" marR="0" rtl="0" algn="l">
              <a:lnSpc>
                <a:spcPct val="100000"/>
              </a:lnSpc>
              <a:spcBef>
                <a:spcPts val="100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In what ways are the materials of the product environmentally or socially  friendly?</a:t>
            </a:r>
            <a:endParaRPr b="0" i="0" sz="1800" u="none" cap="none" strike="noStrike">
              <a:solidFill>
                <a:schemeClr val="lt1"/>
              </a:solidFill>
              <a:latin typeface="Lato"/>
              <a:ea typeface="Lato"/>
              <a:cs typeface="Lato"/>
              <a:sym typeface="Lato"/>
            </a:endParaRPr>
          </a:p>
          <a:p>
            <a:pPr indent="-342900" lvl="0" marL="457200" marR="0" rtl="0" algn="l">
              <a:lnSpc>
                <a:spcPct val="100000"/>
              </a:lnSpc>
              <a:spcBef>
                <a:spcPts val="100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Are there any other advertising techniques that you can use?</a:t>
            </a:r>
            <a:endParaRPr b="0" i="0" sz="1800" u="none" cap="none" strike="noStrike">
              <a:solidFill>
                <a:schemeClr val="lt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g23de74f69f7_0_8"/>
          <p:cNvPicPr preferRelativeResize="0"/>
          <p:nvPr/>
        </p:nvPicPr>
        <p:blipFill rotWithShape="1">
          <a:blip r:embed="rId3">
            <a:alphaModFix/>
          </a:blip>
          <a:srcRect b="0" l="0" r="0" t="0"/>
          <a:stretch/>
        </p:blipFill>
        <p:spPr>
          <a:xfrm>
            <a:off x="6821052" y="1988650"/>
            <a:ext cx="1128448" cy="1331914"/>
          </a:xfrm>
          <a:prstGeom prst="rect">
            <a:avLst/>
          </a:prstGeom>
          <a:noFill/>
          <a:ln cap="flat" cmpd="sng" w="28575">
            <a:solidFill>
              <a:schemeClr val="accent2"/>
            </a:solidFill>
            <a:prstDash val="solid"/>
            <a:round/>
            <a:headEnd len="sm" w="sm" type="none"/>
            <a:tailEnd len="sm" w="sm" type="none"/>
          </a:ln>
        </p:spPr>
      </p:pic>
      <p:pic>
        <p:nvPicPr>
          <p:cNvPr id="381" name="Google Shape;381;g23de74f69f7_0_8"/>
          <p:cNvPicPr preferRelativeResize="0"/>
          <p:nvPr/>
        </p:nvPicPr>
        <p:blipFill rotWithShape="1">
          <a:blip r:embed="rId4">
            <a:alphaModFix/>
          </a:blip>
          <a:srcRect b="0" l="0" r="0" t="0"/>
          <a:stretch/>
        </p:blipFill>
        <p:spPr>
          <a:xfrm>
            <a:off x="6821050" y="3456829"/>
            <a:ext cx="1128448" cy="1331921"/>
          </a:xfrm>
          <a:prstGeom prst="rect">
            <a:avLst/>
          </a:prstGeom>
          <a:noFill/>
          <a:ln cap="flat" cmpd="sng" w="28575">
            <a:solidFill>
              <a:schemeClr val="accent2"/>
            </a:solidFill>
            <a:prstDash val="solid"/>
            <a:round/>
            <a:headEnd len="sm" w="sm" type="none"/>
            <a:tailEnd len="sm" w="sm" type="none"/>
          </a:ln>
        </p:spPr>
      </p:pic>
      <p:sp>
        <p:nvSpPr>
          <p:cNvPr id="382" name="Google Shape;382;g23de74f69f7_0_8"/>
          <p:cNvSpPr txBox="1"/>
          <p:nvPr/>
        </p:nvSpPr>
        <p:spPr>
          <a:xfrm>
            <a:off x="297550" y="306600"/>
            <a:ext cx="8610900" cy="192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Peer review</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1" i="0" lang="en-GB" sz="1700" u="none" cap="none" strike="noStrike">
                <a:solidFill>
                  <a:schemeClr val="lt1"/>
                </a:solidFill>
                <a:latin typeface="Lato"/>
                <a:ea typeface="Lato"/>
                <a:cs typeface="Lato"/>
                <a:sym typeface="Lato"/>
              </a:rPr>
              <a:t>Your job is to review the advert and use the criteria to assess the </a:t>
            </a:r>
            <a:r>
              <a:rPr b="1" i="0" lang="en-GB" sz="1700" u="none" cap="none" strike="noStrike">
                <a:solidFill>
                  <a:schemeClr val="lt1"/>
                </a:solidFill>
                <a:latin typeface="Lato"/>
                <a:ea typeface="Lato"/>
                <a:cs typeface="Lato"/>
                <a:sym typeface="Lato"/>
                <a:extLst>
                  <a:ext uri="http://customooxmlschemas.google.com/">
                    <go:slidesCustomData xmlns:go="http://customooxmlschemas.google.com/" textRoundtripDataId="10"/>
                  </a:ext>
                </a:extLst>
              </a:rPr>
              <a:t>advert</a:t>
            </a:r>
            <a:r>
              <a:rPr b="1" i="0" lang="en-GB" sz="1700" u="none" cap="none" strike="noStrike">
                <a:solidFill>
                  <a:schemeClr val="lt1"/>
                </a:solidFill>
                <a:latin typeface="Lato"/>
                <a:ea typeface="Lato"/>
                <a:cs typeface="Lato"/>
                <a:sym typeface="Lato"/>
              </a:rPr>
              <a:t>, writing 2 points on WWW (what went well) and 2 EBIs (even better ifs).</a:t>
            </a:r>
            <a:endParaRPr b="1"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1" i="0" lang="en-GB" sz="1400" u="none" cap="none" strike="noStrike">
                <a:solidFill>
                  <a:schemeClr val="lt1"/>
                </a:solidFill>
                <a:latin typeface="Lato"/>
                <a:ea typeface="Lato"/>
                <a:cs typeface="Lato"/>
                <a:sym typeface="Lato"/>
              </a:rPr>
              <a:t>Stretch - describe the kind of person or groups of people that the advert would appeal to.</a:t>
            </a:r>
            <a:endParaRPr b="1"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600" u="none" cap="none" strike="noStrike">
              <a:solidFill>
                <a:schemeClr val="lt1"/>
              </a:solidFill>
              <a:latin typeface="Lato"/>
              <a:ea typeface="Lato"/>
              <a:cs typeface="Lato"/>
              <a:sym typeface="Lato"/>
            </a:endParaRPr>
          </a:p>
        </p:txBody>
      </p:sp>
      <p:sp>
        <p:nvSpPr>
          <p:cNvPr id="383" name="Google Shape;383;g23de74f69f7_0_8"/>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lt1"/>
                </a:solidFill>
                <a:latin typeface="Lato"/>
                <a:ea typeface="Lato"/>
                <a:cs typeface="Lato"/>
                <a:sym typeface="Lato"/>
              </a:rPr>
              <a:t>Resource 1:  Peer review criteria</a:t>
            </a:r>
            <a:endParaRPr b="0" i="0" sz="1000" u="none" cap="none" strike="noStrike">
              <a:solidFill>
                <a:schemeClr val="lt1"/>
              </a:solidFill>
              <a:latin typeface="Arial"/>
              <a:ea typeface="Arial"/>
              <a:cs typeface="Arial"/>
              <a:sym typeface="Arial"/>
            </a:endParaRPr>
          </a:p>
        </p:txBody>
      </p:sp>
      <p:pic>
        <p:nvPicPr>
          <p:cNvPr id="384" name="Google Shape;384;g23de74f69f7_0_8" title="year_7_session_5_resource_2_advert_peer_review.png"/>
          <p:cNvPicPr preferRelativeResize="0"/>
          <p:nvPr/>
        </p:nvPicPr>
        <p:blipFill>
          <a:blip r:embed="rId5">
            <a:alphaModFix/>
          </a:blip>
          <a:stretch>
            <a:fillRect/>
          </a:stretch>
        </p:blipFill>
        <p:spPr>
          <a:xfrm>
            <a:off x="1693325" y="1988650"/>
            <a:ext cx="4010675" cy="2835551"/>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8" name="Google Shape;78;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132c63cc0bd_0_20"/>
          <p:cNvSpPr txBox="1"/>
          <p:nvPr/>
        </p:nvSpPr>
        <p:spPr>
          <a:xfrm>
            <a:off x="0"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5:</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The critical consumer</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4caaae82f0_0_1"/>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85" name="Google Shape;85;g14caaae82f0_0_1"/>
          <p:cNvSpPr txBox="1"/>
          <p:nvPr/>
        </p:nvSpPr>
        <p:spPr>
          <a:xfrm>
            <a:off x="488175" y="1417200"/>
            <a:ext cx="7428000" cy="19728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0" i="0" lang="en-GB" sz="2200" u="none" cap="none" strike="noStrike">
                <a:solidFill>
                  <a:schemeClr val="lt1"/>
                </a:solidFill>
                <a:latin typeface="Lato"/>
                <a:ea typeface="Lato"/>
                <a:cs typeface="Lato"/>
                <a:sym typeface="Lato"/>
              </a:rPr>
              <a:t>Describe pressures that influence spending choices</a:t>
            </a:r>
            <a:endParaRPr b="0"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0" i="0" lang="en-GB" sz="2200" u="none" cap="none" strike="noStrike">
                <a:solidFill>
                  <a:schemeClr val="lt1"/>
                </a:solidFill>
                <a:latin typeface="Lato"/>
                <a:ea typeface="Lato"/>
                <a:cs typeface="Lato"/>
                <a:sym typeface="Lato"/>
              </a:rPr>
              <a:t>Analyse what makes a persuasive advertisement</a:t>
            </a:r>
            <a:endParaRPr b="0"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g2f1038d9e8d_0_0"/>
          <p:cNvPicPr preferRelativeResize="0"/>
          <p:nvPr/>
        </p:nvPicPr>
        <p:blipFill rotWithShape="1">
          <a:blip r:embed="rId3">
            <a:alphaModFix/>
          </a:blip>
          <a:srcRect b="0" l="0" r="0" t="0"/>
          <a:stretch/>
        </p:blipFill>
        <p:spPr>
          <a:xfrm>
            <a:off x="3096451" y="2083650"/>
            <a:ext cx="2853925" cy="2853950"/>
          </a:xfrm>
          <a:prstGeom prst="rect">
            <a:avLst/>
          </a:prstGeom>
          <a:noFill/>
          <a:ln>
            <a:noFill/>
          </a:ln>
        </p:spPr>
      </p:pic>
      <p:sp>
        <p:nvSpPr>
          <p:cNvPr id="91" name="Google Shape;91;g2f1038d9e8d_0_0"/>
          <p:cNvSpPr txBox="1"/>
          <p:nvPr/>
        </p:nvSpPr>
        <p:spPr>
          <a:xfrm>
            <a:off x="178100" y="185150"/>
            <a:ext cx="6345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What is a critical consumer?</a:t>
            </a:r>
            <a:endParaRPr b="1" i="0" sz="2900" u="none" cap="none" strike="noStrike">
              <a:solidFill>
                <a:schemeClr val="lt1"/>
              </a:solidFill>
              <a:latin typeface="Lato"/>
              <a:ea typeface="Lato"/>
              <a:cs typeface="Lato"/>
              <a:sym typeface="Lato"/>
            </a:endParaRPr>
          </a:p>
        </p:txBody>
      </p:sp>
      <p:sp>
        <p:nvSpPr>
          <p:cNvPr id="92" name="Google Shape;92;g2f1038d9e8d_0_0"/>
          <p:cNvSpPr txBox="1"/>
          <p:nvPr/>
        </p:nvSpPr>
        <p:spPr>
          <a:xfrm>
            <a:off x="276300" y="1113088"/>
            <a:ext cx="85914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What are some of the questions that someone </a:t>
            </a:r>
            <a:endParaRPr b="1" i="0" sz="18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might ask themselves before buying an item?</a:t>
            </a:r>
            <a:endParaRPr b="0" i="0" sz="1800" u="none" cap="none" strike="noStrike">
              <a:solidFill>
                <a:srgbClr val="000000"/>
              </a:solidFill>
              <a:latin typeface="Lato"/>
              <a:ea typeface="Lato"/>
              <a:cs typeface="Lato"/>
              <a:sym typeface="Lato"/>
            </a:endParaRPr>
          </a:p>
        </p:txBody>
      </p:sp>
      <p:sp>
        <p:nvSpPr>
          <p:cNvPr id="93" name="Google Shape;93;g2f1038d9e8d_0_0"/>
          <p:cNvSpPr/>
          <p:nvPr/>
        </p:nvSpPr>
        <p:spPr>
          <a:xfrm>
            <a:off x="752475" y="2148750"/>
            <a:ext cx="1511400" cy="846000"/>
          </a:xfrm>
          <a:prstGeom prst="wedgeRectCallout">
            <a:avLst>
              <a:gd fmla="val 37793" name="adj1"/>
              <a:gd fmla="val 79206" name="adj2"/>
            </a:avLst>
          </a:prstGeom>
          <a:solidFill>
            <a:srgbClr val="FCE5CD"/>
          </a:solidFill>
          <a:ln cap="flat" cmpd="sng" w="9525">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Do I need this item?</a:t>
            </a:r>
            <a:endParaRPr b="1" i="0" sz="1800" u="none" cap="none" strike="noStrike">
              <a:solidFill>
                <a:schemeClr val="accent1"/>
              </a:solidFill>
              <a:latin typeface="Lato"/>
              <a:ea typeface="Lato"/>
              <a:cs typeface="Lato"/>
              <a:sym typeface="Lato"/>
            </a:endParaRPr>
          </a:p>
        </p:txBody>
      </p:sp>
      <p:sp>
        <p:nvSpPr>
          <p:cNvPr id="94" name="Google Shape;94;g2f1038d9e8d_0_0"/>
          <p:cNvSpPr/>
          <p:nvPr/>
        </p:nvSpPr>
        <p:spPr>
          <a:xfrm>
            <a:off x="360375" y="3579750"/>
            <a:ext cx="1511400" cy="846000"/>
          </a:xfrm>
          <a:prstGeom prst="wedgeRectCallout">
            <a:avLst>
              <a:gd fmla="val 70142" name="adj1"/>
              <a:gd fmla="val 13245" name="adj2"/>
            </a:avLst>
          </a:prstGeom>
          <a:solidFill>
            <a:srgbClr val="FCE5CD"/>
          </a:solidFill>
          <a:ln cap="flat" cmpd="sng" w="9525">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Can I afford this item?</a:t>
            </a:r>
            <a:endParaRPr b="1" i="0" sz="1800" u="none" cap="none" strike="noStrike">
              <a:solidFill>
                <a:schemeClr val="accent1"/>
              </a:solidFill>
              <a:latin typeface="Lato"/>
              <a:ea typeface="Lato"/>
              <a:cs typeface="Lato"/>
              <a:sym typeface="Lato"/>
            </a:endParaRPr>
          </a:p>
        </p:txBody>
      </p:sp>
      <p:sp>
        <p:nvSpPr>
          <p:cNvPr id="95" name="Google Shape;95;g2f1038d9e8d_0_0"/>
          <p:cNvSpPr/>
          <p:nvPr/>
        </p:nvSpPr>
        <p:spPr>
          <a:xfrm>
            <a:off x="6679275" y="2083650"/>
            <a:ext cx="1674300" cy="846000"/>
          </a:xfrm>
          <a:prstGeom prst="wedgeRectCallout">
            <a:avLst>
              <a:gd fmla="val -65132" name="adj1"/>
              <a:gd fmla="val 37131" name="adj2"/>
            </a:avLst>
          </a:prstGeom>
          <a:solidFill>
            <a:srgbClr val="FCE5CD"/>
          </a:solidFill>
          <a:ln cap="flat" cmpd="sng" w="9525">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Why do I want this item?</a:t>
            </a:r>
            <a:endParaRPr b="1" i="0" sz="1800" u="none" cap="none" strike="noStrike">
              <a:solidFill>
                <a:schemeClr val="accent1"/>
              </a:solidFill>
              <a:latin typeface="Lato"/>
              <a:ea typeface="Lato"/>
              <a:cs typeface="Lato"/>
              <a:sym typeface="Lato"/>
            </a:endParaRPr>
          </a:p>
        </p:txBody>
      </p:sp>
      <p:sp>
        <p:nvSpPr>
          <p:cNvPr id="96" name="Google Shape;96;g2f1038d9e8d_0_0"/>
          <p:cNvSpPr/>
          <p:nvPr/>
        </p:nvSpPr>
        <p:spPr>
          <a:xfrm>
            <a:off x="7125275" y="3214725"/>
            <a:ext cx="1674300" cy="846000"/>
          </a:xfrm>
          <a:prstGeom prst="wedgeRectCallout">
            <a:avLst>
              <a:gd fmla="val -65132" name="adj1"/>
              <a:gd fmla="val 37131" name="adj2"/>
            </a:avLst>
          </a:prstGeom>
          <a:solidFill>
            <a:srgbClr val="FCE5CD"/>
          </a:solidFill>
          <a:ln cap="flat" cmpd="sng" w="9525">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How long will this item last?</a:t>
            </a:r>
            <a:endParaRPr b="1" i="0" sz="18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f1038d9e8d_0_62"/>
          <p:cNvSpPr txBox="1"/>
          <p:nvPr/>
        </p:nvSpPr>
        <p:spPr>
          <a:xfrm>
            <a:off x="528225" y="1244000"/>
            <a:ext cx="5276400" cy="221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GB" sz="2200" u="none" cap="none" strike="noStrike">
                <a:solidFill>
                  <a:srgbClr val="000000"/>
                </a:solidFill>
                <a:latin typeface="Lato Black"/>
                <a:ea typeface="Lato Black"/>
                <a:cs typeface="Lato Black"/>
                <a:sym typeface="Lato Black"/>
              </a:rPr>
              <a:t>A critical consumer is someone who thinks carefully before spending money.</a:t>
            </a:r>
            <a:endParaRPr b="0" i="0" sz="2200" u="none" cap="none" strike="noStrike">
              <a:solidFill>
                <a:srgbClr val="000000"/>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300"/>
              <a:buFont typeface="Arial"/>
              <a:buNone/>
            </a:pPr>
            <a:r>
              <a:t/>
            </a:r>
            <a:endParaRPr b="0" i="0" sz="2200" u="none" cap="none" strike="noStrike">
              <a:solidFill>
                <a:srgbClr val="000000"/>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300"/>
              <a:buFont typeface="Arial"/>
              <a:buNone/>
            </a:pPr>
            <a:r>
              <a:rPr b="0" i="0" lang="en-GB" sz="2200" u="none" cap="none" strike="noStrike">
                <a:solidFill>
                  <a:srgbClr val="000000"/>
                </a:solidFill>
                <a:latin typeface="Lato"/>
                <a:ea typeface="Lato"/>
                <a:cs typeface="Lato"/>
                <a:sym typeface="Lato"/>
              </a:rPr>
              <a:t>Why is it important to be aware of pressures when making spending or saving choices?</a:t>
            </a:r>
            <a:endParaRPr b="0" i="0" sz="2200" u="none" cap="none" strike="noStrike">
              <a:solidFill>
                <a:srgbClr val="000000"/>
              </a:solidFill>
              <a:latin typeface="Lato"/>
              <a:ea typeface="Lato"/>
              <a:cs typeface="Lato"/>
              <a:sym typeface="Lato"/>
            </a:endParaRPr>
          </a:p>
        </p:txBody>
      </p:sp>
      <p:sp>
        <p:nvSpPr>
          <p:cNvPr id="102" name="Google Shape;102;g2f1038d9e8d_0_62"/>
          <p:cNvSpPr txBox="1"/>
          <p:nvPr/>
        </p:nvSpPr>
        <p:spPr>
          <a:xfrm>
            <a:off x="178100" y="185150"/>
            <a:ext cx="6345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The critical consumer</a:t>
            </a:r>
            <a:endParaRPr b="1" i="0" sz="2900" u="none" cap="none" strike="noStrike">
              <a:solidFill>
                <a:schemeClr val="lt1"/>
              </a:solidFill>
              <a:latin typeface="Lato"/>
              <a:ea typeface="Lato"/>
              <a:cs typeface="Lato"/>
              <a:sym typeface="Lato"/>
            </a:endParaRPr>
          </a:p>
        </p:txBody>
      </p:sp>
      <p:pic>
        <p:nvPicPr>
          <p:cNvPr id="103" name="Google Shape;103;g2f1038d9e8d_0_62"/>
          <p:cNvPicPr preferRelativeResize="0"/>
          <p:nvPr/>
        </p:nvPicPr>
        <p:blipFill rotWithShape="1">
          <a:blip r:embed="rId3">
            <a:alphaModFix/>
          </a:blip>
          <a:srcRect b="0" l="0" r="0" t="0"/>
          <a:stretch/>
        </p:blipFill>
        <p:spPr>
          <a:xfrm>
            <a:off x="6020600" y="1332725"/>
            <a:ext cx="1545525" cy="1545525"/>
          </a:xfrm>
          <a:prstGeom prst="rect">
            <a:avLst/>
          </a:prstGeom>
          <a:noFill/>
          <a:ln>
            <a:noFill/>
          </a:ln>
        </p:spPr>
      </p:pic>
      <p:sp>
        <p:nvSpPr>
          <p:cNvPr id="104" name="Google Shape;104;g2f1038d9e8d_0_62"/>
          <p:cNvSpPr txBox="1"/>
          <p:nvPr/>
        </p:nvSpPr>
        <p:spPr>
          <a:xfrm>
            <a:off x="528225" y="3780600"/>
            <a:ext cx="7364700" cy="11082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accent1"/>
                </a:solidFill>
                <a:latin typeface="Lato"/>
                <a:ea typeface="Lato"/>
                <a:cs typeface="Lato"/>
                <a:sym typeface="Lato"/>
              </a:rPr>
              <a:t>By understanding different pressures, whether from other people or adverts, people can make more </a:t>
            </a:r>
            <a:r>
              <a:rPr b="1" i="1" lang="en-GB" sz="2000" u="none" cap="none" strike="noStrike">
                <a:solidFill>
                  <a:schemeClr val="accent2"/>
                </a:solidFill>
                <a:latin typeface="Lato"/>
                <a:ea typeface="Lato"/>
                <a:cs typeface="Lato"/>
                <a:sym typeface="Lato"/>
              </a:rPr>
              <a:t>informed money choices</a:t>
            </a:r>
            <a:r>
              <a:rPr b="1" i="0" lang="en-GB" sz="2000" u="none" cap="none" strike="noStrike">
                <a:solidFill>
                  <a:schemeClr val="accent1"/>
                </a:solidFill>
                <a:latin typeface="Lato"/>
                <a:ea typeface="Lato"/>
                <a:cs typeface="Lato"/>
                <a:sym typeface="Lato"/>
              </a:rPr>
              <a:t> and therefore better budgeting decisions.</a:t>
            </a:r>
            <a:endParaRPr b="1" i="0" sz="20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g14fe42345ec_0_17"/>
          <p:cNvPicPr preferRelativeResize="0"/>
          <p:nvPr/>
        </p:nvPicPr>
        <p:blipFill rotWithShape="1">
          <a:blip r:embed="rId3">
            <a:alphaModFix/>
          </a:blip>
          <a:srcRect b="0" l="0" r="0" t="0"/>
          <a:stretch/>
        </p:blipFill>
        <p:spPr>
          <a:xfrm>
            <a:off x="6713800" y="1150900"/>
            <a:ext cx="1734900" cy="1236479"/>
          </a:xfrm>
          <a:prstGeom prst="rect">
            <a:avLst/>
          </a:prstGeom>
          <a:noFill/>
          <a:ln cap="flat" cmpd="sng" w="38100">
            <a:solidFill>
              <a:schemeClr val="accent2"/>
            </a:solidFill>
            <a:prstDash val="solid"/>
            <a:round/>
            <a:headEnd len="sm" w="sm" type="none"/>
            <a:tailEnd len="sm" w="sm" type="none"/>
          </a:ln>
        </p:spPr>
      </p:pic>
      <p:pic>
        <p:nvPicPr>
          <p:cNvPr id="110" name="Google Shape;110;g14fe42345ec_0_17"/>
          <p:cNvPicPr preferRelativeResize="0"/>
          <p:nvPr/>
        </p:nvPicPr>
        <p:blipFill rotWithShape="1">
          <a:blip r:embed="rId4">
            <a:alphaModFix/>
          </a:blip>
          <a:srcRect b="0" l="0" r="0" t="0"/>
          <a:stretch/>
        </p:blipFill>
        <p:spPr>
          <a:xfrm>
            <a:off x="4135925" y="3198638"/>
            <a:ext cx="1582500" cy="1055824"/>
          </a:xfrm>
          <a:prstGeom prst="rect">
            <a:avLst/>
          </a:prstGeom>
          <a:noFill/>
          <a:ln cap="flat" cmpd="sng" w="38100">
            <a:solidFill>
              <a:schemeClr val="accent2"/>
            </a:solidFill>
            <a:prstDash val="solid"/>
            <a:round/>
            <a:headEnd len="sm" w="sm" type="none"/>
            <a:tailEnd len="sm" w="sm" type="none"/>
          </a:ln>
        </p:spPr>
      </p:pic>
      <p:pic>
        <p:nvPicPr>
          <p:cNvPr id="111" name="Google Shape;111;g14fe42345ec_0_17"/>
          <p:cNvPicPr preferRelativeResize="0"/>
          <p:nvPr/>
        </p:nvPicPr>
        <p:blipFill rotWithShape="1">
          <a:blip r:embed="rId5">
            <a:alphaModFix/>
          </a:blip>
          <a:srcRect b="0" l="0" r="0" t="0"/>
          <a:stretch/>
        </p:blipFill>
        <p:spPr>
          <a:xfrm>
            <a:off x="4917175" y="1271228"/>
            <a:ext cx="1492725" cy="1119543"/>
          </a:xfrm>
          <a:prstGeom prst="rect">
            <a:avLst/>
          </a:prstGeom>
          <a:noFill/>
          <a:ln cap="flat" cmpd="sng" w="38100">
            <a:solidFill>
              <a:schemeClr val="accent2"/>
            </a:solidFill>
            <a:prstDash val="solid"/>
            <a:round/>
            <a:headEnd len="sm" w="sm" type="none"/>
            <a:tailEnd len="sm" w="sm" type="none"/>
          </a:ln>
        </p:spPr>
      </p:pic>
      <p:pic>
        <p:nvPicPr>
          <p:cNvPr id="112" name="Google Shape;112;g14fe42345ec_0_17"/>
          <p:cNvPicPr preferRelativeResize="0"/>
          <p:nvPr/>
        </p:nvPicPr>
        <p:blipFill rotWithShape="1">
          <a:blip r:embed="rId6">
            <a:alphaModFix/>
          </a:blip>
          <a:srcRect b="0" l="0" r="0" t="0"/>
          <a:stretch/>
        </p:blipFill>
        <p:spPr>
          <a:xfrm>
            <a:off x="653950" y="2921529"/>
            <a:ext cx="2952750" cy="1550193"/>
          </a:xfrm>
          <a:prstGeom prst="rect">
            <a:avLst/>
          </a:prstGeom>
          <a:noFill/>
          <a:ln cap="flat" cmpd="sng" w="38100">
            <a:solidFill>
              <a:schemeClr val="accent2"/>
            </a:solidFill>
            <a:prstDash val="solid"/>
            <a:round/>
            <a:headEnd len="sm" w="sm" type="none"/>
            <a:tailEnd len="sm" w="sm" type="none"/>
          </a:ln>
        </p:spPr>
      </p:pic>
      <p:sp>
        <p:nvSpPr>
          <p:cNvPr id="113" name="Google Shape;113;g14fe42345ec_0_17"/>
          <p:cNvSpPr/>
          <p:nvPr/>
        </p:nvSpPr>
        <p:spPr>
          <a:xfrm>
            <a:off x="6817450" y="4216000"/>
            <a:ext cx="2117400" cy="715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4" name="Google Shape;114;g14fe42345ec_0_17"/>
          <p:cNvPicPr preferRelativeResize="0"/>
          <p:nvPr/>
        </p:nvPicPr>
        <p:blipFill rotWithShape="1">
          <a:blip r:embed="rId7">
            <a:alphaModFix/>
          </a:blip>
          <a:srcRect b="0" l="0" r="0" t="0"/>
          <a:stretch/>
        </p:blipFill>
        <p:spPr>
          <a:xfrm>
            <a:off x="6247684" y="2887263"/>
            <a:ext cx="1650762" cy="1236479"/>
          </a:xfrm>
          <a:prstGeom prst="rect">
            <a:avLst/>
          </a:prstGeom>
          <a:noFill/>
          <a:ln cap="flat" cmpd="sng" w="38100">
            <a:solidFill>
              <a:schemeClr val="accent2"/>
            </a:solidFill>
            <a:prstDash val="solid"/>
            <a:round/>
            <a:headEnd len="sm" w="sm" type="none"/>
            <a:tailEnd len="sm" w="sm" type="none"/>
          </a:ln>
        </p:spPr>
      </p:pic>
      <p:sp>
        <p:nvSpPr>
          <p:cNvPr id="115" name="Google Shape;115;g14fe42345ec_0_17"/>
          <p:cNvSpPr txBox="1"/>
          <p:nvPr/>
        </p:nvSpPr>
        <p:spPr>
          <a:xfrm>
            <a:off x="303725" y="189250"/>
            <a:ext cx="7984500" cy="1022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What and who influences people’s spending decisions?</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600"/>
              <a:buFont typeface="Arial"/>
              <a:buNone/>
            </a:pPr>
            <a:r>
              <a:t/>
            </a:r>
            <a:endParaRPr b="1" i="0" sz="2900" u="none" cap="none" strike="noStrike">
              <a:solidFill>
                <a:schemeClr val="lt1"/>
              </a:solidFill>
              <a:latin typeface="Lato"/>
              <a:ea typeface="Lato"/>
              <a:cs typeface="Lato"/>
              <a:sym typeface="Lato"/>
            </a:endParaRPr>
          </a:p>
        </p:txBody>
      </p:sp>
      <p:sp>
        <p:nvSpPr>
          <p:cNvPr id="116" name="Google Shape;116;g14fe42345ec_0_17"/>
          <p:cNvSpPr txBox="1"/>
          <p:nvPr/>
        </p:nvSpPr>
        <p:spPr>
          <a:xfrm>
            <a:off x="255475" y="1159200"/>
            <a:ext cx="4291800" cy="12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GB" sz="1800" u="none" cap="none" strike="noStrike">
                <a:solidFill>
                  <a:schemeClr val="lt1"/>
                </a:solidFill>
                <a:latin typeface="Lato"/>
                <a:ea typeface="Lato"/>
                <a:cs typeface="Lato"/>
                <a:sym typeface="Lato"/>
              </a:rPr>
              <a:t>Use the images to help you name different spending influences.</a:t>
            </a:r>
            <a:endParaRPr b="1" i="0" sz="18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500"/>
              <a:buFont typeface="Arial"/>
              <a:buNone/>
            </a:pPr>
            <a:r>
              <a:t/>
            </a:r>
            <a:endParaRPr b="1" i="0" sz="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rPr b="1" i="0" lang="en-GB" sz="1800" u="none" cap="none" strike="noStrike">
                <a:solidFill>
                  <a:schemeClr val="lt1"/>
                </a:solidFill>
                <a:latin typeface="Lato"/>
                <a:ea typeface="Lato"/>
                <a:cs typeface="Lato"/>
                <a:sym typeface="Lato"/>
              </a:rPr>
              <a:t>Are there any others you can think of?</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f1038d9e8d_0_116"/>
          <p:cNvSpPr txBox="1"/>
          <p:nvPr/>
        </p:nvSpPr>
        <p:spPr>
          <a:xfrm>
            <a:off x="303725" y="189250"/>
            <a:ext cx="7984500" cy="1022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What and who influences people’s spending decisions?</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600"/>
              <a:buFont typeface="Arial"/>
              <a:buNone/>
            </a:pPr>
            <a:r>
              <a:t/>
            </a:r>
            <a:endParaRPr b="1" i="0" sz="2900" u="none" cap="none" strike="noStrike">
              <a:solidFill>
                <a:schemeClr val="lt1"/>
              </a:solidFill>
              <a:latin typeface="Lato"/>
              <a:ea typeface="Lato"/>
              <a:cs typeface="Lato"/>
              <a:sym typeface="Lato"/>
            </a:endParaRPr>
          </a:p>
        </p:txBody>
      </p:sp>
      <p:sp>
        <p:nvSpPr>
          <p:cNvPr id="122" name="Google Shape;122;g2f1038d9e8d_0_116"/>
          <p:cNvSpPr txBox="1"/>
          <p:nvPr/>
        </p:nvSpPr>
        <p:spPr>
          <a:xfrm>
            <a:off x="255475" y="1159200"/>
            <a:ext cx="42918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GB" sz="1800" u="none" cap="none" strike="noStrike">
                <a:solidFill>
                  <a:schemeClr val="lt1"/>
                </a:solidFill>
                <a:latin typeface="Lato"/>
                <a:ea typeface="Lato"/>
                <a:cs typeface="Lato"/>
                <a:sym typeface="Lato"/>
              </a:rPr>
              <a:t>Use the images to help you name different spending influences.</a:t>
            </a:r>
            <a:endParaRPr b="1" i="0" sz="18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500"/>
              <a:buFont typeface="Arial"/>
              <a:buNone/>
            </a:pPr>
            <a:r>
              <a:t/>
            </a:r>
            <a:endParaRPr b="1" i="0" sz="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rPr b="1" i="0" lang="en-GB" sz="1800" u="none" cap="none" strike="noStrike">
                <a:solidFill>
                  <a:schemeClr val="lt1"/>
                </a:solidFill>
                <a:latin typeface="Lato"/>
                <a:ea typeface="Lato"/>
                <a:cs typeface="Lato"/>
                <a:sym typeface="Lato"/>
              </a:rPr>
              <a:t>Are there any others you can think of?</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t/>
            </a:r>
            <a:endParaRPr b="1" i="0" sz="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rPr b="1" i="0" lang="en-GB" sz="1800" u="none" cap="none" strike="noStrike">
                <a:solidFill>
                  <a:schemeClr val="lt1"/>
                </a:solidFill>
                <a:latin typeface="Lato"/>
                <a:ea typeface="Lato"/>
                <a:cs typeface="Lato"/>
                <a:sym typeface="Lato"/>
              </a:rPr>
              <a:t>Stretch: How might these influences affect spending decisions?</a:t>
            </a:r>
            <a:endParaRPr b="0" i="0" sz="1050" u="none" cap="none" strike="noStrike">
              <a:solidFill>
                <a:schemeClr val="lt1"/>
              </a:solidFill>
              <a:latin typeface="Lato"/>
              <a:ea typeface="Lato"/>
              <a:cs typeface="Lato"/>
              <a:sym typeface="Lato"/>
            </a:endParaRPr>
          </a:p>
        </p:txBody>
      </p:sp>
      <p:sp>
        <p:nvSpPr>
          <p:cNvPr id="123" name="Google Shape;123;g2f1038d9e8d_0_116"/>
          <p:cNvSpPr/>
          <p:nvPr/>
        </p:nvSpPr>
        <p:spPr>
          <a:xfrm>
            <a:off x="6922450" y="4205426"/>
            <a:ext cx="2117400" cy="715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f1038d9e8d_0_116"/>
          <p:cNvSpPr txBox="1"/>
          <p:nvPr/>
        </p:nvSpPr>
        <p:spPr>
          <a:xfrm>
            <a:off x="559600" y="4671475"/>
            <a:ext cx="2952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Influencers and social media</a:t>
            </a:r>
            <a:endParaRPr b="1" i="0" sz="1400" u="none" cap="none" strike="noStrike">
              <a:solidFill>
                <a:schemeClr val="lt1"/>
              </a:solidFill>
              <a:latin typeface="Lato"/>
              <a:ea typeface="Lato"/>
              <a:cs typeface="Lato"/>
              <a:sym typeface="Lato"/>
            </a:endParaRPr>
          </a:p>
        </p:txBody>
      </p:sp>
      <p:sp>
        <p:nvSpPr>
          <p:cNvPr id="125" name="Google Shape;125;g2f1038d9e8d_0_116"/>
          <p:cNvSpPr txBox="1"/>
          <p:nvPr/>
        </p:nvSpPr>
        <p:spPr>
          <a:xfrm>
            <a:off x="4030042" y="4471722"/>
            <a:ext cx="1649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Company adverts</a:t>
            </a:r>
            <a:endParaRPr b="1" i="0" sz="1400" u="none" cap="none" strike="noStrike">
              <a:solidFill>
                <a:schemeClr val="lt1"/>
              </a:solidFill>
              <a:latin typeface="Lato"/>
              <a:ea typeface="Lato"/>
              <a:cs typeface="Lato"/>
              <a:sym typeface="Lato"/>
            </a:endParaRPr>
          </a:p>
        </p:txBody>
      </p:sp>
      <p:sp>
        <p:nvSpPr>
          <p:cNvPr id="126" name="Google Shape;126;g2f1038d9e8d_0_116"/>
          <p:cNvSpPr txBox="1"/>
          <p:nvPr/>
        </p:nvSpPr>
        <p:spPr>
          <a:xfrm>
            <a:off x="6031675" y="4235617"/>
            <a:ext cx="2201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Friends and family</a:t>
            </a:r>
            <a:endParaRPr b="1" i="0" sz="1400" u="none" cap="none" strike="noStrike">
              <a:solidFill>
                <a:schemeClr val="lt1"/>
              </a:solidFill>
              <a:latin typeface="Lato"/>
              <a:ea typeface="Lato"/>
              <a:cs typeface="Lato"/>
              <a:sym typeface="Lato"/>
            </a:endParaRPr>
          </a:p>
        </p:txBody>
      </p:sp>
      <p:sp>
        <p:nvSpPr>
          <p:cNvPr id="127" name="Google Shape;127;g2f1038d9e8d_0_116"/>
          <p:cNvSpPr txBox="1"/>
          <p:nvPr/>
        </p:nvSpPr>
        <p:spPr>
          <a:xfrm>
            <a:off x="4723787" y="2451999"/>
            <a:ext cx="1649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Cultural </a:t>
            </a:r>
            <a:endParaRPr b="1" i="0" sz="1400" u="none" cap="none" strike="noStrike">
              <a:solidFill>
                <a:schemeClr val="lt1"/>
              </a:solidFill>
              <a:latin typeface="Lato"/>
              <a:ea typeface="Lato"/>
              <a:cs typeface="Lato"/>
              <a:sym typeface="Lato"/>
            </a:endParaRPr>
          </a:p>
        </p:txBody>
      </p:sp>
      <p:sp>
        <p:nvSpPr>
          <p:cNvPr id="128" name="Google Shape;128;g2f1038d9e8d_0_116"/>
          <p:cNvSpPr txBox="1"/>
          <p:nvPr/>
        </p:nvSpPr>
        <p:spPr>
          <a:xfrm>
            <a:off x="6549399" y="2417570"/>
            <a:ext cx="2063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Price tag and bargains</a:t>
            </a:r>
            <a:endParaRPr b="0" i="0" sz="1600" u="none" cap="none" strike="noStrike">
              <a:solidFill>
                <a:schemeClr val="lt1"/>
              </a:solidFill>
              <a:latin typeface="Arial"/>
              <a:ea typeface="Arial"/>
              <a:cs typeface="Arial"/>
              <a:sym typeface="Arial"/>
            </a:endParaRPr>
          </a:p>
        </p:txBody>
      </p:sp>
      <p:pic>
        <p:nvPicPr>
          <p:cNvPr id="129" name="Google Shape;129;g2f1038d9e8d_0_116"/>
          <p:cNvPicPr preferRelativeResize="0"/>
          <p:nvPr/>
        </p:nvPicPr>
        <p:blipFill rotWithShape="1">
          <a:blip r:embed="rId3">
            <a:alphaModFix/>
          </a:blip>
          <a:srcRect b="0" l="0" r="0" t="0"/>
          <a:stretch/>
        </p:blipFill>
        <p:spPr>
          <a:xfrm>
            <a:off x="6713800" y="1150900"/>
            <a:ext cx="1734900" cy="1236479"/>
          </a:xfrm>
          <a:prstGeom prst="rect">
            <a:avLst/>
          </a:prstGeom>
          <a:noFill/>
          <a:ln cap="flat" cmpd="sng" w="38100">
            <a:solidFill>
              <a:schemeClr val="accent2"/>
            </a:solidFill>
            <a:prstDash val="solid"/>
            <a:round/>
            <a:headEnd len="sm" w="sm" type="none"/>
            <a:tailEnd len="sm" w="sm" type="none"/>
          </a:ln>
        </p:spPr>
      </p:pic>
      <p:pic>
        <p:nvPicPr>
          <p:cNvPr id="130" name="Google Shape;130;g2f1038d9e8d_0_116"/>
          <p:cNvPicPr preferRelativeResize="0"/>
          <p:nvPr/>
        </p:nvPicPr>
        <p:blipFill rotWithShape="1">
          <a:blip r:embed="rId4">
            <a:alphaModFix/>
          </a:blip>
          <a:srcRect b="0" l="0" r="0" t="0"/>
          <a:stretch/>
        </p:blipFill>
        <p:spPr>
          <a:xfrm>
            <a:off x="4135925" y="3198638"/>
            <a:ext cx="1582500" cy="1055824"/>
          </a:xfrm>
          <a:prstGeom prst="rect">
            <a:avLst/>
          </a:prstGeom>
          <a:noFill/>
          <a:ln cap="flat" cmpd="sng" w="38100">
            <a:solidFill>
              <a:schemeClr val="accent2"/>
            </a:solidFill>
            <a:prstDash val="solid"/>
            <a:round/>
            <a:headEnd len="sm" w="sm" type="none"/>
            <a:tailEnd len="sm" w="sm" type="none"/>
          </a:ln>
        </p:spPr>
      </p:pic>
      <p:pic>
        <p:nvPicPr>
          <p:cNvPr id="131" name="Google Shape;131;g2f1038d9e8d_0_116"/>
          <p:cNvPicPr preferRelativeResize="0"/>
          <p:nvPr/>
        </p:nvPicPr>
        <p:blipFill rotWithShape="1">
          <a:blip r:embed="rId5">
            <a:alphaModFix/>
          </a:blip>
          <a:srcRect b="0" l="0" r="0" t="0"/>
          <a:stretch/>
        </p:blipFill>
        <p:spPr>
          <a:xfrm>
            <a:off x="4917175" y="1271228"/>
            <a:ext cx="1492725" cy="1119543"/>
          </a:xfrm>
          <a:prstGeom prst="rect">
            <a:avLst/>
          </a:prstGeom>
          <a:noFill/>
          <a:ln cap="flat" cmpd="sng" w="38100">
            <a:solidFill>
              <a:schemeClr val="accent2"/>
            </a:solidFill>
            <a:prstDash val="solid"/>
            <a:round/>
            <a:headEnd len="sm" w="sm" type="none"/>
            <a:tailEnd len="sm" w="sm" type="none"/>
          </a:ln>
        </p:spPr>
      </p:pic>
      <p:pic>
        <p:nvPicPr>
          <p:cNvPr id="132" name="Google Shape;132;g2f1038d9e8d_0_116"/>
          <p:cNvPicPr preferRelativeResize="0"/>
          <p:nvPr/>
        </p:nvPicPr>
        <p:blipFill rotWithShape="1">
          <a:blip r:embed="rId6">
            <a:alphaModFix/>
          </a:blip>
          <a:srcRect b="0" l="0" r="0" t="0"/>
          <a:stretch/>
        </p:blipFill>
        <p:spPr>
          <a:xfrm>
            <a:off x="653950" y="2921529"/>
            <a:ext cx="2952750" cy="1550193"/>
          </a:xfrm>
          <a:prstGeom prst="rect">
            <a:avLst/>
          </a:prstGeom>
          <a:noFill/>
          <a:ln cap="flat" cmpd="sng" w="38100">
            <a:solidFill>
              <a:schemeClr val="accent2"/>
            </a:solidFill>
            <a:prstDash val="solid"/>
            <a:round/>
            <a:headEnd len="sm" w="sm" type="none"/>
            <a:tailEnd len="sm" w="sm" type="none"/>
          </a:ln>
        </p:spPr>
      </p:pic>
      <p:pic>
        <p:nvPicPr>
          <p:cNvPr id="133" name="Google Shape;133;g2f1038d9e8d_0_116"/>
          <p:cNvPicPr preferRelativeResize="0"/>
          <p:nvPr/>
        </p:nvPicPr>
        <p:blipFill rotWithShape="1">
          <a:blip r:embed="rId7">
            <a:alphaModFix/>
          </a:blip>
          <a:srcRect b="0" l="0" r="0" t="0"/>
          <a:stretch/>
        </p:blipFill>
        <p:spPr>
          <a:xfrm>
            <a:off x="6247684" y="2887263"/>
            <a:ext cx="1650762" cy="1236479"/>
          </a:xfrm>
          <a:prstGeom prst="rect">
            <a:avLst/>
          </a:prstGeom>
          <a:noFill/>
          <a:ln cap="flat" cmpd="sng" w="38100">
            <a:solidFill>
              <a:schemeClr val="accent2"/>
            </a:solidFill>
            <a:prstDash val="solid"/>
            <a:round/>
            <a:headEnd len="sm" w="sm" type="none"/>
            <a:tailEnd len="sm" w="sm" type="none"/>
          </a:ln>
        </p:spPr>
      </p:pic>
      <p:sp>
        <p:nvSpPr>
          <p:cNvPr id="134" name="Google Shape;134;g2f1038d9e8d_0_116"/>
          <p:cNvSpPr/>
          <p:nvPr/>
        </p:nvSpPr>
        <p:spPr>
          <a:xfrm>
            <a:off x="244275" y="2205350"/>
            <a:ext cx="3936000" cy="612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