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Roboto"/>
      <p:regular r:id="rId63"/>
      <p:bold r:id="rId64"/>
      <p:italic r:id="rId65"/>
      <p:boldItalic r:id="rId66"/>
    </p:embeddedFont>
    <p:embeddedFont>
      <p:font typeface="Lato"/>
      <p:regular r:id="rId67"/>
      <p:bold r:id="rId68"/>
      <p:italic r:id="rId69"/>
      <p:boldItalic r:id="rId70"/>
    </p:embeddedFont>
    <p:embeddedFont>
      <p:font typeface="Lato Light"/>
      <p:regular r:id="rId71"/>
      <p:bold r:id="rId72"/>
      <p:italic r:id="rId73"/>
      <p:boldItalic r:id="rId74"/>
    </p:embeddedFont>
    <p:embeddedFont>
      <p:font typeface="Lato Black"/>
      <p:bold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77" roundtripDataSignature="AMtx7mh2PIQQiKIFHaY09OkztSnu72Nv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EA975B-BB25-4732-B757-1472AB9BCC43}">
  <a:tblStyle styleId="{CCEA975B-BB25-4732-B757-1472AB9BCC4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8131C39-36E1-4131-B8C3-96D43D53576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Light-italic.fntdata"/><Relationship Id="rId72" Type="http://schemas.openxmlformats.org/officeDocument/2006/relationships/font" Target="fonts/LatoLight-bold.fntdata"/><Relationship Id="rId31" Type="http://schemas.openxmlformats.org/officeDocument/2006/relationships/slide" Target="slides/slide25.xml"/><Relationship Id="rId75" Type="http://schemas.openxmlformats.org/officeDocument/2006/relationships/font" Target="fonts/LatoBlack-bold.fntdata"/><Relationship Id="rId30" Type="http://schemas.openxmlformats.org/officeDocument/2006/relationships/slide" Target="slides/slide24.xml"/><Relationship Id="rId74" Type="http://schemas.openxmlformats.org/officeDocument/2006/relationships/font" Target="fonts/LatoLight-boldItalic.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LatoBlack-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atoLight-regular.fntdata"/><Relationship Id="rId70" Type="http://schemas.openxmlformats.org/officeDocument/2006/relationships/font" Target="fonts/Lato-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6.xml"/><Relationship Id="rId66" Type="http://schemas.openxmlformats.org/officeDocument/2006/relationships/font" Target="fonts/Roboto-boldItalic.fntdata"/><Relationship Id="rId21" Type="http://schemas.openxmlformats.org/officeDocument/2006/relationships/slide" Target="slides/slide15.xml"/><Relationship Id="rId65" Type="http://schemas.openxmlformats.org/officeDocument/2006/relationships/font" Target="fonts/Roboto-italic.fntdata"/><Relationship Id="rId24" Type="http://schemas.openxmlformats.org/officeDocument/2006/relationships/slide" Target="slides/slide18.xml"/><Relationship Id="rId68" Type="http://schemas.openxmlformats.org/officeDocument/2006/relationships/font" Target="fonts/Lato-bold.fntdata"/><Relationship Id="rId23" Type="http://schemas.openxmlformats.org/officeDocument/2006/relationships/slide" Target="slides/slide17.xml"/><Relationship Id="rId67" Type="http://schemas.openxmlformats.org/officeDocument/2006/relationships/font" Target="fonts/Lato-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ato-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news/2024/11/student-tuition-fee-rise-martin-lewi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repaying-your-student-loan/which-repayment-plan-you-are-o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 Id="rId3" Type="http://schemas.openxmlformats.org/officeDocument/2006/relationships/hyperlink" Target="https://www.student-loan-calculator.co.uk/"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student-finance-calculator"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actitioners.slc.co.uk/media/1969/sfe_faq_plan5_feb2023.pdf"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7vk4dNRlXqN4zUQLXr7sPPsPOG1Z_a2f/edit?usp=sharing&amp;ouid=114899362957674001726&amp;rtpof=true&amp;sd=tru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0f8f53bf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0f8f53bf4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1a514b22f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1a514b22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f8f53bf4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0f8f53bf44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D5156"/>
                </a:solidFill>
                <a:latin typeface="Lato"/>
                <a:ea typeface="Lato"/>
                <a:cs typeface="Lato"/>
                <a:sym typeface="Lato"/>
              </a:rPr>
              <a:t>*The Organisation for Economic Co-operation and Development - OECD is a global policy forum that promotes policies to improve the economic and social well-being of people around the world.</a:t>
            </a:r>
            <a:endParaRPr>
              <a:solidFill>
                <a:srgbClr val="4D5156"/>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4D5156"/>
                </a:solidFill>
                <a:latin typeface="Lato"/>
                <a:ea typeface="Lato"/>
                <a:cs typeface="Lato"/>
                <a:sym typeface="Lato"/>
              </a:rPr>
              <a:t>*Tertiary education - </a:t>
            </a:r>
            <a:r>
              <a:rPr lang="en-GB">
                <a:solidFill>
                  <a:srgbClr val="202124"/>
                </a:solidFill>
                <a:latin typeface="Lato"/>
                <a:ea typeface="Lato"/>
                <a:cs typeface="Lato"/>
                <a:sym typeface="Lato"/>
              </a:rPr>
              <a:t>refers to all formal post-secondary education, including public and private universities, colleges, technical training institutes, and vocational schools.</a:t>
            </a:r>
            <a:endParaRPr>
              <a:solidFill>
                <a:srgbClr val="4D5156"/>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Where does government expenditure comes from? Does anyone know anything about tax rates in Scandanavia?</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questions can be used to bring students to an understanding that even though students in Scandanavian countries may not pay tuition fees directly, higher tax rates mean they are still paying for the provision in some way.</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7d4f631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217d4f631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Updates here: </a:t>
            </a:r>
            <a:r>
              <a:rPr lang="en-GB" u="sng">
                <a:solidFill>
                  <a:schemeClr val="hlink"/>
                </a:solidFill>
                <a:hlinkClick r:id="rId2"/>
              </a:rPr>
              <a:t>https://www.moneysavingexpert.com/news/2024/11/student-tuition-fee-rise-martin-lewis/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f9c3888d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1ff9c3888d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ff9c3888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1ff9c3888dd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8f53bf4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8f53bf4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By living costs we mean food, books, accommodation and travel.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3f4427fd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3f4427fd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‘Living costs’ may include</a:t>
            </a:r>
            <a:r>
              <a:rPr lang="en-GB">
                <a:latin typeface="Lato"/>
                <a:ea typeface="Lato"/>
                <a:cs typeface="Lato"/>
                <a:sym typeface="Lato"/>
              </a:rPr>
              <a:t> food, books, clothing, accommodation and travel.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25cba6301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25cba630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‘Living costs’ may include food, books, clothing, accommodation and travel.</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spcBef>
                <a:spcPts val="0"/>
              </a:spcBef>
              <a:spcAft>
                <a:spcPts val="0"/>
              </a:spcAft>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7c5648cd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77c5648cd5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77c5648cd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g277c5648cd5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ff9c3888d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ff9c3888dd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loans work much like a graduate tax, as you pay back a proportion of your income each month, in a similar way to which income tax works. The only real difference between the way that a graduate tax and the student loan system works, is that (some people) will eventually clear their debt and stop paying back the loan, whereas a graduate tax is likely to be spread over a person’s working life</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0f8f53bf4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0f8f53bf44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More information available 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u="sng">
                <a:solidFill>
                  <a:schemeClr val="hlink"/>
                </a:solidFill>
                <a:hlinkClick r:id="rId2"/>
              </a:rPr>
              <a:t>Repaying your student loan: Which repayment plan you're on - GOV.UK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b76ed8e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1b76ed8e1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Lato"/>
                <a:ea typeface="Lato"/>
                <a:cs typeface="Lato"/>
                <a:sym typeface="Lato"/>
              </a:rPr>
              <a:t>Key points</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we notice is that the price tag of university is mostly irrelevant</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someone earns less than the threshold, they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is calculated on pre-tax income</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8f53bf44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0f8f53bf44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a8a8ced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9a8a8ced9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a8a8ced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9a8a8ced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40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0f8f53bf4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0f8f53bf44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2. </a:t>
            </a:r>
            <a:r>
              <a:rPr lang="en-GB">
                <a:latin typeface="Lato"/>
                <a:ea typeface="Lato"/>
                <a:cs typeface="Lato"/>
                <a:sym typeface="Lato"/>
              </a:rPr>
              <a:t>The impact may be on affordability checks which establish whether you can afford to make repayments on a mortgage. Of course, if you have lower take home income with a student loan, means you’ll be assessed as being able to make smaller payments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06888c0ab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06888c0abb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that due to compound interest, the interest added each year goes up more and more each year.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https://www.moneysavingexpert.com/students/student-finance-calculator/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https://www.student-loan-calculator.co.uk/</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424011756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0424011756_0_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His future job salary; the interest on the loan; the total number of years until the loan is written off (i.e. 40 years); Whether he is taking out a maintenance loan as well as a tuition fee loans and, if so, the cost of the maintenance loan</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77c5648cd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277c5648cd5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ff9c3888d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1ff9c3888d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ff9c3888d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ff9c3888dd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ff9c3888d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1ff9c3888dd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ff9c3888d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ff9c3888d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Link here: </a:t>
            </a:r>
            <a:r>
              <a:rPr lang="en-GB" u="sng">
                <a:solidFill>
                  <a:schemeClr val="hlink"/>
                </a:solidFill>
                <a:hlinkClick r:id="rId2"/>
              </a:rPr>
              <a:t>https://www.gov.uk/student-finance-calculator</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ff9c3888d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ff9c3888d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055be4138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055be4138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ff9c3888d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ff9c3888d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ff9c3888d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ff9c3888d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ff9c3888d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ff9c3888d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ff9c3888d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ff9c3888d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ff9c3888d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ff9c3888d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ff9c3888d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ff9c3888d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ff9c3888d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ff9c3888d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ff9c3888d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ff9c3888d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06342b9a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06342b9a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ff9c3888d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1ff9c3888dd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ff9c3888d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1ff9c3888dd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0f8f53bf44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20f8f53bf44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25cba630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325cba6301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0f8f53bf4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20f8f53bf44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25cba6301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325cba6301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0f8f53bf4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20f8f53bf44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ff9c3888d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1ff9c3888d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25cba6301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325cba6301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£25,000 for plan 5</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1b76ed8e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1b76ed8e1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Additional information: </a:t>
            </a:r>
            <a:r>
              <a:rPr lang="en-GB" u="sng">
                <a:solidFill>
                  <a:schemeClr val="hlink"/>
                </a:solidFill>
                <a:hlinkClick r:id="rId2"/>
              </a:rPr>
              <a:t>https://www.practitioners.slc.co.uk/media/1969/sfe_faq_plan5_feb2023.pdf</a:t>
            </a:r>
            <a:r>
              <a:rPr lang="en-GB"/>
              <a: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77c5648cd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277c5648cd5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ff9c3888d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1ff9c3888dd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ff9c3888d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1ff9c3888dd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77c5648cd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77c5648cd5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8a67efdd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28a67efdd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f953828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3f953828b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university</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Alternatives to University</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a:t>
            </a:r>
            <a:r>
              <a:rPr lang="en-GB" u="sng">
                <a:solidFill>
                  <a:schemeClr val="hlink"/>
                </a:solidFill>
                <a:latin typeface="Lato"/>
                <a:ea typeface="Lato"/>
                <a:cs typeface="Lato"/>
                <a:sym typeface="Lato"/>
                <a:hlinkClick r:id="rId2"/>
              </a:rPr>
              <a:t>previous Y10 Flic session</a:t>
            </a:r>
            <a:r>
              <a:rPr lang="en-GB">
                <a:latin typeface="Lato"/>
                <a:ea typeface="Lato"/>
                <a:cs typeface="Lato"/>
                <a:sym typeface="Lato"/>
              </a:rPr>
              <a:t> covers possible apprenticeship options. Consider mentioning to students that university is one of several possible post-18 options. </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d7a2f0ef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d7a2f0ef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47c5c94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47c5c94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f8f53bf4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0f8f53bf4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33d8bd299fe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33d8bd299fe_0_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29" name="Shape 29"/>
        <p:cNvGrpSpPr/>
        <p:nvPr/>
      </p:nvGrpSpPr>
      <p:grpSpPr>
        <a:xfrm>
          <a:off x="0" y="0"/>
          <a:ext cx="0" cy="0"/>
          <a:chOff x="0" y="0"/>
          <a:chExt cx="0" cy="0"/>
        </a:xfrm>
      </p:grpSpPr>
      <p:pic>
        <p:nvPicPr>
          <p:cNvPr id="30" name="Google Shape;30;g33d8bd299fe_0_2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31" name="Shape 31"/>
        <p:cNvGrpSpPr/>
        <p:nvPr/>
      </p:nvGrpSpPr>
      <p:grpSpPr>
        <a:xfrm>
          <a:off x="0" y="0"/>
          <a:ext cx="0" cy="0"/>
          <a:chOff x="0" y="0"/>
          <a:chExt cx="0" cy="0"/>
        </a:xfrm>
      </p:grpSpPr>
      <p:pic>
        <p:nvPicPr>
          <p:cNvPr id="32" name="Google Shape;32;g33d8bd299fe_0_26"/>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33" name="Shape 33"/>
        <p:cNvGrpSpPr/>
        <p:nvPr/>
      </p:nvGrpSpPr>
      <p:grpSpPr>
        <a:xfrm>
          <a:off x="0" y="0"/>
          <a:ext cx="0" cy="0"/>
          <a:chOff x="0" y="0"/>
          <a:chExt cx="0" cy="0"/>
        </a:xfrm>
      </p:grpSpPr>
      <p:pic>
        <p:nvPicPr>
          <p:cNvPr id="34" name="Google Shape;34;g33d8bd299fe_0_61"/>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35" name="Google Shape;35;g33d8bd299fe_0_6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6" name="Shape 36"/>
        <p:cNvGrpSpPr/>
        <p:nvPr/>
      </p:nvGrpSpPr>
      <p:grpSpPr>
        <a:xfrm>
          <a:off x="0" y="0"/>
          <a:ext cx="0" cy="0"/>
          <a:chOff x="0" y="0"/>
          <a:chExt cx="0" cy="0"/>
        </a:xfrm>
      </p:grpSpPr>
      <p:sp>
        <p:nvSpPr>
          <p:cNvPr id="37" name="Google Shape;37;g33d8bd299fe_0_2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3d8bd299fe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d8bd299fe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3d8bd299fe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33d8bd299fe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33d8bd299fe_0_10"/>
          <p:cNvPicPr preferRelativeResize="0"/>
          <p:nvPr/>
        </p:nvPicPr>
        <p:blipFill rotWithShape="1">
          <a:blip r:embed="rId2">
            <a:alphaModFix/>
          </a:blip>
          <a:srcRect b="-2281" l="-4222" r="-3757" t="-2440"/>
          <a:stretch/>
        </p:blipFill>
        <p:spPr>
          <a:xfrm rot="-5400000">
            <a:off x="7182681" y="3219806"/>
            <a:ext cx="2039601" cy="1978026"/>
          </a:xfrm>
          <a:prstGeom prst="rect">
            <a:avLst/>
          </a:prstGeom>
          <a:noFill/>
          <a:ln>
            <a:noFill/>
          </a:ln>
        </p:spPr>
      </p:pic>
      <p:pic>
        <p:nvPicPr>
          <p:cNvPr id="17" name="Google Shape;17;g33d8bd299fe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33d8bd299fe_0_1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33d8bd299fe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33d8bd299fe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3d8bd299fe_0_17"/>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5" name="Shape 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6" name="Shape 26"/>
        <p:cNvGrpSpPr/>
        <p:nvPr/>
      </p:nvGrpSpPr>
      <p:grpSpPr>
        <a:xfrm>
          <a:off x="0" y="0"/>
          <a:ext cx="0" cy="0"/>
          <a:chOff x="0" y="0"/>
          <a:chExt cx="0" cy="0"/>
        </a:xfrm>
      </p:grpSpPr>
      <p:sp>
        <p:nvSpPr>
          <p:cNvPr id="27" name="Google Shape;27;g33d8bd299fe_0_2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g33d8bd299fe_0_2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hyperlink" Target="https://www.createandlearn.net/post/the-world-s-highest-and-lowest-tuition-fe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savethestudent.org/money/student-budgeting/what-do-students-spend-their-money-on.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gov.uk/apply-for-student-finance/household-income" TargetMode="External"/><Relationship Id="rId4" Type="http://schemas.openxmlformats.org/officeDocument/2006/relationships/hyperlink" Target="https://www.gov.uk/student-finance-calculator" TargetMode="External"/><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youtube.com/watch?v=Rf4_D2BtMcQ" TargetMode="External"/><Relationship Id="rId4" Type="http://schemas.openxmlformats.org/officeDocument/2006/relationships/image" Target="../media/image19.jpg"/><Relationship Id="rId5" Type="http://schemas.openxmlformats.org/officeDocument/2006/relationships/hyperlink" Target="https://youtu.be/Rf4_D2BtMc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studentcalc.co.uk/" TargetMode="Externa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hyperlink" Target="https://www.gov.uk/student-finance-calculato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4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youtube.com/watch?v=yzmZa0y3eFo" TargetMode="Externa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hyperlink" Target="https://www.citizensadvice.org.uk/debt-and-money/" TargetMode="External"/><Relationship Id="rId4" Type="http://schemas.openxmlformats.org/officeDocument/2006/relationships/image" Target="../media/image39.png"/><Relationship Id="rId9" Type="http://schemas.openxmlformats.org/officeDocument/2006/relationships/image" Target="../media/image40.png"/><Relationship Id="rId5" Type="http://schemas.openxmlformats.org/officeDocument/2006/relationships/image" Target="../media/image36.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hyperlink" Target="https://www.ft.com/content/895b7125-66b2-468b-b915-03768d04642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1" name="Shape 41"/>
        <p:cNvGrpSpPr/>
        <p:nvPr/>
      </p:nvGrpSpPr>
      <p:grpSpPr>
        <a:xfrm>
          <a:off x="0" y="0"/>
          <a:ext cx="0" cy="0"/>
          <a:chOff x="0" y="0"/>
          <a:chExt cx="0" cy="0"/>
        </a:xfrm>
      </p:grpSpPr>
      <p:sp>
        <p:nvSpPr>
          <p:cNvPr id="42" name="Google Shape;42;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43" name="Google Shape;43;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pic>
        <p:nvPicPr>
          <p:cNvPr id="44" name="Google Shape;44;p1"/>
          <p:cNvPicPr preferRelativeResize="0"/>
          <p:nvPr/>
        </p:nvPicPr>
        <p:blipFill rotWithShape="1">
          <a:blip r:embed="rId4">
            <a:alphaModFix/>
          </a:blip>
          <a:srcRect b="0" l="0" r="0" t="0"/>
          <a:stretch/>
        </p:blipFill>
        <p:spPr>
          <a:xfrm>
            <a:off x="434324" y="3306997"/>
            <a:ext cx="1053199" cy="1053199"/>
          </a:xfrm>
          <a:prstGeom prst="rect">
            <a:avLst/>
          </a:prstGeom>
          <a:noFill/>
          <a:ln>
            <a:noFill/>
          </a:ln>
        </p:spPr>
      </p:pic>
      <p:sp>
        <p:nvSpPr>
          <p:cNvPr id="45" name="Google Shape;4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a:t>
            </a:r>
            <a:r>
              <a:rPr b="1" i="0" lang="en-GB" sz="1000" u="none" cap="none" strike="noStrike">
                <a:solidFill>
                  <a:schemeClr val="accent2"/>
                </a:solidFill>
                <a:latin typeface="Arial"/>
                <a:ea typeface="Arial"/>
                <a:cs typeface="Arial"/>
                <a:sym typeface="Arial"/>
              </a:rPr>
              <a:t>ive (recommended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0f8f53bf44_0_11"/>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dk2"/>
                </a:solidFill>
                <a:latin typeface="Lato"/>
                <a:ea typeface="Lato"/>
                <a:cs typeface="Lato"/>
                <a:sym typeface="Lato"/>
              </a:rPr>
              <a:t>If I haven’t paid off all of my student loan in 40 years, the rest gets written off</a:t>
            </a:r>
            <a:endParaRPr b="1" sz="2200">
              <a:solidFill>
                <a:schemeClr val="dk2"/>
              </a:solidFill>
              <a:latin typeface="Lato"/>
              <a:ea typeface="Lato"/>
              <a:cs typeface="Lato"/>
              <a:sym typeface="Lato"/>
            </a:endParaRPr>
          </a:p>
        </p:txBody>
      </p:sp>
      <p:sp>
        <p:nvSpPr>
          <p:cNvPr id="110" name="Google Shape;110;g20f8f53bf44_0_11"/>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11" name="Google Shape;111;g20f8f53bf44_0_11"/>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112" name="Google Shape;112;g20f8f53bf44_0_11"/>
          <p:cNvSpPr txBox="1"/>
          <p:nvPr/>
        </p:nvSpPr>
        <p:spPr>
          <a:xfrm>
            <a:off x="2641008" y="3006135"/>
            <a:ext cx="3114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dk1"/>
                </a:solidFill>
                <a:latin typeface="Lato"/>
                <a:ea typeface="Lato"/>
                <a:cs typeface="Lato"/>
                <a:sym typeface="Lato"/>
              </a:rPr>
              <a:t>TRUE</a:t>
            </a:r>
            <a:endParaRPr b="1" i="0" sz="4400" u="none" cap="none" strike="noStrike">
              <a:solidFill>
                <a:schemeClr val="dk1"/>
              </a:solidFill>
              <a:latin typeface="Lato"/>
              <a:ea typeface="Lato"/>
              <a:cs typeface="Lato"/>
              <a:sym typeface="Lato"/>
            </a:endParaRPr>
          </a:p>
        </p:txBody>
      </p:sp>
      <p:sp>
        <p:nvSpPr>
          <p:cNvPr id="113" name="Google Shape;113;g20f8f53bf44_0_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r>
              <a:rPr b="1" i="0" lang="en-GB" sz="2900" u="none" cap="none" strike="noStrike">
                <a:solidFill>
                  <a:schemeClr val="lt1"/>
                </a:solidFill>
                <a:latin typeface="Lato"/>
                <a:ea typeface="Lato"/>
                <a:cs typeface="Lato"/>
                <a:sym typeface="Lato"/>
              </a:rPr>
              <a:t> </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1a514b22f6_1_0"/>
          <p:cNvSpPr txBox="1"/>
          <p:nvPr/>
        </p:nvSpPr>
        <p:spPr>
          <a:xfrm>
            <a:off x="360375" y="1002325"/>
            <a:ext cx="792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800">
                <a:solidFill>
                  <a:schemeClr val="dk2"/>
                </a:solidFill>
                <a:latin typeface="Lato"/>
                <a:ea typeface="Lato"/>
                <a:cs typeface="Lato"/>
                <a:sym typeface="Lato"/>
              </a:rPr>
              <a:t>Student finance, or student loans, are made up of two elements:</a:t>
            </a:r>
            <a:endParaRPr i="0" sz="1800" u="none" cap="none" strike="noStrike">
              <a:solidFill>
                <a:schemeClr val="dk2"/>
              </a:solidFill>
              <a:latin typeface="Lato"/>
              <a:ea typeface="Lato"/>
              <a:cs typeface="Lato"/>
              <a:sym typeface="Lato"/>
            </a:endParaRPr>
          </a:p>
        </p:txBody>
      </p:sp>
      <p:sp>
        <p:nvSpPr>
          <p:cNvPr id="119" name="Google Shape;119;g21a514b22f6_1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Student Finance</a:t>
            </a:r>
            <a:endParaRPr b="1" i="0" sz="2900" u="none" cap="none" strike="noStrike">
              <a:solidFill>
                <a:schemeClr val="lt1"/>
              </a:solidFill>
              <a:latin typeface="Lato"/>
              <a:ea typeface="Lato"/>
              <a:cs typeface="Lato"/>
              <a:sym typeface="Lato"/>
            </a:endParaRPr>
          </a:p>
        </p:txBody>
      </p:sp>
      <p:pic>
        <p:nvPicPr>
          <p:cNvPr id="120" name="Google Shape;120;g21a514b22f6_1_0"/>
          <p:cNvPicPr preferRelativeResize="0"/>
          <p:nvPr/>
        </p:nvPicPr>
        <p:blipFill rotWithShape="1">
          <a:blip r:embed="rId3">
            <a:alphaModFix/>
          </a:blip>
          <a:srcRect b="7960" l="9829" r="10451" t="8594"/>
          <a:stretch/>
        </p:blipFill>
        <p:spPr>
          <a:xfrm>
            <a:off x="4576425" y="2049450"/>
            <a:ext cx="2556824" cy="2676201"/>
          </a:xfrm>
          <a:prstGeom prst="rect">
            <a:avLst/>
          </a:prstGeom>
          <a:noFill/>
          <a:ln cap="flat" cmpd="sng" w="28575">
            <a:solidFill>
              <a:schemeClr val="accent2"/>
            </a:solidFill>
            <a:prstDash val="solid"/>
            <a:round/>
            <a:headEnd len="sm" w="sm" type="none"/>
            <a:tailEnd len="sm" w="sm" type="none"/>
          </a:ln>
        </p:spPr>
      </p:pic>
      <p:pic>
        <p:nvPicPr>
          <p:cNvPr id="121" name="Google Shape;121;g21a514b22f6_1_0"/>
          <p:cNvPicPr preferRelativeResize="0"/>
          <p:nvPr/>
        </p:nvPicPr>
        <p:blipFill rotWithShape="1">
          <a:blip r:embed="rId4">
            <a:alphaModFix/>
          </a:blip>
          <a:srcRect b="8277" l="12096" r="10659" t="8277"/>
          <a:stretch/>
        </p:blipFill>
        <p:spPr>
          <a:xfrm>
            <a:off x="1402950" y="2049450"/>
            <a:ext cx="2477250" cy="2676201"/>
          </a:xfrm>
          <a:prstGeom prst="rect">
            <a:avLst/>
          </a:prstGeom>
          <a:noFill/>
          <a:ln cap="flat" cmpd="sng" w="28575">
            <a:solidFill>
              <a:schemeClr val="accent1"/>
            </a:solidFill>
            <a:prstDash val="solid"/>
            <a:round/>
            <a:headEnd len="sm" w="sm" type="none"/>
            <a:tailEnd len="sm" w="sm" type="none"/>
          </a:ln>
        </p:spPr>
      </p:pic>
      <p:sp>
        <p:nvSpPr>
          <p:cNvPr id="122" name="Google Shape;122;g21a514b22f6_1_0"/>
          <p:cNvSpPr/>
          <p:nvPr/>
        </p:nvSpPr>
        <p:spPr>
          <a:xfrm>
            <a:off x="4556525" y="1587325"/>
            <a:ext cx="2576700" cy="393600"/>
          </a:xfrm>
          <a:prstGeom prst="rect">
            <a:avLst/>
          </a:prstGeom>
          <a:solidFill>
            <a:srgbClr val="FF80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dk2"/>
                </a:solidFill>
                <a:latin typeface="Lato"/>
                <a:ea typeface="Lato"/>
                <a:cs typeface="Lato"/>
                <a:sym typeface="Lato"/>
              </a:rPr>
              <a:t>Maintenance loan</a:t>
            </a:r>
            <a:endParaRPr b="1" sz="2200">
              <a:solidFill>
                <a:schemeClr val="dk2"/>
              </a:solidFill>
              <a:latin typeface="Lato"/>
              <a:ea typeface="Lato"/>
              <a:cs typeface="Lato"/>
              <a:sym typeface="Lato"/>
            </a:endParaRPr>
          </a:p>
        </p:txBody>
      </p:sp>
      <p:sp>
        <p:nvSpPr>
          <p:cNvPr id="123" name="Google Shape;123;g21a514b22f6_1_0"/>
          <p:cNvSpPr/>
          <p:nvPr/>
        </p:nvSpPr>
        <p:spPr>
          <a:xfrm>
            <a:off x="1383075" y="1587300"/>
            <a:ext cx="2517000" cy="393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FFFF"/>
                </a:solidFill>
                <a:latin typeface="Lato"/>
                <a:ea typeface="Lato"/>
                <a:cs typeface="Lato"/>
                <a:sym typeface="Lato"/>
              </a:rPr>
              <a:t>Tuition fee loans</a:t>
            </a:r>
            <a:endParaRPr b="1" sz="2200">
              <a:solidFill>
                <a:srgbClr val="FFFFF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0f8f53bf44_0_7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Tuition </a:t>
            </a:r>
            <a:r>
              <a:rPr b="1" lang="en-GB" sz="2900">
                <a:solidFill>
                  <a:schemeClr val="lt1"/>
                </a:solidFill>
                <a:latin typeface="Lato"/>
                <a:ea typeface="Lato"/>
                <a:cs typeface="Lato"/>
                <a:sym typeface="Lato"/>
              </a:rPr>
              <a:t>f</a:t>
            </a:r>
            <a:r>
              <a:rPr b="1" i="0" lang="en-GB" sz="2900" u="none" cap="none" strike="noStrike">
                <a:solidFill>
                  <a:schemeClr val="lt1"/>
                </a:solidFill>
                <a:latin typeface="Lato"/>
                <a:ea typeface="Lato"/>
                <a:cs typeface="Lato"/>
                <a:sym typeface="Lato"/>
              </a:rPr>
              <a:t>ees</a:t>
            </a:r>
            <a:endParaRPr b="1" i="0" sz="3200" u="none" cap="none" strike="noStrike">
              <a:solidFill>
                <a:schemeClr val="lt1"/>
              </a:solidFill>
              <a:latin typeface="Lato"/>
              <a:ea typeface="Lato"/>
              <a:cs typeface="Lato"/>
              <a:sym typeface="Lato"/>
            </a:endParaRPr>
          </a:p>
        </p:txBody>
      </p:sp>
      <p:sp>
        <p:nvSpPr>
          <p:cNvPr id="129" name="Google Shape;129;g20f8f53bf44_0_71"/>
          <p:cNvSpPr txBox="1"/>
          <p:nvPr/>
        </p:nvSpPr>
        <p:spPr>
          <a:xfrm>
            <a:off x="499555" y="11518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30" name="Google Shape;130;g20f8f53bf44_0_71"/>
          <p:cNvSpPr txBox="1"/>
          <p:nvPr/>
        </p:nvSpPr>
        <p:spPr>
          <a:xfrm>
            <a:off x="3317900" y="1151825"/>
            <a:ext cx="52896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600" u="none" cap="none" strike="noStrike">
                <a:solidFill>
                  <a:schemeClr val="dk1"/>
                </a:solidFill>
                <a:latin typeface="Lato"/>
                <a:ea typeface="Lato"/>
                <a:cs typeface="Lato"/>
                <a:sym typeface="Lato"/>
              </a:rPr>
              <a:t>One of the reasons people apply for student finance is to pay for </a:t>
            </a:r>
            <a:r>
              <a:rPr b="1" i="0" lang="en-GB" sz="1600" u="none" cap="none" strike="noStrike">
                <a:solidFill>
                  <a:schemeClr val="dk1"/>
                </a:solidFill>
                <a:latin typeface="Lato"/>
                <a:ea typeface="Lato"/>
                <a:cs typeface="Lato"/>
                <a:sym typeface="Lato"/>
              </a:rPr>
              <a:t>tuition fees.</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i="0" lang="en-GB" sz="1600" u="none" cap="none" strike="noStrike">
                <a:solidFill>
                  <a:schemeClr val="dk1"/>
                </a:solidFill>
                <a:latin typeface="Lato"/>
                <a:ea typeface="Lato"/>
                <a:cs typeface="Lato"/>
                <a:sym typeface="Lato"/>
              </a:rPr>
              <a:t>These tuition fees go towards </a:t>
            </a:r>
            <a:r>
              <a:rPr b="1" i="0" lang="en-GB" sz="1600" u="none" cap="none" strike="noStrike">
                <a:solidFill>
                  <a:schemeClr val="dk1"/>
                </a:solidFill>
                <a:latin typeface="Lato"/>
                <a:ea typeface="Lato"/>
                <a:cs typeface="Lato"/>
                <a:sym typeface="Lato"/>
              </a:rPr>
              <a:t>universities</a:t>
            </a:r>
            <a:r>
              <a:rPr i="0" lang="en-GB" sz="1600" u="none" cap="none" strike="noStrike">
                <a:solidFill>
                  <a:schemeClr val="dk1"/>
                </a:solidFill>
                <a:latin typeface="Lato"/>
                <a:ea typeface="Lato"/>
                <a:cs typeface="Lato"/>
                <a:sym typeface="Lato"/>
              </a:rPr>
              <a:t> providing the key aspects of your course and academic lif</a:t>
            </a:r>
            <a:r>
              <a:rPr lang="en-GB" sz="1600">
                <a:solidFill>
                  <a:schemeClr val="dk1"/>
                </a:solidFill>
                <a:latin typeface="Lato"/>
                <a:ea typeface="Lato"/>
                <a:cs typeface="Lato"/>
                <a:sym typeface="Lato"/>
              </a:rPr>
              <a:t>e.</a:t>
            </a:r>
            <a:endParaRPr sz="1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200">
              <a:solidFill>
                <a:schemeClr val="dk1"/>
              </a:solidFill>
              <a:latin typeface="Lato"/>
              <a:ea typeface="Lato"/>
              <a:cs typeface="Lato"/>
              <a:sym typeface="Lato"/>
            </a:endParaRPr>
          </a:p>
          <a:p>
            <a:pPr indent="-330200" lvl="0" marL="457200" marR="0" rtl="0" algn="l">
              <a:lnSpc>
                <a:spcPct val="100000"/>
              </a:lnSpc>
              <a:spcBef>
                <a:spcPts val="0"/>
              </a:spcBef>
              <a:spcAft>
                <a:spcPts val="0"/>
              </a:spcAft>
              <a:buClr>
                <a:schemeClr val="dk1"/>
              </a:buClr>
              <a:buSzPts val="1600"/>
              <a:buFont typeface="Lato"/>
              <a:buChar char="●"/>
            </a:pPr>
            <a:r>
              <a:rPr i="0" lang="en-GB" sz="1600" u="none" cap="none" strike="noStrike">
                <a:solidFill>
                  <a:schemeClr val="dk1"/>
                </a:solidFill>
                <a:latin typeface="Lato"/>
                <a:ea typeface="Lato"/>
                <a:cs typeface="Lato"/>
                <a:sym typeface="Lato"/>
              </a:rPr>
              <a:t>Whilst other countries have lower, and even zero, fees, </a:t>
            </a:r>
            <a:r>
              <a:rPr b="1" i="0" lang="en-GB" sz="1600" u="none" cap="none" strike="noStrike">
                <a:solidFill>
                  <a:schemeClr val="dk1"/>
                </a:solidFill>
                <a:latin typeface="Lato"/>
                <a:ea typeface="Lato"/>
                <a:cs typeface="Lato"/>
                <a:sym typeface="Lato"/>
              </a:rPr>
              <a:t>someone still pays for these somehow</a:t>
            </a:r>
            <a:r>
              <a:rPr lang="en-GB" sz="1600">
                <a:solidFill>
                  <a:schemeClr val="dk1"/>
                </a:solidFill>
                <a:latin typeface="Lato"/>
                <a:ea typeface="Lato"/>
                <a:cs typeface="Lato"/>
                <a:sym typeface="Lato"/>
              </a:rPr>
              <a:t>:</a:t>
            </a:r>
            <a:r>
              <a:rPr i="0" lang="en-GB" sz="1600" u="none" cap="none" strike="noStrike">
                <a:solidFill>
                  <a:schemeClr val="dk1"/>
                </a:solidFill>
                <a:latin typeface="Lato"/>
                <a:ea typeface="Lato"/>
                <a:cs typeface="Lato"/>
                <a:sym typeface="Lato"/>
              </a:rPr>
              <a:t> </a:t>
            </a:r>
            <a:r>
              <a:rPr lang="en-GB" sz="1600">
                <a:solidFill>
                  <a:schemeClr val="dk1"/>
                </a:solidFill>
                <a:latin typeface="Lato"/>
                <a:ea typeface="Lato"/>
                <a:cs typeface="Lato"/>
                <a:sym typeface="Lato"/>
                <a:extLst>
                  <a:ext uri="http://customooxmlschemas.google.com/">
                    <go:slidesCustomData xmlns:go="http://customooxmlschemas.google.com/" textRoundtripDataId="1"/>
                  </a:ext>
                </a:extLst>
              </a:rPr>
              <a:t>u</a:t>
            </a:r>
            <a:r>
              <a:rPr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2"/>
                  </a:ext>
                </a:extLst>
              </a:rPr>
              <a:t>sually the government</a:t>
            </a:r>
            <a:r>
              <a:rPr lang="en-GB" sz="1600">
                <a:solidFill>
                  <a:schemeClr val="dk1"/>
                </a:solidFill>
                <a:latin typeface="Lato"/>
                <a:ea typeface="Lato"/>
                <a:cs typeface="Lato"/>
                <a:sym typeface="Lato"/>
              </a:rPr>
              <a:t>, through taxes.</a:t>
            </a:r>
            <a:endParaRPr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800">
              <a:solidFill>
                <a:schemeClr val="dk1"/>
              </a:solidFill>
              <a:latin typeface="Lato"/>
              <a:ea typeface="Lato"/>
              <a:cs typeface="Lato"/>
              <a:sym typeface="Lato"/>
            </a:endParaRPr>
          </a:p>
          <a:p>
            <a:pPr indent="0" lvl="0" marL="914400" marR="0" rtl="0" algn="l">
              <a:lnSpc>
                <a:spcPct val="100000"/>
              </a:lnSpc>
              <a:spcBef>
                <a:spcPts val="0"/>
              </a:spcBef>
              <a:spcAft>
                <a:spcPts val="0"/>
              </a:spcAft>
              <a:buNone/>
            </a:pPr>
            <a:r>
              <a:t/>
            </a:r>
            <a:endParaRPr i="0" sz="1600" u="none" cap="none" strike="noStrike">
              <a:solidFill>
                <a:schemeClr val="dk1"/>
              </a:solidFill>
              <a:latin typeface="Lato"/>
              <a:ea typeface="Lato"/>
              <a:cs typeface="Lato"/>
              <a:sym typeface="Lato"/>
            </a:endParaRPr>
          </a:p>
        </p:txBody>
      </p:sp>
      <p:pic>
        <p:nvPicPr>
          <p:cNvPr id="131" name="Google Shape;131;g20f8f53bf44_0_71"/>
          <p:cNvPicPr preferRelativeResize="0"/>
          <p:nvPr/>
        </p:nvPicPr>
        <p:blipFill>
          <a:blip r:embed="rId3">
            <a:alphaModFix/>
          </a:blip>
          <a:stretch>
            <a:fillRect/>
          </a:stretch>
        </p:blipFill>
        <p:spPr>
          <a:xfrm>
            <a:off x="318175" y="1151825"/>
            <a:ext cx="2851851" cy="3325875"/>
          </a:xfrm>
          <a:prstGeom prst="rect">
            <a:avLst/>
          </a:prstGeom>
          <a:noFill/>
          <a:ln cap="flat" cmpd="sng" w="28575">
            <a:solidFill>
              <a:schemeClr val="accent2"/>
            </a:solidFill>
            <a:prstDash val="solid"/>
            <a:round/>
            <a:headEnd len="sm" w="sm" type="none"/>
            <a:tailEnd len="sm" w="sm" type="none"/>
          </a:ln>
        </p:spPr>
      </p:pic>
      <p:sp>
        <p:nvSpPr>
          <p:cNvPr id="132" name="Google Shape;132;g20f8f53bf44_0_71"/>
          <p:cNvSpPr txBox="1"/>
          <p:nvPr/>
        </p:nvSpPr>
        <p:spPr>
          <a:xfrm>
            <a:off x="295550" y="4536225"/>
            <a:ext cx="2897100" cy="3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Lato"/>
                <a:ea typeface="Lato"/>
                <a:cs typeface="Lato"/>
                <a:sym typeface="Lato"/>
              </a:rPr>
              <a:t>England has the highest university fees in the world (</a:t>
            </a:r>
            <a:r>
              <a:rPr lang="en-GB" sz="1300" u="sng">
                <a:solidFill>
                  <a:schemeClr val="hlink"/>
                </a:solidFill>
                <a:latin typeface="Lato"/>
                <a:ea typeface="Lato"/>
                <a:cs typeface="Lato"/>
                <a:sym typeface="Lato"/>
                <a:hlinkClick r:id="rId4"/>
              </a:rPr>
              <a:t>2021</a:t>
            </a:r>
            <a:r>
              <a:rPr lang="en-GB" sz="1300">
                <a:latin typeface="Lato"/>
                <a:ea typeface="Lato"/>
                <a:cs typeface="Lato"/>
                <a:sym typeface="Lato"/>
              </a:rPr>
              <a:t>)</a:t>
            </a:r>
            <a:endParaRPr sz="13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17d4f63188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Tuition </a:t>
            </a:r>
            <a:r>
              <a:rPr b="1" lang="en-GB" sz="2900">
                <a:solidFill>
                  <a:schemeClr val="lt1"/>
                </a:solidFill>
                <a:latin typeface="Lato"/>
                <a:ea typeface="Lato"/>
                <a:cs typeface="Lato"/>
                <a:sym typeface="Lato"/>
              </a:rPr>
              <a:t>fees loan</a:t>
            </a:r>
            <a:endParaRPr b="1" i="0" sz="3200" u="none" cap="none" strike="noStrike">
              <a:solidFill>
                <a:schemeClr val="lt1"/>
              </a:solidFill>
              <a:latin typeface="Lato"/>
              <a:ea typeface="Lato"/>
              <a:cs typeface="Lato"/>
              <a:sym typeface="Lato"/>
            </a:endParaRPr>
          </a:p>
        </p:txBody>
      </p:sp>
      <p:sp>
        <p:nvSpPr>
          <p:cNvPr id="138" name="Google Shape;138;g217d4f63188_0_0"/>
          <p:cNvSpPr txBox="1"/>
          <p:nvPr/>
        </p:nvSpPr>
        <p:spPr>
          <a:xfrm>
            <a:off x="1519950" y="1237625"/>
            <a:ext cx="61041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dk2"/>
                </a:solidFill>
                <a:latin typeface="Lato"/>
                <a:ea typeface="Lato"/>
                <a:cs typeface="Lato"/>
                <a:sym typeface="Lato"/>
              </a:rPr>
              <a:t>Tuition fees </a:t>
            </a:r>
            <a:r>
              <a:rPr b="1" lang="en-GB" sz="1800">
                <a:solidFill>
                  <a:schemeClr val="dk2"/>
                </a:solidFill>
                <a:latin typeface="Lato"/>
                <a:ea typeface="Lato"/>
                <a:cs typeface="Lato"/>
                <a:sym typeface="Lato"/>
                <a:extLst>
                  <a:ext uri="http://customooxmlschemas.google.com/">
                    <go:slidesCustomData xmlns:go="http://customooxmlschemas.google.com/" textRoundtripDataId="3"/>
                  </a:ext>
                </a:extLst>
              </a:rPr>
              <a:t>can be paid for using the tuition fees loan</a:t>
            </a:r>
            <a:r>
              <a:rPr b="1" lang="en-GB" sz="1800">
                <a:solidFill>
                  <a:schemeClr val="dk2"/>
                </a:solidFill>
                <a:latin typeface="Lato"/>
                <a:ea typeface="Lato"/>
                <a:cs typeface="Lato"/>
                <a:sym typeface="Lato"/>
              </a:rPr>
              <a:t>.</a:t>
            </a:r>
            <a:endParaRPr b="1" i="0" sz="1800" u="none" cap="none" strike="noStrike">
              <a:solidFill>
                <a:schemeClr val="dk2"/>
              </a:solidFill>
              <a:latin typeface="Lato"/>
              <a:ea typeface="Lato"/>
              <a:cs typeface="Lato"/>
              <a:sym typeface="Lato"/>
            </a:endParaRPr>
          </a:p>
        </p:txBody>
      </p:sp>
      <p:sp>
        <p:nvSpPr>
          <p:cNvPr id="139" name="Google Shape;139;g217d4f63188_0_0"/>
          <p:cNvSpPr txBox="1"/>
          <p:nvPr/>
        </p:nvSpPr>
        <p:spPr>
          <a:xfrm>
            <a:off x="131775" y="1837125"/>
            <a:ext cx="5657400" cy="30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GB" sz="1600">
                <a:solidFill>
                  <a:schemeClr val="dk1"/>
                </a:solidFill>
                <a:latin typeface="Lato"/>
                <a:ea typeface="Lato"/>
                <a:cs typeface="Lato"/>
                <a:sym typeface="Lato"/>
              </a:rPr>
              <a:t>Everyone is entitled to </a:t>
            </a:r>
            <a:r>
              <a:rPr b="1" lang="en-GB" sz="1600">
                <a:solidFill>
                  <a:schemeClr val="dk1"/>
                </a:solidFill>
                <a:latin typeface="Lato"/>
                <a:ea typeface="Lato"/>
                <a:cs typeface="Lato"/>
                <a:sym typeface="Lato"/>
              </a:rPr>
              <a:t>tuition fee loans</a:t>
            </a:r>
            <a:r>
              <a:rPr lang="en-GB" sz="1600">
                <a:solidFill>
                  <a:schemeClr val="dk1"/>
                </a:solidFill>
                <a:latin typeface="Lato"/>
                <a:ea typeface="Lato"/>
                <a:cs typeface="Lato"/>
                <a:sym typeface="Lato"/>
              </a:rPr>
              <a:t> up to £9,535 per year (the annual cost of a course). </a:t>
            </a:r>
            <a:r>
              <a:rPr i="1" lang="en-GB" sz="1600">
                <a:solidFill>
                  <a:schemeClr val="dk1"/>
                </a:solidFill>
                <a:latin typeface="Lato"/>
                <a:ea typeface="Lato"/>
                <a:cs typeface="Lato"/>
                <a:sym typeface="Lato"/>
              </a:rPr>
              <a:t>Academic year 2025/2026</a:t>
            </a:r>
            <a:endParaRPr i="1" sz="1600">
              <a:solidFill>
                <a:schemeClr val="dk1"/>
              </a:solidFill>
              <a:latin typeface="Lato"/>
              <a:ea typeface="Lato"/>
              <a:cs typeface="Lato"/>
              <a:sym typeface="Lato"/>
            </a:endParaRPr>
          </a:p>
          <a:p>
            <a:pPr indent="0" lvl="0" marL="0" rtl="0" algn="l">
              <a:lnSpc>
                <a:spcPct val="115000"/>
              </a:lnSpc>
              <a:spcBef>
                <a:spcPts val="1500"/>
              </a:spcBef>
              <a:spcAft>
                <a:spcPts val="0"/>
              </a:spcAft>
              <a:buNone/>
            </a:pPr>
            <a:r>
              <a:rPr b="1" lang="en-GB" sz="1600">
                <a:solidFill>
                  <a:schemeClr val="dk1"/>
                </a:solidFill>
                <a:highlight>
                  <a:srgbClr val="FFFFFF"/>
                </a:highlight>
                <a:latin typeface="Lato"/>
                <a:ea typeface="Lato"/>
                <a:cs typeface="Lato"/>
                <a:sym typeface="Lato"/>
              </a:rPr>
              <a:t>Tuition Fee Loans</a:t>
            </a:r>
            <a:r>
              <a:rPr lang="en-GB" sz="1600">
                <a:solidFill>
                  <a:schemeClr val="dk1"/>
                </a:solidFill>
                <a:highlight>
                  <a:srgbClr val="FFFFFF"/>
                </a:highlight>
                <a:latin typeface="Lato"/>
                <a:ea typeface="Lato"/>
                <a:cs typeface="Lato"/>
                <a:sym typeface="Lato"/>
              </a:rPr>
              <a:t> are used to cover the full cost of a </a:t>
            </a:r>
            <a:r>
              <a:rPr b="1" lang="en-GB" sz="1600">
                <a:solidFill>
                  <a:schemeClr val="dk1"/>
                </a:solidFill>
                <a:highlight>
                  <a:srgbClr val="FFFFFF"/>
                </a:highlight>
                <a:latin typeface="Lato"/>
                <a:ea typeface="Lato"/>
                <a:cs typeface="Lato"/>
                <a:sym typeface="Lato"/>
              </a:rPr>
              <a:t>course</a:t>
            </a:r>
            <a:r>
              <a:rPr lang="en-GB" sz="1600">
                <a:solidFill>
                  <a:schemeClr val="dk1"/>
                </a:solidFill>
                <a:highlight>
                  <a:srgbClr val="FFFFFF"/>
                </a:highlight>
                <a:latin typeface="Lato"/>
                <a:ea typeface="Lato"/>
                <a:cs typeface="Lato"/>
                <a:sym typeface="Lato"/>
              </a:rPr>
              <a:t>. For students in England and Wales, this loan is applied to from the </a:t>
            </a:r>
            <a:r>
              <a:rPr b="1" lang="en-GB" sz="1600">
                <a:solidFill>
                  <a:schemeClr val="dk1"/>
                </a:solidFill>
                <a:highlight>
                  <a:srgbClr val="FFFFFF"/>
                </a:highlight>
                <a:latin typeface="Lato"/>
                <a:ea typeface="Lato"/>
                <a:cs typeface="Lato"/>
                <a:sym typeface="Lato"/>
              </a:rPr>
              <a:t>Student Loans Company</a:t>
            </a:r>
            <a:r>
              <a:rPr lang="en-GB" sz="1600">
                <a:solidFill>
                  <a:schemeClr val="dk1"/>
                </a:solidFill>
                <a:highlight>
                  <a:srgbClr val="FFFFFF"/>
                </a:highlight>
                <a:latin typeface="Lato"/>
                <a:ea typeface="Lato"/>
                <a:cs typeface="Lato"/>
                <a:sym typeface="Lato"/>
              </a:rPr>
              <a:t>,</a:t>
            </a:r>
            <a:r>
              <a:rPr b="1" lang="en-GB" sz="1600">
                <a:solidFill>
                  <a:schemeClr val="dk1"/>
                </a:solidFill>
                <a:highlight>
                  <a:srgbClr val="FFFFFF"/>
                </a:highlight>
                <a:latin typeface="Lato"/>
                <a:ea typeface="Lato"/>
                <a:cs typeface="Lato"/>
                <a:sym typeface="Lato"/>
              </a:rPr>
              <a:t> </a:t>
            </a:r>
            <a:r>
              <a:rPr lang="en-GB" sz="1600">
                <a:solidFill>
                  <a:schemeClr val="dk1"/>
                </a:solidFill>
                <a:highlight>
                  <a:srgbClr val="FFFFFF"/>
                </a:highlight>
                <a:latin typeface="Lato"/>
                <a:ea typeface="Lato"/>
                <a:cs typeface="Lato"/>
                <a:sym typeface="Lato"/>
              </a:rPr>
              <a:t> a government-owned non-profit organisation.</a:t>
            </a:r>
            <a:endParaRPr sz="1600">
              <a:solidFill>
                <a:schemeClr val="dk1"/>
              </a:solidFill>
              <a:highlight>
                <a:srgbClr val="FFFFFF"/>
              </a:highlight>
              <a:latin typeface="Lato"/>
              <a:ea typeface="Lato"/>
              <a:cs typeface="Lato"/>
              <a:sym typeface="Lato"/>
            </a:endParaRPr>
          </a:p>
          <a:p>
            <a:pPr indent="0" lvl="0" marL="0" rtl="0" algn="l">
              <a:lnSpc>
                <a:spcPct val="115000"/>
              </a:lnSpc>
              <a:spcBef>
                <a:spcPts val="1500"/>
              </a:spcBef>
              <a:spcAft>
                <a:spcPts val="1500"/>
              </a:spcAft>
              <a:buNone/>
            </a:pPr>
            <a:r>
              <a:rPr lang="en-GB" sz="1600">
                <a:solidFill>
                  <a:schemeClr val="dk1"/>
                </a:solidFill>
                <a:highlight>
                  <a:srgbClr val="FFFFFF"/>
                </a:highlight>
                <a:latin typeface="Lato"/>
                <a:ea typeface="Lato"/>
                <a:cs typeface="Lato"/>
                <a:sym typeface="Lato"/>
              </a:rPr>
              <a:t>This loan is paid directly to the course provider and students won’t have to pay it back until after the course is complete, and their earning above a certain level.</a:t>
            </a:r>
            <a:endParaRPr sz="1600">
              <a:solidFill>
                <a:schemeClr val="dk1"/>
              </a:solidFill>
              <a:highlight>
                <a:srgbClr val="FFFFFF"/>
              </a:highlight>
              <a:latin typeface="Lato"/>
              <a:ea typeface="Lato"/>
              <a:cs typeface="Lato"/>
              <a:sym typeface="Lato"/>
            </a:endParaRPr>
          </a:p>
        </p:txBody>
      </p:sp>
      <p:pic>
        <p:nvPicPr>
          <p:cNvPr id="140" name="Google Shape;140;g217d4f63188_0_0"/>
          <p:cNvPicPr preferRelativeResize="0"/>
          <p:nvPr/>
        </p:nvPicPr>
        <p:blipFill>
          <a:blip r:embed="rId3">
            <a:alphaModFix/>
          </a:blip>
          <a:stretch>
            <a:fillRect/>
          </a:stretch>
        </p:blipFill>
        <p:spPr>
          <a:xfrm>
            <a:off x="5935075" y="2265751"/>
            <a:ext cx="2530625" cy="1330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ff9c3888dd_0_5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Living Costs</a:t>
            </a:r>
            <a:endParaRPr b="1" i="0" sz="2900" u="none" cap="none" strike="noStrike">
              <a:solidFill>
                <a:schemeClr val="lt1"/>
              </a:solidFill>
              <a:latin typeface="Lato"/>
              <a:ea typeface="Lato"/>
              <a:cs typeface="Lato"/>
              <a:sym typeface="Lato"/>
            </a:endParaRPr>
          </a:p>
        </p:txBody>
      </p:sp>
      <p:graphicFrame>
        <p:nvGraphicFramePr>
          <p:cNvPr id="146" name="Google Shape;146;g1ff9c3888dd_0_59"/>
          <p:cNvGraphicFramePr/>
          <p:nvPr/>
        </p:nvGraphicFramePr>
        <p:xfrm>
          <a:off x="353200" y="1083775"/>
          <a:ext cx="3000000" cy="3000000"/>
        </p:xfrm>
        <a:graphic>
          <a:graphicData uri="http://schemas.openxmlformats.org/drawingml/2006/table">
            <a:tbl>
              <a:tblPr>
                <a:noFill/>
                <a:tableStyleId>{CCEA975B-BB25-4732-B757-1472AB9BCC43}</a:tableStyleId>
              </a:tblPr>
              <a:tblGrid>
                <a:gridCol w="1187625"/>
                <a:gridCol w="1143450"/>
              </a:tblGrid>
              <a:tr h="290400">
                <a:tc>
                  <a:txBody>
                    <a:bodyPr/>
                    <a:lstStyle/>
                    <a:p>
                      <a:pPr indent="0" lvl="0" marL="0" marR="0" rtl="0" algn="l">
                        <a:lnSpc>
                          <a:spcPct val="100000"/>
                        </a:lnSpc>
                        <a:spcBef>
                          <a:spcPts val="0"/>
                        </a:spcBef>
                        <a:spcAft>
                          <a:spcPts val="0"/>
                        </a:spcAft>
                        <a:buClr>
                          <a:srgbClr val="000000"/>
                        </a:buClr>
                        <a:buSzPts val="800"/>
                        <a:buFont typeface="Arial"/>
                        <a:buNone/>
                      </a:pPr>
                      <a:r>
                        <a:rPr b="1" lang="en-GB" sz="1000" u="none" cap="none" strike="noStrike">
                          <a:solidFill>
                            <a:schemeClr val="dk2"/>
                          </a:solidFill>
                          <a:latin typeface="Lato"/>
                          <a:ea typeface="Lato"/>
                          <a:cs typeface="Lato"/>
                          <a:sym typeface="Lato"/>
                        </a:rPr>
                        <a:t>Expense</a:t>
                      </a:r>
                      <a:endParaRPr b="1"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r">
                        <a:lnSpc>
                          <a:spcPct val="100000"/>
                        </a:lnSpc>
                        <a:spcBef>
                          <a:spcPts val="0"/>
                        </a:spcBef>
                        <a:spcAft>
                          <a:spcPts val="0"/>
                        </a:spcAft>
                        <a:buClr>
                          <a:srgbClr val="000000"/>
                        </a:buClr>
                        <a:buSzPts val="800"/>
                        <a:buFont typeface="Arial"/>
                        <a:buNone/>
                      </a:pPr>
                      <a:r>
                        <a:rPr b="1" lang="en-GB" sz="1000" u="none" cap="none" strike="noStrike">
                          <a:solidFill>
                            <a:schemeClr val="dk2"/>
                          </a:solidFill>
                          <a:latin typeface="Lato"/>
                          <a:ea typeface="Lato"/>
                          <a:cs typeface="Lato"/>
                          <a:sym typeface="Lato"/>
                        </a:rPr>
                        <a:t>Cost per Month</a:t>
                      </a:r>
                      <a:endParaRPr b="1"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Rent</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a:t>
                      </a:r>
                      <a:r>
                        <a:rPr lang="en-GB" sz="1000">
                          <a:solidFill>
                            <a:schemeClr val="dk2"/>
                          </a:solidFill>
                          <a:latin typeface="Lato"/>
                          <a:ea typeface="Lato"/>
                          <a:cs typeface="Lato"/>
                          <a:sym typeface="Lato"/>
                        </a:rPr>
                        <a:t>540</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Groceries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£1</a:t>
                      </a:r>
                      <a:r>
                        <a:rPr lang="en-GB" sz="1000">
                          <a:solidFill>
                            <a:schemeClr val="dk2"/>
                          </a:solidFill>
                          <a:latin typeface="Lato"/>
                          <a:ea typeface="Lato"/>
                          <a:cs typeface="Lato"/>
                          <a:sym typeface="Lato"/>
                        </a:rPr>
                        <a:t>44</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Household Bills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a:t>
                      </a:r>
                      <a:r>
                        <a:rPr lang="en-GB" sz="1000">
                          <a:solidFill>
                            <a:schemeClr val="dk2"/>
                          </a:solidFill>
                          <a:latin typeface="Lato"/>
                          <a:ea typeface="Lato"/>
                          <a:cs typeface="Lato"/>
                          <a:sym typeface="Lato"/>
                        </a:rPr>
                        <a:t>76</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Going Out</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£5</a:t>
                      </a:r>
                      <a:r>
                        <a:rPr lang="en-GB" sz="1000">
                          <a:solidFill>
                            <a:schemeClr val="dk2"/>
                          </a:solidFill>
                          <a:latin typeface="Lato"/>
                          <a:ea typeface="Lato"/>
                          <a:cs typeface="Lato"/>
                          <a:sym typeface="Lato"/>
                        </a:rPr>
                        <a:t>1</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Transport</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a:t>
                      </a:r>
                      <a:r>
                        <a:rPr lang="en-GB" sz="1000">
                          <a:solidFill>
                            <a:schemeClr val="dk2"/>
                          </a:solidFill>
                          <a:latin typeface="Lato"/>
                          <a:ea typeface="Lato"/>
                          <a:cs typeface="Lato"/>
                          <a:sym typeface="Lato"/>
                        </a:rPr>
                        <a:t>65</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Takeaways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£4</a:t>
                      </a:r>
                      <a:r>
                        <a:rPr lang="en-GB" sz="1000">
                          <a:solidFill>
                            <a:schemeClr val="dk2"/>
                          </a:solidFill>
                          <a:latin typeface="Lato"/>
                          <a:ea typeface="Lato"/>
                          <a:cs typeface="Lato"/>
                          <a:sym typeface="Lato"/>
                        </a:rPr>
                        <a:t>8</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Shopping</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£3</a:t>
                      </a:r>
                      <a:r>
                        <a:rPr lang="en-GB" sz="1000">
                          <a:solidFill>
                            <a:schemeClr val="dk2"/>
                          </a:solidFill>
                          <a:latin typeface="Lato"/>
                          <a:ea typeface="Lato"/>
                          <a:cs typeface="Lato"/>
                          <a:sym typeface="Lato"/>
                        </a:rPr>
                        <a:t>2</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Holidays/Events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£2</a:t>
                      </a:r>
                      <a:r>
                        <a:rPr lang="en-GB" sz="1000">
                          <a:solidFill>
                            <a:schemeClr val="dk2"/>
                          </a:solidFill>
                          <a:latin typeface="Lato"/>
                          <a:ea typeface="Lato"/>
                          <a:cs typeface="Lato"/>
                          <a:sym typeface="Lato"/>
                        </a:rPr>
                        <a:t>9</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Health</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£2</a:t>
                      </a:r>
                      <a:r>
                        <a:rPr lang="en-GB" sz="1000">
                          <a:solidFill>
                            <a:schemeClr val="dk2"/>
                          </a:solidFill>
                          <a:latin typeface="Lato"/>
                          <a:ea typeface="Lato"/>
                          <a:cs typeface="Lato"/>
                          <a:sym typeface="Lato"/>
                        </a:rPr>
                        <a:t>2</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Other</a:t>
                      </a:r>
                      <a:endParaRPr sz="10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a:t>
                      </a:r>
                      <a:r>
                        <a:rPr lang="en-GB" sz="1000">
                          <a:solidFill>
                            <a:schemeClr val="dk2"/>
                          </a:solidFill>
                          <a:latin typeface="Lato"/>
                          <a:ea typeface="Lato"/>
                          <a:cs typeface="Lato"/>
                          <a:sym typeface="Lato"/>
                        </a:rPr>
                        <a:t>97</a:t>
                      </a:r>
                      <a:endParaRPr sz="10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b="1" lang="en-GB" sz="1000" u="none" cap="none" strike="noStrike">
                          <a:solidFill>
                            <a:schemeClr val="dk2"/>
                          </a:solidFill>
                          <a:latin typeface="Lato"/>
                          <a:ea typeface="Lato"/>
                          <a:cs typeface="Lato"/>
                          <a:sym typeface="Lato"/>
                        </a:rPr>
                        <a:t>Total</a:t>
                      </a:r>
                      <a:endParaRPr b="1" sz="1000" u="none" cap="none" strike="noStrike">
                        <a:solidFill>
                          <a:schemeClr val="dk2"/>
                        </a:solidFill>
                        <a:latin typeface="Lato"/>
                        <a:ea typeface="Lato"/>
                        <a:cs typeface="Lato"/>
                        <a:sym typeface="Lato"/>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900"/>
                        <a:buFont typeface="Arial"/>
                        <a:buNone/>
                      </a:pPr>
                      <a:r>
                        <a:rPr b="1" lang="en-GB" sz="1000" u="none" cap="none" strike="noStrike">
                          <a:solidFill>
                            <a:schemeClr val="dk2"/>
                          </a:solidFill>
                          <a:latin typeface="Lato"/>
                          <a:ea typeface="Lato"/>
                          <a:cs typeface="Lato"/>
                          <a:sym typeface="Lato"/>
                        </a:rPr>
                        <a:t>£</a:t>
                      </a:r>
                      <a:r>
                        <a:rPr b="1" lang="en-GB" sz="1000">
                          <a:solidFill>
                            <a:schemeClr val="dk2"/>
                          </a:solidFill>
                          <a:latin typeface="Lato"/>
                          <a:ea typeface="Lato"/>
                          <a:cs typeface="Lato"/>
                          <a:sym typeface="Lato"/>
                        </a:rPr>
                        <a:t>1,104</a:t>
                      </a:r>
                      <a:endParaRPr b="1" sz="1000" u="none" cap="none" strike="noStrike">
                        <a:solidFill>
                          <a:schemeClr val="dk2"/>
                        </a:solidFill>
                        <a:latin typeface="Lato"/>
                        <a:ea typeface="Lato"/>
                        <a:cs typeface="Lato"/>
                        <a:sym typeface="Lato"/>
                      </a:endParaRPr>
                    </a:p>
                  </a:txBody>
                  <a:tcPr marT="91425" marB="91425" marR="91425" marL="91425"/>
                </a:tc>
              </a:tr>
            </a:tbl>
          </a:graphicData>
        </a:graphic>
      </p:graphicFrame>
      <p:sp>
        <p:nvSpPr>
          <p:cNvPr id="147" name="Google Shape;147;g1ff9c3888dd_0_59"/>
          <p:cNvSpPr txBox="1"/>
          <p:nvPr/>
        </p:nvSpPr>
        <p:spPr>
          <a:xfrm>
            <a:off x="2949900" y="1190750"/>
            <a:ext cx="56454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The table on</a:t>
            </a: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4"/>
                  </a:ext>
                </a:extLst>
              </a:rPr>
              <a:t> t</a:t>
            </a:r>
            <a:r>
              <a:rPr b="1" i="0" lang="en-GB" sz="1800" u="none" cap="none" strike="noStrike">
                <a:solidFill>
                  <a:srgbClr val="000000"/>
                </a:solidFill>
                <a:latin typeface="Lato"/>
                <a:ea typeface="Lato"/>
                <a:cs typeface="Lato"/>
                <a:sym typeface="Lato"/>
              </a:rPr>
              <a:t>he left shows the average living cost, ordered by expense, of university students in 202</a:t>
            </a:r>
            <a:r>
              <a:rPr b="1" lang="en-GB" sz="1800">
                <a:latin typeface="Lato"/>
                <a:ea typeface="Lato"/>
                <a:cs typeface="Lato"/>
                <a:sym typeface="Lato"/>
              </a:rPr>
              <a:t>4</a:t>
            </a:r>
            <a:r>
              <a:rPr b="1" i="0" lang="en-GB" sz="1800" u="none" cap="none" strike="noStrike">
                <a:solidFill>
                  <a:srgbClr val="000000"/>
                </a:solidFill>
                <a:latin typeface="Lato"/>
                <a:ea typeface="Lato"/>
                <a:cs typeface="Lato"/>
                <a:sym typeface="Lato"/>
              </a:rPr>
              <a:t>.</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With your partner, discuss what you think the </a:t>
            </a:r>
            <a:r>
              <a:rPr b="1" lang="en-GB" sz="1800">
                <a:latin typeface="Lato"/>
                <a:ea typeface="Lato"/>
                <a:cs typeface="Lato"/>
                <a:sym typeface="Lato"/>
              </a:rPr>
              <a:t>missing </a:t>
            </a:r>
            <a:r>
              <a:rPr b="1" i="0" lang="en-GB" sz="1800" u="none" cap="none" strike="noStrike">
                <a:solidFill>
                  <a:srgbClr val="000000"/>
                </a:solidFill>
                <a:latin typeface="Lato"/>
                <a:ea typeface="Lato"/>
                <a:cs typeface="Lato"/>
                <a:sym typeface="Lato"/>
              </a:rPr>
              <a:t>values may be.</a:t>
            </a:r>
            <a:endParaRPr b="1" i="0" sz="1800" u="none" cap="none" strike="noStrike">
              <a:solidFill>
                <a:srgbClr val="000000"/>
              </a:solidFill>
              <a:latin typeface="Lato"/>
              <a:ea typeface="Lato"/>
              <a:cs typeface="Lato"/>
              <a:sym typeface="Lato"/>
            </a:endParaRPr>
          </a:p>
        </p:txBody>
      </p:sp>
      <p:sp>
        <p:nvSpPr>
          <p:cNvPr id="148" name="Google Shape;148;g1ff9c3888dd_0_59"/>
          <p:cNvSpPr/>
          <p:nvPr/>
        </p:nvSpPr>
        <p:spPr>
          <a:xfrm>
            <a:off x="2140975" y="14887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ff9c3888dd_0_59"/>
          <p:cNvSpPr/>
          <p:nvPr/>
        </p:nvSpPr>
        <p:spPr>
          <a:xfrm>
            <a:off x="2140975" y="17935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ff9c3888dd_0_59"/>
          <p:cNvSpPr/>
          <p:nvPr/>
        </p:nvSpPr>
        <p:spPr>
          <a:xfrm>
            <a:off x="2140975" y="2098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ff9c3888dd_0_59"/>
          <p:cNvSpPr/>
          <p:nvPr/>
        </p:nvSpPr>
        <p:spPr>
          <a:xfrm>
            <a:off x="2140975" y="2479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1ff9c3888dd_0_59"/>
          <p:cNvSpPr/>
          <p:nvPr/>
        </p:nvSpPr>
        <p:spPr>
          <a:xfrm>
            <a:off x="2055425" y="4841575"/>
            <a:ext cx="5526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sp>
        <p:nvSpPr>
          <p:cNvPr id="153" name="Google Shape;153;g1ff9c3888dd_0_59"/>
          <p:cNvSpPr txBox="1"/>
          <p:nvPr/>
        </p:nvSpPr>
        <p:spPr>
          <a:xfrm>
            <a:off x="3049625" y="2940625"/>
            <a:ext cx="5645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dk2"/>
                </a:solidFill>
                <a:latin typeface="Lato"/>
                <a:ea typeface="Lato"/>
                <a:cs typeface="Lato"/>
                <a:sym typeface="Lato"/>
              </a:rPr>
              <a:t>How do students afford their cost of living?</a:t>
            </a:r>
            <a:endParaRPr b="1" i="0" sz="1800" u="none" cap="none" strike="noStrike">
              <a:solidFill>
                <a:schemeClr val="dk2"/>
              </a:solidFill>
              <a:latin typeface="Lato"/>
              <a:ea typeface="Lato"/>
              <a:cs typeface="Lato"/>
              <a:sym typeface="Lato"/>
            </a:endParaRPr>
          </a:p>
        </p:txBody>
      </p:sp>
      <p:sp>
        <p:nvSpPr>
          <p:cNvPr id="154" name="Google Shape;154;g1ff9c3888dd_0_59"/>
          <p:cNvSpPr txBox="1"/>
          <p:nvPr/>
        </p:nvSpPr>
        <p:spPr>
          <a:xfrm>
            <a:off x="2920050" y="4848350"/>
            <a:ext cx="6434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FF8022"/>
                </a:solidFill>
                <a:latin typeface="Lato"/>
                <a:ea typeface="Lato"/>
                <a:cs typeface="Lato"/>
                <a:sym typeface="Lato"/>
              </a:rPr>
              <a:t>Source: </a:t>
            </a:r>
            <a:r>
              <a:rPr lang="en-GB" sz="800" u="sng">
                <a:solidFill>
                  <a:srgbClr val="FF8022"/>
                </a:solidFill>
                <a:highlight>
                  <a:srgbClr val="FFFFFF"/>
                </a:highlight>
                <a:latin typeface="Lato"/>
                <a:ea typeface="Lato"/>
                <a:cs typeface="Lato"/>
                <a:sym typeface="Lato"/>
                <a:hlinkClick r:id="rId3">
                  <a:extLst>
                    <a:ext uri="{A12FA001-AC4F-418D-AE19-62706E023703}">
                      <ahyp:hlinkClr val="tx"/>
                    </a:ext>
                  </a:extLst>
                </a:hlinkClick>
              </a:rPr>
              <a:t>https://www.savethestudent.org/money/student-budgeting/what-do-students-spend-their-money-on.html</a:t>
            </a:r>
            <a:endParaRPr sz="800">
              <a:solidFill>
                <a:srgbClr val="FF8022"/>
              </a:solidFill>
              <a:latin typeface="Lato"/>
              <a:ea typeface="Lato"/>
              <a:cs typeface="Lato"/>
              <a:sym typeface="Lato"/>
            </a:endParaRPr>
          </a:p>
        </p:txBody>
      </p:sp>
      <p:sp>
        <p:nvSpPr>
          <p:cNvPr id="155" name="Google Shape;155;g1ff9c3888dd_0_59"/>
          <p:cNvSpPr txBox="1"/>
          <p:nvPr/>
        </p:nvSpPr>
        <p:spPr>
          <a:xfrm>
            <a:off x="3917375" y="3674275"/>
            <a:ext cx="3909900" cy="7389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lt1"/>
                </a:solidFill>
                <a:latin typeface="Lato"/>
                <a:ea typeface="Lato"/>
                <a:cs typeface="Lato"/>
                <a:sym typeface="Lato"/>
              </a:rPr>
              <a:t>A </a:t>
            </a:r>
            <a:r>
              <a:rPr b="1" lang="en-GB" sz="1800" u="sng">
                <a:solidFill>
                  <a:schemeClr val="lt1"/>
                </a:solidFill>
                <a:latin typeface="Lato"/>
                <a:ea typeface="Lato"/>
                <a:cs typeface="Lato"/>
                <a:sym typeface="Lato"/>
              </a:rPr>
              <a:t>maintenance loan</a:t>
            </a:r>
            <a:r>
              <a:rPr b="1" lang="en-GB" sz="1800">
                <a:solidFill>
                  <a:schemeClr val="lt1"/>
                </a:solidFill>
                <a:latin typeface="Lato"/>
                <a:ea typeface="Lato"/>
                <a:cs typeface="Lato"/>
                <a:sym typeface="Lato"/>
              </a:rPr>
              <a:t> covers living costs while at University</a:t>
            </a:r>
            <a:endParaRPr b="1" i="1" sz="1800"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ff9c3888dd_0_79"/>
          <p:cNvSpPr txBox="1"/>
          <p:nvPr/>
        </p:nvSpPr>
        <p:spPr>
          <a:xfrm>
            <a:off x="238775" y="1567275"/>
            <a:ext cx="8635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chemeClr val="accent1"/>
                </a:solidFill>
                <a:latin typeface="Lato"/>
                <a:ea typeface="Lato"/>
                <a:cs typeface="Lato"/>
                <a:sym typeface="Lato"/>
              </a:rPr>
              <a:t>Living costs include</a:t>
            </a:r>
            <a:r>
              <a:rPr b="1" lang="en-GB" sz="1600">
                <a:solidFill>
                  <a:schemeClr val="accent1"/>
                </a:solidFill>
                <a:latin typeface="Lato"/>
                <a:ea typeface="Lato"/>
                <a:cs typeface="Lato"/>
                <a:sym typeface="Lato"/>
              </a:rPr>
              <a:t> </a:t>
            </a:r>
            <a:r>
              <a:rPr b="1" lang="en-GB" sz="1600">
                <a:solidFill>
                  <a:schemeClr val="accent1"/>
                </a:solidFill>
                <a:latin typeface="Lato"/>
                <a:ea typeface="Lato"/>
                <a:cs typeface="Lato"/>
                <a:sym typeface="Lato"/>
              </a:rPr>
              <a:t>accommodation</a:t>
            </a:r>
            <a:r>
              <a:rPr b="1" lang="en-GB" sz="1600">
                <a:solidFill>
                  <a:schemeClr val="accent1"/>
                </a:solidFill>
                <a:latin typeface="Lato"/>
                <a:ea typeface="Lato"/>
                <a:cs typeface="Lato"/>
                <a:sym typeface="Lato"/>
              </a:rPr>
              <a:t>, food, books and any equipment needed. </a:t>
            </a:r>
            <a:endParaRPr b="1"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600">
                <a:solidFill>
                  <a:schemeClr val="accent1"/>
                </a:solidFill>
                <a:latin typeface="Lato"/>
                <a:ea typeface="Lato"/>
                <a:cs typeface="Lato"/>
                <a:sym typeface="Lato"/>
              </a:rPr>
              <a:t>T</a:t>
            </a:r>
            <a:r>
              <a:rPr i="0" lang="en-GB" sz="1600" u="none" cap="none" strike="noStrike">
                <a:solidFill>
                  <a:schemeClr val="accent1"/>
                </a:solidFill>
                <a:latin typeface="Lato"/>
                <a:ea typeface="Lato"/>
                <a:cs typeface="Lato"/>
                <a:sym typeface="Lato"/>
              </a:rPr>
              <a:t>he amount received </a:t>
            </a:r>
            <a:r>
              <a:rPr lang="en-GB" sz="1600">
                <a:solidFill>
                  <a:schemeClr val="accent1"/>
                </a:solidFill>
                <a:latin typeface="Lato"/>
                <a:ea typeface="Lato"/>
                <a:cs typeface="Lato"/>
                <a:sym typeface="Lato"/>
              </a:rPr>
              <a:t>from a </a:t>
            </a:r>
            <a:r>
              <a:rPr b="1" i="0" lang="en-GB" sz="1600" u="none" cap="none" strike="noStrike">
                <a:solidFill>
                  <a:schemeClr val="accent1"/>
                </a:solidFill>
                <a:latin typeface="Lato"/>
                <a:ea typeface="Lato"/>
                <a:cs typeface="Lato"/>
                <a:sym typeface="Lato"/>
              </a:rPr>
              <a:t>maintenance loan</a:t>
            </a:r>
            <a:r>
              <a:rPr i="0" lang="en-GB" sz="1600" u="none" cap="none" strike="noStrike">
                <a:solidFill>
                  <a:schemeClr val="accent1"/>
                </a:solidFill>
                <a:latin typeface="Lato"/>
                <a:ea typeface="Lato"/>
                <a:cs typeface="Lato"/>
                <a:sym typeface="Lato"/>
              </a:rPr>
              <a:t> </a:t>
            </a:r>
            <a:r>
              <a:rPr lang="en-GB" sz="1600">
                <a:solidFill>
                  <a:schemeClr val="accent1"/>
                </a:solidFill>
                <a:latin typeface="Lato"/>
                <a:ea typeface="Lato"/>
                <a:cs typeface="Lato"/>
                <a:sym typeface="Lato"/>
              </a:rPr>
              <a:t>d</a:t>
            </a:r>
            <a:r>
              <a:rPr i="0" lang="en-GB" sz="1600" u="none" cap="none" strike="noStrike">
                <a:solidFill>
                  <a:schemeClr val="accent1"/>
                </a:solidFill>
                <a:latin typeface="Lato"/>
                <a:ea typeface="Lato"/>
                <a:cs typeface="Lato"/>
                <a:sym typeface="Lato"/>
              </a:rPr>
              <a:t>epends on a number of factors.</a:t>
            </a:r>
            <a:endParaRPr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600">
                <a:solidFill>
                  <a:schemeClr val="accent1"/>
                </a:solidFill>
                <a:highlight>
                  <a:srgbClr val="FFFFFF"/>
                </a:highlight>
                <a:latin typeface="Lato"/>
                <a:ea typeface="Lato"/>
                <a:cs typeface="Lato"/>
                <a:sym typeface="Lato"/>
              </a:rPr>
              <a:t>These include: </a:t>
            </a:r>
            <a:r>
              <a:rPr b="1" lang="en-GB" sz="1600">
                <a:solidFill>
                  <a:schemeClr val="accent1"/>
                </a:solidFill>
                <a:highlight>
                  <a:srgbClr val="FFFFFF"/>
                </a:highlight>
                <a:latin typeface="Lato"/>
                <a:ea typeface="Lato"/>
                <a:cs typeface="Lato"/>
                <a:sym typeface="Lato"/>
              </a:rPr>
              <a:t>household income, place of study, living location</a:t>
            </a:r>
            <a:r>
              <a:rPr lang="en-GB" sz="1600">
                <a:solidFill>
                  <a:schemeClr val="accent1"/>
                </a:solidFill>
                <a:highlight>
                  <a:srgbClr val="FFFFFF"/>
                </a:highlight>
                <a:latin typeface="Lato"/>
                <a:ea typeface="Lato"/>
                <a:cs typeface="Lato"/>
                <a:sym typeface="Lato"/>
              </a:rPr>
              <a:t> and the</a:t>
            </a:r>
            <a:r>
              <a:rPr b="1" lang="en-GB" sz="1600">
                <a:solidFill>
                  <a:schemeClr val="accent1"/>
                </a:solidFill>
                <a:highlight>
                  <a:srgbClr val="FFFFFF"/>
                </a:highlight>
                <a:latin typeface="Lato"/>
                <a:ea typeface="Lato"/>
                <a:cs typeface="Lato"/>
                <a:sym typeface="Lato"/>
              </a:rPr>
              <a:t> duration of the course</a:t>
            </a:r>
            <a:r>
              <a:rPr lang="en-GB" sz="1600">
                <a:solidFill>
                  <a:schemeClr val="accent1"/>
                </a:solidFill>
                <a:highlight>
                  <a:srgbClr val="FFFFFF"/>
                </a:highlight>
                <a:latin typeface="Lato"/>
                <a:ea typeface="Lato"/>
                <a:cs typeface="Lato"/>
                <a:sym typeface="Lato"/>
              </a:rPr>
              <a:t>.</a:t>
            </a:r>
            <a:endParaRPr i="0" sz="1000" u="none" cap="none" strike="noStrike">
              <a:solidFill>
                <a:schemeClr val="accent1"/>
              </a:solidFill>
              <a:latin typeface="Lato"/>
              <a:ea typeface="Lato"/>
              <a:cs typeface="Lato"/>
              <a:sym typeface="Lato"/>
            </a:endParaRPr>
          </a:p>
        </p:txBody>
      </p:sp>
      <p:sp>
        <p:nvSpPr>
          <p:cNvPr id="161" name="Google Shape;161;g1ff9c3888dd_0_79"/>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Maintenance</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 Loan</a:t>
            </a:r>
            <a:endParaRPr b="1" i="0" sz="2900" u="none" cap="none" strike="noStrike">
              <a:solidFill>
                <a:schemeClr val="lt1"/>
              </a:solidFill>
              <a:latin typeface="Lato"/>
              <a:ea typeface="Lato"/>
              <a:cs typeface="Lato"/>
              <a:sym typeface="Lato"/>
            </a:endParaRPr>
          </a:p>
        </p:txBody>
      </p:sp>
      <p:sp>
        <p:nvSpPr>
          <p:cNvPr id="162" name="Google Shape;162;g1ff9c3888dd_0_79"/>
          <p:cNvSpPr txBox="1"/>
          <p:nvPr/>
        </p:nvSpPr>
        <p:spPr>
          <a:xfrm>
            <a:off x="360375" y="1129400"/>
            <a:ext cx="83415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solidFill>
                  <a:schemeClr val="dk2"/>
                </a:solidFill>
                <a:latin typeface="Lato"/>
                <a:ea typeface="Lato"/>
                <a:cs typeface="Lato"/>
                <a:sym typeface="Lato"/>
              </a:rPr>
              <a:t>A maintenance loan can be applied for to cover living costs while studying.</a:t>
            </a:r>
            <a:endParaRPr b="1" i="0" sz="1800" u="none" cap="none" strike="noStrike">
              <a:solidFill>
                <a:schemeClr val="dk2"/>
              </a:solidFill>
              <a:latin typeface="Lato"/>
              <a:ea typeface="Lato"/>
              <a:cs typeface="Lato"/>
              <a:sym typeface="Lato"/>
            </a:endParaRPr>
          </a:p>
        </p:txBody>
      </p:sp>
      <p:pic>
        <p:nvPicPr>
          <p:cNvPr id="163" name="Google Shape;163;g1ff9c3888dd_0_79"/>
          <p:cNvPicPr preferRelativeResize="0"/>
          <p:nvPr/>
        </p:nvPicPr>
        <p:blipFill>
          <a:blip r:embed="rId3">
            <a:alphaModFix/>
          </a:blip>
          <a:stretch>
            <a:fillRect/>
          </a:stretch>
        </p:blipFill>
        <p:spPr>
          <a:xfrm>
            <a:off x="2742925" y="2571750"/>
            <a:ext cx="3658149" cy="24559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0f8f53bf44_0_132"/>
          <p:cNvSpPr txBox="1"/>
          <p:nvPr/>
        </p:nvSpPr>
        <p:spPr>
          <a:xfrm>
            <a:off x="76200" y="1376100"/>
            <a:ext cx="6744900" cy="254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rgbClr val="202124"/>
                </a:solidFill>
                <a:latin typeface="Lato"/>
                <a:ea typeface="Lato"/>
                <a:cs typeface="Lato"/>
                <a:sym typeface="Lato"/>
              </a:rPr>
              <a:t>The Maintenance Loan is a student loan provided by the government</a:t>
            </a:r>
            <a:r>
              <a:rPr lang="en-GB" sz="1600">
                <a:solidFill>
                  <a:srgbClr val="202124"/>
                </a:solidFill>
                <a:latin typeface="Lato"/>
                <a:ea typeface="Lato"/>
                <a:cs typeface="Lato"/>
                <a:sym typeface="Lato"/>
              </a:rPr>
              <a:t>, and it's intended to help towards </a:t>
            </a:r>
            <a:r>
              <a:rPr b="1" lang="en-GB" sz="1600">
                <a:solidFill>
                  <a:srgbClr val="202124"/>
                </a:solidFill>
                <a:latin typeface="Lato"/>
                <a:ea typeface="Lato"/>
                <a:cs typeface="Lato"/>
                <a:sym typeface="Lato"/>
              </a:rPr>
              <a:t>living costs</a:t>
            </a:r>
            <a:r>
              <a:rPr lang="en-GB" sz="1600">
                <a:solidFill>
                  <a:srgbClr val="202124"/>
                </a:solidFill>
                <a:latin typeface="Lato"/>
                <a:ea typeface="Lato"/>
                <a:cs typeface="Lato"/>
                <a:sym typeface="Lato"/>
              </a:rPr>
              <a:t> while at university.</a:t>
            </a:r>
            <a:endParaRPr sz="1600">
              <a:solidFill>
                <a:srgbClr val="202124"/>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rgbClr val="0B0C0C"/>
              </a:solidFill>
              <a:latin typeface="Lato"/>
              <a:ea typeface="Lato"/>
              <a:cs typeface="Lato"/>
              <a:sym typeface="Lato"/>
            </a:endParaRPr>
          </a:p>
          <a:p>
            <a:pPr indent="-330200" lvl="0" marL="457200" rtl="0" algn="l">
              <a:lnSpc>
                <a:spcPct val="115000"/>
              </a:lnSpc>
              <a:spcBef>
                <a:spcPts val="0"/>
              </a:spcBef>
              <a:spcAft>
                <a:spcPts val="0"/>
              </a:spcAft>
              <a:buSzPts val="1600"/>
              <a:buFont typeface="Lato"/>
              <a:buChar char="●"/>
            </a:pPr>
            <a:r>
              <a:rPr lang="en-GB" sz="1600">
                <a:solidFill>
                  <a:srgbClr val="0B0C0C"/>
                </a:solidFill>
                <a:latin typeface="Lato"/>
                <a:ea typeface="Lato"/>
                <a:cs typeface="Lato"/>
                <a:sym typeface="Lato"/>
              </a:rPr>
              <a:t>Students </a:t>
            </a:r>
            <a:r>
              <a:rPr lang="en-GB" sz="1600">
                <a:solidFill>
                  <a:srgbClr val="0B0C0C"/>
                </a:solidFill>
                <a:latin typeface="Lato"/>
                <a:ea typeface="Lato"/>
                <a:cs typeface="Lato"/>
                <a:sym typeface="Lato"/>
                <a:extLst>
                  <a:ext uri="http://customooxmlschemas.google.com/">
                    <go:slidesCustomData xmlns:go="http://customooxmlschemas.google.com/" textRoundtripDataId="7"/>
                  </a:ext>
                </a:extLst>
              </a:rPr>
              <a:t>can give details of their </a:t>
            </a:r>
            <a:r>
              <a:rPr b="1" lang="en-GB" sz="1600" u="sng">
                <a:solidFill>
                  <a:srgbClr val="1D70B8"/>
                </a:solidFill>
                <a:latin typeface="Lato"/>
                <a:ea typeface="Lato"/>
                <a:cs typeface="Lato"/>
                <a:sym typeface="Lato"/>
                <a:hlinkClick r:id="rId3">
                  <a:extLst>
                    <a:ext uri="{A12FA001-AC4F-418D-AE19-62706E023703}">
                      <ahyp:hlinkClr val="tx"/>
                    </a:ext>
                  </a:extLst>
                </a:hlinkClick>
                <a:extLst>
                  <a:ext uri="http://customooxmlschemas.google.com/">
                    <go:slidesCustomData xmlns:go="http://customooxmlschemas.google.com/" textRoundtripDataId="8"/>
                  </a:ext>
                </a:extLst>
              </a:rPr>
              <a:t>household income</a:t>
            </a:r>
            <a:r>
              <a:rPr lang="en-GB" sz="1600">
                <a:solidFill>
                  <a:srgbClr val="0B0C0C"/>
                </a:solidFill>
                <a:latin typeface="Lato"/>
                <a:ea typeface="Lato"/>
                <a:cs typeface="Lato"/>
                <a:sym typeface="Lato"/>
                <a:extLst>
                  <a:ext uri="http://customooxmlschemas.google.com/">
                    <go:slidesCustomData xmlns:go="http://customooxmlschemas.google.com/" textRoundtripDataId="9"/>
                  </a:ext>
                </a:extLst>
              </a:rPr>
              <a:t> and their </a:t>
            </a:r>
            <a:r>
              <a:rPr b="1" lang="en-GB" sz="1600">
                <a:solidFill>
                  <a:srgbClr val="0B0C0C"/>
                </a:solidFill>
                <a:latin typeface="Lato"/>
                <a:ea typeface="Lato"/>
                <a:cs typeface="Lato"/>
                <a:sym typeface="Lato"/>
                <a:extLst>
                  <a:ext uri="http://customooxmlschemas.google.com/">
                    <go:slidesCustomData xmlns:go="http://customooxmlschemas.google.com/" textRoundtripDataId="10"/>
                  </a:ext>
                </a:extLst>
              </a:rPr>
              <a:t>c</a:t>
            </a:r>
            <a:r>
              <a:rPr b="1" lang="en-GB" sz="1600">
                <a:solidFill>
                  <a:srgbClr val="0B0C0C"/>
                </a:solidFill>
                <a:latin typeface="Lato"/>
                <a:ea typeface="Lato"/>
                <a:cs typeface="Lato"/>
                <a:sym typeface="Lato"/>
                <a:extLst>
                  <a:ext uri="http://customooxmlschemas.google.com/">
                    <go:slidesCustomData xmlns:go="http://customooxmlschemas.google.com/" textRoundtripDataId="11"/>
                  </a:ext>
                </a:extLst>
              </a:rPr>
              <a:t>ourse start date.</a:t>
            </a:r>
            <a:endParaRPr b="1" sz="1600">
              <a:solidFill>
                <a:srgbClr val="202124"/>
              </a:solidFill>
              <a:latin typeface="Lato"/>
              <a:ea typeface="Lato"/>
              <a:cs typeface="Lato"/>
              <a:sym typeface="Lato"/>
            </a:endParaRPr>
          </a:p>
          <a:p>
            <a:pPr indent="-330200" lvl="0" marL="457200" rtl="0" algn="l">
              <a:lnSpc>
                <a:spcPct val="115000"/>
              </a:lnSpc>
              <a:spcBef>
                <a:spcPts val="1000"/>
              </a:spcBef>
              <a:spcAft>
                <a:spcPts val="1000"/>
              </a:spcAft>
              <a:buSzPts val="1600"/>
              <a:buFont typeface="Lato"/>
              <a:buChar char="●"/>
            </a:pPr>
            <a:r>
              <a:rPr lang="en-GB" sz="1600">
                <a:solidFill>
                  <a:srgbClr val="0B0C0C"/>
                </a:solidFill>
                <a:latin typeface="Lato"/>
                <a:ea typeface="Lato"/>
                <a:cs typeface="Lato"/>
                <a:sym typeface="Lato"/>
              </a:rPr>
              <a:t>Students </a:t>
            </a:r>
            <a:r>
              <a:rPr lang="en-GB" sz="1600">
                <a:solidFill>
                  <a:srgbClr val="0B0C0C"/>
                </a:solidFill>
                <a:latin typeface="Lato"/>
                <a:ea typeface="Lato"/>
                <a:cs typeface="Lato"/>
                <a:sym typeface="Lato"/>
              </a:rPr>
              <a:t>can use the </a:t>
            </a:r>
            <a:r>
              <a:rPr b="1" lang="en-GB" sz="1600" u="sng">
                <a:solidFill>
                  <a:srgbClr val="1D70B8"/>
                </a:solidFill>
                <a:latin typeface="Lato"/>
                <a:ea typeface="Lato"/>
                <a:cs typeface="Lato"/>
                <a:sym typeface="Lato"/>
                <a:hlinkClick r:id="rId4">
                  <a:extLst>
                    <a:ext uri="{A12FA001-AC4F-418D-AE19-62706E023703}">
                      <ahyp:hlinkClr val="tx"/>
                    </a:ext>
                  </a:extLst>
                </a:hlinkClick>
              </a:rPr>
              <a:t>student finance calculator</a:t>
            </a:r>
            <a:r>
              <a:rPr lang="en-GB" sz="1600">
                <a:solidFill>
                  <a:srgbClr val="0B0C0C"/>
                </a:solidFill>
                <a:latin typeface="Lato"/>
                <a:ea typeface="Lato"/>
                <a:cs typeface="Lato"/>
                <a:sym typeface="Lato"/>
              </a:rPr>
              <a:t> to estimate how much they will get - it will also explain state eligibility for extra grants or allowances.</a:t>
            </a:r>
            <a:endParaRPr sz="1600">
              <a:solidFill>
                <a:srgbClr val="202124"/>
              </a:solidFill>
              <a:latin typeface="Lato"/>
              <a:ea typeface="Lato"/>
              <a:cs typeface="Lato"/>
              <a:sym typeface="Lato"/>
            </a:endParaRPr>
          </a:p>
        </p:txBody>
      </p:sp>
      <p:sp>
        <p:nvSpPr>
          <p:cNvPr id="169" name="Google Shape;169;g20f8f53bf44_0_132"/>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Source: https://www.gov.uk/student-finance/new-fulltime-students</a:t>
            </a:r>
            <a:endParaRPr sz="800">
              <a:solidFill>
                <a:schemeClr val="accent2"/>
              </a:solidFill>
              <a:latin typeface="Lato"/>
              <a:ea typeface="Lato"/>
              <a:cs typeface="Lato"/>
              <a:sym typeface="Lato"/>
            </a:endParaRPr>
          </a:p>
        </p:txBody>
      </p:sp>
      <p:pic>
        <p:nvPicPr>
          <p:cNvPr id="170" name="Google Shape;170;g20f8f53bf44_0_132"/>
          <p:cNvPicPr preferRelativeResize="0"/>
          <p:nvPr/>
        </p:nvPicPr>
        <p:blipFill rotWithShape="1">
          <a:blip r:embed="rId5">
            <a:alphaModFix/>
          </a:blip>
          <a:srcRect b="13148" l="10537" r="13711" t="9326"/>
          <a:stretch/>
        </p:blipFill>
        <p:spPr>
          <a:xfrm>
            <a:off x="6819350" y="1697025"/>
            <a:ext cx="2094049" cy="2143125"/>
          </a:xfrm>
          <a:prstGeom prst="rect">
            <a:avLst/>
          </a:prstGeom>
          <a:noFill/>
          <a:ln>
            <a:noFill/>
          </a:ln>
        </p:spPr>
      </p:pic>
      <p:sp>
        <p:nvSpPr>
          <p:cNvPr id="171" name="Google Shape;171;g20f8f53bf44_0_13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2"/>
                  </a:ext>
                </a:extLst>
              </a:rPr>
              <a:t>Maintenance</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3"/>
                  </a:ext>
                </a:extLst>
              </a:rPr>
              <a:t> Loan</a:t>
            </a:r>
            <a:r>
              <a:rPr b="1" i="0" lang="en-GB" sz="2900" u="none" cap="none" strike="noStrike">
                <a:solidFill>
                  <a:schemeClr val="lt1"/>
                </a:solidFill>
                <a:latin typeface="Lato"/>
                <a:ea typeface="Lato"/>
                <a:cs typeface="Lato"/>
                <a:sym typeface="Lato"/>
              </a:rPr>
              <a:t> (1)</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3f4427fd05_0_0"/>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Source: https://www.gov.uk/student-finance/new-fulltime-students</a:t>
            </a:r>
            <a:endParaRPr sz="800">
              <a:solidFill>
                <a:schemeClr val="accent2"/>
              </a:solidFill>
              <a:latin typeface="Lato"/>
              <a:ea typeface="Lato"/>
              <a:cs typeface="Lato"/>
              <a:sym typeface="Lato"/>
            </a:endParaRPr>
          </a:p>
        </p:txBody>
      </p:sp>
      <p:pic>
        <p:nvPicPr>
          <p:cNvPr id="177" name="Google Shape;177;g33f4427fd05_0_0"/>
          <p:cNvPicPr preferRelativeResize="0"/>
          <p:nvPr/>
        </p:nvPicPr>
        <p:blipFill rotWithShape="1">
          <a:blip r:embed="rId3">
            <a:alphaModFix/>
          </a:blip>
          <a:srcRect b="13148" l="10537" r="13711" t="9326"/>
          <a:stretch/>
        </p:blipFill>
        <p:spPr>
          <a:xfrm>
            <a:off x="6819350" y="1697025"/>
            <a:ext cx="2094049" cy="2143125"/>
          </a:xfrm>
          <a:prstGeom prst="rect">
            <a:avLst/>
          </a:prstGeom>
          <a:noFill/>
          <a:ln>
            <a:noFill/>
          </a:ln>
        </p:spPr>
      </p:pic>
      <p:sp>
        <p:nvSpPr>
          <p:cNvPr id="178" name="Google Shape;178;g33f4427fd05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4"/>
                  </a:ext>
                </a:extLst>
              </a:rPr>
              <a:t>Maintenance</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5"/>
                  </a:ext>
                </a:extLst>
              </a:rPr>
              <a:t> Loan</a:t>
            </a:r>
            <a:r>
              <a:rPr b="1" i="0" lang="en-GB" sz="2900" u="none" cap="none" strike="noStrike">
                <a:solidFill>
                  <a:schemeClr val="lt1"/>
                </a:solidFill>
                <a:latin typeface="Lato"/>
                <a:ea typeface="Lato"/>
                <a:cs typeface="Lato"/>
                <a:sym typeface="Lato"/>
              </a:rPr>
              <a:t> (2</a:t>
            </a:r>
            <a:r>
              <a:rPr lang="en-GB"/>
              <a:t>)</a:t>
            </a:r>
            <a:endParaRPr b="1" i="0" sz="2900" u="none" cap="none" strike="noStrike">
              <a:solidFill>
                <a:schemeClr val="lt1"/>
              </a:solidFill>
              <a:latin typeface="Lato"/>
              <a:ea typeface="Lato"/>
              <a:cs typeface="Lato"/>
              <a:sym typeface="Lato"/>
            </a:endParaRPr>
          </a:p>
        </p:txBody>
      </p:sp>
      <p:sp>
        <p:nvSpPr>
          <p:cNvPr id="179" name="Google Shape;179;g33f4427fd05_0_0"/>
          <p:cNvSpPr txBox="1"/>
          <p:nvPr/>
        </p:nvSpPr>
        <p:spPr>
          <a:xfrm>
            <a:off x="76200" y="1486313"/>
            <a:ext cx="6744900" cy="23868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0B0C0C"/>
              </a:buClr>
              <a:buSzPts val="1600"/>
              <a:buFont typeface="Lato"/>
              <a:buChar char="●"/>
            </a:pPr>
            <a:r>
              <a:rPr lang="en-GB" sz="1600">
                <a:solidFill>
                  <a:srgbClr val="0B0C0C"/>
                </a:solidFill>
                <a:latin typeface="Lato"/>
                <a:ea typeface="Lato"/>
                <a:cs typeface="Lato"/>
                <a:sym typeface="Lato"/>
              </a:rPr>
              <a:t>Students may </a:t>
            </a:r>
            <a:r>
              <a:rPr b="1" lang="en-GB" sz="1600">
                <a:solidFill>
                  <a:srgbClr val="0B0C0C"/>
                </a:solidFill>
                <a:latin typeface="Lato"/>
                <a:ea typeface="Lato"/>
                <a:cs typeface="Lato"/>
                <a:sym typeface="Lato"/>
              </a:rPr>
              <a:t>not get the full amount</a:t>
            </a:r>
            <a:r>
              <a:rPr lang="en-GB" sz="1600">
                <a:solidFill>
                  <a:srgbClr val="0B0C0C"/>
                </a:solidFill>
                <a:latin typeface="Lato"/>
                <a:ea typeface="Lato"/>
                <a:cs typeface="Lato"/>
                <a:sym typeface="Lato"/>
              </a:rPr>
              <a:t>, so they may have to find other ways to fund the rest of their living costs.</a:t>
            </a:r>
            <a:endParaRPr sz="1600">
              <a:solidFill>
                <a:srgbClr val="0B0C0C"/>
              </a:solidFill>
              <a:latin typeface="Lato"/>
              <a:ea typeface="Lato"/>
              <a:cs typeface="Lato"/>
              <a:sym typeface="Lato"/>
            </a:endParaRPr>
          </a:p>
          <a:p>
            <a:pPr indent="-330200" lvl="1" marL="914400" rtl="0" algn="l">
              <a:lnSpc>
                <a:spcPct val="115000"/>
              </a:lnSpc>
              <a:spcBef>
                <a:spcPts val="1000"/>
              </a:spcBef>
              <a:spcAft>
                <a:spcPts val="0"/>
              </a:spcAft>
              <a:buClr>
                <a:srgbClr val="0B0C0C"/>
              </a:buClr>
              <a:buSzPts val="1600"/>
              <a:buFont typeface="Lato"/>
              <a:buChar char="○"/>
            </a:pPr>
            <a:r>
              <a:rPr lang="en-GB" sz="1600">
                <a:solidFill>
                  <a:srgbClr val="0B0C0C"/>
                </a:solidFill>
                <a:latin typeface="Lato"/>
                <a:ea typeface="Lato"/>
                <a:cs typeface="Lato"/>
                <a:sym typeface="Lato"/>
              </a:rPr>
              <a:t>This could include </a:t>
            </a:r>
            <a:r>
              <a:rPr b="1" lang="en-GB" sz="1600">
                <a:solidFill>
                  <a:schemeClr val="accent2"/>
                </a:solidFill>
                <a:latin typeface="Lato"/>
                <a:ea typeface="Lato"/>
                <a:cs typeface="Lato"/>
                <a:sym typeface="Lato"/>
              </a:rPr>
              <a:t>part-time work, local authority assistance, bursaries, scholarships </a:t>
            </a:r>
            <a:r>
              <a:rPr lang="en-GB" sz="1600">
                <a:solidFill>
                  <a:schemeClr val="dk2"/>
                </a:solidFill>
                <a:latin typeface="Lato"/>
                <a:ea typeface="Lato"/>
                <a:cs typeface="Lato"/>
                <a:sym typeface="Lato"/>
              </a:rPr>
              <a:t>or</a:t>
            </a:r>
            <a:r>
              <a:rPr lang="en-GB" sz="1600">
                <a:solidFill>
                  <a:schemeClr val="accent2"/>
                </a:solidFill>
                <a:latin typeface="Lato"/>
                <a:ea typeface="Lato"/>
                <a:cs typeface="Lato"/>
                <a:sym typeface="Lato"/>
              </a:rPr>
              <a:t> </a:t>
            </a:r>
            <a:r>
              <a:rPr b="1" lang="en-GB" sz="1600">
                <a:solidFill>
                  <a:schemeClr val="accent2"/>
                </a:solidFill>
                <a:latin typeface="Lato"/>
                <a:ea typeface="Lato"/>
                <a:cs typeface="Lato"/>
                <a:sym typeface="Lato"/>
              </a:rPr>
              <a:t>family contributions</a:t>
            </a:r>
            <a:r>
              <a:rPr lang="en-GB" sz="1600">
                <a:solidFill>
                  <a:schemeClr val="accent2"/>
                </a:solidFill>
                <a:latin typeface="Lato"/>
                <a:ea typeface="Lato"/>
                <a:cs typeface="Lato"/>
                <a:sym typeface="Lato"/>
              </a:rPr>
              <a:t>.</a:t>
            </a:r>
            <a:endParaRPr sz="1600">
              <a:solidFill>
                <a:schemeClr val="accent2"/>
              </a:solidFill>
              <a:latin typeface="Lato"/>
              <a:ea typeface="Lato"/>
              <a:cs typeface="Lato"/>
              <a:sym typeface="Lato"/>
            </a:endParaRPr>
          </a:p>
          <a:p>
            <a:pPr indent="-330200" lvl="0" marL="457200" rtl="0" algn="l">
              <a:lnSpc>
                <a:spcPct val="115000"/>
              </a:lnSpc>
              <a:spcBef>
                <a:spcPts val="1000"/>
              </a:spcBef>
              <a:spcAft>
                <a:spcPts val="1000"/>
              </a:spcAft>
              <a:buClr>
                <a:srgbClr val="0B0C0C"/>
              </a:buClr>
              <a:buSzPts val="1600"/>
              <a:buFont typeface="Lato"/>
              <a:buChar char="●"/>
            </a:pPr>
            <a:r>
              <a:rPr lang="en-GB" sz="1600">
                <a:solidFill>
                  <a:srgbClr val="0B0C0C"/>
                </a:solidFill>
                <a:latin typeface="Lato"/>
                <a:ea typeface="Lato"/>
                <a:cs typeface="Lato"/>
                <a:sym typeface="Lato"/>
              </a:rPr>
              <a:t>The maintenance loan is paid </a:t>
            </a:r>
            <a:r>
              <a:rPr b="1" lang="en-GB" sz="1600">
                <a:solidFill>
                  <a:srgbClr val="0B0C0C"/>
                </a:solidFill>
                <a:latin typeface="Lato"/>
                <a:ea typeface="Lato"/>
                <a:cs typeface="Lato"/>
                <a:sym typeface="Lato"/>
              </a:rPr>
              <a:t>directly into the student’s bank account </a:t>
            </a:r>
            <a:r>
              <a:rPr lang="en-GB" sz="1600">
                <a:solidFill>
                  <a:srgbClr val="0B0C0C"/>
                </a:solidFill>
                <a:latin typeface="Lato"/>
                <a:ea typeface="Lato"/>
                <a:cs typeface="Lato"/>
                <a:sym typeface="Lato"/>
              </a:rPr>
              <a:t>at the </a:t>
            </a:r>
            <a:r>
              <a:rPr b="1" lang="en-GB" sz="1600">
                <a:solidFill>
                  <a:srgbClr val="0B0C0C"/>
                </a:solidFill>
                <a:latin typeface="Lato"/>
                <a:ea typeface="Lato"/>
                <a:cs typeface="Lato"/>
                <a:sym typeface="Lato"/>
              </a:rPr>
              <a:t>start of each term</a:t>
            </a:r>
            <a:r>
              <a:rPr lang="en-GB" sz="1600">
                <a:solidFill>
                  <a:srgbClr val="0B0C0C"/>
                </a:solidFill>
                <a:latin typeface="Lato"/>
                <a:ea typeface="Lato"/>
                <a:cs typeface="Lato"/>
                <a:sym typeface="Lato"/>
              </a:rPr>
              <a:t>. The loan must be paid back after their course is complete.</a:t>
            </a:r>
            <a:endParaRPr sz="1600">
              <a:solidFill>
                <a:srgbClr val="202124"/>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25cba63014_0_1"/>
          <p:cNvSpPr txBox="1"/>
          <p:nvPr/>
        </p:nvSpPr>
        <p:spPr>
          <a:xfrm>
            <a:off x="113200" y="1319675"/>
            <a:ext cx="6119400" cy="31545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700">
                <a:solidFill>
                  <a:srgbClr val="202124"/>
                </a:solidFill>
                <a:latin typeface="Lato"/>
                <a:ea typeface="Lato"/>
                <a:cs typeface="Lato"/>
                <a:sym typeface="Lato"/>
              </a:rPr>
              <a:t>Most students take out </a:t>
            </a:r>
            <a:r>
              <a:rPr b="1" lang="en-GB" sz="1700" u="sng">
                <a:solidFill>
                  <a:srgbClr val="202124"/>
                </a:solidFill>
                <a:latin typeface="Lato"/>
                <a:ea typeface="Lato"/>
                <a:cs typeface="Lato"/>
                <a:sym typeface="Lato"/>
              </a:rPr>
              <a:t>two loans</a:t>
            </a:r>
            <a:r>
              <a:rPr b="1" lang="en-GB" sz="1700">
                <a:solidFill>
                  <a:srgbClr val="202124"/>
                </a:solidFill>
                <a:latin typeface="Lato"/>
                <a:ea typeface="Lato"/>
                <a:cs typeface="Lato"/>
                <a:sym typeface="Lato"/>
              </a:rPr>
              <a:t> to cover the cost of going to university.</a:t>
            </a:r>
            <a:endParaRPr b="1" sz="1700">
              <a:solidFill>
                <a:srgbClr val="202124"/>
              </a:solidFill>
              <a:latin typeface="Lato"/>
              <a:ea typeface="Lato"/>
              <a:cs typeface="Lato"/>
              <a:sym typeface="Lato"/>
            </a:endParaRPr>
          </a:p>
          <a:p>
            <a:pPr indent="0" lvl="0" marL="0" rtl="0" algn="l">
              <a:lnSpc>
                <a:spcPct val="115000"/>
              </a:lnSpc>
              <a:spcBef>
                <a:spcPts val="0"/>
              </a:spcBef>
              <a:spcAft>
                <a:spcPts val="0"/>
              </a:spcAft>
              <a:buNone/>
            </a:pPr>
            <a:r>
              <a:t/>
            </a:r>
            <a:endParaRPr b="1" sz="1700">
              <a:solidFill>
                <a:srgbClr val="202124"/>
              </a:solidFill>
              <a:latin typeface="Lato"/>
              <a:ea typeface="Lato"/>
              <a:cs typeface="Lato"/>
              <a:sym typeface="Lato"/>
            </a:endParaRPr>
          </a:p>
          <a:p>
            <a:pPr indent="-336550" lvl="0" marL="457200" rtl="0" algn="l">
              <a:lnSpc>
                <a:spcPct val="115000"/>
              </a:lnSpc>
              <a:spcBef>
                <a:spcPts val="0"/>
              </a:spcBef>
              <a:spcAft>
                <a:spcPts val="0"/>
              </a:spcAft>
              <a:buClr>
                <a:srgbClr val="202124"/>
              </a:buClr>
              <a:buSzPts val="1700"/>
              <a:buFont typeface="Lato"/>
              <a:buAutoNum type="arabicPeriod"/>
            </a:pPr>
            <a:r>
              <a:rPr b="1" lang="en-GB" sz="1700">
                <a:solidFill>
                  <a:srgbClr val="202124"/>
                </a:solidFill>
                <a:latin typeface="Lato"/>
                <a:ea typeface="Lato"/>
                <a:cs typeface="Lato"/>
                <a:sym typeface="Lato"/>
              </a:rPr>
              <a:t>A </a:t>
            </a:r>
            <a:r>
              <a:rPr b="1" lang="en-GB" sz="1700" u="sng">
                <a:solidFill>
                  <a:srgbClr val="202124"/>
                </a:solidFill>
                <a:latin typeface="Lato"/>
                <a:ea typeface="Lato"/>
                <a:cs typeface="Lato"/>
                <a:sym typeface="Lato"/>
              </a:rPr>
              <a:t>tuition fees loan</a:t>
            </a:r>
            <a:r>
              <a:rPr b="1" lang="en-GB" sz="1700">
                <a:solidFill>
                  <a:srgbClr val="202124"/>
                </a:solidFill>
                <a:latin typeface="Lato"/>
                <a:ea typeface="Lato"/>
                <a:cs typeface="Lato"/>
                <a:sym typeface="Lato"/>
              </a:rPr>
              <a:t>:</a:t>
            </a:r>
            <a:endParaRPr b="1" sz="1700">
              <a:solidFill>
                <a:srgbClr val="202124"/>
              </a:solidFill>
              <a:latin typeface="Lato"/>
              <a:ea typeface="Lato"/>
              <a:cs typeface="Lato"/>
              <a:sym typeface="Lato"/>
            </a:endParaRPr>
          </a:p>
          <a:p>
            <a:pPr indent="-336550" lvl="1" marL="914400" rtl="0" algn="l">
              <a:lnSpc>
                <a:spcPct val="115000"/>
              </a:lnSpc>
              <a:spcBef>
                <a:spcPts val="0"/>
              </a:spcBef>
              <a:spcAft>
                <a:spcPts val="0"/>
              </a:spcAft>
              <a:buClr>
                <a:srgbClr val="202124"/>
              </a:buClr>
              <a:buSzPts val="1700"/>
              <a:buFont typeface="Lato"/>
              <a:buAutoNum type="alphaLcPeriod"/>
            </a:pPr>
            <a:r>
              <a:rPr b="1" lang="en-GB" sz="1700">
                <a:solidFill>
                  <a:srgbClr val="202124"/>
                </a:solidFill>
                <a:latin typeface="Lato"/>
                <a:ea typeface="Lato"/>
                <a:cs typeface="Lato"/>
                <a:sym typeface="Lato"/>
              </a:rPr>
              <a:t>This is paid from the </a:t>
            </a:r>
            <a:r>
              <a:rPr b="1" i="1" lang="en-GB" sz="1700">
                <a:solidFill>
                  <a:srgbClr val="202124"/>
                </a:solidFill>
                <a:latin typeface="Lato"/>
                <a:ea typeface="Lato"/>
                <a:cs typeface="Lato"/>
                <a:sym typeface="Lato"/>
              </a:rPr>
              <a:t>Student Loan Company</a:t>
            </a:r>
            <a:r>
              <a:rPr b="1" lang="en-GB" sz="1700">
                <a:solidFill>
                  <a:srgbClr val="202124"/>
                </a:solidFill>
                <a:latin typeface="Lato"/>
                <a:ea typeface="Lato"/>
                <a:cs typeface="Lato"/>
                <a:sym typeface="Lato"/>
              </a:rPr>
              <a:t> to the University</a:t>
            </a:r>
            <a:endParaRPr b="1" sz="1700">
              <a:solidFill>
                <a:srgbClr val="202124"/>
              </a:solidFill>
              <a:latin typeface="Lato"/>
              <a:ea typeface="Lato"/>
              <a:cs typeface="Lato"/>
              <a:sym typeface="Lato"/>
            </a:endParaRPr>
          </a:p>
          <a:p>
            <a:pPr indent="0" lvl="0" marL="914400" rtl="0" algn="l">
              <a:lnSpc>
                <a:spcPct val="115000"/>
              </a:lnSpc>
              <a:spcBef>
                <a:spcPts val="0"/>
              </a:spcBef>
              <a:spcAft>
                <a:spcPts val="0"/>
              </a:spcAft>
              <a:buNone/>
            </a:pPr>
            <a:r>
              <a:t/>
            </a:r>
            <a:endParaRPr b="1" sz="1700">
              <a:solidFill>
                <a:srgbClr val="202124"/>
              </a:solidFill>
              <a:latin typeface="Lato"/>
              <a:ea typeface="Lato"/>
              <a:cs typeface="Lato"/>
              <a:sym typeface="Lato"/>
            </a:endParaRPr>
          </a:p>
          <a:p>
            <a:pPr indent="-336550" lvl="0" marL="457200" rtl="0" algn="l">
              <a:lnSpc>
                <a:spcPct val="115000"/>
              </a:lnSpc>
              <a:spcBef>
                <a:spcPts val="0"/>
              </a:spcBef>
              <a:spcAft>
                <a:spcPts val="0"/>
              </a:spcAft>
              <a:buClr>
                <a:srgbClr val="202124"/>
              </a:buClr>
              <a:buSzPts val="1700"/>
              <a:buFont typeface="Lato"/>
              <a:buAutoNum type="arabicPeriod"/>
            </a:pPr>
            <a:r>
              <a:rPr b="1" lang="en-GB" sz="1700">
                <a:solidFill>
                  <a:srgbClr val="202124"/>
                </a:solidFill>
                <a:latin typeface="Lato"/>
                <a:ea typeface="Lato"/>
                <a:cs typeface="Lato"/>
                <a:sym typeface="Lato"/>
              </a:rPr>
              <a:t>A </a:t>
            </a:r>
            <a:r>
              <a:rPr b="1" lang="en-GB" sz="1700" u="sng">
                <a:solidFill>
                  <a:srgbClr val="202124"/>
                </a:solidFill>
                <a:latin typeface="Lato"/>
                <a:ea typeface="Lato"/>
                <a:cs typeface="Lato"/>
                <a:sym typeface="Lato"/>
              </a:rPr>
              <a:t>maintenance loan</a:t>
            </a:r>
            <a:r>
              <a:rPr b="1" lang="en-GB" sz="1700">
                <a:solidFill>
                  <a:srgbClr val="202124"/>
                </a:solidFill>
                <a:latin typeface="Lato"/>
                <a:ea typeface="Lato"/>
                <a:cs typeface="Lato"/>
                <a:sym typeface="Lato"/>
              </a:rPr>
              <a:t>:</a:t>
            </a:r>
            <a:endParaRPr b="1" sz="1700">
              <a:solidFill>
                <a:srgbClr val="202124"/>
              </a:solidFill>
              <a:latin typeface="Lato"/>
              <a:ea typeface="Lato"/>
              <a:cs typeface="Lato"/>
              <a:sym typeface="Lato"/>
            </a:endParaRPr>
          </a:p>
          <a:p>
            <a:pPr indent="-336550" lvl="1" marL="914400" rtl="0" algn="l">
              <a:lnSpc>
                <a:spcPct val="115000"/>
              </a:lnSpc>
              <a:spcBef>
                <a:spcPts val="0"/>
              </a:spcBef>
              <a:spcAft>
                <a:spcPts val="0"/>
              </a:spcAft>
              <a:buClr>
                <a:srgbClr val="202124"/>
              </a:buClr>
              <a:buSzPts val="1700"/>
              <a:buFont typeface="Lato"/>
              <a:buAutoNum type="alphaLcPeriod"/>
            </a:pPr>
            <a:r>
              <a:rPr b="1" lang="en-GB" sz="1700">
                <a:solidFill>
                  <a:srgbClr val="202124"/>
                </a:solidFill>
                <a:latin typeface="Lato"/>
                <a:ea typeface="Lato"/>
                <a:cs typeface="Lato"/>
                <a:sym typeface="Lato"/>
              </a:rPr>
              <a:t>This is paid </a:t>
            </a:r>
            <a:r>
              <a:rPr b="1" i="1" lang="en-GB" sz="1700">
                <a:solidFill>
                  <a:srgbClr val="202124"/>
                </a:solidFill>
                <a:latin typeface="Lato"/>
                <a:ea typeface="Lato"/>
                <a:cs typeface="Lato"/>
                <a:sym typeface="Lato"/>
              </a:rPr>
              <a:t>directly to students</a:t>
            </a:r>
            <a:r>
              <a:rPr b="1" lang="en-GB" sz="1700">
                <a:solidFill>
                  <a:srgbClr val="202124"/>
                </a:solidFill>
                <a:latin typeface="Lato"/>
                <a:ea typeface="Lato"/>
                <a:cs typeface="Lato"/>
                <a:sym typeface="Lato"/>
              </a:rPr>
              <a:t>, to cover living costs (food, rent etc.)</a:t>
            </a:r>
            <a:endParaRPr b="1" sz="1700">
              <a:solidFill>
                <a:srgbClr val="202124"/>
              </a:solidFill>
              <a:latin typeface="Lato"/>
              <a:ea typeface="Lato"/>
              <a:cs typeface="Lato"/>
              <a:sym typeface="Lato"/>
            </a:endParaRPr>
          </a:p>
        </p:txBody>
      </p:sp>
      <p:sp>
        <p:nvSpPr>
          <p:cNvPr id="185" name="Google Shape;185;g325cba63014_0_1"/>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Source: https://www.gov.uk/student-finance/new-fulltime-students</a:t>
            </a:r>
            <a:endParaRPr sz="800">
              <a:solidFill>
                <a:schemeClr val="accent2"/>
              </a:solidFill>
              <a:latin typeface="Lato"/>
              <a:ea typeface="Lato"/>
              <a:cs typeface="Lato"/>
              <a:sym typeface="Lato"/>
            </a:endParaRPr>
          </a:p>
        </p:txBody>
      </p:sp>
      <p:pic>
        <p:nvPicPr>
          <p:cNvPr id="186" name="Google Shape;186;g325cba63014_0_1"/>
          <p:cNvPicPr preferRelativeResize="0"/>
          <p:nvPr/>
        </p:nvPicPr>
        <p:blipFill rotWithShape="1">
          <a:blip r:embed="rId3">
            <a:alphaModFix/>
          </a:blip>
          <a:srcRect b="18247" l="0" r="0" t="0"/>
          <a:stretch/>
        </p:blipFill>
        <p:spPr>
          <a:xfrm>
            <a:off x="6249250" y="1472626"/>
            <a:ext cx="2587526" cy="2115358"/>
          </a:xfrm>
          <a:prstGeom prst="rect">
            <a:avLst/>
          </a:prstGeom>
          <a:noFill/>
          <a:ln>
            <a:noFill/>
          </a:ln>
        </p:spPr>
      </p:pic>
      <p:sp>
        <p:nvSpPr>
          <p:cNvPr id="187" name="Google Shape;187;g325cba63014_0_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Recap</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77c5648cd5_0_5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93" name="Google Shape;193;g277c5648cd5_0_52"/>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194" name="Google Shape;194;g277c5648cd5_0_52"/>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95" name="Google Shape;195;g277c5648cd5_0_52"/>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graphicFrame>
        <p:nvGraphicFramePr>
          <p:cNvPr id="50" name="Google Shape;50;g277c5648cd5_0_136"/>
          <p:cNvGraphicFramePr/>
          <p:nvPr/>
        </p:nvGraphicFramePr>
        <p:xfrm>
          <a:off x="431175" y="1732525"/>
          <a:ext cx="3000000" cy="3000000"/>
        </p:xfrm>
        <a:graphic>
          <a:graphicData uri="http://schemas.openxmlformats.org/drawingml/2006/table">
            <a:tbl>
              <a:tblPr>
                <a:noFill/>
                <a:tableStyleId>{CCEA975B-BB25-4732-B757-1472AB9BCC43}</a:tableStyleId>
              </a:tblPr>
              <a:tblGrid>
                <a:gridCol w="1351825"/>
                <a:gridCol w="1351825"/>
                <a:gridCol w="1296900"/>
                <a:gridCol w="1472650"/>
                <a:gridCol w="1285925"/>
                <a:gridCol w="1351825"/>
              </a:tblGrid>
              <a:tr h="4014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Managing Student Finance</a:t>
                      </a:r>
                      <a:endParaRPr b="1">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Borrowing and Debt</a:t>
                      </a:r>
                      <a:endParaRPr>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Property - Renting and Buying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
        <p:nvSpPr>
          <p:cNvPr id="51" name="Google Shape;51;g277c5648cd5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ff9c3888dd_0_101"/>
          <p:cNvSpPr txBox="1"/>
          <p:nvPr/>
        </p:nvSpPr>
        <p:spPr>
          <a:xfrm>
            <a:off x="4599250" y="1111650"/>
            <a:ext cx="4468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8022"/>
                </a:solidFill>
                <a:latin typeface="Lato"/>
                <a:ea typeface="Lato"/>
                <a:cs typeface="Lato"/>
                <a:sym typeface="Lato"/>
              </a:rPr>
              <a:t>Activity</a:t>
            </a:r>
            <a:endParaRPr b="1"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a:solidFill>
                  <a:srgbClr val="0543B3"/>
                </a:solidFill>
                <a:latin typeface="Lato"/>
                <a:ea typeface="Lato"/>
                <a:cs typeface="Lato"/>
                <a:sym typeface="Lato"/>
              </a:rPr>
              <a:t>Watch the video → What are the three most important points?</a:t>
            </a:r>
            <a:endParaRPr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543B3"/>
                </a:solidFill>
                <a:latin typeface="Lato"/>
                <a:ea typeface="Lato"/>
                <a:cs typeface="Lato"/>
                <a:sym typeface="Lato"/>
              </a:rPr>
              <a:t>Note, some details refer to the Plan 2 student loan, </a:t>
            </a:r>
            <a:r>
              <a:rPr i="0" lang="en-GB" sz="1400" u="none" cap="none" strike="noStrike">
                <a:solidFill>
                  <a:srgbClr val="0543B3"/>
                </a:solidFill>
                <a:latin typeface="Lato"/>
                <a:ea typeface="Lato"/>
                <a:cs typeface="Lato"/>
                <a:sym typeface="Lato"/>
                <a:extLst>
                  <a:ext uri="http://customooxmlschemas.google.com/">
                    <go:slidesCustomData xmlns:go="http://customooxmlschemas.google.com/" textRoundtripDataId="16"/>
                  </a:ext>
                </a:extLst>
              </a:rPr>
              <a:t>which will not be relevant for you.</a:t>
            </a:r>
            <a:r>
              <a:rPr i="0" lang="en-GB" sz="1400" u="none" cap="none" strike="noStrike">
                <a:solidFill>
                  <a:srgbClr val="0543B3"/>
                </a:solidFill>
                <a:latin typeface="Lato"/>
                <a:ea typeface="Lato"/>
                <a:cs typeface="Lato"/>
                <a:sym typeface="Lato"/>
              </a:rPr>
              <a:t> The mechanics are the same, but specific details will be made clear on the next slide.</a:t>
            </a:r>
            <a:endParaRPr i="0" sz="1400" u="none" cap="none" strike="noStrike">
              <a:solidFill>
                <a:srgbClr val="0543B3"/>
              </a:solidFill>
              <a:latin typeface="Lato"/>
              <a:ea typeface="Lato"/>
              <a:cs typeface="Lato"/>
              <a:sym typeface="Lato"/>
            </a:endParaRPr>
          </a:p>
        </p:txBody>
      </p:sp>
      <p:pic>
        <p:nvPicPr>
          <p:cNvPr descr="To find out more: https://mse.me/3wEjqOQ" id="201" name="Google Shape;201;g1ff9c3888dd_0_101" title="Martin Lewis: Student Loans Decoded - Part 01 - How much does it cost to go to university">
            <a:hlinkClick r:id="rId3"/>
          </p:cNvPr>
          <p:cNvPicPr preferRelativeResize="0"/>
          <p:nvPr/>
        </p:nvPicPr>
        <p:blipFill rotWithShape="1">
          <a:blip r:embed="rId4">
            <a:alphaModFix/>
          </a:blip>
          <a:srcRect b="0" l="0" r="0" t="0"/>
          <a:stretch/>
        </p:blipFill>
        <p:spPr>
          <a:xfrm>
            <a:off x="360375" y="1369575"/>
            <a:ext cx="3604000" cy="2847700"/>
          </a:xfrm>
          <a:prstGeom prst="rect">
            <a:avLst/>
          </a:prstGeom>
          <a:noFill/>
          <a:ln cap="flat" cmpd="sng" w="28575">
            <a:solidFill>
              <a:srgbClr val="FF8022"/>
            </a:solidFill>
            <a:prstDash val="solid"/>
            <a:round/>
            <a:headEnd len="sm" w="sm" type="none"/>
            <a:tailEnd len="sm" w="sm" type="none"/>
          </a:ln>
        </p:spPr>
      </p:pic>
      <p:sp>
        <p:nvSpPr>
          <p:cNvPr id="202" name="Google Shape;202;g1ff9c3888dd_0_101"/>
          <p:cNvSpPr txBox="1"/>
          <p:nvPr/>
        </p:nvSpPr>
        <p:spPr>
          <a:xfrm>
            <a:off x="132225" y="4667250"/>
            <a:ext cx="77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rgbClr val="FF8022"/>
                </a:solidFill>
                <a:latin typeface="Lato"/>
                <a:ea typeface="Lato"/>
                <a:cs typeface="Lato"/>
                <a:sym typeface="Lato"/>
                <a:hlinkClick r:id="rId5">
                  <a:extLst>
                    <a:ext uri="{A12FA001-AC4F-418D-AE19-62706E023703}">
                      <ahyp:hlinkClr val="tx"/>
                    </a:ext>
                  </a:extLst>
                </a:hlinkClick>
              </a:rPr>
              <a:t>Video: Martin Lewis: Student Loans Decoded - Part 01 - How much does it cost to go to university</a:t>
            </a:r>
            <a:endParaRPr>
              <a:solidFill>
                <a:srgbClr val="FF8022"/>
              </a:solidFill>
              <a:latin typeface="Lato"/>
              <a:ea typeface="Lato"/>
              <a:cs typeface="Lato"/>
              <a:sym typeface="Lato"/>
            </a:endParaRPr>
          </a:p>
        </p:txBody>
      </p:sp>
      <p:sp>
        <p:nvSpPr>
          <p:cNvPr id="203" name="Google Shape;203;g1ff9c3888dd_0_101"/>
          <p:cNvSpPr txBox="1"/>
          <p:nvPr/>
        </p:nvSpPr>
        <p:spPr>
          <a:xfrm>
            <a:off x="4599250" y="3315275"/>
            <a:ext cx="4175100" cy="8313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Lato"/>
                <a:ea typeface="Lato"/>
                <a:cs typeface="Lato"/>
                <a:sym typeface="Lato"/>
              </a:rPr>
              <a:t>Stretch</a:t>
            </a:r>
            <a:endParaRPr b="1">
              <a:solidFill>
                <a:schemeClr val="accent1"/>
              </a:solidFill>
              <a:latin typeface="Lato"/>
              <a:ea typeface="Lato"/>
              <a:cs typeface="Lato"/>
              <a:sym typeface="Lato"/>
            </a:endParaRPr>
          </a:p>
          <a:p>
            <a:pPr indent="0" lvl="0" marL="0" rtl="0" algn="l">
              <a:spcBef>
                <a:spcPts val="0"/>
              </a:spcBef>
              <a:spcAft>
                <a:spcPts val="0"/>
              </a:spcAft>
              <a:buNone/>
            </a:pPr>
            <a:r>
              <a:rPr lang="en-GB">
                <a:solidFill>
                  <a:schemeClr val="accent1"/>
                </a:solidFill>
                <a:latin typeface="Lato"/>
                <a:ea typeface="Lato"/>
                <a:cs typeface="Lato"/>
                <a:sym typeface="Lato"/>
              </a:rPr>
              <a:t>Student loans have been described as working more like a ‘graduate tax’. Why this might be?</a:t>
            </a:r>
            <a:endParaRPr>
              <a:solidFill>
                <a:schemeClr val="accent1"/>
              </a:solidFill>
              <a:latin typeface="Lato"/>
              <a:ea typeface="Lato"/>
              <a:cs typeface="Lato"/>
              <a:sym typeface="Lato"/>
            </a:endParaRPr>
          </a:p>
        </p:txBody>
      </p:sp>
      <p:sp>
        <p:nvSpPr>
          <p:cNvPr id="204" name="Google Shape;204;g1ff9c3888dd_0_101"/>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Starter | Repaying Student Loans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0f8f53bf44_0_191"/>
          <p:cNvSpPr txBox="1"/>
          <p:nvPr/>
        </p:nvSpPr>
        <p:spPr>
          <a:xfrm>
            <a:off x="1136350" y="1185850"/>
            <a:ext cx="6450600" cy="34632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2200" u="none" cap="none" strike="noStrike">
                <a:solidFill>
                  <a:schemeClr val="dk1"/>
                </a:solidFill>
                <a:latin typeface="Lato"/>
                <a:ea typeface="Lato"/>
                <a:cs typeface="Lato"/>
                <a:sym typeface="Lato"/>
              </a:rPr>
              <a:t>Any student going to university </a:t>
            </a:r>
            <a:r>
              <a:rPr lang="en-GB" sz="2200">
                <a:solidFill>
                  <a:schemeClr val="dk1"/>
                </a:solidFill>
                <a:latin typeface="Lato"/>
                <a:ea typeface="Lato"/>
                <a:cs typeface="Lato"/>
                <a:sym typeface="Lato"/>
              </a:rPr>
              <a:t>after 2023</a:t>
            </a:r>
            <a:r>
              <a:rPr i="0" lang="en-GB" sz="2200" u="none" cap="none" strike="noStrike">
                <a:solidFill>
                  <a:schemeClr val="dk1"/>
                </a:solidFill>
                <a:latin typeface="Lato"/>
                <a:ea typeface="Lato"/>
                <a:cs typeface="Lato"/>
                <a:sym typeface="Lato"/>
              </a:rPr>
              <a:t> will be on </a:t>
            </a:r>
            <a:r>
              <a:rPr b="1" i="0" lang="en-GB" sz="2200" u="none" cap="none" strike="noStrike">
                <a:solidFill>
                  <a:schemeClr val="dk1"/>
                </a:solidFill>
                <a:latin typeface="Lato"/>
                <a:ea typeface="Lato"/>
                <a:cs typeface="Lato"/>
                <a:sym typeface="Lato"/>
              </a:rPr>
              <a:t>Plan 5.</a:t>
            </a:r>
            <a:endParaRPr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rgbClr val="0B0C0C"/>
                </a:solidFill>
                <a:latin typeface="Lato"/>
                <a:ea typeface="Lato"/>
                <a:cs typeface="Lato"/>
                <a:sym typeface="Lato"/>
              </a:rPr>
              <a:t>Students </a:t>
            </a:r>
            <a:r>
              <a:rPr i="0" lang="en-GB" sz="2200" u="none" cap="none" strike="noStrike">
                <a:solidFill>
                  <a:schemeClr val="dk1"/>
                </a:solidFill>
                <a:latin typeface="Lato"/>
                <a:ea typeface="Lato"/>
                <a:cs typeface="Lato"/>
                <a:sym typeface="Lato"/>
              </a:rPr>
              <a:t> only </a:t>
            </a:r>
            <a:r>
              <a:rPr b="1" i="0" lang="en-GB" sz="2200" u="none" cap="none" strike="noStrike">
                <a:solidFill>
                  <a:schemeClr val="dk1"/>
                </a:solidFill>
                <a:latin typeface="Lato"/>
                <a:ea typeface="Lato"/>
                <a:cs typeface="Lato"/>
                <a:sym typeface="Lato"/>
              </a:rPr>
              <a:t>repay </a:t>
            </a:r>
            <a:r>
              <a:rPr lang="en-GB" sz="2200">
                <a:solidFill>
                  <a:schemeClr val="dk1"/>
                </a:solidFill>
                <a:latin typeface="Lato"/>
                <a:ea typeface="Lato"/>
                <a:cs typeface="Lato"/>
                <a:sym typeface="Lato"/>
              </a:rPr>
              <a:t>the </a:t>
            </a:r>
            <a:r>
              <a:rPr i="0" lang="en-GB" sz="2200" u="none" cap="none" strike="noStrike">
                <a:solidFill>
                  <a:schemeClr val="dk1"/>
                </a:solidFill>
                <a:latin typeface="Lato"/>
                <a:ea typeface="Lato"/>
                <a:cs typeface="Lato"/>
                <a:sym typeface="Lato"/>
              </a:rPr>
              <a:t>loan if </a:t>
            </a:r>
            <a:r>
              <a:rPr lang="en-GB" sz="2200">
                <a:solidFill>
                  <a:schemeClr val="dk1"/>
                </a:solidFill>
                <a:latin typeface="Lato"/>
                <a:ea typeface="Lato"/>
                <a:cs typeface="Lato"/>
                <a:sym typeface="Lato"/>
              </a:rPr>
              <a:t>their </a:t>
            </a:r>
            <a:r>
              <a:rPr b="1" i="0" lang="en-GB" sz="2200" u="none" cap="none" strike="noStrike">
                <a:solidFill>
                  <a:schemeClr val="dk1"/>
                </a:solidFill>
                <a:latin typeface="Lato"/>
                <a:ea typeface="Lato"/>
                <a:cs typeface="Lato"/>
                <a:sym typeface="Lato"/>
              </a:rPr>
              <a:t>income is over £25,000 per year</a:t>
            </a:r>
            <a:endParaRPr b="1" i="0" sz="2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rgbClr val="0B0C0C"/>
                </a:solidFill>
                <a:latin typeface="Lato"/>
                <a:ea typeface="Lato"/>
                <a:cs typeface="Lato"/>
                <a:sym typeface="Lato"/>
              </a:rPr>
              <a:t>Students </a:t>
            </a:r>
            <a:r>
              <a:rPr lang="en-GB" sz="2200">
                <a:solidFill>
                  <a:schemeClr val="dk1"/>
                </a:solidFill>
                <a:latin typeface="Lato"/>
                <a:ea typeface="Lato"/>
                <a:cs typeface="Lato"/>
                <a:sym typeface="Lato"/>
              </a:rPr>
              <a:t>repay</a:t>
            </a:r>
            <a:r>
              <a:rPr i="0" lang="en-GB" sz="2200" u="none" cap="none" strike="noStrike">
                <a:solidFill>
                  <a:schemeClr val="dk1"/>
                </a:solidFill>
                <a:latin typeface="Lato"/>
                <a:ea typeface="Lato"/>
                <a:cs typeface="Lato"/>
                <a:sym typeface="Lato"/>
              </a:rPr>
              <a:t> </a:t>
            </a:r>
            <a:r>
              <a:rPr b="1" i="0" lang="en-GB" sz="2200" u="none" cap="none" strike="noStrike">
                <a:solidFill>
                  <a:schemeClr val="dk1"/>
                </a:solidFill>
                <a:latin typeface="Lato"/>
                <a:ea typeface="Lato"/>
                <a:cs typeface="Lato"/>
                <a:sym typeface="Lato"/>
              </a:rPr>
              <a:t>9%</a:t>
            </a:r>
            <a:r>
              <a:rPr i="0" lang="en-GB" sz="2200" u="none" cap="none" strike="noStrike">
                <a:solidFill>
                  <a:schemeClr val="dk1"/>
                </a:solidFill>
                <a:latin typeface="Lato"/>
                <a:ea typeface="Lato"/>
                <a:cs typeface="Lato"/>
                <a:sym typeface="Lato"/>
              </a:rPr>
              <a:t> o</a:t>
            </a:r>
            <a:r>
              <a:rPr lang="en-GB" sz="2200">
                <a:solidFill>
                  <a:schemeClr val="dk1"/>
                </a:solidFill>
                <a:latin typeface="Lato"/>
                <a:ea typeface="Lato"/>
                <a:cs typeface="Lato"/>
                <a:sym typeface="Lato"/>
              </a:rPr>
              <a:t>f</a:t>
            </a:r>
            <a:r>
              <a:rPr i="0" lang="en-GB" sz="2200" u="none" cap="none" strike="noStrike">
                <a:solidFill>
                  <a:schemeClr val="dk1"/>
                </a:solidFill>
                <a:latin typeface="Lato"/>
                <a:ea typeface="Lato"/>
                <a:cs typeface="Lato"/>
                <a:sym typeface="Lato"/>
              </a:rPr>
              <a:t> anything </a:t>
            </a:r>
            <a:r>
              <a:rPr b="1" lang="en-GB" sz="2200">
                <a:solidFill>
                  <a:schemeClr val="dk1"/>
                </a:solidFill>
                <a:latin typeface="Lato"/>
                <a:ea typeface="Lato"/>
                <a:cs typeface="Lato"/>
                <a:sym typeface="Lato"/>
              </a:rPr>
              <a:t>they </a:t>
            </a:r>
            <a:r>
              <a:rPr b="1" i="0" lang="en-GB" sz="2200" u="none" cap="none" strike="noStrike">
                <a:solidFill>
                  <a:schemeClr val="dk1"/>
                </a:solidFill>
                <a:latin typeface="Lato"/>
                <a:ea typeface="Lato"/>
                <a:cs typeface="Lato"/>
                <a:sym typeface="Lato"/>
              </a:rPr>
              <a:t>earn above this threshold</a:t>
            </a:r>
            <a:endParaRPr b="1" i="0" sz="2200" u="none" cap="none" strike="noStrike">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The </a:t>
            </a:r>
            <a:r>
              <a:rPr b="1" i="0" lang="en-GB" sz="2200" u="none" cap="none" strike="noStrike">
                <a:solidFill>
                  <a:schemeClr val="dk1"/>
                </a:solidFill>
                <a:latin typeface="Lato"/>
                <a:ea typeface="Lato"/>
                <a:cs typeface="Lato"/>
                <a:sym typeface="Lato"/>
              </a:rPr>
              <a:t>debt is </a:t>
            </a:r>
            <a:r>
              <a:rPr b="1" lang="en-GB" sz="2200">
                <a:solidFill>
                  <a:schemeClr val="dk1"/>
                </a:solidFill>
                <a:latin typeface="Lato"/>
                <a:ea typeface="Lato"/>
                <a:cs typeface="Lato"/>
                <a:sym typeface="Lato"/>
              </a:rPr>
              <a:t>wiped after </a:t>
            </a:r>
            <a:r>
              <a:rPr b="1" i="0" lang="en-GB" sz="2200" u="none" cap="none" strike="noStrike">
                <a:solidFill>
                  <a:schemeClr val="dk1"/>
                </a:solidFill>
                <a:latin typeface="Lato"/>
                <a:ea typeface="Lato"/>
                <a:cs typeface="Lato"/>
                <a:sym typeface="Lato"/>
              </a:rPr>
              <a:t>40 years </a:t>
            </a:r>
            <a:r>
              <a:rPr lang="en-GB" sz="2200">
                <a:solidFill>
                  <a:schemeClr val="dk1"/>
                </a:solidFill>
                <a:latin typeface="Lato"/>
                <a:ea typeface="Lato"/>
                <a:cs typeface="Lato"/>
                <a:sym typeface="Lato"/>
              </a:rPr>
              <a:t>from the first repayment</a:t>
            </a:r>
            <a:endParaRPr i="0" sz="2200" u="none" cap="none" strike="noStrike">
              <a:solidFill>
                <a:schemeClr val="dk1"/>
              </a:solidFill>
              <a:latin typeface="Lato"/>
              <a:ea typeface="Lato"/>
              <a:cs typeface="Lato"/>
              <a:sym typeface="Lato"/>
            </a:endParaRPr>
          </a:p>
        </p:txBody>
      </p:sp>
      <p:sp>
        <p:nvSpPr>
          <p:cNvPr id="210" name="Google Shape;210;g20f8f53bf44_0_191"/>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Repaying Student Loans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1b76ed8e19_0_5"/>
          <p:cNvSpPr txBox="1"/>
          <p:nvPr/>
        </p:nvSpPr>
        <p:spPr>
          <a:xfrm>
            <a:off x="207700" y="1378225"/>
            <a:ext cx="5791500" cy="3521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2"/>
              </a:buClr>
              <a:buSzPts val="1600"/>
              <a:buFont typeface="Lato"/>
              <a:buChar char="●"/>
            </a:pPr>
            <a:r>
              <a:rPr lang="en-GB" sz="1600">
                <a:latin typeface="Lato"/>
                <a:ea typeface="Lato"/>
                <a:cs typeface="Lato"/>
                <a:sym typeface="Lato"/>
              </a:rPr>
              <a:t>Interest is charged on the loan from the day it is taken out</a:t>
            </a:r>
            <a:endParaRPr sz="1600">
              <a:latin typeface="Lato"/>
              <a:ea typeface="Lato"/>
              <a:cs typeface="Lato"/>
              <a:sym typeface="Lato"/>
            </a:endParaRPr>
          </a:p>
          <a:p>
            <a:pPr indent="-330200" lvl="0" marL="457200" rtl="0" algn="l">
              <a:lnSpc>
                <a:spcPct val="115000"/>
              </a:lnSpc>
              <a:spcBef>
                <a:spcPts val="0"/>
              </a:spcBef>
              <a:spcAft>
                <a:spcPts val="0"/>
              </a:spcAft>
              <a:buClr>
                <a:schemeClr val="accent2"/>
              </a:buClr>
              <a:buSzPts val="1600"/>
              <a:buFont typeface="Lato"/>
              <a:buChar char="●"/>
            </a:pPr>
            <a:r>
              <a:rPr lang="en-GB" sz="1600">
                <a:latin typeface="Lato"/>
                <a:ea typeface="Lato"/>
                <a:cs typeface="Lato"/>
                <a:sym typeface="Lato"/>
              </a:rPr>
              <a:t>The amount of interest changes across the UK</a:t>
            </a:r>
            <a:endParaRPr sz="1600">
              <a:latin typeface="Lato"/>
              <a:ea typeface="Lato"/>
              <a:cs typeface="Lato"/>
              <a:sym typeface="Lato"/>
            </a:endParaRPr>
          </a:p>
          <a:p>
            <a:pPr indent="-330200" lvl="0" marL="457200" rtl="0" algn="l">
              <a:lnSpc>
                <a:spcPct val="100000"/>
              </a:lnSpc>
              <a:spcBef>
                <a:spcPts val="0"/>
              </a:spcBef>
              <a:spcAft>
                <a:spcPts val="0"/>
              </a:spcAft>
              <a:buClr>
                <a:schemeClr val="accent2"/>
              </a:buClr>
              <a:buSzPts val="1600"/>
              <a:buFont typeface="Lato"/>
              <a:buChar char="●"/>
            </a:pPr>
            <a:r>
              <a:rPr lang="en-GB" sz="1600">
                <a:latin typeface="Lato"/>
                <a:ea typeface="Lato"/>
                <a:cs typeface="Lato"/>
                <a:sym typeface="Lato"/>
              </a:rPr>
              <a:t>Interest rate changes will occur, as they are fixed to the retail price index (RPI) measure of inflation. </a:t>
            </a:r>
            <a:endParaRPr sz="1600">
              <a:latin typeface="Lato"/>
              <a:ea typeface="Lato"/>
              <a:cs typeface="Lato"/>
              <a:sym typeface="Lato"/>
            </a:endParaRPr>
          </a:p>
          <a:p>
            <a:pPr indent="-330200" lvl="1" marL="914400" rtl="0" algn="l">
              <a:lnSpc>
                <a:spcPct val="100000"/>
              </a:lnSpc>
              <a:spcBef>
                <a:spcPts val="0"/>
              </a:spcBef>
              <a:spcAft>
                <a:spcPts val="0"/>
              </a:spcAft>
              <a:buSzPts val="1600"/>
              <a:buFont typeface="Lato"/>
              <a:buChar char="○"/>
            </a:pPr>
            <a:r>
              <a:rPr i="1" lang="en-GB" sz="1600">
                <a:latin typeface="Lato"/>
                <a:ea typeface="Lato"/>
                <a:cs typeface="Lato"/>
                <a:sym typeface="Lato"/>
              </a:rPr>
              <a:t>In other </a:t>
            </a:r>
            <a:r>
              <a:rPr i="1" lang="en-GB" sz="1600">
                <a:latin typeface="Lato"/>
                <a:ea typeface="Lato"/>
                <a:cs typeface="Lato"/>
                <a:sym typeface="Lato"/>
              </a:rPr>
              <a:t>words:</a:t>
            </a:r>
            <a:r>
              <a:rPr i="1" lang="en-GB" sz="1600">
                <a:latin typeface="Lato"/>
                <a:ea typeface="Lato"/>
                <a:cs typeface="Lato"/>
                <a:sym typeface="Lato"/>
              </a:rPr>
              <a:t> interest will be added at the same rate as prices go up</a:t>
            </a:r>
            <a:endParaRPr i="1" sz="1600">
              <a:latin typeface="Lato"/>
              <a:ea typeface="Lato"/>
              <a:cs typeface="Lato"/>
              <a:sym typeface="Lato"/>
            </a:endParaRPr>
          </a:p>
          <a:p>
            <a:pPr indent="0" lvl="0" marL="0" rtl="0" algn="l">
              <a:spcBef>
                <a:spcPts val="0"/>
              </a:spcBef>
              <a:spcAft>
                <a:spcPts val="0"/>
              </a:spcAft>
              <a:buNone/>
            </a:pPr>
            <a:r>
              <a:t/>
            </a:r>
            <a:endParaRPr i="1" sz="1600">
              <a:latin typeface="Lato"/>
              <a:ea typeface="Lato"/>
              <a:cs typeface="Lato"/>
              <a:sym typeface="Lato"/>
            </a:endParaRPr>
          </a:p>
          <a:p>
            <a:pPr indent="0" lvl="0" marL="0" rtl="0" algn="l">
              <a:spcBef>
                <a:spcPts val="0"/>
              </a:spcBef>
              <a:spcAft>
                <a:spcPts val="0"/>
              </a:spcAft>
              <a:buNone/>
            </a:pPr>
            <a:r>
              <a:rPr b="1" lang="en-GB" sz="2000">
                <a:solidFill>
                  <a:schemeClr val="accent1"/>
                </a:solidFill>
                <a:latin typeface="Lato"/>
                <a:ea typeface="Lato"/>
                <a:cs typeface="Lato"/>
                <a:sym typeface="Lato"/>
              </a:rPr>
              <a:t>How does interest affect loan repayments?</a:t>
            </a:r>
            <a:endParaRPr b="1" sz="2000">
              <a:solidFill>
                <a:schemeClr val="accent1"/>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Interest will affect </a:t>
            </a:r>
            <a:r>
              <a:rPr b="1" lang="en-GB" sz="1600">
                <a:latin typeface="Lato"/>
                <a:ea typeface="Lato"/>
                <a:cs typeface="Lato"/>
                <a:sym typeface="Lato"/>
              </a:rPr>
              <a:t>how long</a:t>
            </a:r>
            <a:r>
              <a:rPr lang="en-GB" sz="1600">
                <a:latin typeface="Lato"/>
                <a:ea typeface="Lato"/>
                <a:cs typeface="Lato"/>
                <a:sym typeface="Lato"/>
              </a:rPr>
              <a:t> it takes to repay the loan completely BUT it doesn’t affect the amount paid back per year as we’ll find out soon.</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p:txBody>
      </p:sp>
      <p:pic>
        <p:nvPicPr>
          <p:cNvPr id="216" name="Google Shape;216;g21b76ed8e19_0_5"/>
          <p:cNvPicPr preferRelativeResize="0"/>
          <p:nvPr/>
        </p:nvPicPr>
        <p:blipFill rotWithShape="1">
          <a:blip r:embed="rId3">
            <a:alphaModFix/>
          </a:blip>
          <a:srcRect b="9276" l="17949" r="8337" t="9633"/>
          <a:stretch/>
        </p:blipFill>
        <p:spPr>
          <a:xfrm>
            <a:off x="6426900" y="1562475"/>
            <a:ext cx="2288201" cy="2517025"/>
          </a:xfrm>
          <a:prstGeom prst="rect">
            <a:avLst/>
          </a:prstGeom>
          <a:noFill/>
          <a:ln>
            <a:noFill/>
          </a:ln>
        </p:spPr>
      </p:pic>
      <p:sp>
        <p:nvSpPr>
          <p:cNvPr id="217" name="Google Shape;217;g21b76ed8e19_0_5"/>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much interest will be charged?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0f8f53bf44_0_197"/>
          <p:cNvSpPr txBox="1"/>
          <p:nvPr/>
        </p:nvSpPr>
        <p:spPr>
          <a:xfrm>
            <a:off x="207700" y="3740975"/>
            <a:ext cx="61098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£37.50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p:txBody>
      </p:sp>
      <p:sp>
        <p:nvSpPr>
          <p:cNvPr id="223" name="Google Shape;223;g20f8f53bf44_0_197"/>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Smita.</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She earns £30,000 as a software engineer.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her student loan will she contribute to over a year?</a:t>
            </a:r>
            <a:endParaRPr b="1" sz="1600">
              <a:solidFill>
                <a:schemeClr val="lt1"/>
              </a:solidFill>
              <a:latin typeface="Lato"/>
              <a:ea typeface="Lato"/>
              <a:cs typeface="Lato"/>
              <a:sym typeface="Lato"/>
            </a:endParaRPr>
          </a:p>
        </p:txBody>
      </p:sp>
      <p:sp>
        <p:nvSpPr>
          <p:cNvPr id="224" name="Google Shape;224;g20f8f53bf44_0_197"/>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She’ll be paying back 9% of £5,000 (£30,000 - £25,000) which is </a:t>
            </a:r>
            <a:r>
              <a:rPr b="1" lang="en-GB" sz="2000">
                <a:solidFill>
                  <a:schemeClr val="accent1"/>
                </a:solidFill>
                <a:latin typeface="Lato"/>
                <a:ea typeface="Lato"/>
                <a:cs typeface="Lato"/>
                <a:sym typeface="Lato"/>
              </a:rPr>
              <a:t>£450 a year</a:t>
            </a:r>
            <a:r>
              <a:rPr b="1" lang="en-GB" sz="1600">
                <a:latin typeface="Lato"/>
                <a:ea typeface="Lato"/>
                <a:cs typeface="Lato"/>
                <a:sym typeface="Lato"/>
              </a:rPr>
              <a:t>.</a:t>
            </a:r>
            <a:endParaRPr b="1" sz="1600">
              <a:latin typeface="Lato"/>
              <a:ea typeface="Lato"/>
              <a:cs typeface="Lato"/>
              <a:sym typeface="Lato"/>
            </a:endParaRPr>
          </a:p>
        </p:txBody>
      </p:sp>
      <p:pic>
        <p:nvPicPr>
          <p:cNvPr id="225" name="Google Shape;225;g20f8f53bf44_0_197"/>
          <p:cNvPicPr preferRelativeResize="0"/>
          <p:nvPr/>
        </p:nvPicPr>
        <p:blipFill rotWithShape="1">
          <a:blip r:embed="rId3">
            <a:alphaModFix/>
          </a:blip>
          <a:srcRect b="7167" l="11180" r="11979" t="3681"/>
          <a:stretch/>
        </p:blipFill>
        <p:spPr>
          <a:xfrm>
            <a:off x="6738575" y="1537050"/>
            <a:ext cx="2253025" cy="2613825"/>
          </a:xfrm>
          <a:prstGeom prst="rect">
            <a:avLst/>
          </a:prstGeom>
          <a:noFill/>
          <a:ln>
            <a:noFill/>
          </a:ln>
        </p:spPr>
      </p:pic>
      <p:sp>
        <p:nvSpPr>
          <p:cNvPr id="226" name="Google Shape;226;g20f8f53bf44_0_197"/>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Case study 1: £30,000 salary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9a8a8ced9a_0_10"/>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David.</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He earns £42,000 as a plumber.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his student loan will he contribute to over a year?</a:t>
            </a:r>
            <a:endParaRPr b="1" sz="1600">
              <a:solidFill>
                <a:schemeClr val="lt1"/>
              </a:solidFill>
              <a:latin typeface="Lato"/>
              <a:ea typeface="Lato"/>
              <a:cs typeface="Lato"/>
              <a:sym typeface="Lato"/>
            </a:endParaRPr>
          </a:p>
        </p:txBody>
      </p:sp>
      <p:sp>
        <p:nvSpPr>
          <p:cNvPr id="232" name="Google Shape;232;g29a8a8ced9a_0_10"/>
          <p:cNvSpPr txBox="1"/>
          <p:nvPr/>
        </p:nvSpPr>
        <p:spPr>
          <a:xfrm>
            <a:off x="207700" y="3740975"/>
            <a:ext cx="6109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£127.50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233" name="Google Shape;233;g29a8a8ced9a_0_10"/>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H</a:t>
            </a:r>
            <a:r>
              <a:rPr b="1" lang="en-GB" sz="1600">
                <a:latin typeface="Lato"/>
                <a:ea typeface="Lato"/>
                <a:cs typeface="Lato"/>
                <a:sym typeface="Lato"/>
              </a:rPr>
              <a:t>e’ll be paying back 9% of £17,000 (£42,000 - £25,000) which is </a:t>
            </a:r>
            <a:r>
              <a:rPr b="1" lang="en-GB" sz="2000">
                <a:solidFill>
                  <a:schemeClr val="accent1"/>
                </a:solidFill>
                <a:latin typeface="Lato"/>
                <a:ea typeface="Lato"/>
                <a:cs typeface="Lato"/>
                <a:sym typeface="Lato"/>
              </a:rPr>
              <a:t>£1530 a year</a:t>
            </a:r>
            <a:r>
              <a:rPr b="1" lang="en-GB" sz="1600">
                <a:latin typeface="Lato"/>
                <a:ea typeface="Lato"/>
                <a:cs typeface="Lato"/>
                <a:sym typeface="Lato"/>
              </a:rPr>
              <a:t>.</a:t>
            </a:r>
            <a:endParaRPr b="1" sz="1600">
              <a:latin typeface="Lato"/>
              <a:ea typeface="Lato"/>
              <a:cs typeface="Lato"/>
              <a:sym typeface="Lato"/>
            </a:endParaRPr>
          </a:p>
        </p:txBody>
      </p:sp>
      <p:pic>
        <p:nvPicPr>
          <p:cNvPr id="234" name="Google Shape;234;g29a8a8ced9a_0_10"/>
          <p:cNvPicPr preferRelativeResize="0"/>
          <p:nvPr/>
        </p:nvPicPr>
        <p:blipFill rotWithShape="1">
          <a:blip r:embed="rId3">
            <a:alphaModFix/>
          </a:blip>
          <a:srcRect b="12180" l="0" r="0" t="0"/>
          <a:stretch/>
        </p:blipFill>
        <p:spPr>
          <a:xfrm>
            <a:off x="6317500" y="1542275"/>
            <a:ext cx="2674100" cy="2348446"/>
          </a:xfrm>
          <a:prstGeom prst="rect">
            <a:avLst/>
          </a:prstGeom>
          <a:noFill/>
          <a:ln>
            <a:noFill/>
          </a:ln>
        </p:spPr>
      </p:pic>
      <p:sp>
        <p:nvSpPr>
          <p:cNvPr id="235" name="Google Shape;235;g29a8a8ced9a_0_10"/>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Case study 2: £42,000 salary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9a8a8ced9a_0_0"/>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Meet Lucy.</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She earns £55,000 as a doctor.</a:t>
            </a:r>
            <a:endParaRPr b="1"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How much of her student loan will she contribute to over a year?</a:t>
            </a:r>
            <a:endParaRPr b="1" sz="1600">
              <a:solidFill>
                <a:schemeClr val="lt1"/>
              </a:solidFill>
              <a:latin typeface="Lato"/>
              <a:ea typeface="Lato"/>
              <a:cs typeface="Lato"/>
              <a:sym typeface="Lato"/>
            </a:endParaRPr>
          </a:p>
        </p:txBody>
      </p:sp>
      <p:sp>
        <p:nvSpPr>
          <p:cNvPr id="241" name="Google Shape;241;g29a8a8ced9a_0_0"/>
          <p:cNvSpPr txBox="1"/>
          <p:nvPr/>
        </p:nvSpPr>
        <p:spPr>
          <a:xfrm>
            <a:off x="207700" y="3740975"/>
            <a:ext cx="6109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That translates into</a:t>
            </a:r>
            <a:r>
              <a:rPr b="1" lang="en-GB" sz="2000">
                <a:solidFill>
                  <a:schemeClr val="accent2"/>
                </a:solidFill>
                <a:latin typeface="Lato"/>
                <a:ea typeface="Lato"/>
                <a:cs typeface="Lato"/>
                <a:sym typeface="Lato"/>
              </a:rPr>
              <a:t> £225 per month</a:t>
            </a:r>
            <a:r>
              <a:rPr b="1" lang="en-GB" sz="1600">
                <a:latin typeface="Lato"/>
                <a:ea typeface="Lato"/>
                <a:cs typeface="Lato"/>
                <a:sym typeface="Lato"/>
              </a:rPr>
              <a:t>.</a:t>
            </a:r>
            <a:endParaRPr sz="1600">
              <a:solidFill>
                <a:srgbClr val="202124"/>
              </a:solidFill>
              <a:latin typeface="Roboto"/>
              <a:ea typeface="Roboto"/>
              <a:cs typeface="Roboto"/>
              <a:sym typeface="Roboto"/>
            </a:endParaRPr>
          </a:p>
          <a:p>
            <a:pPr indent="0" lvl="0" marL="0" rtl="0" algn="l">
              <a:spcBef>
                <a:spcPts val="0"/>
              </a:spcBef>
              <a:spcAft>
                <a:spcPts val="0"/>
              </a:spcAft>
              <a:buNone/>
            </a:pPr>
            <a:r>
              <a:rPr b="1" lang="en-GB" sz="1600">
                <a:solidFill>
                  <a:srgbClr val="202124"/>
                </a:solidFill>
                <a:latin typeface="Lato"/>
                <a:ea typeface="Lato"/>
                <a:cs typeface="Lato"/>
                <a:sym typeface="Lato"/>
              </a:rPr>
              <a:t>This amount will be </a:t>
            </a:r>
            <a:r>
              <a:rPr b="1" i="1" lang="en-GB" sz="1600">
                <a:solidFill>
                  <a:srgbClr val="202124"/>
                </a:solidFill>
                <a:latin typeface="Lato"/>
                <a:ea typeface="Lato"/>
                <a:cs typeface="Lato"/>
                <a:sym typeface="Lato"/>
              </a:rPr>
              <a:t>deducted automatically from wages </a:t>
            </a:r>
            <a:r>
              <a:rPr b="1" lang="en-GB" sz="1600">
                <a:solidFill>
                  <a:srgbClr val="202124"/>
                </a:solidFill>
                <a:latin typeface="Lato"/>
                <a:ea typeface="Lato"/>
                <a:cs typeface="Lato"/>
                <a:sym typeface="Lato"/>
              </a:rPr>
              <a:t>for employees and is paid directly to the Student Loans Company.</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242" name="Google Shape;242;g29a8a8ced9a_0_0"/>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She’ll be paying back 9% of £30,000 (£55,000 - £25,000) which is </a:t>
            </a:r>
            <a:r>
              <a:rPr b="1" lang="en-GB" sz="2000">
                <a:solidFill>
                  <a:schemeClr val="accent1"/>
                </a:solidFill>
                <a:latin typeface="Lato"/>
                <a:ea typeface="Lato"/>
                <a:cs typeface="Lato"/>
                <a:sym typeface="Lato"/>
              </a:rPr>
              <a:t>£2700 a year</a:t>
            </a:r>
            <a:r>
              <a:rPr b="1" lang="en-GB" sz="1600">
                <a:latin typeface="Lato"/>
                <a:ea typeface="Lato"/>
                <a:cs typeface="Lato"/>
                <a:sym typeface="Lato"/>
              </a:rPr>
              <a:t>.</a:t>
            </a:r>
            <a:endParaRPr b="1" sz="1600">
              <a:latin typeface="Lato"/>
              <a:ea typeface="Lato"/>
              <a:cs typeface="Lato"/>
              <a:sym typeface="Lato"/>
            </a:endParaRPr>
          </a:p>
        </p:txBody>
      </p:sp>
      <p:pic>
        <p:nvPicPr>
          <p:cNvPr id="243" name="Google Shape;243;g29a8a8ced9a_0_0"/>
          <p:cNvPicPr preferRelativeResize="0"/>
          <p:nvPr/>
        </p:nvPicPr>
        <p:blipFill rotWithShape="1">
          <a:blip r:embed="rId3">
            <a:alphaModFix/>
          </a:blip>
          <a:srcRect b="12134" l="0" r="0" t="0"/>
          <a:stretch/>
        </p:blipFill>
        <p:spPr>
          <a:xfrm>
            <a:off x="6469900" y="1542275"/>
            <a:ext cx="2521699" cy="2215651"/>
          </a:xfrm>
          <a:prstGeom prst="rect">
            <a:avLst/>
          </a:prstGeom>
          <a:noFill/>
          <a:ln>
            <a:noFill/>
          </a:ln>
        </p:spPr>
      </p:pic>
      <p:sp>
        <p:nvSpPr>
          <p:cNvPr id="244" name="Google Shape;244;g29a8a8ced9a_0_0"/>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Case study 3: £55,000 salary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0f8f53bf44_0_216"/>
          <p:cNvSpPr txBox="1"/>
          <p:nvPr/>
        </p:nvSpPr>
        <p:spPr>
          <a:xfrm>
            <a:off x="207700" y="1313675"/>
            <a:ext cx="6531000" cy="2016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Lato"/>
              <a:buAutoNum type="arabicPeriod"/>
            </a:pPr>
            <a:r>
              <a:rPr b="1" lang="en-GB" sz="1700">
                <a:latin typeface="Lato"/>
                <a:ea typeface="Lato"/>
                <a:cs typeface="Lato"/>
                <a:sym typeface="Lato"/>
              </a:rPr>
              <a:t>Later in life, Smita decides that she wants to take a year out from work to travel to South America and volunteer at a school.</a:t>
            </a:r>
            <a:endParaRPr b="1" sz="1700">
              <a:latin typeface="Lato"/>
              <a:ea typeface="Lato"/>
              <a:cs typeface="Lato"/>
              <a:sym typeface="Lato"/>
            </a:endParaRPr>
          </a:p>
          <a:p>
            <a:pPr indent="-336550" lvl="0" marL="457200" rtl="0" algn="l">
              <a:spcBef>
                <a:spcPts val="0"/>
              </a:spcBef>
              <a:spcAft>
                <a:spcPts val="0"/>
              </a:spcAft>
              <a:buSzPts val="1700"/>
              <a:buFont typeface="Lato"/>
              <a:buAutoNum type="arabicPeriod"/>
            </a:pPr>
            <a:r>
              <a:rPr b="1" lang="en-GB" sz="1700">
                <a:latin typeface="Lato"/>
                <a:ea typeface="Lato"/>
                <a:cs typeface="Lato"/>
                <a:sym typeface="Lato"/>
              </a:rPr>
              <a:t>She also wants to save up to buy a home and take out a mortgage.</a:t>
            </a:r>
            <a:endParaRPr b="1" sz="17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a:p>
            <a:pPr indent="0" lvl="0" marL="0" rtl="0" algn="l">
              <a:spcBef>
                <a:spcPts val="0"/>
              </a:spcBef>
              <a:spcAft>
                <a:spcPts val="0"/>
              </a:spcAft>
              <a:buNone/>
            </a:pPr>
            <a:r>
              <a:rPr b="1" lang="en-GB" sz="1700">
                <a:latin typeface="Lato"/>
                <a:ea typeface="Lato"/>
                <a:cs typeface="Lato"/>
                <a:sym typeface="Lato"/>
              </a:rPr>
              <a:t>How will these decisions affect her student loan repayments?</a:t>
            </a:r>
            <a:endParaRPr b="1" sz="1700">
              <a:latin typeface="Lato"/>
              <a:ea typeface="Lato"/>
              <a:cs typeface="Lato"/>
              <a:sym typeface="Lato"/>
            </a:endParaRPr>
          </a:p>
        </p:txBody>
      </p:sp>
      <p:sp>
        <p:nvSpPr>
          <p:cNvPr id="250" name="Google Shape;250;g20f8f53bf44_0_216"/>
          <p:cNvSpPr txBox="1"/>
          <p:nvPr/>
        </p:nvSpPr>
        <p:spPr>
          <a:xfrm>
            <a:off x="207700" y="3438875"/>
            <a:ext cx="5339100" cy="1267200"/>
          </a:xfrm>
          <a:prstGeom prst="rect">
            <a:avLst/>
          </a:prstGeom>
          <a:noFill/>
          <a:ln>
            <a:noFill/>
          </a:ln>
        </p:spPr>
        <p:txBody>
          <a:bodyPr anchorCtr="0" anchor="t" bIns="91425" lIns="91425" spcFirstLastPara="1" rIns="91425" wrap="square" tIns="91425">
            <a:spAutoFit/>
          </a:bodyPr>
          <a:lstStyle/>
          <a:p>
            <a:pPr indent="-330200" lvl="0" marL="457200" rtl="0" algn="l">
              <a:spcBef>
                <a:spcPts val="10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If she’s not earning, she’s won’t have to contribute to her student loan</a:t>
            </a:r>
            <a:endParaRPr b="1" sz="1600">
              <a:solidFill>
                <a:schemeClr val="accent1"/>
              </a:solidFill>
              <a:latin typeface="Lato"/>
              <a:ea typeface="Lato"/>
              <a:cs typeface="Lato"/>
              <a:sym typeface="Lato"/>
            </a:endParaRPr>
          </a:p>
          <a:p>
            <a:pPr indent="-330200" lvl="0" marL="457200" rtl="0" algn="l">
              <a:spcBef>
                <a:spcPts val="10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Student loans do not go on credit files</a:t>
            </a:r>
            <a:endParaRPr b="1" sz="1600">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endParaRPr>
          </a:p>
        </p:txBody>
      </p:sp>
      <p:pic>
        <p:nvPicPr>
          <p:cNvPr id="251" name="Google Shape;251;g20f8f53bf44_0_216"/>
          <p:cNvPicPr preferRelativeResize="0"/>
          <p:nvPr/>
        </p:nvPicPr>
        <p:blipFill rotWithShape="1">
          <a:blip r:embed="rId3">
            <a:alphaModFix/>
          </a:blip>
          <a:srcRect b="7167" l="11180" r="11979" t="3681"/>
          <a:stretch/>
        </p:blipFill>
        <p:spPr>
          <a:xfrm>
            <a:off x="6738575" y="1537050"/>
            <a:ext cx="2253025" cy="2613825"/>
          </a:xfrm>
          <a:prstGeom prst="rect">
            <a:avLst/>
          </a:prstGeom>
          <a:noFill/>
          <a:ln>
            <a:noFill/>
          </a:ln>
        </p:spPr>
      </p:pic>
      <p:sp>
        <p:nvSpPr>
          <p:cNvPr id="252" name="Google Shape;252;g20f8f53bf44_0_216"/>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Smita’s future decisions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06888c0abb_0_81"/>
          <p:cNvSpPr txBox="1"/>
          <p:nvPr/>
        </p:nvSpPr>
        <p:spPr>
          <a:xfrm>
            <a:off x="268625" y="1370850"/>
            <a:ext cx="8446200" cy="63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lang="en-GB" sz="2200">
                <a:solidFill>
                  <a:schemeClr val="dk1"/>
                </a:solidFill>
                <a:latin typeface="Lato"/>
                <a:ea typeface="Lato"/>
                <a:cs typeface="Lato"/>
                <a:sym typeface="Lato"/>
              </a:rPr>
              <a:t>Play around with </a:t>
            </a:r>
            <a:r>
              <a:rPr lang="en-GB" sz="2200">
                <a:solidFill>
                  <a:schemeClr val="dk1"/>
                </a:solidFill>
                <a:latin typeface="Lato"/>
                <a:ea typeface="Lato"/>
                <a:cs typeface="Lato"/>
                <a:sym typeface="Lato"/>
                <a:extLst>
                  <a:ext uri="http://customooxmlschemas.google.com/">
                    <go:slidesCustomData xmlns:go="http://customooxmlschemas.google.com/" textRoundtripDataId="17"/>
                  </a:ext>
                </a:extLst>
              </a:rPr>
              <a:t>the </a:t>
            </a:r>
            <a:r>
              <a:rPr lang="en-GB" sz="2200" u="sng">
                <a:solidFill>
                  <a:schemeClr val="hlink"/>
                </a:solidFill>
                <a:latin typeface="Lato"/>
                <a:ea typeface="Lato"/>
                <a:cs typeface="Lato"/>
                <a:sym typeface="Lato"/>
                <a:hlinkClick r:id="rId3"/>
                <a:extLst>
                  <a:ext uri="http://customooxmlschemas.google.com/">
                    <go:slidesCustomData xmlns:go="http://customooxmlschemas.google.com/" textRoundtripDataId="18"/>
                  </a:ext>
                </a:extLst>
              </a:rPr>
              <a:t>student loan repayment calculator</a:t>
            </a:r>
            <a:r>
              <a:rPr lang="en-GB" sz="2200">
                <a:solidFill>
                  <a:schemeClr val="dk1"/>
                </a:solidFill>
                <a:latin typeface="Lato"/>
                <a:ea typeface="Lato"/>
                <a:cs typeface="Lato"/>
                <a:sym typeface="Lato"/>
                <a:extLst>
                  <a:ext uri="http://customooxmlschemas.google.com/">
                    <go:slidesCustomData xmlns:go="http://customooxmlschemas.google.com/" textRoundtripDataId="19"/>
                  </a:ext>
                </a:extLst>
              </a:rPr>
              <a:t> </a:t>
            </a:r>
            <a:r>
              <a:rPr lang="en-GB" sz="2200">
                <a:solidFill>
                  <a:schemeClr val="dk1"/>
                </a:solidFill>
                <a:latin typeface="Lato"/>
                <a:ea typeface="Lato"/>
                <a:cs typeface="Lato"/>
                <a:sym typeface="Lato"/>
              </a:rPr>
              <a:t>and you’ll see the how the </a:t>
            </a:r>
            <a:r>
              <a:rPr b="1" lang="en-GB" sz="2200">
                <a:solidFill>
                  <a:schemeClr val="dk1"/>
                </a:solidFill>
                <a:latin typeface="Lato"/>
                <a:ea typeface="Lato"/>
                <a:cs typeface="Lato"/>
                <a:sym typeface="Lato"/>
              </a:rPr>
              <a:t>loan</a:t>
            </a:r>
            <a:r>
              <a:rPr b="1" lang="en-GB" sz="2200">
                <a:solidFill>
                  <a:schemeClr val="dk1"/>
                </a:solidFill>
                <a:latin typeface="Lato"/>
                <a:ea typeface="Lato"/>
                <a:cs typeface="Lato"/>
                <a:sym typeface="Lato"/>
              </a:rPr>
              <a:t> grows</a:t>
            </a:r>
            <a:r>
              <a:rPr lang="en-GB" sz="2200">
                <a:solidFill>
                  <a:schemeClr val="dk1"/>
                </a:solidFill>
                <a:latin typeface="Lato"/>
                <a:ea typeface="Lato"/>
                <a:cs typeface="Lato"/>
                <a:sym typeface="Lato"/>
              </a:rPr>
              <a:t> each year because of interest being added.</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p:txBody>
      </p:sp>
      <p:pic>
        <p:nvPicPr>
          <p:cNvPr id="258" name="Google Shape;258;g206888c0abb_0_81"/>
          <p:cNvPicPr preferRelativeResize="0"/>
          <p:nvPr/>
        </p:nvPicPr>
        <p:blipFill>
          <a:blip r:embed="rId4">
            <a:alphaModFix/>
          </a:blip>
          <a:stretch>
            <a:fillRect/>
          </a:stretch>
        </p:blipFill>
        <p:spPr>
          <a:xfrm>
            <a:off x="3533770" y="2745850"/>
            <a:ext cx="1629200" cy="1629200"/>
          </a:xfrm>
          <a:prstGeom prst="rect">
            <a:avLst/>
          </a:prstGeom>
          <a:noFill/>
          <a:ln>
            <a:noFill/>
          </a:ln>
        </p:spPr>
      </p:pic>
      <p:sp>
        <p:nvSpPr>
          <p:cNvPr id="259" name="Google Shape;259;g206888c0abb_0_81"/>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Student loan and interest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0424011756_0_702"/>
          <p:cNvSpPr txBox="1"/>
          <p:nvPr/>
        </p:nvSpPr>
        <p:spPr>
          <a:xfrm>
            <a:off x="360375" y="1525675"/>
            <a:ext cx="5044500" cy="63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Dan is starting at Manchester University in September 2023 and is planning to take out a student loan.</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What are the key things he should consider when thinking about how much he will have pay back in the future?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rtl="0" algn="l">
              <a:spcBef>
                <a:spcPts val="0"/>
              </a:spcBef>
              <a:spcAft>
                <a:spcPts val="0"/>
              </a:spcAft>
              <a:buClr>
                <a:srgbClr val="000000"/>
              </a:buClr>
              <a:buSzPts val="990"/>
              <a:buFont typeface="Arial"/>
              <a:buNone/>
            </a:pPr>
            <a:r>
              <a:t/>
            </a:r>
            <a:endParaRPr b="1" sz="2400">
              <a:solidFill>
                <a:schemeClr val="accent2"/>
              </a:solidFill>
              <a:latin typeface="Lato"/>
              <a:ea typeface="Lato"/>
              <a:cs typeface="Lato"/>
              <a:sym typeface="Lato"/>
            </a:endParaRPr>
          </a:p>
        </p:txBody>
      </p:sp>
      <p:pic>
        <p:nvPicPr>
          <p:cNvPr id="265" name="Google Shape;265;g20424011756_0_702"/>
          <p:cNvPicPr preferRelativeResize="0"/>
          <p:nvPr/>
        </p:nvPicPr>
        <p:blipFill>
          <a:blip r:embed="rId3">
            <a:alphaModFix/>
          </a:blip>
          <a:stretch>
            <a:fillRect/>
          </a:stretch>
        </p:blipFill>
        <p:spPr>
          <a:xfrm>
            <a:off x="5454825" y="922150"/>
            <a:ext cx="3536774" cy="3536774"/>
          </a:xfrm>
          <a:prstGeom prst="rect">
            <a:avLst/>
          </a:prstGeom>
          <a:noFill/>
          <a:ln>
            <a:noFill/>
          </a:ln>
        </p:spPr>
      </p:pic>
      <p:sp>
        <p:nvSpPr>
          <p:cNvPr id="266" name="Google Shape;266;g20424011756_0_702"/>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Reflection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77c5648cd5_0_6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72" name="Google Shape;272;g277c5648cd5_0_61"/>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273" name="Google Shape;273;g277c5648cd5_0_61"/>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74" name="Google Shape;274;g277c5648cd5_0_61"/>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1ff9c3888dd_0_21"/>
          <p:cNvSpPr txBox="1"/>
          <p:nvPr/>
        </p:nvSpPr>
        <p:spPr>
          <a:xfrm>
            <a:off x="324100" y="34282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7" name="Google Shape;57;g1ff9c3888dd_0_21"/>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8" name="Google Shape;58;g1ff9c3888dd_0_21"/>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1ff9c3888dd_0_123"/>
          <p:cNvPicPr preferRelativeResize="0"/>
          <p:nvPr/>
        </p:nvPicPr>
        <p:blipFill>
          <a:blip r:embed="rId3">
            <a:alphaModFix/>
          </a:blip>
          <a:stretch>
            <a:fillRect/>
          </a:stretch>
        </p:blipFill>
        <p:spPr>
          <a:xfrm>
            <a:off x="6755700" y="1834925"/>
            <a:ext cx="1905000" cy="1905000"/>
          </a:xfrm>
          <a:prstGeom prst="rect">
            <a:avLst/>
          </a:prstGeom>
          <a:noFill/>
          <a:ln>
            <a:noFill/>
          </a:ln>
        </p:spPr>
      </p:pic>
      <p:sp>
        <p:nvSpPr>
          <p:cNvPr id="280" name="Google Shape;280;g1ff9c3888dd_0_12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Preparing for a Student Finance Application</a:t>
            </a:r>
            <a:endParaRPr/>
          </a:p>
        </p:txBody>
      </p:sp>
      <p:sp>
        <p:nvSpPr>
          <p:cNvPr id="281" name="Google Shape;281;g1ff9c3888dd_0_123"/>
          <p:cNvSpPr txBox="1"/>
          <p:nvPr/>
        </p:nvSpPr>
        <p:spPr>
          <a:xfrm>
            <a:off x="698900" y="2025575"/>
            <a:ext cx="52806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900">
                <a:solidFill>
                  <a:schemeClr val="accent1"/>
                </a:solidFill>
                <a:latin typeface="Lato"/>
                <a:ea typeface="Lato"/>
                <a:cs typeface="Lato"/>
                <a:sym typeface="Lato"/>
              </a:rPr>
              <a:t>What details do you think are needed for an initial student finance eligibility check?</a:t>
            </a:r>
            <a:endParaRPr sz="29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ff9c3888dd_0_197"/>
          <p:cNvSpPr txBox="1"/>
          <p:nvPr/>
        </p:nvSpPr>
        <p:spPr>
          <a:xfrm>
            <a:off x="498950" y="1459338"/>
            <a:ext cx="4263000" cy="232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Activity</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This task will walk you through what </a:t>
            </a:r>
            <a:r>
              <a:rPr lang="en-GB" sz="1800">
                <a:solidFill>
                  <a:schemeClr val="accent1"/>
                </a:solidFill>
                <a:latin typeface="Lato"/>
                <a:ea typeface="Lato"/>
                <a:cs typeface="Lato"/>
                <a:sym typeface="Lato"/>
              </a:rPr>
              <a:t>is </a:t>
            </a:r>
            <a:r>
              <a:rPr i="0" lang="en-GB" sz="1800" u="none" cap="none" strike="noStrike">
                <a:solidFill>
                  <a:schemeClr val="accent1"/>
                </a:solidFill>
                <a:latin typeface="Lato"/>
                <a:ea typeface="Lato"/>
                <a:cs typeface="Lato"/>
                <a:sym typeface="Lato"/>
              </a:rPr>
              <a:t>needed leading up to applying for student finance.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8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Follow t</a:t>
            </a:r>
            <a:r>
              <a:rPr lang="en-GB" sz="1800">
                <a:solidFill>
                  <a:schemeClr val="accent1"/>
                </a:solidFill>
                <a:latin typeface="Lato"/>
                <a:ea typeface="Lato"/>
                <a:cs typeface="Lato"/>
                <a:sym typeface="Lato"/>
              </a:rPr>
              <a:t>he</a:t>
            </a:r>
            <a:r>
              <a:rPr i="0" lang="en-GB" sz="1800" u="none" cap="none" strike="noStrike">
                <a:solidFill>
                  <a:schemeClr val="accent1"/>
                </a:solidFill>
                <a:latin typeface="Lato"/>
                <a:ea typeface="Lato"/>
                <a:cs typeface="Lato"/>
                <a:sym typeface="Lato"/>
              </a:rPr>
              <a:t> instructions on the sheet and complete the tasks.</a:t>
            </a:r>
            <a:endParaRPr i="0" sz="1800" u="none" cap="none" strike="noStrike">
              <a:solidFill>
                <a:schemeClr val="accent1"/>
              </a:solidFill>
              <a:latin typeface="Lato"/>
              <a:ea typeface="Lato"/>
              <a:cs typeface="Lato"/>
              <a:sym typeface="Lato"/>
            </a:endParaRPr>
          </a:p>
        </p:txBody>
      </p:sp>
      <p:sp>
        <p:nvSpPr>
          <p:cNvPr id="287" name="Google Shape;287;g1ff9c3888dd_0_197"/>
          <p:cNvSpPr txBox="1"/>
          <p:nvPr/>
        </p:nvSpPr>
        <p:spPr>
          <a:xfrm>
            <a:off x="87050" y="4723275"/>
            <a:ext cx="3400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800" u="none" cap="none" strike="noStrike">
                <a:solidFill>
                  <a:schemeClr val="accent2"/>
                </a:solidFill>
                <a:latin typeface="Lato"/>
                <a:ea typeface="Lato"/>
                <a:cs typeface="Lato"/>
                <a:sym typeface="Lato"/>
              </a:rPr>
              <a:t>Resource 1: Preparing to Apply for Student Finance</a:t>
            </a:r>
            <a:endParaRPr b="1" i="1" sz="800" u="none" cap="none" strike="noStrike">
              <a:solidFill>
                <a:schemeClr val="accent2"/>
              </a:solidFill>
              <a:latin typeface="Lato"/>
              <a:ea typeface="Lato"/>
              <a:cs typeface="Lato"/>
              <a:sym typeface="Lato"/>
            </a:endParaRPr>
          </a:p>
        </p:txBody>
      </p:sp>
      <p:pic>
        <p:nvPicPr>
          <p:cNvPr id="288" name="Google Shape;288;g1ff9c3888dd_0_197"/>
          <p:cNvPicPr preferRelativeResize="0"/>
          <p:nvPr/>
        </p:nvPicPr>
        <p:blipFill>
          <a:blip r:embed="rId3">
            <a:alphaModFix/>
          </a:blip>
          <a:stretch>
            <a:fillRect/>
          </a:stretch>
        </p:blipFill>
        <p:spPr>
          <a:xfrm>
            <a:off x="5610152" y="1365413"/>
            <a:ext cx="1960825" cy="2750075"/>
          </a:xfrm>
          <a:prstGeom prst="rect">
            <a:avLst/>
          </a:prstGeom>
          <a:noFill/>
          <a:ln>
            <a:noFill/>
          </a:ln>
          <a:effectLst>
            <a:outerShdw blurRad="57150" rotWithShape="0" algn="bl" dir="5400000" dist="19050">
              <a:srgbClr val="000000">
                <a:alpha val="50000"/>
              </a:srgbClr>
            </a:outerShdw>
          </a:effectLst>
        </p:spPr>
      </p:pic>
      <p:sp>
        <p:nvSpPr>
          <p:cNvPr id="289" name="Google Shape;289;g1ff9c3888dd_0_197"/>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Preparing for a Student Finance Application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ff9c3888dd_0_13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295" name="Google Shape;295;g1ff9c3888dd_0_130"/>
          <p:cNvSpPr txBox="1"/>
          <p:nvPr/>
        </p:nvSpPr>
        <p:spPr>
          <a:xfrm>
            <a:off x="4769375" y="1632900"/>
            <a:ext cx="39231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Let’s look through the questions asked to calculate the financial support that may be available to you, should you need to consider these.</a:t>
            </a:r>
            <a:endParaRPr i="0" sz="2200" u="none" cap="none" strike="noStrike">
              <a:solidFill>
                <a:schemeClr val="lt1"/>
              </a:solidFill>
              <a:latin typeface="Lato"/>
              <a:ea typeface="Lato"/>
              <a:cs typeface="Lato"/>
              <a:sym typeface="Lato"/>
            </a:endParaRPr>
          </a:p>
        </p:txBody>
      </p:sp>
      <p:pic>
        <p:nvPicPr>
          <p:cNvPr id="296" name="Google Shape;296;g1ff9c3888dd_0_130"/>
          <p:cNvPicPr preferRelativeResize="0"/>
          <p:nvPr/>
        </p:nvPicPr>
        <p:blipFill>
          <a:blip r:embed="rId3">
            <a:alphaModFix/>
          </a:blip>
          <a:stretch>
            <a:fillRect/>
          </a:stretch>
        </p:blipFill>
        <p:spPr>
          <a:xfrm>
            <a:off x="288150" y="1060275"/>
            <a:ext cx="4255200" cy="3826325"/>
          </a:xfrm>
          <a:prstGeom prst="rect">
            <a:avLst/>
          </a:prstGeom>
          <a:noFill/>
          <a:ln cap="flat" cmpd="sng" w="28575">
            <a:solidFill>
              <a:schemeClr val="accent2"/>
            </a:solidFill>
            <a:prstDash val="solid"/>
            <a:round/>
            <a:headEnd len="sm" w="sm" type="none"/>
            <a:tailEnd len="sm" w="sm" type="none"/>
          </a:ln>
        </p:spPr>
      </p:pic>
      <p:sp>
        <p:nvSpPr>
          <p:cNvPr id="297" name="Google Shape;297;g1ff9c3888dd_0_130"/>
          <p:cNvSpPr txBox="1"/>
          <p:nvPr/>
        </p:nvSpPr>
        <p:spPr>
          <a:xfrm>
            <a:off x="4769375" y="4384750"/>
            <a:ext cx="313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accent2"/>
                </a:solidFill>
                <a:latin typeface="Lato"/>
                <a:ea typeface="Lato"/>
                <a:cs typeface="Lato"/>
                <a:sym typeface="Lato"/>
                <a:hlinkClick r:id="rId4">
                  <a:extLst>
                    <a:ext uri="{A12FA001-AC4F-418D-AE19-62706E023703}">
                      <ahyp:hlinkClr val="tx"/>
                    </a:ext>
                  </a:extLst>
                </a:hlinkClick>
              </a:rPr>
              <a:t>Student finance calculator - GOV.UK</a:t>
            </a:r>
            <a:endParaRPr b="1">
              <a:solidFill>
                <a:schemeClr val="accent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ff9c3888dd_0_13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03" name="Google Shape;303;g1ff9c3888dd_0_137"/>
          <p:cNvSpPr txBox="1"/>
          <p:nvPr/>
        </p:nvSpPr>
        <p:spPr>
          <a:xfrm>
            <a:off x="5080525" y="1463600"/>
            <a:ext cx="36477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200">
                <a:solidFill>
                  <a:schemeClr val="lt1"/>
                </a:solidFill>
                <a:latin typeface="Lato"/>
                <a:ea typeface="Lato"/>
                <a:cs typeface="Lato"/>
                <a:sym typeface="Lato"/>
              </a:rPr>
              <a:t>Why is the course start date needed?</a:t>
            </a:r>
            <a:endParaRPr b="1" i="0" sz="2200" u="none" cap="none" strike="noStrike">
              <a:solidFill>
                <a:schemeClr val="lt1"/>
              </a:solidFill>
              <a:latin typeface="Lato"/>
              <a:ea typeface="Lato"/>
              <a:cs typeface="Lato"/>
              <a:sym typeface="Lato"/>
            </a:endParaRPr>
          </a:p>
        </p:txBody>
      </p:sp>
      <p:sp>
        <p:nvSpPr>
          <p:cNvPr id="304" name="Google Shape;304;g1ff9c3888dd_0_137"/>
          <p:cNvSpPr txBox="1"/>
          <p:nvPr/>
        </p:nvSpPr>
        <p:spPr>
          <a:xfrm>
            <a:off x="4935475" y="2401700"/>
            <a:ext cx="39378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 online application makes a calculation in line with current and expected changes to policy that could </a:t>
            </a:r>
            <a:r>
              <a:rPr lang="en-GB" sz="2200">
                <a:solidFill>
                  <a:schemeClr val="lt1"/>
                </a:solidFill>
                <a:latin typeface="Lato"/>
                <a:ea typeface="Lato"/>
                <a:cs typeface="Lato"/>
                <a:sym typeface="Lato"/>
                <a:extLst>
                  <a:ext uri="http://customooxmlschemas.google.com/">
                    <go:slidesCustomData xmlns:go="http://customooxmlschemas.google.com/" textRoundtripDataId="20"/>
                  </a:ext>
                </a:extLst>
              </a:rPr>
              <a:t>affect</a:t>
            </a:r>
            <a:r>
              <a:rPr lang="en-GB" sz="2200">
                <a:solidFill>
                  <a:schemeClr val="lt1"/>
                </a:solidFill>
                <a:latin typeface="Lato"/>
                <a:ea typeface="Lato"/>
                <a:cs typeface="Lato"/>
                <a:sym typeface="Lato"/>
              </a:rPr>
              <a:t> tuition fees and/or cost of living.</a:t>
            </a:r>
            <a:endParaRPr i="0" sz="2200" u="none" cap="none" strike="noStrike">
              <a:solidFill>
                <a:schemeClr val="lt1"/>
              </a:solidFill>
              <a:latin typeface="Lato"/>
              <a:ea typeface="Lato"/>
              <a:cs typeface="Lato"/>
              <a:sym typeface="Lato"/>
            </a:endParaRPr>
          </a:p>
        </p:txBody>
      </p:sp>
      <p:pic>
        <p:nvPicPr>
          <p:cNvPr id="305" name="Google Shape;305;g1ff9c3888dd_0_137"/>
          <p:cNvPicPr preferRelativeResize="0"/>
          <p:nvPr/>
        </p:nvPicPr>
        <p:blipFill>
          <a:blip r:embed="rId3">
            <a:alphaModFix/>
          </a:blip>
          <a:stretch>
            <a:fillRect/>
          </a:stretch>
        </p:blipFill>
        <p:spPr>
          <a:xfrm>
            <a:off x="288150" y="1615999"/>
            <a:ext cx="4632701" cy="254023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055be4138e_0_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11" name="Google Shape;311;g3055be4138e_0_7"/>
          <p:cNvSpPr txBox="1"/>
          <p:nvPr/>
        </p:nvSpPr>
        <p:spPr>
          <a:xfrm>
            <a:off x="4995025" y="1347275"/>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It is likely that you will be able to apply for full support if you live in England and have </a:t>
            </a:r>
            <a:r>
              <a:rPr lang="en-GB" sz="2200">
                <a:solidFill>
                  <a:schemeClr val="lt1"/>
                </a:solidFill>
                <a:latin typeface="Lato"/>
                <a:ea typeface="Lato"/>
                <a:cs typeface="Lato"/>
                <a:sym typeface="Lato"/>
              </a:rPr>
              <a:t>continuously</a:t>
            </a:r>
            <a:r>
              <a:rPr lang="en-GB" sz="2200">
                <a:solidFill>
                  <a:schemeClr val="lt1"/>
                </a:solidFill>
                <a:latin typeface="Lato"/>
                <a:ea typeface="Lato"/>
                <a:cs typeface="Lato"/>
                <a:sym typeface="Lato"/>
              </a:rPr>
              <a:t> lived in the UK, Channel Islands, or Isle of Man for 3 years before the first day of your first academic year.</a:t>
            </a:r>
            <a:endParaRPr i="0" sz="2200" u="none" cap="none" strike="noStrike">
              <a:solidFill>
                <a:schemeClr val="lt1"/>
              </a:solidFill>
              <a:latin typeface="Lato"/>
              <a:ea typeface="Lato"/>
              <a:cs typeface="Lato"/>
              <a:sym typeface="Lato"/>
            </a:endParaRPr>
          </a:p>
        </p:txBody>
      </p:sp>
      <p:pic>
        <p:nvPicPr>
          <p:cNvPr id="312" name="Google Shape;312;g3055be4138e_0_7"/>
          <p:cNvPicPr preferRelativeResize="0"/>
          <p:nvPr/>
        </p:nvPicPr>
        <p:blipFill>
          <a:blip r:embed="rId3">
            <a:alphaModFix/>
          </a:blip>
          <a:stretch>
            <a:fillRect/>
          </a:stretch>
        </p:blipFill>
        <p:spPr>
          <a:xfrm>
            <a:off x="231825" y="1322463"/>
            <a:ext cx="4690225" cy="260473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ff9c3888dd_0_14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18" name="Google Shape;318;g1ff9c3888dd_0_145"/>
          <p:cNvSpPr txBox="1"/>
          <p:nvPr/>
        </p:nvSpPr>
        <p:spPr>
          <a:xfrm>
            <a:off x="5029050" y="1486425"/>
            <a:ext cx="39933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200">
                <a:solidFill>
                  <a:schemeClr val="lt1"/>
                </a:solidFill>
                <a:latin typeface="Lato"/>
                <a:ea typeface="Lato"/>
                <a:cs typeface="Lato"/>
                <a:sym typeface="Lato"/>
              </a:rPr>
              <a:t>How might ‘type of student’ status affect the calculations ?</a:t>
            </a:r>
            <a:endParaRPr b="1" i="0" sz="2200" u="none" cap="none" strike="noStrike">
              <a:solidFill>
                <a:schemeClr val="lt1"/>
              </a:solidFill>
              <a:latin typeface="Lato"/>
              <a:ea typeface="Lato"/>
              <a:cs typeface="Lato"/>
              <a:sym typeface="Lato"/>
            </a:endParaRPr>
          </a:p>
        </p:txBody>
      </p:sp>
      <p:sp>
        <p:nvSpPr>
          <p:cNvPr id="319" name="Google Shape;319;g1ff9c3888dd_0_145"/>
          <p:cNvSpPr txBox="1"/>
          <p:nvPr/>
        </p:nvSpPr>
        <p:spPr>
          <a:xfrm>
            <a:off x="5029050" y="2424525"/>
            <a:ext cx="39378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Part time students receive a lower tuition fee loan, as their  tuition fees are usually lower each year.</a:t>
            </a:r>
            <a:endParaRPr i="0" sz="2200" u="none" cap="none" strike="noStrike">
              <a:solidFill>
                <a:schemeClr val="lt1"/>
              </a:solidFill>
              <a:latin typeface="Lato"/>
              <a:ea typeface="Lato"/>
              <a:cs typeface="Lato"/>
              <a:sym typeface="Lato"/>
            </a:endParaRPr>
          </a:p>
        </p:txBody>
      </p:sp>
      <p:pic>
        <p:nvPicPr>
          <p:cNvPr id="320" name="Google Shape;320;g1ff9c3888dd_0_145"/>
          <p:cNvPicPr preferRelativeResize="0"/>
          <p:nvPr/>
        </p:nvPicPr>
        <p:blipFill>
          <a:blip r:embed="rId3">
            <a:alphaModFix/>
          </a:blip>
          <a:stretch>
            <a:fillRect/>
          </a:stretch>
        </p:blipFill>
        <p:spPr>
          <a:xfrm>
            <a:off x="192125" y="1486425"/>
            <a:ext cx="4724250" cy="2672931"/>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g1ff9c3888dd_0_153"/>
          <p:cNvPicPr preferRelativeResize="0"/>
          <p:nvPr/>
        </p:nvPicPr>
        <p:blipFill rotWithShape="1">
          <a:blip r:embed="rId3">
            <a:alphaModFix/>
          </a:blip>
          <a:srcRect b="45225" l="19497" r="41296" t="16625"/>
          <a:stretch/>
        </p:blipFill>
        <p:spPr>
          <a:xfrm>
            <a:off x="360375" y="1497825"/>
            <a:ext cx="4499976" cy="3010824"/>
          </a:xfrm>
          <a:prstGeom prst="rect">
            <a:avLst/>
          </a:prstGeom>
          <a:noFill/>
          <a:ln cap="flat" cmpd="sng" w="28575">
            <a:solidFill>
              <a:schemeClr val="accent2"/>
            </a:solidFill>
            <a:prstDash val="solid"/>
            <a:round/>
            <a:headEnd len="sm" w="sm" type="none"/>
            <a:tailEnd len="sm" w="sm" type="none"/>
          </a:ln>
        </p:spPr>
      </p:pic>
      <p:sp>
        <p:nvSpPr>
          <p:cNvPr id="326" name="Google Shape;326;g1ff9c3888dd_0_15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27" name="Google Shape;327;g1ff9c3888dd_0_153"/>
          <p:cNvSpPr txBox="1"/>
          <p:nvPr/>
        </p:nvSpPr>
        <p:spPr>
          <a:xfrm>
            <a:off x="4851875" y="1937775"/>
            <a:ext cx="42159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Tuition fees can vary based on the course and/or institution. </a:t>
            </a:r>
            <a:endParaRPr sz="22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 student finance calculator considers how much money you actually need to cover costs. </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ff9c3888dd_0_160"/>
          <p:cNvSpPr txBox="1"/>
          <p:nvPr/>
        </p:nvSpPr>
        <p:spPr>
          <a:xfrm>
            <a:off x="4885725" y="1203700"/>
            <a:ext cx="41709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200">
                <a:solidFill>
                  <a:schemeClr val="lt1"/>
                </a:solidFill>
                <a:latin typeface="Lato"/>
                <a:ea typeface="Lato"/>
                <a:cs typeface="Lato"/>
                <a:sym typeface="Lato"/>
              </a:rPr>
              <a:t>How might these three options affect the calculations?</a:t>
            </a:r>
            <a:endParaRPr b="1" i="0" sz="2200" u="none" cap="none" strike="noStrike">
              <a:solidFill>
                <a:schemeClr val="lt1"/>
              </a:solidFill>
              <a:latin typeface="Lato"/>
              <a:ea typeface="Lato"/>
              <a:cs typeface="Lato"/>
              <a:sym typeface="Lato"/>
            </a:endParaRPr>
          </a:p>
        </p:txBody>
      </p:sp>
      <p:sp>
        <p:nvSpPr>
          <p:cNvPr id="333" name="Google Shape;333;g1ff9c3888dd_0_160"/>
          <p:cNvSpPr txBox="1"/>
          <p:nvPr/>
        </p:nvSpPr>
        <p:spPr>
          <a:xfrm>
            <a:off x="4983525" y="2121175"/>
            <a:ext cx="4073100" cy="2339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000">
                <a:solidFill>
                  <a:schemeClr val="lt1"/>
                </a:solidFill>
                <a:latin typeface="Lato"/>
                <a:ea typeface="Lato"/>
                <a:cs typeface="Lato"/>
                <a:sym typeface="Lato"/>
              </a:rPr>
              <a:t>Living with parents assumes that there is some financial support available, i.e. you would have a shared grocery budget for example. Living in London is more expensive than living in other regions in the UK. </a:t>
            </a:r>
            <a:endParaRPr i="0" sz="2000" u="none" cap="none" strike="noStrike">
              <a:solidFill>
                <a:schemeClr val="lt1"/>
              </a:solidFill>
              <a:latin typeface="Lato"/>
              <a:ea typeface="Lato"/>
              <a:cs typeface="Lato"/>
              <a:sym typeface="Lato"/>
            </a:endParaRPr>
          </a:p>
        </p:txBody>
      </p:sp>
      <p:pic>
        <p:nvPicPr>
          <p:cNvPr id="334" name="Google Shape;334;g1ff9c3888dd_0_160"/>
          <p:cNvPicPr preferRelativeResize="0"/>
          <p:nvPr/>
        </p:nvPicPr>
        <p:blipFill>
          <a:blip r:embed="rId3">
            <a:alphaModFix/>
          </a:blip>
          <a:stretch>
            <a:fillRect/>
          </a:stretch>
        </p:blipFill>
        <p:spPr>
          <a:xfrm>
            <a:off x="360375" y="1221363"/>
            <a:ext cx="4450125" cy="2700766"/>
          </a:xfrm>
          <a:prstGeom prst="rect">
            <a:avLst/>
          </a:prstGeom>
          <a:noFill/>
          <a:ln cap="flat" cmpd="sng" w="28575">
            <a:solidFill>
              <a:schemeClr val="accent2"/>
            </a:solidFill>
            <a:prstDash val="solid"/>
            <a:round/>
            <a:headEnd len="sm" w="sm" type="none"/>
            <a:tailEnd len="sm" w="sm" type="none"/>
          </a:ln>
        </p:spPr>
      </p:pic>
      <p:sp>
        <p:nvSpPr>
          <p:cNvPr id="335" name="Google Shape;335;g1ff9c3888dd_0_16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g1ff9c3888dd_0_168"/>
          <p:cNvPicPr preferRelativeResize="0"/>
          <p:nvPr/>
        </p:nvPicPr>
        <p:blipFill rotWithShape="1">
          <a:blip r:embed="rId3">
            <a:alphaModFix/>
          </a:blip>
          <a:srcRect b="49628" l="19499" r="39919" t="17601"/>
          <a:stretch/>
        </p:blipFill>
        <p:spPr>
          <a:xfrm>
            <a:off x="206550" y="1376823"/>
            <a:ext cx="4915402" cy="3063401"/>
          </a:xfrm>
          <a:prstGeom prst="rect">
            <a:avLst/>
          </a:prstGeom>
          <a:noFill/>
          <a:ln cap="flat" cmpd="sng" w="28575">
            <a:solidFill>
              <a:schemeClr val="accent2"/>
            </a:solidFill>
            <a:prstDash val="solid"/>
            <a:round/>
            <a:headEnd len="sm" w="sm" type="none"/>
            <a:tailEnd len="sm" w="sm" type="none"/>
          </a:ln>
        </p:spPr>
      </p:pic>
      <p:sp>
        <p:nvSpPr>
          <p:cNvPr id="341" name="Google Shape;341;g1ff9c3888dd_0_16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42" name="Google Shape;342;g1ff9c3888dd_0_168"/>
          <p:cNvSpPr txBox="1"/>
          <p:nvPr/>
        </p:nvSpPr>
        <p:spPr>
          <a:xfrm>
            <a:off x="5385825" y="2197800"/>
            <a:ext cx="3527700" cy="12006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This is a great way to start a conversation about money at home.</a:t>
            </a:r>
            <a:endParaRPr i="0" sz="2200" u="none" cap="none" strike="noStrike">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g1ff9c3888dd_0_175"/>
          <p:cNvPicPr preferRelativeResize="0"/>
          <p:nvPr/>
        </p:nvPicPr>
        <p:blipFill rotWithShape="1">
          <a:blip r:embed="rId3">
            <a:alphaModFix/>
          </a:blip>
          <a:srcRect b="32023" l="19497" r="42129" t="17353"/>
          <a:stretch/>
        </p:blipFill>
        <p:spPr>
          <a:xfrm>
            <a:off x="197250" y="1248375"/>
            <a:ext cx="4732949" cy="3179901"/>
          </a:xfrm>
          <a:prstGeom prst="rect">
            <a:avLst/>
          </a:prstGeom>
          <a:noFill/>
          <a:ln cap="flat" cmpd="sng" w="28575">
            <a:solidFill>
              <a:schemeClr val="accent2"/>
            </a:solidFill>
            <a:prstDash val="solid"/>
            <a:round/>
            <a:headEnd len="sm" w="sm" type="none"/>
            <a:tailEnd len="sm" w="sm" type="none"/>
          </a:ln>
        </p:spPr>
      </p:pic>
      <p:sp>
        <p:nvSpPr>
          <p:cNvPr id="348" name="Google Shape;348;g1ff9c3888dd_0_17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49" name="Google Shape;349;g1ff9c3888dd_0_175"/>
          <p:cNvSpPr txBox="1"/>
          <p:nvPr/>
        </p:nvSpPr>
        <p:spPr>
          <a:xfrm>
            <a:off x="5093325" y="1707388"/>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There may be other streams of funding available to you or anyone who depends on you if you are choosing to continue in Higher Education.</a:t>
            </a:r>
            <a:endParaRPr sz="22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This</a:t>
            </a:r>
            <a:r>
              <a:rPr lang="en-GB" sz="2200">
                <a:solidFill>
                  <a:schemeClr val="lt1"/>
                </a:solidFill>
                <a:latin typeface="Lato"/>
                <a:ea typeface="Lato"/>
                <a:cs typeface="Lato"/>
                <a:sym typeface="Lato"/>
              </a:rPr>
              <a:t> could be a </a:t>
            </a:r>
            <a:r>
              <a:rPr lang="en-GB" sz="2200">
                <a:solidFill>
                  <a:schemeClr val="accent2"/>
                </a:solidFill>
                <a:latin typeface="Lato"/>
                <a:ea typeface="Lato"/>
                <a:cs typeface="Lato"/>
                <a:sym typeface="Lato"/>
              </a:rPr>
              <a:t>grant </a:t>
            </a:r>
            <a:r>
              <a:rPr lang="en-GB" sz="2200">
                <a:solidFill>
                  <a:schemeClr val="lt1"/>
                </a:solidFill>
                <a:latin typeface="Lato"/>
                <a:ea typeface="Lato"/>
                <a:cs typeface="Lato"/>
                <a:sym typeface="Lato"/>
              </a:rPr>
              <a:t>which does not need to be paid back.</a:t>
            </a:r>
            <a:endParaRPr sz="22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ff9c3888dd_0_7"/>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4" name="Google Shape;64;g1ff9c3888dd_0_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1ff9c3888dd_0_7"/>
          <p:cNvSpPr txBox="1"/>
          <p:nvPr/>
        </p:nvSpPr>
        <p:spPr>
          <a:xfrm>
            <a:off x="0" y="1215050"/>
            <a:ext cx="9144000" cy="302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t/>
            </a:r>
            <a:endParaRPr sz="3600">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lang="en-GB" sz="2400">
                <a:solidFill>
                  <a:schemeClr val="lt1"/>
                </a:solidFill>
                <a:latin typeface="Lato Black"/>
                <a:ea typeface="Lato Black"/>
                <a:cs typeface="Lato Black"/>
                <a:sym typeface="Lato Black"/>
              </a:rPr>
              <a:t>Session 1</a:t>
            </a:r>
            <a:endParaRPr sz="2400">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i="0" lang="en-GB" sz="3600" u="none" cap="none" strike="noStrike">
                <a:solidFill>
                  <a:schemeClr val="lt1"/>
                </a:solidFill>
                <a:latin typeface="Lato Black"/>
                <a:ea typeface="Lato Black"/>
                <a:cs typeface="Lato Black"/>
                <a:sym typeface="Lato Black"/>
              </a:rPr>
              <a:t>Managing Student Finance</a:t>
            </a:r>
            <a:endParaRPr i="0" sz="36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i="0" sz="3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i="0" sz="3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1ff9c3888dd_0_182"/>
          <p:cNvPicPr preferRelativeResize="0"/>
          <p:nvPr/>
        </p:nvPicPr>
        <p:blipFill rotWithShape="1">
          <a:blip r:embed="rId3">
            <a:alphaModFix/>
          </a:blip>
          <a:srcRect b="37890" l="19087" r="37581" t="17109"/>
          <a:stretch/>
        </p:blipFill>
        <p:spPr>
          <a:xfrm>
            <a:off x="360375" y="1437000"/>
            <a:ext cx="4275000" cy="2758474"/>
          </a:xfrm>
          <a:prstGeom prst="rect">
            <a:avLst/>
          </a:prstGeom>
          <a:noFill/>
          <a:ln cap="flat" cmpd="sng" w="28575">
            <a:solidFill>
              <a:schemeClr val="accent2"/>
            </a:solidFill>
            <a:prstDash val="solid"/>
            <a:round/>
            <a:headEnd len="sm" w="sm" type="none"/>
            <a:tailEnd len="sm" w="sm" type="none"/>
          </a:ln>
        </p:spPr>
      </p:pic>
      <p:sp>
        <p:nvSpPr>
          <p:cNvPr id="355" name="Google Shape;355;g1ff9c3888dd_0_18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56" name="Google Shape;356;g1ff9c3888dd_0_182"/>
          <p:cNvSpPr txBox="1"/>
          <p:nvPr/>
        </p:nvSpPr>
        <p:spPr>
          <a:xfrm>
            <a:off x="4918300" y="1437000"/>
            <a:ext cx="40512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200">
                <a:solidFill>
                  <a:schemeClr val="lt1"/>
                </a:solidFill>
                <a:latin typeface="Lato"/>
                <a:ea typeface="Lato"/>
                <a:cs typeface="Lato"/>
                <a:sym typeface="Lato"/>
              </a:rPr>
              <a:t>Why are these courses listed specifically?</a:t>
            </a:r>
            <a:endParaRPr b="1" i="0" sz="2200" u="none" cap="none" strike="noStrike">
              <a:solidFill>
                <a:schemeClr val="lt1"/>
              </a:solidFill>
              <a:latin typeface="Lato"/>
              <a:ea typeface="Lato"/>
              <a:cs typeface="Lato"/>
              <a:sym typeface="Lato"/>
            </a:endParaRPr>
          </a:p>
        </p:txBody>
      </p:sp>
      <p:sp>
        <p:nvSpPr>
          <p:cNvPr id="357" name="Google Shape;357;g1ff9c3888dd_0_182"/>
          <p:cNvSpPr txBox="1"/>
          <p:nvPr/>
        </p:nvSpPr>
        <p:spPr>
          <a:xfrm>
            <a:off x="4825150" y="2298900"/>
            <a:ext cx="42750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200">
                <a:solidFill>
                  <a:schemeClr val="lt1"/>
                </a:solidFill>
                <a:latin typeface="Lato"/>
                <a:ea typeface="Lato"/>
                <a:cs typeface="Lato"/>
                <a:sym typeface="Lato"/>
              </a:rPr>
              <a:t>There may be additional financial support to </a:t>
            </a:r>
            <a:r>
              <a:rPr lang="en-GB" sz="2200">
                <a:solidFill>
                  <a:schemeClr val="lt1"/>
                </a:solidFill>
                <a:latin typeface="Lato"/>
                <a:ea typeface="Lato"/>
                <a:cs typeface="Lato"/>
                <a:sym typeface="Lato"/>
              </a:rPr>
              <a:t>encourage</a:t>
            </a:r>
            <a:r>
              <a:rPr lang="en-GB" sz="2200">
                <a:solidFill>
                  <a:schemeClr val="lt1"/>
                </a:solidFill>
                <a:latin typeface="Lato"/>
                <a:ea typeface="Lato"/>
                <a:cs typeface="Lato"/>
                <a:sym typeface="Lato"/>
              </a:rPr>
              <a:t> and incentivise applications for course such as those listed.  </a:t>
            </a:r>
            <a:endParaRPr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ff9c3888dd_0_18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63" name="Google Shape;363;g1ff9c3888dd_0_189"/>
          <p:cNvSpPr txBox="1"/>
          <p:nvPr/>
        </p:nvSpPr>
        <p:spPr>
          <a:xfrm>
            <a:off x="280950" y="787350"/>
            <a:ext cx="8582100" cy="738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800">
                <a:solidFill>
                  <a:schemeClr val="lt1"/>
                </a:solidFill>
                <a:latin typeface="Lato"/>
                <a:ea typeface="Lato"/>
                <a:cs typeface="Lato"/>
                <a:sym typeface="Lato"/>
              </a:rPr>
              <a:t>Based on the information given, it has been calculated that £11,863 </a:t>
            </a:r>
            <a:endParaRPr sz="1800">
              <a:solidFill>
                <a:schemeClr val="lt1"/>
              </a:solidFill>
              <a:latin typeface="Lato"/>
              <a:ea typeface="Lato"/>
              <a:cs typeface="Lato"/>
              <a:sym typeface="Lato"/>
            </a:endParaRPr>
          </a:p>
          <a:p>
            <a:pPr indent="0" lvl="0" marL="0" marR="0" rtl="0" algn="l">
              <a:lnSpc>
                <a:spcPct val="100000"/>
              </a:lnSpc>
              <a:spcBef>
                <a:spcPts val="0"/>
              </a:spcBef>
              <a:spcAft>
                <a:spcPts val="0"/>
              </a:spcAft>
              <a:buNone/>
            </a:pPr>
            <a:r>
              <a:rPr lang="en-GB" sz="1800">
                <a:solidFill>
                  <a:schemeClr val="lt1"/>
                </a:solidFill>
                <a:latin typeface="Lato"/>
                <a:ea typeface="Lato"/>
                <a:cs typeface="Lato"/>
                <a:sym typeface="Lato"/>
              </a:rPr>
              <a:t>could be available for a maintenance loan.</a:t>
            </a:r>
            <a:endParaRPr i="0" sz="1800" u="none" cap="none" strike="noStrike">
              <a:solidFill>
                <a:schemeClr val="lt1"/>
              </a:solidFill>
              <a:latin typeface="Lato"/>
              <a:ea typeface="Lato"/>
              <a:cs typeface="Lato"/>
              <a:sym typeface="Lato"/>
            </a:endParaRPr>
          </a:p>
        </p:txBody>
      </p:sp>
      <p:pic>
        <p:nvPicPr>
          <p:cNvPr id="364" name="Google Shape;364;g1ff9c3888dd_0_189"/>
          <p:cNvPicPr preferRelativeResize="0"/>
          <p:nvPr/>
        </p:nvPicPr>
        <p:blipFill>
          <a:blip r:embed="rId3">
            <a:alphaModFix/>
          </a:blip>
          <a:stretch>
            <a:fillRect/>
          </a:stretch>
        </p:blipFill>
        <p:spPr>
          <a:xfrm>
            <a:off x="152400" y="1678650"/>
            <a:ext cx="3954162" cy="3312451"/>
          </a:xfrm>
          <a:prstGeom prst="rect">
            <a:avLst/>
          </a:prstGeom>
          <a:noFill/>
          <a:ln cap="flat" cmpd="sng" w="28575">
            <a:solidFill>
              <a:srgbClr val="FF8022"/>
            </a:solidFill>
            <a:prstDash val="solid"/>
            <a:round/>
            <a:headEnd len="sm" w="sm" type="none"/>
            <a:tailEnd len="sm" w="sm" type="none"/>
          </a:ln>
        </p:spPr>
      </p:pic>
      <p:pic>
        <p:nvPicPr>
          <p:cNvPr id="365" name="Google Shape;365;g1ff9c3888dd_0_189"/>
          <p:cNvPicPr preferRelativeResize="0"/>
          <p:nvPr/>
        </p:nvPicPr>
        <p:blipFill>
          <a:blip r:embed="rId4">
            <a:alphaModFix/>
          </a:blip>
          <a:stretch>
            <a:fillRect/>
          </a:stretch>
        </p:blipFill>
        <p:spPr>
          <a:xfrm>
            <a:off x="4487562" y="1678650"/>
            <a:ext cx="3354313" cy="3312449"/>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g206342b9a5a_0_0"/>
          <p:cNvPicPr preferRelativeResize="0"/>
          <p:nvPr/>
        </p:nvPicPr>
        <p:blipFill rotWithShape="1">
          <a:blip r:embed="rId3">
            <a:alphaModFix/>
          </a:blip>
          <a:srcRect b="9850" l="5836" r="8831" t="8669"/>
          <a:stretch/>
        </p:blipFill>
        <p:spPr>
          <a:xfrm>
            <a:off x="360375" y="965475"/>
            <a:ext cx="6269952" cy="3781974"/>
          </a:xfrm>
          <a:prstGeom prst="rect">
            <a:avLst/>
          </a:prstGeom>
          <a:noFill/>
          <a:ln cap="flat" cmpd="sng" w="28575">
            <a:solidFill>
              <a:schemeClr val="accent2"/>
            </a:solidFill>
            <a:prstDash val="solid"/>
            <a:round/>
            <a:headEnd len="sm" w="sm" type="none"/>
            <a:tailEnd len="sm" w="sm" type="none"/>
          </a:ln>
        </p:spPr>
      </p:pic>
      <p:sp>
        <p:nvSpPr>
          <p:cNvPr id="371" name="Google Shape;371;g206342b9a5a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Other funding options</a:t>
            </a:r>
            <a:endParaRPr b="1" i="0" sz="2900" u="none" cap="none" strike="noStrike">
              <a:solidFill>
                <a:schemeClr val="lt1"/>
              </a:solidFill>
              <a:latin typeface="Lato"/>
              <a:ea typeface="Lato"/>
              <a:cs typeface="Lato"/>
              <a:sym typeface="Lato"/>
            </a:endParaRPr>
          </a:p>
        </p:txBody>
      </p:sp>
      <p:sp>
        <p:nvSpPr>
          <p:cNvPr id="372" name="Google Shape;372;g206342b9a5a_0_0"/>
          <p:cNvSpPr txBox="1"/>
          <p:nvPr/>
        </p:nvSpPr>
        <p:spPr>
          <a:xfrm>
            <a:off x="6891625" y="1036025"/>
            <a:ext cx="2021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1"/>
                </a:solidFill>
                <a:latin typeface="Lato"/>
                <a:ea typeface="Lato"/>
                <a:cs typeface="Lato"/>
                <a:sym typeface="Lato"/>
              </a:rPr>
              <a:t>University student support services and independent platforms for students will have a list of grant funding and scholarships that might be available to you.</a:t>
            </a:r>
            <a:endParaRPr sz="1800">
              <a:solidFill>
                <a:schemeClr val="lt1"/>
              </a:solidFill>
              <a:latin typeface="Lato"/>
              <a:ea typeface="Lato"/>
              <a:cs typeface="Lato"/>
              <a:sym typeface="Lato"/>
            </a:endParaRPr>
          </a:p>
        </p:txBody>
      </p:sp>
      <p:sp>
        <p:nvSpPr>
          <p:cNvPr id="373" name="Google Shape;373;g206342b9a5a_0_0"/>
          <p:cNvSpPr/>
          <p:nvPr/>
        </p:nvSpPr>
        <p:spPr>
          <a:xfrm>
            <a:off x="4843175" y="1068900"/>
            <a:ext cx="955800" cy="146100"/>
          </a:xfrm>
          <a:prstGeom prst="rect">
            <a:avLst/>
          </a:prstGeom>
          <a:solidFill>
            <a:srgbClr val="170E3F"/>
          </a:solidFill>
          <a:ln cap="flat" cmpd="sng" w="9525">
            <a:solidFill>
              <a:srgbClr val="170E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800">
                <a:solidFill>
                  <a:schemeClr val="lt1"/>
                </a:solidFill>
                <a:latin typeface="Lato"/>
                <a:ea typeface="Lato"/>
                <a:cs typeface="Lato"/>
                <a:sym typeface="Lato"/>
              </a:rPr>
              <a:t>It’s your profile </a:t>
            </a:r>
            <a:endParaRPr sz="800">
              <a:solidFill>
                <a:schemeClr val="lt1"/>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1ff9c3888dd_0_20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79" name="Google Shape;379;g1ff9c3888dd_0_205"/>
          <p:cNvSpPr txBox="1"/>
          <p:nvPr/>
        </p:nvSpPr>
        <p:spPr>
          <a:xfrm>
            <a:off x="4789500" y="1129775"/>
            <a:ext cx="4263900" cy="37095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Questions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In what circumstances may parents or carers be required to provide information?</a:t>
            </a:r>
            <a:endParaRPr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What documentation </a:t>
            </a:r>
            <a:r>
              <a:rPr lang="en-GB" sz="1800">
                <a:solidFill>
                  <a:schemeClr val="accent1"/>
                </a:solidFill>
                <a:latin typeface="Lato"/>
                <a:ea typeface="Lato"/>
                <a:cs typeface="Lato"/>
                <a:sym typeface="Lato"/>
              </a:rPr>
              <a:t>is needed</a:t>
            </a:r>
            <a:r>
              <a:rPr i="0" lang="en-GB" sz="1800" u="none" cap="none" strike="noStrike">
                <a:solidFill>
                  <a:schemeClr val="accent1"/>
                </a:solidFill>
                <a:latin typeface="Lato"/>
                <a:ea typeface="Lato"/>
                <a:cs typeface="Lato"/>
                <a:sym typeface="Lato"/>
              </a:rPr>
              <a:t> </a:t>
            </a:r>
            <a:r>
              <a:rPr lang="en-GB" sz="1800">
                <a:solidFill>
                  <a:schemeClr val="accent1"/>
                </a:solidFill>
                <a:latin typeface="Lato"/>
                <a:ea typeface="Lato"/>
                <a:cs typeface="Lato"/>
                <a:sym typeface="Lato"/>
              </a:rPr>
              <a:t>for a</a:t>
            </a:r>
            <a:r>
              <a:rPr i="0" lang="en-GB" sz="1800" u="none" cap="none" strike="noStrike">
                <a:solidFill>
                  <a:schemeClr val="accent1"/>
                </a:solidFill>
                <a:latin typeface="Lato"/>
                <a:ea typeface="Lato"/>
                <a:cs typeface="Lato"/>
                <a:sym typeface="Lato"/>
              </a:rPr>
              <a:t> student finance application?</a:t>
            </a:r>
            <a:endParaRPr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None/>
            </a:pPr>
            <a:r>
              <a:t/>
            </a:r>
            <a:endParaRPr sz="1800">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AutoNum type="arabicPeriod"/>
            </a:pPr>
            <a:r>
              <a:rPr i="0" lang="en-GB" sz="1800" u="none" cap="none" strike="noStrike">
                <a:solidFill>
                  <a:schemeClr val="accent1"/>
                </a:solidFill>
                <a:latin typeface="Lato"/>
                <a:ea typeface="Lato"/>
                <a:cs typeface="Lato"/>
                <a:sym typeface="Lato"/>
              </a:rPr>
              <a:t>Why is it important to keep universit</a:t>
            </a:r>
            <a:r>
              <a:rPr lang="en-GB" sz="1800">
                <a:solidFill>
                  <a:schemeClr val="accent1"/>
                </a:solidFill>
                <a:latin typeface="Lato"/>
                <a:ea typeface="Lato"/>
                <a:cs typeface="Lato"/>
                <a:sym typeface="Lato"/>
              </a:rPr>
              <a:t>ies</a:t>
            </a:r>
            <a:r>
              <a:rPr i="0" lang="en-GB" sz="1800" u="none" cap="none" strike="noStrike">
                <a:solidFill>
                  <a:schemeClr val="accent1"/>
                </a:solidFill>
                <a:latin typeface="Lato"/>
                <a:ea typeface="Lato"/>
                <a:cs typeface="Lato"/>
                <a:sym typeface="Lato"/>
              </a:rPr>
              <a:t> informed of </a:t>
            </a:r>
            <a:r>
              <a:rPr lang="en-GB" sz="1800">
                <a:solidFill>
                  <a:schemeClr val="accent1"/>
                </a:solidFill>
                <a:latin typeface="Lato"/>
                <a:ea typeface="Lato"/>
                <a:cs typeface="Lato"/>
                <a:sym typeface="Lato"/>
              </a:rPr>
              <a:t>finance </a:t>
            </a:r>
            <a:r>
              <a:rPr i="0" lang="en-GB" sz="1800" u="none" cap="none" strike="noStrike">
                <a:solidFill>
                  <a:schemeClr val="accent1"/>
                </a:solidFill>
                <a:latin typeface="Lato"/>
                <a:ea typeface="Lato"/>
                <a:cs typeface="Lato"/>
                <a:sym typeface="Lato"/>
              </a:rPr>
              <a:t>applications once they are made?</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p:txBody>
      </p:sp>
      <p:pic>
        <p:nvPicPr>
          <p:cNvPr descr="Top Tips for Your Student Finance Application&#10;&#10;Want to know how to fill in your student finance application? &#10;&#10;Louise from Student Finance shares key insights on the student finance application and how universities can help you in the process.&#10;&#10;The Southern Universities Network (SUN) is a collaborative partnership comprising HE providers in Hampshire, Dorset and the Isle of Wight. The SUN provides outreach activities for schools and colleges and was previously part of the National Networks for Collaborative Outreach scheme, a two-year-Office for Students-funded project which ended in December 2016. In January 2017, the SUN embarked on the Office for Students’ (OfS) National Collaborative Outreach Programme (NCOP)." id="380" name="Google Shape;380;g1ff9c3888dd_0_205" title="Top Tips for Your Student Finance Application">
            <a:hlinkClick r:id="rId3"/>
          </p:cNvPr>
          <p:cNvPicPr preferRelativeResize="0"/>
          <p:nvPr/>
        </p:nvPicPr>
        <p:blipFill rotWithShape="1">
          <a:blip r:embed="rId4">
            <a:alphaModFix/>
          </a:blip>
          <a:srcRect b="0" l="0" r="0" t="0"/>
          <a:stretch/>
        </p:blipFill>
        <p:spPr>
          <a:xfrm>
            <a:off x="129975" y="1309650"/>
            <a:ext cx="4466326" cy="3349744"/>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ff9c3888dd_0_21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Answers</a:t>
            </a:r>
            <a:endParaRPr b="1" i="0" sz="2900" u="none" cap="none" strike="noStrike">
              <a:solidFill>
                <a:schemeClr val="lt1"/>
              </a:solidFill>
              <a:latin typeface="Lato"/>
              <a:ea typeface="Lato"/>
              <a:cs typeface="Lato"/>
              <a:sym typeface="Lato"/>
            </a:endParaRPr>
          </a:p>
        </p:txBody>
      </p:sp>
      <p:sp>
        <p:nvSpPr>
          <p:cNvPr id="386" name="Google Shape;386;g1ff9c3888dd_0_212"/>
          <p:cNvSpPr txBox="1"/>
          <p:nvPr/>
        </p:nvSpPr>
        <p:spPr>
          <a:xfrm>
            <a:off x="123550" y="1100500"/>
            <a:ext cx="7370700" cy="37866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1. </a:t>
            </a:r>
            <a:r>
              <a:rPr b="1" i="0" lang="en-GB" sz="1800" u="none" cap="none" strike="noStrike">
                <a:solidFill>
                  <a:schemeClr val="accent1"/>
                </a:solidFill>
                <a:latin typeface="Lato"/>
                <a:ea typeface="Lato"/>
                <a:cs typeface="Lato"/>
                <a:sym typeface="Lato"/>
              </a:rPr>
              <a:t>In what circumstances may your parents be required to provide information?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If you are applying for funding based on your household income, as they will need to provide evidence of this</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2. </a:t>
            </a:r>
            <a:r>
              <a:rPr b="1" i="0" lang="en-GB" sz="1800" u="none" cap="none" strike="noStrike">
                <a:solidFill>
                  <a:schemeClr val="accent1"/>
                </a:solidFill>
                <a:latin typeface="Lato"/>
                <a:ea typeface="Lato"/>
                <a:cs typeface="Lato"/>
                <a:sym typeface="Lato"/>
              </a:rPr>
              <a:t>What documentation may you need to provide in your student finance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Passport and National Insurance Number</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800">
                <a:solidFill>
                  <a:schemeClr val="accent1"/>
                </a:solidFill>
                <a:latin typeface="Lato"/>
                <a:ea typeface="Lato"/>
                <a:cs typeface="Lato"/>
                <a:sym typeface="Lato"/>
              </a:rPr>
              <a:t>3. </a:t>
            </a:r>
            <a:r>
              <a:rPr b="1" i="0" lang="en-GB" sz="1800" u="none" cap="none" strike="noStrike">
                <a:solidFill>
                  <a:schemeClr val="accent1"/>
                </a:solidFill>
                <a:latin typeface="Lato"/>
                <a:ea typeface="Lato"/>
                <a:cs typeface="Lato"/>
                <a:sym typeface="Lato"/>
              </a:rPr>
              <a:t>Why is it important to keep your university informed of your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They can </a:t>
            </a:r>
            <a:r>
              <a:rPr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21"/>
                  </a:ext>
                </a:extLst>
              </a:rPr>
              <a:t>support</a:t>
            </a:r>
            <a:r>
              <a:rPr i="0" lang="en-GB" sz="1800" u="none" cap="none" strike="noStrike">
                <a:solidFill>
                  <a:schemeClr val="accent1"/>
                </a:solidFill>
                <a:latin typeface="Lato"/>
                <a:ea typeface="Lato"/>
                <a:cs typeface="Lato"/>
                <a:sym typeface="Lato"/>
              </a:rPr>
              <a:t> </a:t>
            </a:r>
            <a:r>
              <a:rPr lang="en-GB" sz="1800">
                <a:solidFill>
                  <a:schemeClr val="accent1"/>
                </a:solidFill>
                <a:latin typeface="Lato"/>
                <a:ea typeface="Lato"/>
                <a:cs typeface="Lato"/>
                <a:sym typeface="Lato"/>
              </a:rPr>
              <a:t>i</a:t>
            </a:r>
            <a:r>
              <a:rPr i="0" lang="en-GB" sz="1800" u="none" cap="none" strike="noStrike">
                <a:solidFill>
                  <a:schemeClr val="accent1"/>
                </a:solidFill>
                <a:latin typeface="Lato"/>
                <a:ea typeface="Lato"/>
                <a:cs typeface="Lato"/>
                <a:sym typeface="Lato"/>
              </a:rPr>
              <a:t>f the application is late, meaning you’ll still be able to access your course</a:t>
            </a:r>
            <a:endParaRPr i="0" sz="1800" u="none" cap="none" strike="noStrike">
              <a:solidFill>
                <a:schemeClr val="accent1"/>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0f8f53bf44_0_28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392" name="Google Shape;392;g20f8f53bf44_0_28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2000">
                <a:solidFill>
                  <a:schemeClr val="dk2"/>
                </a:solidFill>
                <a:latin typeface="Lato"/>
                <a:ea typeface="Lato"/>
                <a:cs typeface="Lato"/>
                <a:sym typeface="Lato"/>
              </a:rPr>
              <a:t>Student loans are paid back as soon as you leave university</a:t>
            </a:r>
            <a:endParaRPr b="1" i="0" sz="2000" u="none" cap="none" strike="noStrike">
              <a:solidFill>
                <a:schemeClr val="dk2"/>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325cba63014_0_1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398" name="Google Shape;398;g325cba63014_0_1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2000">
                <a:solidFill>
                  <a:schemeClr val="dk2"/>
                </a:solidFill>
                <a:latin typeface="Lato"/>
                <a:ea typeface="Lato"/>
                <a:cs typeface="Lato"/>
                <a:sym typeface="Lato"/>
              </a:rPr>
              <a:t>Student loans are paid back as soon as you leave university</a:t>
            </a:r>
            <a:endParaRPr b="1" i="0" sz="2000" u="none" cap="none" strike="noStrike">
              <a:solidFill>
                <a:schemeClr val="dk2"/>
              </a:solidFill>
              <a:latin typeface="Lato"/>
              <a:ea typeface="Lato"/>
              <a:cs typeface="Lato"/>
              <a:sym typeface="Lato"/>
            </a:endParaRPr>
          </a:p>
        </p:txBody>
      </p:sp>
      <p:sp>
        <p:nvSpPr>
          <p:cNvPr id="399" name="Google Shape;399;g325cba63014_0_13"/>
          <p:cNvSpPr txBox="1"/>
          <p:nvPr/>
        </p:nvSpPr>
        <p:spPr>
          <a:xfrm>
            <a:off x="3285375" y="2928302"/>
            <a:ext cx="26646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lang="en-GB" sz="4400">
                <a:solidFill>
                  <a:schemeClr val="dk2"/>
                </a:solidFill>
                <a:latin typeface="Lato"/>
                <a:ea typeface="Lato"/>
                <a:cs typeface="Lato"/>
                <a:sym typeface="Lato"/>
                <a:extLst>
                  <a:ext uri="http://customooxmlschemas.google.com/">
                    <go:slidesCustomData xmlns:go="http://customooxmlschemas.google.com/" textRoundtripDataId="22"/>
                  </a:ext>
                </a:extLst>
              </a:rPr>
              <a:t>FALSE</a:t>
            </a:r>
            <a:endParaRPr b="1" i="0" sz="4400" u="none" cap="none" strike="noStrike">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0f8f53bf44_0_290"/>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Lato"/>
                <a:ea typeface="Lato"/>
                <a:cs typeface="Lato"/>
                <a:sym typeface="Lato"/>
              </a:rPr>
              <a:t>I will repay 9% of my earnings when I earn over £20,000</a:t>
            </a:r>
            <a:endParaRPr b="1" sz="2000">
              <a:solidFill>
                <a:schemeClr val="dk2"/>
              </a:solidFill>
              <a:latin typeface="Lato"/>
              <a:ea typeface="Lato"/>
              <a:cs typeface="Lato"/>
              <a:sym typeface="Lato"/>
            </a:endParaRPr>
          </a:p>
        </p:txBody>
      </p:sp>
      <p:sp>
        <p:nvSpPr>
          <p:cNvPr id="405" name="Google Shape;405;g20f8f53bf44_0_29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325cba63014_0_21"/>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Lato"/>
                <a:ea typeface="Lato"/>
                <a:cs typeface="Lato"/>
                <a:sym typeface="Lato"/>
              </a:rPr>
              <a:t>I will repay 9% of my earnings when I earn over £20,000</a:t>
            </a:r>
            <a:endParaRPr b="1" sz="2000">
              <a:solidFill>
                <a:schemeClr val="dk2"/>
              </a:solidFill>
              <a:latin typeface="Lato"/>
              <a:ea typeface="Lato"/>
              <a:cs typeface="Lato"/>
              <a:sym typeface="Lato"/>
            </a:endParaRPr>
          </a:p>
        </p:txBody>
      </p:sp>
      <p:sp>
        <p:nvSpPr>
          <p:cNvPr id="411" name="Google Shape;411;g325cba63014_0_2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412" name="Google Shape;412;g325cba63014_0_21"/>
          <p:cNvSpPr txBox="1"/>
          <p:nvPr/>
        </p:nvSpPr>
        <p:spPr>
          <a:xfrm>
            <a:off x="3333279" y="2910211"/>
            <a:ext cx="25689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lang="en-GB" sz="4400">
                <a:solidFill>
                  <a:schemeClr val="dk2"/>
                </a:solidFill>
                <a:latin typeface="Lato"/>
                <a:ea typeface="Lato"/>
                <a:cs typeface="Lato"/>
                <a:sym typeface="Lato"/>
                <a:extLst>
                  <a:ext uri="http://customooxmlschemas.google.com/">
                    <go:slidesCustomData xmlns:go="http://customooxmlschemas.google.com/" textRoundtripDataId="23"/>
                  </a:ext>
                </a:extLst>
              </a:rPr>
              <a:t>FALSE</a:t>
            </a:r>
            <a:endParaRPr b="1" i="0" sz="4400" u="none" cap="none" strike="noStrike">
              <a:solidFill>
                <a:schemeClr val="dk2"/>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0f8f53bf44_0_29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418" name="Google Shape;418;g20f8f53bf44_0_29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*A credit score shows how reliable someone is at borrowing and repaying money. The higher the score, the more reliable someone is.</a:t>
            </a:r>
            <a:endParaRPr sz="900">
              <a:latin typeface="Lato"/>
              <a:ea typeface="Lato"/>
              <a:cs typeface="Lato"/>
              <a:sym typeface="Lato"/>
            </a:endParaRPr>
          </a:p>
        </p:txBody>
      </p:sp>
      <p:sp>
        <p:nvSpPr>
          <p:cNvPr id="419" name="Google Shape;419;g20f8f53bf44_0_297"/>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Lato"/>
                <a:ea typeface="Lato"/>
                <a:cs typeface="Lato"/>
                <a:sym typeface="Lato"/>
              </a:rPr>
              <a:t>Student loans have no impact on your credit score*</a:t>
            </a:r>
            <a:endParaRPr b="1" sz="20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1ff9c3888dd_0_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1" name="Google Shape;71;g1ff9c3888dd_0_13"/>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72" name="Google Shape;72;g1ff9c3888dd_0_13"/>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3" name="Google Shape;73;g1ff9c3888dd_0_13"/>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a student </a:t>
            </a:r>
            <a:r>
              <a:rPr b="1" lang="en-GB" sz="2200">
                <a:solidFill>
                  <a:schemeClr val="lt1"/>
                </a:solidFill>
                <a:latin typeface="Lato"/>
                <a:ea typeface="Lato"/>
                <a:cs typeface="Lato"/>
                <a:sym typeface="Lato"/>
              </a:rPr>
              <a:t>finance support </a:t>
            </a:r>
            <a:r>
              <a:rPr b="1" i="0" lang="en-GB" sz="2200" u="none" cap="none" strike="noStrike">
                <a:solidFill>
                  <a:schemeClr val="lt1"/>
                </a:solidFill>
                <a:latin typeface="Lato"/>
                <a:ea typeface="Lato"/>
                <a:cs typeface="Lato"/>
                <a:sym typeface="Lato"/>
              </a:rPr>
              <a:t>is </a:t>
            </a:r>
            <a:r>
              <a:rPr b="1" lang="en-GB" sz="2200">
                <a:solidFill>
                  <a:schemeClr val="lt1"/>
                </a:solidFill>
                <a:latin typeface="Lato"/>
                <a:ea typeface="Lato"/>
                <a:cs typeface="Lato"/>
                <a:sym typeface="Lato"/>
              </a:rPr>
              <a:t>available and what costs are covered</a:t>
            </a:r>
            <a:endParaRPr sz="2200">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25cba63014_0_2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425" name="Google Shape;425;g325cba63014_0_2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*A credit score shows how reliable someone is at borrowing and repaying money. The higher the score, the more reliable someone is.</a:t>
            </a:r>
            <a:endParaRPr sz="900">
              <a:latin typeface="Lato"/>
              <a:ea typeface="Lato"/>
              <a:cs typeface="Lato"/>
              <a:sym typeface="Lato"/>
            </a:endParaRPr>
          </a:p>
        </p:txBody>
      </p:sp>
      <p:sp>
        <p:nvSpPr>
          <p:cNvPr id="426" name="Google Shape;426;g325cba63014_0_27"/>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Lato"/>
                <a:ea typeface="Lato"/>
                <a:cs typeface="Lato"/>
                <a:sym typeface="Lato"/>
              </a:rPr>
              <a:t>Student loans have no impact on your credit score*</a:t>
            </a:r>
            <a:endParaRPr b="1" sz="2000">
              <a:solidFill>
                <a:schemeClr val="dk2"/>
              </a:solidFill>
              <a:latin typeface="Lato"/>
              <a:ea typeface="Lato"/>
              <a:cs typeface="Lato"/>
              <a:sym typeface="Lato"/>
            </a:endParaRPr>
          </a:p>
        </p:txBody>
      </p:sp>
      <p:sp>
        <p:nvSpPr>
          <p:cNvPr id="427" name="Google Shape;427;g325cba63014_0_27"/>
          <p:cNvSpPr txBox="1"/>
          <p:nvPr/>
        </p:nvSpPr>
        <p:spPr>
          <a:xfrm>
            <a:off x="3554092" y="2829545"/>
            <a:ext cx="22077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dk2"/>
                </a:solidFill>
                <a:latin typeface="Lato"/>
                <a:ea typeface="Lato"/>
                <a:cs typeface="Lato"/>
                <a:sym typeface="Lato"/>
              </a:rPr>
              <a:t>TRUE</a:t>
            </a:r>
            <a:endParaRPr b="1" i="0" sz="4400" u="none" cap="none" strike="noStrike">
              <a:solidFill>
                <a:schemeClr val="dk2"/>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1b76ed8e19_0_1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Student loan FAQs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433" name="Google Shape;433;g21b76ed8e19_0_16"/>
          <p:cNvSpPr txBox="1"/>
          <p:nvPr/>
        </p:nvSpPr>
        <p:spPr>
          <a:xfrm>
            <a:off x="360375" y="1525675"/>
            <a:ext cx="8106000" cy="2616600"/>
          </a:xfrm>
          <a:prstGeom prst="rect">
            <a:avLst/>
          </a:prstGeom>
          <a:noFill/>
          <a:ln>
            <a:noFill/>
          </a:ln>
        </p:spPr>
        <p:txBody>
          <a:bodyPr anchorCtr="0" anchor="t" bIns="0" lIns="0" spcFirstLastPara="1" rIns="0" wrap="square" tIns="0">
            <a:spAutoFit/>
          </a:bodyPr>
          <a:lstStyle/>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Do I have to take out a student </a:t>
            </a:r>
            <a:r>
              <a:rPr b="1" lang="en-GB" sz="2000">
                <a:solidFill>
                  <a:schemeClr val="accent1"/>
                </a:solidFill>
                <a:latin typeface="Lato"/>
                <a:ea typeface="Lato"/>
                <a:cs typeface="Lato"/>
                <a:sym typeface="Lato"/>
                <a:extLst>
                  <a:ext uri="http://customooxmlschemas.google.com/">
                    <go:slidesCustomData xmlns:go="http://customooxmlschemas.google.com/" textRoundtripDataId="24"/>
                  </a:ext>
                </a:extLst>
              </a:rPr>
              <a:t>loan</a:t>
            </a:r>
            <a:r>
              <a:rPr b="1" lang="en-GB" sz="2000">
                <a:solidFill>
                  <a:schemeClr val="accent1"/>
                </a:solidFill>
                <a:latin typeface="Lato"/>
                <a:ea typeface="Lato"/>
                <a:cs typeface="Lato"/>
                <a:sym typeface="Lato"/>
              </a:rPr>
              <a:t>?</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If I finish my course early, do I still have to repay the full amount?</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Is it a good idea to repay my student loan early?</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Can I choose to pay a bit more per month, e.g. 15% instead of 9%?</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Can I get a refund it I’ve paid too much?</a:t>
            </a:r>
            <a:endParaRPr b="1" sz="2000">
              <a:solidFill>
                <a:schemeClr val="accent1"/>
              </a:solidFill>
              <a:latin typeface="Lato"/>
              <a:ea typeface="Lato"/>
              <a:cs typeface="Lato"/>
              <a:sym typeface="Lato"/>
            </a:endParaRPr>
          </a:p>
          <a:p>
            <a:pPr indent="-355600" lvl="0" marL="457200" rtl="0" algn="l">
              <a:lnSpc>
                <a:spcPct val="150000"/>
              </a:lnSpc>
              <a:spcBef>
                <a:spcPts val="0"/>
              </a:spcBef>
              <a:spcAft>
                <a:spcPts val="0"/>
              </a:spcAft>
              <a:buClr>
                <a:schemeClr val="accent1"/>
              </a:buClr>
              <a:buSzPts val="2000"/>
              <a:buFont typeface="Lato"/>
              <a:buAutoNum type="arabicPeriod"/>
            </a:pPr>
            <a:r>
              <a:rPr b="1" lang="en-GB" sz="2000">
                <a:solidFill>
                  <a:schemeClr val="accent1"/>
                </a:solidFill>
                <a:latin typeface="Lato"/>
                <a:ea typeface="Lato"/>
                <a:cs typeface="Lato"/>
                <a:sym typeface="Lato"/>
              </a:rPr>
              <a:t>If I’m self-employed, do I still need to repay my student loan?</a:t>
            </a:r>
            <a:endParaRPr b="1" sz="2000">
              <a:solidFill>
                <a:schemeClr val="accent2"/>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77c5648cd5_0_7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39" name="Google Shape;439;g277c5648cd5_0_70"/>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440" name="Google Shape;440;g277c5648cd5_0_70"/>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41" name="Google Shape;441;g277c5648cd5_0_70"/>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a:t>
            </a:r>
            <a:r>
              <a:rPr b="1" lang="en-GB" sz="2200">
                <a:solidFill>
                  <a:srgbClr val="00FF00"/>
                </a:solidFill>
                <a:latin typeface="Lato"/>
                <a:ea typeface="Lato"/>
                <a:cs typeface="Lato"/>
                <a:sym typeface="Lato"/>
              </a:rPr>
              <a:t>finance support </a:t>
            </a:r>
            <a:r>
              <a:rPr b="1" i="0" lang="en-GB" sz="2200" u="none" cap="none" strike="noStrike">
                <a:solidFill>
                  <a:srgbClr val="00FF00"/>
                </a:solidFill>
                <a:latin typeface="Lato"/>
                <a:ea typeface="Lato"/>
                <a:cs typeface="Lato"/>
                <a:sym typeface="Lato"/>
              </a:rPr>
              <a:t>is </a:t>
            </a:r>
            <a:r>
              <a:rPr b="1" lang="en-GB" sz="2200">
                <a:solidFill>
                  <a:srgbClr val="00FF00"/>
                </a:solidFill>
                <a:latin typeface="Lato"/>
                <a:ea typeface="Lato"/>
                <a:cs typeface="Lato"/>
                <a:sym typeface="Lato"/>
              </a:rPr>
              <a:t>available and what costs are covered</a:t>
            </a:r>
            <a:endParaRPr sz="2200">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steps needed to apply for a student finance application</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1ff9c3888dd_0_226"/>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3-2-1</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Write down…</a:t>
            </a:r>
            <a:endParaRPr b="1" i="0" sz="2900" u="none" cap="none" strike="noStrike">
              <a:solidFill>
                <a:schemeClr val="lt1"/>
              </a:solidFill>
              <a:latin typeface="Lato"/>
              <a:ea typeface="Lato"/>
              <a:cs typeface="Lato"/>
              <a:sym typeface="Lato"/>
            </a:endParaRPr>
          </a:p>
        </p:txBody>
      </p:sp>
      <p:grpSp>
        <p:nvGrpSpPr>
          <p:cNvPr id="447" name="Google Shape;447;g1ff9c3888dd_0_226"/>
          <p:cNvGrpSpPr/>
          <p:nvPr/>
        </p:nvGrpSpPr>
        <p:grpSpPr>
          <a:xfrm>
            <a:off x="120875" y="1627075"/>
            <a:ext cx="8068550" cy="2380150"/>
            <a:chOff x="120875" y="1627075"/>
            <a:chExt cx="8068550" cy="2380150"/>
          </a:xfrm>
        </p:grpSpPr>
        <p:sp>
          <p:nvSpPr>
            <p:cNvPr id="448" name="Google Shape;448;g1ff9c3888dd_0_226"/>
            <p:cNvSpPr/>
            <p:nvPr/>
          </p:nvSpPr>
          <p:spPr>
            <a:xfrm>
              <a:off x="5988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dk2"/>
                  </a:solidFill>
                  <a:latin typeface="Lato Black"/>
                  <a:ea typeface="Lato Black"/>
                  <a:cs typeface="Lato Black"/>
                  <a:sym typeface="Lato Black"/>
                </a:rPr>
                <a:t>        </a:t>
              </a:r>
              <a:endParaRPr sz="3200">
                <a:solidFill>
                  <a:schemeClr val="dk2"/>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3200">
                  <a:solidFill>
                    <a:schemeClr val="dk2"/>
                  </a:solidFill>
                  <a:latin typeface="Lato Black"/>
                  <a:ea typeface="Lato Black"/>
                  <a:cs typeface="Lato Black"/>
                  <a:sym typeface="Lato Black"/>
                </a:rPr>
                <a:t>        </a:t>
              </a:r>
              <a:r>
                <a:rPr b="0" i="0" lang="en-GB" sz="3200" u="none" cap="none" strike="noStrike">
                  <a:solidFill>
                    <a:schemeClr val="dk2"/>
                  </a:solidFill>
                  <a:latin typeface="Lato Black"/>
                  <a:ea typeface="Lato Black"/>
                  <a:cs typeface="Lato Black"/>
                  <a:sym typeface="Lato Black"/>
                </a:rPr>
                <a:t>things you’ve learnt</a:t>
              </a:r>
              <a:endParaRPr b="0" i="0" sz="3200" u="none" cap="none" strike="noStrike">
                <a:solidFill>
                  <a:schemeClr val="dk2"/>
                </a:solidFill>
                <a:latin typeface="Lato Black"/>
                <a:ea typeface="Lato Black"/>
                <a:cs typeface="Lato Black"/>
                <a:sym typeface="Lato Black"/>
              </a:endParaRPr>
            </a:p>
          </p:txBody>
        </p:sp>
        <p:sp>
          <p:nvSpPr>
            <p:cNvPr id="449" name="Google Shape;449;g1ff9c3888dd_0_226"/>
            <p:cNvSpPr/>
            <p:nvPr/>
          </p:nvSpPr>
          <p:spPr>
            <a:xfrm>
              <a:off x="31896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sz="3200">
                <a:solidFill>
                  <a:schemeClr val="dk2"/>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3200">
                  <a:solidFill>
                    <a:schemeClr val="dk2"/>
                  </a:solidFill>
                  <a:latin typeface="Lato Black"/>
                  <a:ea typeface="Lato Black"/>
                  <a:cs typeface="Lato Black"/>
                  <a:sym typeface="Lato Black"/>
                </a:rPr>
                <a:t>          </a:t>
              </a:r>
              <a:r>
                <a:rPr b="0" i="0" lang="en-GB" sz="3200" u="none" cap="none" strike="noStrike">
                  <a:solidFill>
                    <a:schemeClr val="dk2"/>
                  </a:solidFill>
                  <a:latin typeface="Lato Black"/>
                  <a:ea typeface="Lato Black"/>
                  <a:cs typeface="Lato Black"/>
                  <a:sym typeface="Lato Black"/>
                </a:rPr>
                <a:t> skills you’ve </a:t>
              </a:r>
              <a:r>
                <a:rPr b="0" i="0" lang="en-GB" sz="3200" u="none" cap="none" strike="noStrike">
                  <a:solidFill>
                    <a:schemeClr val="dk2"/>
                  </a:solidFill>
                  <a:latin typeface="Lato Black"/>
                  <a:ea typeface="Lato Black"/>
                  <a:cs typeface="Lato Black"/>
                  <a:sym typeface="Lato Black"/>
                  <a:extLst>
                    <a:ext uri="http://customooxmlschemas.google.com/">
                      <go:slidesCustomData xmlns:go="http://customooxmlschemas.google.com/" textRoundtripDataId="25"/>
                    </a:ext>
                  </a:extLst>
                </a:rPr>
                <a:t>practi</a:t>
              </a:r>
              <a:r>
                <a:rPr lang="en-GB" sz="3200">
                  <a:solidFill>
                    <a:schemeClr val="dk2"/>
                  </a:solidFill>
                  <a:latin typeface="Lato Black"/>
                  <a:ea typeface="Lato Black"/>
                  <a:cs typeface="Lato Black"/>
                  <a:sym typeface="Lato Black"/>
                  <a:extLst>
                    <a:ext uri="http://customooxmlschemas.google.com/">
                      <go:slidesCustomData xmlns:go="http://customooxmlschemas.google.com/" textRoundtripDataId="26"/>
                    </a:ext>
                  </a:extLst>
                </a:rPr>
                <a:t>s</a:t>
              </a:r>
              <a:r>
                <a:rPr b="0" i="0" lang="en-GB" sz="3200" u="none" cap="none" strike="noStrike">
                  <a:solidFill>
                    <a:schemeClr val="dk2"/>
                  </a:solidFill>
                  <a:latin typeface="Lato Black"/>
                  <a:ea typeface="Lato Black"/>
                  <a:cs typeface="Lato Black"/>
                  <a:sym typeface="Lato Black"/>
                  <a:extLst>
                    <a:ext uri="http://customooxmlschemas.google.com/">
                      <go:slidesCustomData xmlns:go="http://customooxmlschemas.google.com/" textRoundtripDataId="27"/>
                    </a:ext>
                  </a:extLst>
                </a:rPr>
                <a:t>ed</a:t>
              </a:r>
              <a:endParaRPr b="0" i="0" sz="3200" u="none" cap="none" strike="noStrike">
                <a:solidFill>
                  <a:schemeClr val="dk2"/>
                </a:solidFill>
                <a:latin typeface="Lato Black"/>
                <a:ea typeface="Lato Black"/>
                <a:cs typeface="Lato Black"/>
                <a:sym typeface="Lato Black"/>
              </a:endParaRPr>
            </a:p>
          </p:txBody>
        </p:sp>
        <p:sp>
          <p:nvSpPr>
            <p:cNvPr id="450" name="Google Shape;450;g1ff9c3888dd_0_226"/>
            <p:cNvSpPr/>
            <p:nvPr/>
          </p:nvSpPr>
          <p:spPr>
            <a:xfrm>
              <a:off x="57804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2700" u="none" cap="none" strike="noStrike">
                <a:solidFill>
                  <a:schemeClr val="dk2"/>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lang="en-GB" sz="2700">
                  <a:solidFill>
                    <a:schemeClr val="dk2"/>
                  </a:solidFill>
                  <a:latin typeface="Lato Black"/>
                  <a:ea typeface="Lato Black"/>
                  <a:cs typeface="Lato Black"/>
                  <a:sym typeface="Lato Black"/>
                </a:rPr>
                <a:t>           </a:t>
              </a:r>
              <a:r>
                <a:rPr b="0" i="0" lang="en-GB" sz="2700" u="none" cap="none" strike="noStrike">
                  <a:solidFill>
                    <a:schemeClr val="dk2"/>
                  </a:solidFill>
                  <a:latin typeface="Lato Black"/>
                  <a:ea typeface="Lato Black"/>
                  <a:cs typeface="Lato Black"/>
                  <a:sym typeface="Lato Black"/>
                </a:rPr>
                <a:t> question you have about </a:t>
              </a:r>
              <a:r>
                <a:rPr lang="en-GB" sz="2700">
                  <a:solidFill>
                    <a:schemeClr val="dk2"/>
                  </a:solidFill>
                  <a:latin typeface="Lato Black"/>
                  <a:ea typeface="Lato Black"/>
                  <a:cs typeface="Lato Black"/>
                  <a:sym typeface="Lato Black"/>
                </a:rPr>
                <a:t>student finance</a:t>
              </a:r>
              <a:endParaRPr b="0" i="0" sz="2700" u="none" cap="none" strike="noStrike">
                <a:solidFill>
                  <a:schemeClr val="dk2"/>
                </a:solidFill>
                <a:latin typeface="Lato Black"/>
                <a:ea typeface="Lato Black"/>
                <a:cs typeface="Lato Black"/>
                <a:sym typeface="Lato Black"/>
              </a:endParaRPr>
            </a:p>
          </p:txBody>
        </p:sp>
        <p:sp>
          <p:nvSpPr>
            <p:cNvPr id="451" name="Google Shape;451;g1ff9c3888dd_0_226"/>
            <p:cNvSpPr txBox="1"/>
            <p:nvPr/>
          </p:nvSpPr>
          <p:spPr>
            <a:xfrm>
              <a:off x="120875" y="1627075"/>
              <a:ext cx="1894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solidFill>
                    <a:schemeClr val="dk2"/>
                  </a:solidFill>
                  <a:latin typeface="Lato Black"/>
                  <a:ea typeface="Lato Black"/>
                  <a:cs typeface="Lato Black"/>
                  <a:sym typeface="Lato Black"/>
                </a:rPr>
                <a:t>3</a:t>
              </a:r>
              <a:endParaRPr sz="6000">
                <a:solidFill>
                  <a:schemeClr val="dk2"/>
                </a:solidFill>
              </a:endParaRPr>
            </a:p>
          </p:txBody>
        </p:sp>
        <p:sp>
          <p:nvSpPr>
            <p:cNvPr id="452" name="Google Shape;452;g1ff9c3888dd_0_226"/>
            <p:cNvSpPr txBox="1"/>
            <p:nvPr/>
          </p:nvSpPr>
          <p:spPr>
            <a:xfrm>
              <a:off x="2931625" y="1627075"/>
              <a:ext cx="1894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solidFill>
                    <a:schemeClr val="dk2"/>
                  </a:solidFill>
                  <a:latin typeface="Lato Black"/>
                  <a:ea typeface="Lato Black"/>
                  <a:cs typeface="Lato Black"/>
                  <a:sym typeface="Lato Black"/>
                </a:rPr>
                <a:t>2</a:t>
              </a:r>
              <a:endParaRPr sz="6000">
                <a:solidFill>
                  <a:schemeClr val="dk2"/>
                </a:solidFill>
              </a:endParaRPr>
            </a:p>
          </p:txBody>
        </p:sp>
        <p:sp>
          <p:nvSpPr>
            <p:cNvPr id="453" name="Google Shape;453;g1ff9c3888dd_0_226"/>
            <p:cNvSpPr txBox="1"/>
            <p:nvPr/>
          </p:nvSpPr>
          <p:spPr>
            <a:xfrm>
              <a:off x="5344100" y="1627075"/>
              <a:ext cx="1894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solidFill>
                    <a:schemeClr val="dk2"/>
                  </a:solidFill>
                  <a:latin typeface="Lato Black"/>
                  <a:ea typeface="Lato Black"/>
                  <a:cs typeface="Lato Black"/>
                  <a:sym typeface="Lato Black"/>
                </a:rPr>
                <a:t>1</a:t>
              </a:r>
              <a:endParaRPr sz="6000">
                <a:solidFill>
                  <a:schemeClr val="dk2"/>
                </a:solidFil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ff9c3888dd_0_238"/>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59" name="Google Shape;459;g1ff9c3888dd_0_238"/>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77c5648cd5_0_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77c5648cd5_0_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8"/>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29"/>
                  </a:ext>
                </a:extLst>
              </a:rPr>
              <a:t>finances</a:t>
            </a:r>
            <a:endParaRPr b="0" i="0" sz="1400" u="none" cap="none" strike="noStrike">
              <a:solidFill>
                <a:schemeClr val="lt1"/>
              </a:solidFill>
              <a:latin typeface="Arial"/>
              <a:ea typeface="Arial"/>
              <a:cs typeface="Arial"/>
              <a:sym typeface="Arial"/>
            </a:endParaRPr>
          </a:p>
        </p:txBody>
      </p:sp>
      <p:grpSp>
        <p:nvGrpSpPr>
          <p:cNvPr id="466" name="Google Shape;466;g277c5648cd5_0_79"/>
          <p:cNvGrpSpPr/>
          <p:nvPr/>
        </p:nvGrpSpPr>
        <p:grpSpPr>
          <a:xfrm>
            <a:off x="151999" y="1183981"/>
            <a:ext cx="2846301" cy="2013581"/>
            <a:chOff x="463400" y="1321175"/>
            <a:chExt cx="2914500" cy="2113109"/>
          </a:xfrm>
        </p:grpSpPr>
        <p:sp>
          <p:nvSpPr>
            <p:cNvPr id="467" name="Google Shape;467;g277c5648cd5_0_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77c5648cd5_0_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69" name="Google Shape;469;g277c5648cd5_0_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70" name="Google Shape;470;g277c5648cd5_0_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471" name="Google Shape;471;g277c5648cd5_0_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72" name="Google Shape;472;g277c5648cd5_0_79"/>
          <p:cNvGrpSpPr/>
          <p:nvPr/>
        </p:nvGrpSpPr>
        <p:grpSpPr>
          <a:xfrm>
            <a:off x="3164819" y="1184021"/>
            <a:ext cx="2846301" cy="1995658"/>
            <a:chOff x="3237025" y="1184050"/>
            <a:chExt cx="2914500" cy="2094300"/>
          </a:xfrm>
        </p:grpSpPr>
        <p:sp>
          <p:nvSpPr>
            <p:cNvPr id="473" name="Google Shape;473;g277c5648cd5_0_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4" name="Google Shape;474;g277c5648cd5_0_79"/>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75" name="Google Shape;475;g277c5648cd5_0_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476" name="Google Shape;476;g277c5648cd5_0_79"/>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77" name="Google Shape;477;g277c5648cd5_0_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0"/>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1"/>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1"/>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81" name="Shape 481"/>
        <p:cNvGrpSpPr/>
        <p:nvPr/>
      </p:nvGrpSpPr>
      <p:grpSpPr>
        <a:xfrm>
          <a:off x="0" y="0"/>
          <a:ext cx="0" cy="0"/>
          <a:chOff x="0" y="0"/>
          <a:chExt cx="0" cy="0"/>
        </a:xfrm>
      </p:grpSpPr>
      <p:sp>
        <p:nvSpPr>
          <p:cNvPr id="482" name="Google Shape;482;g28a67efdd9d_0_0"/>
          <p:cNvSpPr txBox="1"/>
          <p:nvPr/>
        </p:nvSpPr>
        <p:spPr>
          <a:xfrm>
            <a:off x="462425" y="1142575"/>
            <a:ext cx="7875600" cy="227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317500" lvl="0" marL="457200" rtl="0" algn="l">
              <a:lnSpc>
                <a:spcPct val="150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3">
                  <a:extLst>
                    <a:ext uri="{A12FA001-AC4F-418D-AE19-62706E023703}">
                      <ahyp:hlinkClr val="tx"/>
                    </a:ext>
                  </a:extLst>
                </a:hlinkClick>
              </a:rPr>
              <a:t>Students hit by cost of living crunch </a:t>
            </a:r>
            <a:r>
              <a:rPr lang="en-GB">
                <a:solidFill>
                  <a:schemeClr val="lt1"/>
                </a:solidFill>
                <a:latin typeface="Lato"/>
                <a:ea typeface="Lato"/>
                <a:cs typeface="Lato"/>
                <a:sym typeface="Lato"/>
              </a:rPr>
              <a:t> (Financial Times, 2022)</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83" name="Google Shape;483;g28a67efdd9d_0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3f953828bb_0_0"/>
          <p:cNvSpPr txBox="1"/>
          <p:nvPr/>
        </p:nvSpPr>
        <p:spPr>
          <a:xfrm>
            <a:off x="229650" y="1075875"/>
            <a:ext cx="86847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Activity: Copy </a:t>
            </a:r>
            <a:r>
              <a:rPr b="1" lang="en-GB" sz="1800">
                <a:solidFill>
                  <a:schemeClr val="accent1"/>
                </a:solidFill>
                <a:latin typeface="Lato"/>
                <a:ea typeface="Lato"/>
                <a:cs typeface="Lato"/>
                <a:sym typeface="Lato"/>
              </a:rPr>
              <a:t>and fill in the table</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i="0" sz="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What are the benefits and drawbacks of going to university? </a:t>
            </a:r>
            <a:endParaRPr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i="0" lang="en-GB" sz="1800" u="none" cap="none" strike="noStrike">
                <a:solidFill>
                  <a:schemeClr val="accent1"/>
                </a:solidFill>
                <a:latin typeface="Lato"/>
                <a:ea typeface="Lato"/>
                <a:cs typeface="Lato"/>
                <a:sym typeface="Lato"/>
              </a:rPr>
              <a:t>Distinguish between immediate and long</a:t>
            </a:r>
            <a:r>
              <a:rPr lang="en-GB" sz="1800">
                <a:solidFill>
                  <a:schemeClr val="accent1"/>
                </a:solidFill>
                <a:latin typeface="Lato"/>
                <a:ea typeface="Lato"/>
                <a:cs typeface="Lato"/>
                <a:sym typeface="Lato"/>
              </a:rPr>
              <a:t>-</a:t>
            </a:r>
            <a:r>
              <a:rPr i="0" lang="en-GB" sz="1800" u="none" cap="none" strike="noStrike">
                <a:solidFill>
                  <a:schemeClr val="accent1"/>
                </a:solidFill>
                <a:latin typeface="Lato"/>
                <a:ea typeface="Lato"/>
                <a:cs typeface="Lato"/>
                <a:sym typeface="Lato"/>
              </a:rPr>
              <a:t>term benefits and drawback</a:t>
            </a:r>
            <a:r>
              <a:rPr lang="en-GB" sz="1800">
                <a:solidFill>
                  <a:schemeClr val="accent1"/>
                </a:solidFill>
                <a:latin typeface="Lato"/>
                <a:ea typeface="Lato"/>
                <a:cs typeface="Lato"/>
                <a:sym typeface="Lato"/>
              </a:rPr>
              <a:t>s.</a:t>
            </a:r>
            <a:endParaRPr i="0" sz="1800" u="none" cap="none" strike="noStrike">
              <a:solidFill>
                <a:schemeClr val="accent1"/>
              </a:solidFill>
              <a:latin typeface="Lato"/>
              <a:ea typeface="Lato"/>
              <a:cs typeface="Lato"/>
              <a:sym typeface="Lato"/>
            </a:endParaRPr>
          </a:p>
        </p:txBody>
      </p:sp>
      <p:sp>
        <p:nvSpPr>
          <p:cNvPr id="79" name="Google Shape;79;g33f953828bb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Benefits and Drawbacks of University</a:t>
            </a:r>
            <a:endParaRPr b="1" i="0" sz="2900" u="none" cap="none" strike="noStrike">
              <a:solidFill>
                <a:schemeClr val="lt1"/>
              </a:solidFill>
              <a:latin typeface="Lato"/>
              <a:ea typeface="Lato"/>
              <a:cs typeface="Lato"/>
              <a:sym typeface="Lato"/>
            </a:endParaRPr>
          </a:p>
        </p:txBody>
      </p:sp>
      <p:graphicFrame>
        <p:nvGraphicFramePr>
          <p:cNvPr id="80" name="Google Shape;80;g33f953828bb_0_0"/>
          <p:cNvGraphicFramePr/>
          <p:nvPr/>
        </p:nvGraphicFramePr>
        <p:xfrm>
          <a:off x="305850" y="2495550"/>
          <a:ext cx="3000000" cy="3000000"/>
        </p:xfrm>
        <a:graphic>
          <a:graphicData uri="http://schemas.openxmlformats.org/drawingml/2006/table">
            <a:tbl>
              <a:tblPr>
                <a:noFill/>
                <a:tableStyleId>{A8131C39-36E1-4131-B8C3-96D43D535766}</a:tableStyleId>
              </a:tblPr>
              <a:tblGrid>
                <a:gridCol w="1306750"/>
                <a:gridCol w="2966125"/>
                <a:gridCol w="2966125"/>
              </a:tblGrid>
              <a:tr h="381000">
                <a:tc>
                  <a:txBody>
                    <a:bodyPr/>
                    <a:lstStyle/>
                    <a:p>
                      <a:pPr indent="0" lvl="0" marL="0" rtl="0" algn="l">
                        <a:spcBef>
                          <a:spcPts val="0"/>
                        </a:spcBef>
                        <a:spcAft>
                          <a:spcPts val="0"/>
                        </a:spcAft>
                        <a:buNone/>
                      </a:pPr>
                      <a:r>
                        <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dk1"/>
                          </a:solidFill>
                          <a:latin typeface="Lato"/>
                          <a:ea typeface="Lato"/>
                          <a:cs typeface="Lato"/>
                          <a:sym typeface="Lato"/>
                        </a:rPr>
                        <a:t>Benefits</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dk1"/>
                          </a:solidFill>
                          <a:latin typeface="Lato"/>
                          <a:ea typeface="Lato"/>
                          <a:cs typeface="Lato"/>
                          <a:sym typeface="Lato"/>
                        </a:rPr>
                        <a:t>Drawbacks</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381000">
                <a:tc>
                  <a:txBody>
                    <a:bodyPr/>
                    <a:lstStyle/>
                    <a:p>
                      <a:pPr indent="0" lvl="0" marL="0" rtl="0" algn="l">
                        <a:spcBef>
                          <a:spcPts val="0"/>
                        </a:spcBef>
                        <a:spcAft>
                          <a:spcPts val="0"/>
                        </a:spcAft>
                        <a:buNone/>
                      </a:pPr>
                      <a:r>
                        <a:rPr b="1" lang="en-GB">
                          <a:solidFill>
                            <a:schemeClr val="dk1"/>
                          </a:solidFill>
                          <a:latin typeface="Lato"/>
                          <a:ea typeface="Lato"/>
                          <a:cs typeface="Lato"/>
                          <a:sym typeface="Lato"/>
                        </a:rPr>
                        <a:t>Immediate</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solidFill>
                            <a:schemeClr val="dk1"/>
                          </a:solidFill>
                          <a:latin typeface="Lato"/>
                          <a:ea typeface="Lato"/>
                          <a:cs typeface="Lato"/>
                          <a:sym typeface="Lato"/>
                        </a:rPr>
                        <a:t>Long term</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pic>
        <p:nvPicPr>
          <p:cNvPr id="81" name="Google Shape;81;g33f953828bb_0_0"/>
          <p:cNvPicPr preferRelativeResize="0"/>
          <p:nvPr/>
        </p:nvPicPr>
        <p:blipFill>
          <a:blip r:embed="rId3">
            <a:alphaModFix/>
          </a:blip>
          <a:stretch>
            <a:fillRect/>
          </a:stretch>
        </p:blipFill>
        <p:spPr>
          <a:xfrm>
            <a:off x="3242700" y="3975775"/>
            <a:ext cx="1196350" cy="937025"/>
          </a:xfrm>
          <a:prstGeom prst="rect">
            <a:avLst/>
          </a:prstGeom>
          <a:noFill/>
          <a:ln cap="flat" cmpd="sng" w="38100">
            <a:solidFill>
              <a:srgbClr val="FF8022"/>
            </a:solidFill>
            <a:prstDash val="solid"/>
            <a:round/>
            <a:headEnd len="sm" w="sm" type="none"/>
            <a:tailEnd len="sm" w="sm" type="none"/>
          </a:ln>
        </p:spPr>
      </p:pic>
      <p:pic>
        <p:nvPicPr>
          <p:cNvPr id="82" name="Google Shape;82;g33f953828bb_0_0"/>
          <p:cNvPicPr preferRelativeResize="0"/>
          <p:nvPr/>
        </p:nvPicPr>
        <p:blipFill>
          <a:blip r:embed="rId4">
            <a:alphaModFix/>
          </a:blip>
          <a:stretch>
            <a:fillRect/>
          </a:stretch>
        </p:blipFill>
        <p:spPr>
          <a:xfrm>
            <a:off x="4578725" y="3975775"/>
            <a:ext cx="1196350" cy="937025"/>
          </a:xfrm>
          <a:prstGeom prst="rect">
            <a:avLst/>
          </a:prstGeom>
          <a:noFill/>
          <a:ln cap="flat" cmpd="sng" w="38100">
            <a:solidFill>
              <a:srgbClr val="FF802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d7a2f0ef90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Benefits and Drawbacks of University</a:t>
            </a:r>
            <a:endParaRPr b="1" i="0" sz="2900" u="none" cap="none" strike="noStrike">
              <a:solidFill>
                <a:schemeClr val="lt1"/>
              </a:solidFill>
              <a:latin typeface="Lato"/>
              <a:ea typeface="Lato"/>
              <a:cs typeface="Lato"/>
              <a:sym typeface="Lato"/>
            </a:endParaRPr>
          </a:p>
        </p:txBody>
      </p:sp>
      <p:graphicFrame>
        <p:nvGraphicFramePr>
          <p:cNvPr id="88" name="Google Shape;88;g2d7a2f0ef90_0_0"/>
          <p:cNvGraphicFramePr/>
          <p:nvPr/>
        </p:nvGraphicFramePr>
        <p:xfrm>
          <a:off x="120713" y="1090075"/>
          <a:ext cx="3000000" cy="3000000"/>
        </p:xfrm>
        <a:graphic>
          <a:graphicData uri="http://schemas.openxmlformats.org/drawingml/2006/table">
            <a:tbl>
              <a:tblPr>
                <a:noFill/>
                <a:tableStyleId>{A8131C39-36E1-4131-B8C3-96D43D535766}</a:tableStyleId>
              </a:tblPr>
              <a:tblGrid>
                <a:gridCol w="1095125"/>
                <a:gridCol w="3779400"/>
                <a:gridCol w="3779400"/>
              </a:tblGrid>
              <a:tr h="417625">
                <a:tc>
                  <a:txBody>
                    <a:bodyPr/>
                    <a:lstStyle/>
                    <a:p>
                      <a:pPr indent="0" lvl="0" marL="0" rtl="0" algn="l">
                        <a:spcBef>
                          <a:spcPts val="0"/>
                        </a:spcBef>
                        <a:spcAft>
                          <a:spcPts val="0"/>
                        </a:spcAft>
                        <a:buNone/>
                      </a:pPr>
                      <a:r>
                        <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dk1"/>
                          </a:solidFill>
                          <a:latin typeface="Lato"/>
                          <a:ea typeface="Lato"/>
                          <a:cs typeface="Lato"/>
                          <a:sym typeface="Lato"/>
                        </a:rPr>
                        <a:t>Benefits</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a:solidFill>
                            <a:schemeClr val="dk1"/>
                          </a:solidFill>
                          <a:latin typeface="Lato"/>
                          <a:ea typeface="Lato"/>
                          <a:cs typeface="Lato"/>
                          <a:sym typeface="Lato"/>
                        </a:rPr>
                        <a:t>Drawbacks</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1983450">
                <a:tc>
                  <a:txBody>
                    <a:bodyPr/>
                    <a:lstStyle/>
                    <a:p>
                      <a:pPr indent="0" lvl="0" marL="0" rtl="0" algn="l">
                        <a:spcBef>
                          <a:spcPts val="0"/>
                        </a:spcBef>
                        <a:spcAft>
                          <a:spcPts val="0"/>
                        </a:spcAft>
                        <a:buNone/>
                      </a:pPr>
                      <a:r>
                        <a:rPr b="1" lang="en-GB">
                          <a:solidFill>
                            <a:schemeClr val="dk1"/>
                          </a:solidFill>
                          <a:latin typeface="Lato"/>
                          <a:ea typeface="Lato"/>
                          <a:cs typeface="Lato"/>
                          <a:sym typeface="Lato"/>
                        </a:rPr>
                        <a:t>Immediate</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642500">
                <a:tc>
                  <a:txBody>
                    <a:bodyPr/>
                    <a:lstStyle/>
                    <a:p>
                      <a:pPr indent="0" lvl="0" marL="0" rtl="0" algn="l">
                        <a:spcBef>
                          <a:spcPts val="0"/>
                        </a:spcBef>
                        <a:spcAft>
                          <a:spcPts val="0"/>
                        </a:spcAft>
                        <a:buNone/>
                      </a:pPr>
                      <a:r>
                        <a:rPr b="1" lang="en-GB">
                          <a:solidFill>
                            <a:schemeClr val="dk1"/>
                          </a:solidFill>
                          <a:latin typeface="Lato"/>
                          <a:ea typeface="Lato"/>
                          <a:cs typeface="Lato"/>
                          <a:sym typeface="Lato"/>
                        </a:rPr>
                        <a:t>Long term</a:t>
                      </a:r>
                      <a:endParaRPr b="1">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Time for personal and social development, explore new hobbies and passions</a:t>
                      </a:r>
                      <a:endParaRPr>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Student debt repayments</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Possible stress and pressure of university study</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en-GB">
                          <a:solidFill>
                            <a:schemeClr val="dk1"/>
                          </a:solidFill>
                          <a:latin typeface="Lato"/>
                          <a:ea typeface="Lato"/>
                          <a:cs typeface="Lato"/>
                          <a:sym typeface="Lato"/>
                        </a:rPr>
                        <a:t>Missed opportunity to learn e.g. a trade. Instead, an apprenticeship could be a better option</a:t>
                      </a:r>
                      <a:endParaRPr>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847c5c9424_0_0"/>
          <p:cNvSpPr txBox="1"/>
          <p:nvPr/>
        </p:nvSpPr>
        <p:spPr>
          <a:xfrm>
            <a:off x="217425" y="1418575"/>
            <a:ext cx="6257700" cy="3786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ato"/>
              <a:buChar char="●"/>
            </a:pPr>
            <a:r>
              <a:rPr lang="en-GB" sz="1800">
                <a:latin typeface="Lato"/>
                <a:ea typeface="Lato"/>
                <a:cs typeface="Lato"/>
                <a:sym typeface="Lato"/>
              </a:rPr>
              <a:t>This session explores how student finance works.</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GB" sz="1800">
                <a:latin typeface="Lato"/>
                <a:ea typeface="Lato"/>
                <a:cs typeface="Lato"/>
                <a:sym typeface="Lato"/>
              </a:rPr>
              <a:t>For some of you, this will be </a:t>
            </a:r>
            <a:r>
              <a:rPr lang="en-GB" sz="1800">
                <a:latin typeface="Lato"/>
                <a:ea typeface="Lato"/>
                <a:cs typeface="Lato"/>
                <a:sym typeface="Lato"/>
              </a:rPr>
              <a:t>important</a:t>
            </a:r>
            <a:r>
              <a:rPr lang="en-GB" sz="1800">
                <a:latin typeface="Lato"/>
                <a:ea typeface="Lato"/>
                <a:cs typeface="Lato"/>
                <a:sym typeface="Lato"/>
              </a:rPr>
              <a:t> information for the very near future.</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GB" sz="1800">
                <a:latin typeface="Lato"/>
                <a:ea typeface="Lato"/>
                <a:cs typeface="Lato"/>
                <a:sym typeface="Lato"/>
              </a:rPr>
              <a:t>For others, this session may be helpful to inform decisions that you haven’t made yet about higher education.</a:t>
            </a:r>
            <a:endParaRPr sz="1800">
              <a:latin typeface="Lato"/>
              <a:ea typeface="Lato"/>
              <a:cs typeface="Lato"/>
              <a:sym typeface="Lato"/>
            </a:endParaRPr>
          </a:p>
          <a:p>
            <a:pPr indent="0" lvl="0" marL="457200" rtl="0" algn="l">
              <a:spcBef>
                <a:spcPts val="0"/>
              </a:spcBef>
              <a:spcAft>
                <a:spcPts val="0"/>
              </a:spcAft>
              <a:buNone/>
            </a:pPr>
            <a:r>
              <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GB" sz="1800">
                <a:latin typeface="Lato"/>
                <a:ea typeface="Lato"/>
                <a:cs typeface="Lato"/>
                <a:sym typeface="Lato"/>
              </a:rPr>
              <a:t>Remember that university is not the only option; many young people prefer to enter the workplace, as an employee or in an apprenticeship scheme.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sp>
        <p:nvSpPr>
          <p:cNvPr id="94" name="Google Shape;94;g2847c5c9424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Career decisions</a:t>
            </a:r>
            <a:endParaRPr b="1" i="0" sz="2900" u="none" cap="none" strike="noStrike">
              <a:solidFill>
                <a:schemeClr val="lt1"/>
              </a:solidFill>
              <a:latin typeface="Lato"/>
              <a:ea typeface="Lato"/>
              <a:cs typeface="Lato"/>
              <a:sym typeface="Lato"/>
            </a:endParaRPr>
          </a:p>
        </p:txBody>
      </p:sp>
      <p:pic>
        <p:nvPicPr>
          <p:cNvPr id="95" name="Google Shape;95;g2847c5c9424_0_0"/>
          <p:cNvPicPr preferRelativeResize="0"/>
          <p:nvPr/>
        </p:nvPicPr>
        <p:blipFill>
          <a:blip r:embed="rId3">
            <a:alphaModFix/>
          </a:blip>
          <a:stretch>
            <a:fillRect/>
          </a:stretch>
        </p:blipFill>
        <p:spPr>
          <a:xfrm>
            <a:off x="6635675" y="1844225"/>
            <a:ext cx="1872675" cy="187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0f8f53bf44_0_2"/>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01" name="Google Shape;101;g20f8f53bf44_0_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r>
              <a:rPr b="1" i="0" lang="en-GB" sz="2900" u="none" cap="none" strike="noStrike">
                <a:solidFill>
                  <a:schemeClr val="lt1"/>
                </a:solidFill>
                <a:latin typeface="Lato"/>
                <a:ea typeface="Lato"/>
                <a:cs typeface="Lato"/>
                <a:sym typeface="Lato"/>
              </a:rPr>
              <a:t> </a:t>
            </a:r>
            <a:endParaRPr b="1" i="0" sz="2900" u="none" cap="none" strike="noStrike">
              <a:solidFill>
                <a:schemeClr val="lt1"/>
              </a:solidFill>
              <a:latin typeface="Lato"/>
              <a:ea typeface="Lato"/>
              <a:cs typeface="Lato"/>
              <a:sym typeface="Lato"/>
            </a:endParaRPr>
          </a:p>
        </p:txBody>
      </p:sp>
      <p:sp>
        <p:nvSpPr>
          <p:cNvPr id="102" name="Google Shape;102;g20f8f53bf44_0_2"/>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103" name="Google Shape;103;g20f8f53bf44_0_2"/>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200" u="none" cap="none" strike="noStrike">
                <a:solidFill>
                  <a:schemeClr val="dk1"/>
                </a:solidFill>
                <a:latin typeface="Lato"/>
                <a:ea typeface="Lato"/>
                <a:cs typeface="Lato"/>
                <a:sym typeface="Lato"/>
              </a:rPr>
              <a:t>The higher your student loan, the more you pay back each month</a:t>
            </a:r>
            <a:endParaRPr b="1" i="0" sz="2200" u="none" cap="none" strike="noStrike">
              <a:solidFill>
                <a:schemeClr val="dk1"/>
              </a:solidFill>
              <a:latin typeface="Lato"/>
              <a:ea typeface="Lato"/>
              <a:cs typeface="Lato"/>
              <a:sym typeface="Lato"/>
            </a:endParaRPr>
          </a:p>
        </p:txBody>
      </p:sp>
      <p:sp>
        <p:nvSpPr>
          <p:cNvPr id="104" name="Google Shape;104;g20f8f53bf44_0_2"/>
          <p:cNvSpPr txBox="1"/>
          <p:nvPr/>
        </p:nvSpPr>
        <p:spPr>
          <a:xfrm>
            <a:off x="2780935" y="3025481"/>
            <a:ext cx="3168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accent1"/>
                </a:solidFill>
                <a:latin typeface="Lato"/>
                <a:ea typeface="Lato"/>
                <a:cs typeface="Lato"/>
                <a:sym typeface="Lato"/>
              </a:rPr>
              <a:t>FALSE</a:t>
            </a:r>
            <a:endParaRPr b="1" i="0" sz="44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