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96"/>
    <p:restoredTop sz="94645"/>
  </p:normalViewPr>
  <p:slideViewPr>
    <p:cSldViewPr snapToGrid="0" snapToObjects="1">
      <p:cViewPr varScale="1">
        <p:scale>
          <a:sx n="172" d="100"/>
          <a:sy n="172" d="100"/>
        </p:scale>
        <p:origin x="1472"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11/25/25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image" Target="../media/image1.jpg"/><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hyperlink" Target="http://DoViewPlanning.Org" TargetMode="External"/><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9492" y="161544"/>
            <a:ext cx="5698273" cy="738664"/>
          </a:xfrm>
          <a:prstGeom prst="rect">
            <a:avLst/>
          </a:prstGeom>
          <a:noFill/>
        </p:spPr>
        <p:txBody>
          <a:bodyPr wrap="square" lIns="0" tIns="0" rIns="0" bIns="0">
            <a:spAutoFit/>
          </a:bodyPr>
          <a:lstStyle/>
          <a:p>
            <a:pPr algn="ctr">
              <a:defRPr sz="2400">
                <a:solidFill>
                  <a:srgbClr val="000000"/>
                </a:solidFill>
              </a:defRPr>
            </a:pPr>
            <a:r>
              <a:rPr dirty="0"/>
              <a:t>NZ Ministry of Social Development (MSD) DoView Strategy Diagram</a:t>
            </a:r>
          </a:p>
        </p:txBody>
      </p:sp>
      <p:sp>
        <p:nvSpPr>
          <p:cNvPr id="3" name="Rectangle 2">
            <a:hlinkClick r:id="rId2" action="ppaction://hlinksldjump"/>
          </p:cNvPr>
          <p:cNvSpPr/>
          <p:nvPr/>
        </p:nvSpPr>
        <p:spPr>
          <a:xfrm>
            <a:off x="3582000" y="1267920"/>
            <a:ext cx="1980000" cy="72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Final Outcomes</a:t>
            </a:r>
          </a:p>
        </p:txBody>
      </p:sp>
      <p:sp>
        <p:nvSpPr>
          <p:cNvPr id="4" name="Rectangle 3"/>
          <p:cNvSpPr/>
          <p:nvPr/>
        </p:nvSpPr>
        <p:spPr>
          <a:xfrm>
            <a:off x="3582000" y="1267920"/>
            <a:ext cx="19800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1242000" y="2309076"/>
            <a:ext cx="6660000" cy="18288"/>
          </a:xfrm>
          <a:prstGeom prst="rect">
            <a:avLst/>
          </a:prstGeom>
          <a:solidFill>
            <a:srgbClr val="9696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a:hlinkClick r:id="rId3" action="ppaction://hlinksldjump"/>
          </p:cNvPr>
          <p:cNvSpPr/>
          <p:nvPr/>
        </p:nvSpPr>
        <p:spPr>
          <a:xfrm>
            <a:off x="1242000" y="2648520"/>
            <a:ext cx="1980000" cy="72000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MSD Purpose, Outcomes &amp; Impacts (Te Pae Tawhiti and Outcomes Framework)</a:t>
            </a:r>
          </a:p>
        </p:txBody>
      </p:sp>
      <p:sp>
        <p:nvSpPr>
          <p:cNvPr id="7" name="Rectangle 6">
            <a:hlinkClick r:id="rId4" action="ppaction://hlinksldjump"/>
          </p:cNvPr>
          <p:cNvSpPr/>
          <p:nvPr/>
        </p:nvSpPr>
        <p:spPr>
          <a:xfrm>
            <a:off x="3582000" y="2648520"/>
            <a:ext cx="1980000" cy="72000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Client Employment &amp; Income Support Pathways</a:t>
            </a:r>
          </a:p>
        </p:txBody>
      </p:sp>
      <p:sp>
        <p:nvSpPr>
          <p:cNvPr id="8" name="Rectangle 7">
            <a:hlinkClick r:id="rId5" action="ppaction://hlinksldjump"/>
          </p:cNvPr>
          <p:cNvSpPr/>
          <p:nvPr/>
        </p:nvSpPr>
        <p:spPr>
          <a:xfrm>
            <a:off x="5922000" y="2648520"/>
            <a:ext cx="1980000" cy="72000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Safe, Inclusive &amp; Resilient Communities</a:t>
            </a:r>
          </a:p>
        </p:txBody>
      </p:sp>
      <p:sp>
        <p:nvSpPr>
          <p:cNvPr id="9" name="Rectangle 8">
            <a:hlinkClick r:id="rId6" action="ppaction://hlinksldjump"/>
          </p:cNvPr>
          <p:cNvSpPr/>
          <p:nvPr/>
        </p:nvSpPr>
        <p:spPr>
          <a:xfrm>
            <a:off x="1242000" y="3800520"/>
            <a:ext cx="1980000" cy="72000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Service Delivery Channels &amp; Client Experience</a:t>
            </a:r>
          </a:p>
        </p:txBody>
      </p:sp>
      <p:sp>
        <p:nvSpPr>
          <p:cNvPr id="10" name="Rectangle 9">
            <a:hlinkClick r:id="rId7" action="ppaction://hlinksldjump"/>
          </p:cNvPr>
          <p:cNvSpPr/>
          <p:nvPr/>
        </p:nvSpPr>
        <p:spPr>
          <a:xfrm>
            <a:off x="3582000" y="3800520"/>
            <a:ext cx="1980000" cy="72000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Partnering with Māori, Communities &amp; Providers</a:t>
            </a:r>
          </a:p>
        </p:txBody>
      </p:sp>
      <p:sp>
        <p:nvSpPr>
          <p:cNvPr id="11" name="Rectangle 10">
            <a:hlinkClick r:id="rId8" action="ppaction://hlinksldjump"/>
          </p:cNvPr>
          <p:cNvSpPr/>
          <p:nvPr/>
        </p:nvSpPr>
        <p:spPr>
          <a:xfrm>
            <a:off x="5922000" y="3800520"/>
            <a:ext cx="1980000" cy="72000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Policy, Strategy, Insights &amp; Social Investment</a:t>
            </a:r>
          </a:p>
        </p:txBody>
      </p:sp>
      <p:sp>
        <p:nvSpPr>
          <p:cNvPr id="12" name="Rectangle 11">
            <a:hlinkClick r:id="rId9" action="ppaction://hlinksldjump"/>
          </p:cNvPr>
          <p:cNvSpPr/>
          <p:nvPr/>
        </p:nvSpPr>
        <p:spPr>
          <a:xfrm>
            <a:off x="1242000" y="4952520"/>
            <a:ext cx="1980000" cy="72000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People, Capability, Values &amp; Culture</a:t>
            </a:r>
          </a:p>
        </p:txBody>
      </p:sp>
      <p:sp>
        <p:nvSpPr>
          <p:cNvPr id="13" name="Rectangle 12">
            <a:hlinkClick r:id="rId10" action="ppaction://hlinksldjump"/>
          </p:cNvPr>
          <p:cNvSpPr/>
          <p:nvPr/>
        </p:nvSpPr>
        <p:spPr>
          <a:xfrm>
            <a:off x="5922000" y="4952520"/>
            <a:ext cx="1980000" cy="72000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Organisational Assurance, Governance &amp; Enabling Infrastructure</a:t>
            </a:r>
          </a:p>
        </p:txBody>
      </p:sp>
      <p:sp>
        <p:nvSpPr>
          <p:cNvPr id="14" name="TextBox 13"/>
          <p:cNvSpPr txBox="1"/>
          <p:nvPr/>
        </p:nvSpPr>
        <p:spPr>
          <a:xfrm>
            <a:off x="713280" y="6537960"/>
            <a:ext cx="8156400" cy="246221"/>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  </a:t>
            </a:r>
            <a:r>
              <a:rPr lang="en-AU" dirty="0"/>
              <a:t>a021 </a:t>
            </a:r>
            <a:r>
              <a:rPr dirty="0"/>
              <a:t>2025-11-25 09:53</a:t>
            </a:r>
          </a:p>
        </p:txBody>
      </p:sp>
      <p:sp>
        <p:nvSpPr>
          <p:cNvPr id="15" name="TextBox 14"/>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11"/>
              </a:rPr>
              <a:t>DoViewPlanning.Org</a:t>
            </a:r>
          </a:p>
        </p:txBody>
      </p:sp>
      <p:sp>
        <p:nvSpPr>
          <p:cNvPr id="16" name="TextBox 15"/>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17" name="Google Shape;104;p1" title="Doview new.jpeg">
            <a:extLst>
              <a:ext uri="{FF2B5EF4-FFF2-40B4-BE49-F238E27FC236}">
                <a16:creationId xmlns:a16="http://schemas.microsoft.com/office/drawing/2014/main" id="{7859B563-FF13-9215-196D-1ECAA527D35D}"/>
              </a:ext>
            </a:extLst>
          </p:cNvPr>
          <p:cNvPicPr preferRelativeResize="0"/>
          <p:nvPr/>
        </p:nvPicPr>
        <p:blipFill>
          <a:blip r:embed="rId12">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Organisational Assurance, Governance &amp; Enabling Infrastructure</a:t>
            </a:r>
          </a:p>
        </p:txBody>
      </p:sp>
      <p:sp>
        <p:nvSpPr>
          <p:cNvPr id="5" name="Rectangle 4"/>
          <p:cNvSpPr/>
          <p:nvPr/>
        </p:nvSpPr>
        <p:spPr>
          <a:xfrm>
            <a:off x="274320" y="2344422"/>
            <a:ext cx="1302512" cy="713232"/>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Governance structures and delegations clearly defined</a:t>
            </a:r>
          </a:p>
        </p:txBody>
      </p:sp>
      <p:sp>
        <p:nvSpPr>
          <p:cNvPr id="6" name="Rectangle 5"/>
          <p:cNvSpPr/>
          <p:nvPr/>
        </p:nvSpPr>
        <p:spPr>
          <a:xfrm>
            <a:off x="274320" y="3258822"/>
            <a:ext cx="1302512"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Roles and accountabilities for stewardship and operations clarified</a:t>
            </a:r>
          </a:p>
        </p:txBody>
      </p:sp>
      <p:sp>
        <p:nvSpPr>
          <p:cNvPr id="7" name="Rectangle 6"/>
          <p:cNvSpPr/>
          <p:nvPr/>
        </p:nvSpPr>
        <p:spPr>
          <a:xfrm>
            <a:off x="274320" y="4352038"/>
            <a:ext cx="1302512"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Governance forums supported with timely and high-quality information</a:t>
            </a:r>
          </a:p>
        </p:txBody>
      </p:sp>
      <p:sp>
        <p:nvSpPr>
          <p:cNvPr id="8" name="Right Arrow 7"/>
          <p:cNvSpPr/>
          <p:nvPr/>
        </p:nvSpPr>
        <p:spPr>
          <a:xfrm>
            <a:off x="1869440" y="366623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220595" y="2073149"/>
            <a:ext cx="99517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Enterprise risk management framework applied consistently</a:t>
            </a:r>
          </a:p>
        </p:txBody>
      </p:sp>
      <p:sp>
        <p:nvSpPr>
          <p:cNvPr id="10" name="Rectangle 9"/>
          <p:cNvSpPr/>
          <p:nvPr/>
        </p:nvSpPr>
        <p:spPr>
          <a:xfrm>
            <a:off x="2220595" y="3350260"/>
            <a:ext cx="99517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Privacy, human rights and ethics frameworks embedded in practice</a:t>
            </a:r>
          </a:p>
        </p:txBody>
      </p:sp>
      <p:sp>
        <p:nvSpPr>
          <p:cNvPr id="11" name="Rectangle 10"/>
          <p:cNvSpPr/>
          <p:nvPr/>
        </p:nvSpPr>
        <p:spPr>
          <a:xfrm>
            <a:off x="2220595" y="4627371"/>
            <a:ext cx="995172"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Internal audit and assurance insights acted on</a:t>
            </a:r>
          </a:p>
        </p:txBody>
      </p:sp>
      <p:sp>
        <p:nvSpPr>
          <p:cNvPr id="12" name="Right Arrow 11"/>
          <p:cNvSpPr/>
          <p:nvPr/>
        </p:nvSpPr>
        <p:spPr>
          <a:xfrm>
            <a:off x="3317875" y="368554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775710" y="1523496"/>
            <a:ext cx="1072007" cy="1259839"/>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Core digital platforms and business systems maintained and modernised</a:t>
            </a:r>
          </a:p>
        </p:txBody>
      </p:sp>
      <p:sp>
        <p:nvSpPr>
          <p:cNvPr id="14" name="Rectangle 13"/>
          <p:cNvSpPr/>
          <p:nvPr/>
        </p:nvSpPr>
        <p:spPr>
          <a:xfrm>
            <a:off x="3775710" y="2984503"/>
            <a:ext cx="1072007"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Data and information managed securely and used appropriately</a:t>
            </a:r>
          </a:p>
        </p:txBody>
      </p:sp>
      <p:sp>
        <p:nvSpPr>
          <p:cNvPr id="15" name="Rectangle 14"/>
          <p:cNvSpPr/>
          <p:nvPr/>
        </p:nvSpPr>
        <p:spPr>
          <a:xfrm>
            <a:off x="3775710" y="4261614"/>
            <a:ext cx="1072007" cy="713232"/>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Cybersecurity and system resilience enhanced</a:t>
            </a:r>
          </a:p>
        </p:txBody>
      </p:sp>
      <p:sp>
        <p:nvSpPr>
          <p:cNvPr id="16" name="Rectangle 15"/>
          <p:cNvSpPr/>
          <p:nvPr/>
        </p:nvSpPr>
        <p:spPr>
          <a:xfrm>
            <a:off x="3775710" y="5176014"/>
            <a:ext cx="1072007"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Technology solutions aligned with front-line and client needs</a:t>
            </a:r>
          </a:p>
        </p:txBody>
      </p:sp>
      <p:sp>
        <p:nvSpPr>
          <p:cNvPr id="17" name="Right Arrow 16"/>
          <p:cNvSpPr/>
          <p:nvPr/>
        </p:nvSpPr>
        <p:spPr>
          <a:xfrm>
            <a:off x="5049774" y="372516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5469572" y="2103120"/>
            <a:ext cx="114884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Investment and asset management aligned with strategic priorities</a:t>
            </a:r>
          </a:p>
        </p:txBody>
      </p:sp>
      <p:sp>
        <p:nvSpPr>
          <p:cNvPr id="19" name="Rectangle 18"/>
          <p:cNvSpPr/>
          <p:nvPr/>
        </p:nvSpPr>
        <p:spPr>
          <a:xfrm>
            <a:off x="5469572" y="3380231"/>
            <a:ext cx="1148842"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Procurement and commercial practices deliver value for money</a:t>
            </a:r>
          </a:p>
        </p:txBody>
      </p:sp>
      <p:sp>
        <p:nvSpPr>
          <p:cNvPr id="20" name="Rectangle 19"/>
          <p:cNvSpPr/>
          <p:nvPr/>
        </p:nvSpPr>
        <p:spPr>
          <a:xfrm>
            <a:off x="5469572" y="4473447"/>
            <a:ext cx="114884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Environmental sustainability and emissions reduction initiatives progressed</a:t>
            </a:r>
          </a:p>
        </p:txBody>
      </p:sp>
      <p:sp>
        <p:nvSpPr>
          <p:cNvPr id="21" name="Right Arrow 20"/>
          <p:cNvSpPr/>
          <p:nvPr/>
        </p:nvSpPr>
        <p:spPr>
          <a:xfrm>
            <a:off x="6742875" y="3698239"/>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7331710" y="1943911"/>
            <a:ext cx="1463040" cy="778434"/>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Compliance with legislation and public finance requirements maintained</a:t>
            </a:r>
          </a:p>
        </p:txBody>
      </p:sp>
      <p:sp>
        <p:nvSpPr>
          <p:cNvPr id="23" name="Rectangle 22"/>
          <p:cNvSpPr/>
          <p:nvPr/>
        </p:nvSpPr>
        <p:spPr>
          <a:xfrm>
            <a:off x="7331710" y="2904716"/>
            <a:ext cx="1463040" cy="713232"/>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Preparedness for emergencies and shocks strengthened</a:t>
            </a:r>
          </a:p>
        </p:txBody>
      </p:sp>
      <p:sp>
        <p:nvSpPr>
          <p:cNvPr id="24" name="Rectangle 23"/>
          <p:cNvSpPr/>
          <p:nvPr/>
        </p:nvSpPr>
        <p:spPr>
          <a:xfrm>
            <a:off x="7331710" y="3729203"/>
            <a:ext cx="1463040" cy="713232"/>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Transparency and public reporting on performance improved</a:t>
            </a:r>
          </a:p>
        </p:txBody>
      </p:sp>
      <p:sp>
        <p:nvSpPr>
          <p:cNvPr id="25" name="Rectangle 24"/>
          <p:cNvSpPr/>
          <p:nvPr/>
        </p:nvSpPr>
        <p:spPr>
          <a:xfrm>
            <a:off x="7331710" y="4566369"/>
            <a:ext cx="1463040" cy="1023039"/>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Confidence of Ministers, public and partners in MSD stewardship strengthened</a:t>
            </a:r>
          </a:p>
        </p:txBody>
      </p:sp>
      <p:sp>
        <p:nvSpPr>
          <p:cNvPr id="26" name="TextBox 2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27" name="TextBox 2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8" name="TextBox 27">
            <a:extLst>
              <a:ext uri="{FF2B5EF4-FFF2-40B4-BE49-F238E27FC236}">
                <a16:creationId xmlns:a16="http://schemas.microsoft.com/office/drawing/2014/main" id="{04AA7DE2-98B7-EA6E-806F-B2DD18EE4EF9}"/>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29" name="Google Shape;104;p1" title="Doview new.jpeg">
            <a:extLst>
              <a:ext uri="{FF2B5EF4-FFF2-40B4-BE49-F238E27FC236}">
                <a16:creationId xmlns:a16="http://schemas.microsoft.com/office/drawing/2014/main" id="{B4D22C54-E92A-D58A-65B8-E74621DD4480}"/>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4" name="TextBox 3"/>
          <p:cNvSpPr txBox="1"/>
          <p:nvPr/>
        </p:nvSpPr>
        <p:spPr>
          <a:xfrm>
            <a:off x="457200" y="777240"/>
            <a:ext cx="8229600" cy="548640"/>
          </a:xfrm>
          <a:prstGeom prst="rect">
            <a:avLst/>
          </a:prstGeom>
          <a:noFill/>
        </p:spPr>
        <p:txBody>
          <a:bodyPr wrap="none">
            <a:spAutoFit/>
          </a:bodyPr>
          <a:lstStyle/>
          <a:p>
            <a:pPr algn="ctr">
              <a:defRPr sz="2200">
                <a:solidFill>
                  <a:srgbClr val="000000"/>
                </a:solidFill>
              </a:defRPr>
            </a:pPr>
            <a:r>
              <a:t>What is a DoView?</a:t>
            </a:r>
          </a:p>
        </p:txBody>
      </p:sp>
      <p:sp>
        <p:nvSpPr>
          <p:cNvPr id="5" name="TextBox 4"/>
          <p:cNvSpPr txBox="1"/>
          <p:nvPr/>
        </p:nvSpPr>
        <p:spPr>
          <a:xfrm>
            <a:off x="640080" y="1463040"/>
            <a:ext cx="7863840" cy="4480560"/>
          </a:xfrm>
          <a:prstGeom prst="rect">
            <a:avLst/>
          </a:prstGeom>
          <a:noFill/>
        </p:spPr>
        <p:txBody>
          <a:bodyPr wrap="square" tIns="0" bIns="0">
            <a:spAutoFit/>
          </a:bodyPr>
          <a:lstStyle/>
          <a:p>
            <a:pPr algn="l">
              <a:defRPr sz="1600">
                <a:solidFill>
                  <a:srgbClr val="000000"/>
                </a:solidFill>
              </a:defRPr>
            </a:pPr>
            <a:r>
              <a:t>A DoView is a new type of diagram used to clarify the underlying ‘This-Then’ logic behind any issue. For example, in strategy and planning, all planning approaches are based on assumptions such as: if we do THIS, THEN that will happen.</a:t>
            </a:r>
            <a:br/>
            <a:br/>
            <a:r>
              <a:t>A DoView makes these assumptions explicit, allowing them to be examined, evaluated and used to make better strategic decisions. A DoView works as a shared thinking tool, helping teams align their mental models about objectives. In planning, DoViews assist with prioritising outcomes, placing indicators next to the boxes they measure, aligning activities with outcomes, measuring performance, evaluating impact, and guiding improvement efforts.</a:t>
            </a:r>
            <a:br/>
            <a:br/>
            <a:r>
              <a:t>DoViews can also analyse any document that is being used to think strategically about taking action—it surfaces the implicit ‘This-Then’ claims. For example, a DoView of a scientific paper reveals its logical structure, making it easier to summarise and understand. DoViewing a document highlights its implications for action.</a:t>
            </a:r>
            <a:br/>
            <a:br/>
            <a:r>
              <a:t>To generate a DoView about anything, visit DoViewPlanning.Org for the free AI DoView Drawing Prompt (ChatGPT). DoViews are powerful for summarising any complex content and accelerating understanding prior to taking any type of action in the world.</a:t>
            </a:r>
          </a:p>
        </p:txBody>
      </p:sp>
      <p:sp>
        <p:nvSpPr>
          <p:cNvPr id="6" name="TextBox 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7" name="TextBox 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8" name="TextBox 7">
            <a:extLst>
              <a:ext uri="{FF2B5EF4-FFF2-40B4-BE49-F238E27FC236}">
                <a16:creationId xmlns:a16="http://schemas.microsoft.com/office/drawing/2014/main" id="{FF27C895-D48F-A89A-34FC-930DA797D12B}"/>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9" name="Google Shape;104;p1" title="Doview new.jpeg">
            <a:extLst>
              <a:ext uri="{FF2B5EF4-FFF2-40B4-BE49-F238E27FC236}">
                <a16:creationId xmlns:a16="http://schemas.microsoft.com/office/drawing/2014/main" id="{F7585926-1D58-3643-F1BD-C728E6D40926}"/>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2000" b="1">
                <a:solidFill>
                  <a:srgbClr val="000000"/>
                </a:solidFill>
                <a:latin typeface="Calibri"/>
              </a:rPr>
              <a:t>Final Outcomes</a:t>
            </a:r>
          </a:p>
        </p:txBody>
      </p:sp>
      <p:sp>
        <p:nvSpPr>
          <p:cNvPr id="4" name="Rectangle 3"/>
          <p:cNvSpPr/>
          <p:nvPr/>
        </p:nvSpPr>
        <p:spPr>
          <a:xfrm>
            <a:off x="457200" y="868680"/>
            <a:ext cx="82296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85800" y="155448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People, whānau and communities’ social and economic wellbeing improved</a:t>
            </a:r>
          </a:p>
        </p:txBody>
      </p:sp>
      <p:sp>
        <p:nvSpPr>
          <p:cNvPr id="7" name="Rectangle 6"/>
          <p:cNvSpPr/>
          <p:nvPr/>
        </p:nvSpPr>
        <p:spPr>
          <a:xfrm>
            <a:off x="685800" y="155448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685800" y="233172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Access to required income and social support improved</a:t>
            </a:r>
          </a:p>
        </p:txBody>
      </p:sp>
      <p:sp>
        <p:nvSpPr>
          <p:cNvPr id="9" name="Rectangle 8"/>
          <p:cNvSpPr/>
          <p:nvPr/>
        </p:nvSpPr>
        <p:spPr>
          <a:xfrm>
            <a:off x="685800" y="233172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85800" y="310896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Resilience and inclusion of communities strengthened</a:t>
            </a:r>
          </a:p>
        </p:txBody>
      </p:sp>
      <p:sp>
        <p:nvSpPr>
          <p:cNvPr id="11" name="Rectangle 10"/>
          <p:cNvSpPr/>
          <p:nvPr/>
        </p:nvSpPr>
        <p:spPr>
          <a:xfrm>
            <a:off x="685800" y="310896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685800" y="388620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Positive participation in society and potential realised</a:t>
            </a:r>
          </a:p>
        </p:txBody>
      </p:sp>
      <p:sp>
        <p:nvSpPr>
          <p:cNvPr id="13" name="Rectangle 12"/>
          <p:cNvSpPr/>
          <p:nvPr/>
        </p:nvSpPr>
        <p:spPr>
          <a:xfrm>
            <a:off x="685800" y="388620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685800" y="466344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Equity of outcomes, particularly for Māori, improved</a:t>
            </a:r>
          </a:p>
        </p:txBody>
      </p:sp>
      <p:sp>
        <p:nvSpPr>
          <p:cNvPr id="15" name="Rectangle 14"/>
          <p:cNvSpPr/>
          <p:nvPr/>
        </p:nvSpPr>
        <p:spPr>
          <a:xfrm>
            <a:off x="685800" y="466344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685800" y="544068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Trust and confidence in the welfare system strengthened</a:t>
            </a:r>
          </a:p>
        </p:txBody>
      </p:sp>
      <p:sp>
        <p:nvSpPr>
          <p:cNvPr id="17" name="Rectangle 16"/>
          <p:cNvSpPr/>
          <p:nvPr/>
        </p:nvSpPr>
        <p:spPr>
          <a:xfrm>
            <a:off x="685800" y="544068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19" name="TextBox 18"/>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0" name="TextBox 19">
            <a:extLst>
              <a:ext uri="{FF2B5EF4-FFF2-40B4-BE49-F238E27FC236}">
                <a16:creationId xmlns:a16="http://schemas.microsoft.com/office/drawing/2014/main" id="{8DAE3009-BB6E-A409-3FEA-66A16B8B313D}"/>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21" name="Google Shape;104;p1" title="Doview new.jpeg">
            <a:extLst>
              <a:ext uri="{FF2B5EF4-FFF2-40B4-BE49-F238E27FC236}">
                <a16:creationId xmlns:a16="http://schemas.microsoft.com/office/drawing/2014/main" id="{8AC4C74B-F9AD-1392-F87C-D07C529B8A34}"/>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MSD Purpose, Outcomes &amp; Impacts (Te Pae Tawhiti and Outcomes Framework)</a:t>
            </a:r>
          </a:p>
        </p:txBody>
      </p:sp>
      <p:sp>
        <p:nvSpPr>
          <p:cNvPr id="5" name="Rectangle 4"/>
          <p:cNvSpPr/>
          <p:nvPr/>
        </p:nvSpPr>
        <p:spPr>
          <a:xfrm>
            <a:off x="274320" y="2559983"/>
            <a:ext cx="1146937" cy="1259839"/>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Purpose to help New Zealanders to be safe, strong and independent clarified</a:t>
            </a:r>
          </a:p>
        </p:txBody>
      </p:sp>
      <p:sp>
        <p:nvSpPr>
          <p:cNvPr id="6" name="Rectangle 5"/>
          <p:cNvSpPr/>
          <p:nvPr/>
        </p:nvSpPr>
        <p:spPr>
          <a:xfrm>
            <a:off x="274320" y="4020990"/>
            <a:ext cx="1146937"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Lead role in managing and delivering New Zealand’s welfare system confirmed</a:t>
            </a:r>
          </a:p>
        </p:txBody>
      </p:sp>
      <p:sp>
        <p:nvSpPr>
          <p:cNvPr id="7" name="Right Arrow 6"/>
          <p:cNvSpPr/>
          <p:nvPr/>
        </p:nvSpPr>
        <p:spPr>
          <a:xfrm>
            <a:off x="1713865" y="3700443"/>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176178" y="1947910"/>
            <a:ext cx="1593214" cy="768581"/>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Commitment as a Te Tiriti o Waitangi partner honoured in strategy and practice</a:t>
            </a:r>
          </a:p>
        </p:txBody>
      </p:sp>
      <p:sp>
        <p:nvSpPr>
          <p:cNvPr id="9" name="Rectangle 8"/>
          <p:cNvSpPr/>
          <p:nvPr/>
        </p:nvSpPr>
        <p:spPr>
          <a:xfrm>
            <a:off x="2169448" y="2853651"/>
            <a:ext cx="1593214" cy="637219"/>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Te Pae Tata Māori Strategy and Action Plan embedded across MSD</a:t>
            </a:r>
          </a:p>
        </p:txBody>
      </p:sp>
      <p:sp>
        <p:nvSpPr>
          <p:cNvPr id="10" name="Rectangle 9"/>
          <p:cNvSpPr/>
          <p:nvPr/>
        </p:nvSpPr>
        <p:spPr>
          <a:xfrm>
            <a:off x="2169448" y="3628030"/>
            <a:ext cx="1593214" cy="899944"/>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Population strategies such as Pacific Prosperity aligned with Te Pae Tawhiti outcomes</a:t>
            </a:r>
          </a:p>
        </p:txBody>
      </p:sp>
      <p:sp>
        <p:nvSpPr>
          <p:cNvPr id="11" name="Rectangle 10"/>
          <p:cNvSpPr/>
          <p:nvPr/>
        </p:nvSpPr>
        <p:spPr>
          <a:xfrm>
            <a:off x="2169448" y="4734456"/>
            <a:ext cx="1593214" cy="899944"/>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Equity considerations for other priority groups integrated in strategic planning</a:t>
            </a:r>
          </a:p>
        </p:txBody>
      </p:sp>
      <p:sp>
        <p:nvSpPr>
          <p:cNvPr id="12" name="Right Arrow 11"/>
          <p:cNvSpPr/>
          <p:nvPr/>
        </p:nvSpPr>
        <p:spPr>
          <a:xfrm>
            <a:off x="3968941" y="371720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301694" y="1504264"/>
            <a:ext cx="1785236" cy="819569"/>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Mana manaaki – positive experience for clients embedded as a strategic shift</a:t>
            </a:r>
          </a:p>
        </p:txBody>
      </p:sp>
      <p:sp>
        <p:nvSpPr>
          <p:cNvPr id="14" name="Rectangle 13"/>
          <p:cNvSpPr/>
          <p:nvPr/>
        </p:nvSpPr>
        <p:spPr>
          <a:xfrm>
            <a:off x="4301694" y="2450574"/>
            <a:ext cx="1785236" cy="67949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Kotahitanga – partnering for greater impact embedded as a strategic shift</a:t>
            </a:r>
          </a:p>
        </p:txBody>
      </p:sp>
      <p:sp>
        <p:nvSpPr>
          <p:cNvPr id="15" name="Rectangle 14"/>
          <p:cNvSpPr/>
          <p:nvPr/>
        </p:nvSpPr>
        <p:spPr>
          <a:xfrm>
            <a:off x="4312852" y="3246869"/>
            <a:ext cx="1785236" cy="959646"/>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Kia takatū tātou – supporting long-term social and economic development embedded as a strategic shift</a:t>
            </a:r>
          </a:p>
        </p:txBody>
      </p:sp>
      <p:sp>
        <p:nvSpPr>
          <p:cNvPr id="16" name="Rectangle 15"/>
          <p:cNvSpPr/>
          <p:nvPr/>
        </p:nvSpPr>
        <p:spPr>
          <a:xfrm>
            <a:off x="4301694" y="4323318"/>
            <a:ext cx="1785236" cy="899945"/>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Strategic outcomes for support, resilience and participation clearly articulated</a:t>
            </a:r>
          </a:p>
        </p:txBody>
      </p:sp>
      <p:sp>
        <p:nvSpPr>
          <p:cNvPr id="17" name="Rectangle 16"/>
          <p:cNvSpPr/>
          <p:nvPr/>
        </p:nvSpPr>
        <p:spPr>
          <a:xfrm>
            <a:off x="4312852" y="5353655"/>
            <a:ext cx="1785236" cy="819569"/>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Alignment between strategic shifts and outcomes framework maintained</a:t>
            </a:r>
          </a:p>
        </p:txBody>
      </p:sp>
      <p:sp>
        <p:nvSpPr>
          <p:cNvPr id="18" name="Right Arrow 17"/>
          <p:cNvSpPr/>
          <p:nvPr/>
        </p:nvSpPr>
        <p:spPr>
          <a:xfrm>
            <a:off x="6339211" y="371720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6836367" y="1711869"/>
            <a:ext cx="2015397" cy="653574"/>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Impact statements for access to support implemented and refined</a:t>
            </a:r>
          </a:p>
        </p:txBody>
      </p:sp>
      <p:sp>
        <p:nvSpPr>
          <p:cNvPr id="20" name="Rectangle 19"/>
          <p:cNvSpPr/>
          <p:nvPr/>
        </p:nvSpPr>
        <p:spPr>
          <a:xfrm>
            <a:off x="6836367" y="2473615"/>
            <a:ext cx="2015397" cy="725767"/>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Impact statements for effective support and sustainable employment implemented and refined</a:t>
            </a:r>
          </a:p>
        </p:txBody>
      </p:sp>
      <p:sp>
        <p:nvSpPr>
          <p:cNvPr id="21" name="Rectangle 20"/>
          <p:cNvSpPr/>
          <p:nvPr/>
        </p:nvSpPr>
        <p:spPr>
          <a:xfrm>
            <a:off x="6836367" y="3333523"/>
            <a:ext cx="2015397" cy="725767"/>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Impact statements for equity of outcomes, particularly for Māori, implemented and refined</a:t>
            </a:r>
          </a:p>
        </p:txBody>
      </p:sp>
      <p:sp>
        <p:nvSpPr>
          <p:cNvPr id="22" name="Rectangle 21"/>
          <p:cNvSpPr/>
          <p:nvPr/>
        </p:nvSpPr>
        <p:spPr>
          <a:xfrm>
            <a:off x="6836367" y="4171652"/>
            <a:ext cx="2015397" cy="959646"/>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Impact statements for trust and confidence in the welfare system implemented and refined</a:t>
            </a:r>
          </a:p>
        </p:txBody>
      </p:sp>
      <p:sp>
        <p:nvSpPr>
          <p:cNvPr id="23" name="Rectangle 22"/>
          <p:cNvSpPr/>
          <p:nvPr/>
        </p:nvSpPr>
        <p:spPr>
          <a:xfrm>
            <a:off x="6836367" y="5259018"/>
            <a:ext cx="2015396" cy="708965"/>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Outcomes framework, KPIs and reporting used to track progress and inform decisions</a:t>
            </a:r>
          </a:p>
        </p:txBody>
      </p:sp>
      <p:sp>
        <p:nvSpPr>
          <p:cNvPr id="24" name="TextBox 23"/>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25" name="TextBox 24"/>
          <p:cNvSpPr txBox="1"/>
          <p:nvPr/>
        </p:nvSpPr>
        <p:spPr>
          <a:xfrm>
            <a:off x="7095149" y="6245352"/>
            <a:ext cx="1828800" cy="274320"/>
          </a:xfrm>
          <a:prstGeom prst="rect">
            <a:avLst/>
          </a:prstGeom>
          <a:noFill/>
        </p:spPr>
        <p:txBody>
          <a:bodyPr wrap="none">
            <a:spAutoFit/>
          </a:bodyPr>
          <a:lstStyle/>
          <a:p>
            <a:pPr algn="r"/>
            <a:r>
              <a:rPr sz="1400" dirty="0">
                <a:solidFill>
                  <a:srgbClr val="0066CC"/>
                </a:solidFill>
                <a:latin typeface="Calibri"/>
                <a:hlinkClick r:id="rId3"/>
              </a:rPr>
              <a:t>DoViewPlanning.Org</a:t>
            </a:r>
          </a:p>
        </p:txBody>
      </p:sp>
      <p:sp>
        <p:nvSpPr>
          <p:cNvPr id="26" name="TextBox 25">
            <a:extLst>
              <a:ext uri="{FF2B5EF4-FFF2-40B4-BE49-F238E27FC236}">
                <a16:creationId xmlns:a16="http://schemas.microsoft.com/office/drawing/2014/main" id="{E6256BD0-E1FC-E840-4300-4683EC98B80D}"/>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27" name="Google Shape;104;p1" title="Doview new.jpeg">
            <a:extLst>
              <a:ext uri="{FF2B5EF4-FFF2-40B4-BE49-F238E27FC236}">
                <a16:creationId xmlns:a16="http://schemas.microsoft.com/office/drawing/2014/main" id="{ADCB039F-B68D-0D66-377C-63E866148129}"/>
              </a:ext>
            </a:extLst>
          </p:cNvPr>
          <p:cNvPicPr preferRelativeResize="0"/>
          <p:nvPr/>
        </p:nvPicPr>
        <p:blipFill>
          <a:blip r:embed="rId4">
            <a:alphaModFix/>
          </a:blip>
          <a:stretch>
            <a:fillRect/>
          </a:stretch>
        </p:blipFill>
        <p:spPr>
          <a:xfrm>
            <a:off x="6950330" y="6273578"/>
            <a:ext cx="289637" cy="26438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Client Employment &amp; Income Support Pathways</a:t>
            </a:r>
          </a:p>
        </p:txBody>
      </p:sp>
      <p:sp>
        <p:nvSpPr>
          <p:cNvPr id="5" name="Rectangle 4"/>
          <p:cNvSpPr/>
          <p:nvPr/>
        </p:nvSpPr>
        <p:spPr>
          <a:xfrm>
            <a:off x="204788" y="1801367"/>
            <a:ext cx="1072007" cy="1443736"/>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Potential clients who may benefit from MSD support identified through data and referrals</a:t>
            </a:r>
          </a:p>
        </p:txBody>
      </p:sp>
      <p:sp>
        <p:nvSpPr>
          <p:cNvPr id="6" name="Rectangle 5"/>
          <p:cNvSpPr/>
          <p:nvPr/>
        </p:nvSpPr>
        <p:spPr>
          <a:xfrm>
            <a:off x="204788" y="3446271"/>
            <a:ext cx="1072007"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Outreach to people, whānau and communities at risk of hardship strengthened</a:t>
            </a:r>
          </a:p>
        </p:txBody>
      </p:sp>
      <p:sp>
        <p:nvSpPr>
          <p:cNvPr id="7" name="Rectangle 6"/>
          <p:cNvSpPr/>
          <p:nvPr/>
        </p:nvSpPr>
        <p:spPr>
          <a:xfrm>
            <a:off x="204788" y="4907278"/>
            <a:ext cx="1072007" cy="1036322"/>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Client needs and life circumstances understood early</a:t>
            </a:r>
          </a:p>
        </p:txBody>
      </p:sp>
      <p:sp>
        <p:nvSpPr>
          <p:cNvPr id="8" name="Right Arrow 7"/>
          <p:cNvSpPr/>
          <p:nvPr/>
        </p:nvSpPr>
        <p:spPr>
          <a:xfrm>
            <a:off x="1392047" y="365302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673747" y="1463040"/>
            <a:ext cx="1072007" cy="122233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Eligibility for income support, housing and other assistance correctly assessed</a:t>
            </a:r>
          </a:p>
        </p:txBody>
      </p:sp>
      <p:sp>
        <p:nvSpPr>
          <p:cNvPr id="10" name="Rectangle 9"/>
          <p:cNvSpPr/>
          <p:nvPr/>
        </p:nvSpPr>
        <p:spPr>
          <a:xfrm>
            <a:off x="1683050" y="2819401"/>
            <a:ext cx="1072007" cy="908132"/>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Correct income support and superannuation entitlements established</a:t>
            </a:r>
          </a:p>
        </p:txBody>
      </p:sp>
      <p:sp>
        <p:nvSpPr>
          <p:cNvPr id="11" name="Rectangle 10"/>
          <p:cNvSpPr/>
          <p:nvPr/>
        </p:nvSpPr>
        <p:spPr>
          <a:xfrm>
            <a:off x="1683049" y="3881666"/>
            <a:ext cx="1072007" cy="111705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Student allowances, loans and related supports provided where needed</a:t>
            </a:r>
          </a:p>
        </p:txBody>
      </p:sp>
      <p:sp>
        <p:nvSpPr>
          <p:cNvPr id="12" name="Rectangle 11"/>
          <p:cNvSpPr/>
          <p:nvPr/>
        </p:nvSpPr>
        <p:spPr>
          <a:xfrm>
            <a:off x="1683049" y="5144595"/>
            <a:ext cx="1072007" cy="13640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Debt management and hardship assistance options explained to clients</a:t>
            </a:r>
          </a:p>
        </p:txBody>
      </p:sp>
      <p:sp>
        <p:nvSpPr>
          <p:cNvPr id="13" name="Right Arrow 12"/>
          <p:cNvSpPr/>
          <p:nvPr/>
        </p:nvSpPr>
        <p:spPr>
          <a:xfrm>
            <a:off x="2824882" y="368367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145635" y="2005451"/>
            <a:ext cx="1072007"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Health, disability and caring responsibilities that affect work participation identified</a:t>
            </a:r>
          </a:p>
        </p:txBody>
      </p:sp>
      <p:sp>
        <p:nvSpPr>
          <p:cNvPr id="15" name="Rectangle 14"/>
          <p:cNvSpPr/>
          <p:nvPr/>
        </p:nvSpPr>
        <p:spPr>
          <a:xfrm>
            <a:off x="3145635" y="3376170"/>
            <a:ext cx="10720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Social and housing barriers to work addressed in partnership with other agencies</a:t>
            </a:r>
          </a:p>
        </p:txBody>
      </p:sp>
      <p:sp>
        <p:nvSpPr>
          <p:cNvPr id="16" name="Rectangle 15"/>
          <p:cNvSpPr/>
          <p:nvPr/>
        </p:nvSpPr>
        <p:spPr>
          <a:xfrm>
            <a:off x="3145635" y="4573017"/>
            <a:ext cx="1072007"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Tailored wrap-around supports coordinated for people with complex needs</a:t>
            </a:r>
          </a:p>
        </p:txBody>
      </p:sp>
      <p:sp>
        <p:nvSpPr>
          <p:cNvPr id="17" name="Right Arrow 16"/>
          <p:cNvSpPr/>
          <p:nvPr/>
        </p:nvSpPr>
        <p:spPr>
          <a:xfrm>
            <a:off x="4266659" y="3703999"/>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4614594" y="2468779"/>
            <a:ext cx="981841" cy="1286461"/>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Work-readiness and skills development plans co-designed with clients</a:t>
            </a:r>
          </a:p>
        </p:txBody>
      </p:sp>
      <p:sp>
        <p:nvSpPr>
          <p:cNvPr id="19" name="Rectangle 18"/>
          <p:cNvSpPr/>
          <p:nvPr/>
        </p:nvSpPr>
        <p:spPr>
          <a:xfrm>
            <a:off x="4620267" y="3878411"/>
            <a:ext cx="981841" cy="1286461"/>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Education, training and employment preparation services accessed</a:t>
            </a:r>
          </a:p>
        </p:txBody>
      </p:sp>
      <p:sp>
        <p:nvSpPr>
          <p:cNvPr id="20" name="Right Arrow 19"/>
          <p:cNvSpPr/>
          <p:nvPr/>
        </p:nvSpPr>
        <p:spPr>
          <a:xfrm>
            <a:off x="5699685" y="3724793"/>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6052378" y="1489250"/>
            <a:ext cx="1232585" cy="1286461"/>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Clients matched to suitable employment, training or community participation opportunities</a:t>
            </a:r>
          </a:p>
        </p:txBody>
      </p:sp>
      <p:sp>
        <p:nvSpPr>
          <p:cNvPr id="22" name="Rectangle 21"/>
          <p:cNvSpPr/>
          <p:nvPr/>
        </p:nvSpPr>
        <p:spPr>
          <a:xfrm>
            <a:off x="6060313" y="2901625"/>
            <a:ext cx="1232585" cy="951184"/>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Employer relationships and </a:t>
            </a:r>
            <a:r>
              <a:rPr sz="1100" b="0" dirty="0" err="1">
                <a:solidFill>
                  <a:srgbClr val="000000"/>
                </a:solidFill>
              </a:rPr>
              <a:t>labour</a:t>
            </a:r>
            <a:r>
              <a:rPr sz="1100" b="0" dirty="0">
                <a:solidFill>
                  <a:srgbClr val="000000"/>
                </a:solidFill>
              </a:rPr>
              <a:t> market partnerships developed</a:t>
            </a:r>
          </a:p>
        </p:txBody>
      </p:sp>
      <p:sp>
        <p:nvSpPr>
          <p:cNvPr id="23" name="Rectangle 22"/>
          <p:cNvSpPr/>
          <p:nvPr/>
        </p:nvSpPr>
        <p:spPr>
          <a:xfrm>
            <a:off x="6052377" y="4000298"/>
            <a:ext cx="1232585" cy="81086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In-work and transition supports provided to sustain outcomes</a:t>
            </a:r>
          </a:p>
        </p:txBody>
      </p:sp>
      <p:sp>
        <p:nvSpPr>
          <p:cNvPr id="24" name="Rectangle 23"/>
          <p:cNvSpPr/>
          <p:nvPr/>
        </p:nvSpPr>
        <p:spPr>
          <a:xfrm>
            <a:off x="6052377" y="4942160"/>
            <a:ext cx="1232585" cy="1075944"/>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Benefit exits into sustainable employment or other appropriate pathways achieved</a:t>
            </a:r>
          </a:p>
        </p:txBody>
      </p:sp>
      <p:sp>
        <p:nvSpPr>
          <p:cNvPr id="25" name="Right Arrow 24"/>
          <p:cNvSpPr/>
          <p:nvPr/>
        </p:nvSpPr>
        <p:spPr>
          <a:xfrm>
            <a:off x="7397494" y="3703999"/>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Rectangle 25"/>
          <p:cNvSpPr/>
          <p:nvPr/>
        </p:nvSpPr>
        <p:spPr>
          <a:xfrm>
            <a:off x="7797673" y="1934569"/>
            <a:ext cx="1072007"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Client incomes and living standards improved</a:t>
            </a:r>
          </a:p>
        </p:txBody>
      </p:sp>
      <p:sp>
        <p:nvSpPr>
          <p:cNvPr id="27" name="Rectangle 26"/>
          <p:cNvSpPr/>
          <p:nvPr/>
        </p:nvSpPr>
        <p:spPr>
          <a:xfrm>
            <a:off x="7797673" y="3027785"/>
            <a:ext cx="10720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Reliance on income support over the life course reduced</a:t>
            </a:r>
          </a:p>
        </p:txBody>
      </p:sp>
      <p:sp>
        <p:nvSpPr>
          <p:cNvPr id="28" name="Rectangle 27"/>
          <p:cNvSpPr/>
          <p:nvPr/>
        </p:nvSpPr>
        <p:spPr>
          <a:xfrm>
            <a:off x="7797673" y="4304896"/>
            <a:ext cx="10720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Social and economic participation of clients and whānau</a:t>
            </a:r>
            <a:r>
              <a:rPr lang="en-AU" sz="1100" b="1" dirty="0">
                <a:solidFill>
                  <a:srgbClr val="000000"/>
                </a:solidFill>
              </a:rPr>
              <a:t>/family</a:t>
            </a:r>
            <a:r>
              <a:rPr sz="1100" b="1" dirty="0">
                <a:solidFill>
                  <a:srgbClr val="000000"/>
                </a:solidFill>
              </a:rPr>
              <a:t> strengthened</a:t>
            </a:r>
          </a:p>
        </p:txBody>
      </p:sp>
      <p:sp>
        <p:nvSpPr>
          <p:cNvPr id="29" name="TextBox 28"/>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30" name="TextBox 29"/>
          <p:cNvSpPr txBox="1"/>
          <p:nvPr/>
        </p:nvSpPr>
        <p:spPr>
          <a:xfrm>
            <a:off x="7178040" y="6213248"/>
            <a:ext cx="1828800" cy="274320"/>
          </a:xfrm>
          <a:prstGeom prst="rect">
            <a:avLst/>
          </a:prstGeom>
          <a:noFill/>
        </p:spPr>
        <p:txBody>
          <a:bodyPr wrap="none">
            <a:spAutoFit/>
          </a:bodyPr>
          <a:lstStyle/>
          <a:p>
            <a:pPr algn="r"/>
            <a:r>
              <a:rPr sz="1400" dirty="0">
                <a:solidFill>
                  <a:srgbClr val="0066CC"/>
                </a:solidFill>
                <a:latin typeface="Calibri"/>
                <a:hlinkClick r:id="rId3"/>
              </a:rPr>
              <a:t>DoViewPlanning.Org</a:t>
            </a:r>
          </a:p>
        </p:txBody>
      </p:sp>
      <p:sp>
        <p:nvSpPr>
          <p:cNvPr id="31" name="TextBox 30">
            <a:extLst>
              <a:ext uri="{FF2B5EF4-FFF2-40B4-BE49-F238E27FC236}">
                <a16:creationId xmlns:a16="http://schemas.microsoft.com/office/drawing/2014/main" id="{40C5A72D-C3C7-A3FC-4AC1-D505814F284D}"/>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32" name="Google Shape;104;p1" title="Doview new.jpeg">
            <a:extLst>
              <a:ext uri="{FF2B5EF4-FFF2-40B4-BE49-F238E27FC236}">
                <a16:creationId xmlns:a16="http://schemas.microsoft.com/office/drawing/2014/main" id="{0FB61BF6-8066-2573-FBB7-8A399BC8105A}"/>
              </a:ext>
            </a:extLst>
          </p:cNvPr>
          <p:cNvPicPr preferRelativeResize="0"/>
          <p:nvPr/>
        </p:nvPicPr>
        <p:blipFill>
          <a:blip r:embed="rId4">
            <a:alphaModFix/>
          </a:blip>
          <a:stretch>
            <a:fillRect/>
          </a:stretch>
        </p:blipFill>
        <p:spPr>
          <a:xfrm>
            <a:off x="7033221" y="6258915"/>
            <a:ext cx="289637" cy="26438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Safe, Inclusive &amp; Resilient Communities</a:t>
            </a:r>
          </a:p>
        </p:txBody>
      </p:sp>
      <p:sp>
        <p:nvSpPr>
          <p:cNvPr id="5" name="Rectangle 4"/>
          <p:cNvSpPr/>
          <p:nvPr/>
        </p:nvSpPr>
        <p:spPr>
          <a:xfrm>
            <a:off x="544923" y="2041895"/>
            <a:ext cx="1300607"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Community social, housing and safety needs assessed using data and local insights</a:t>
            </a:r>
          </a:p>
        </p:txBody>
      </p:sp>
      <p:sp>
        <p:nvSpPr>
          <p:cNvPr id="6" name="Rectangle 5"/>
          <p:cNvSpPr/>
          <p:nvPr/>
        </p:nvSpPr>
        <p:spPr>
          <a:xfrm>
            <a:off x="544923" y="3319006"/>
            <a:ext cx="1300607"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Groups and places at greatest risk of harm, violence and exclusion identified</a:t>
            </a:r>
          </a:p>
        </p:txBody>
      </p:sp>
      <p:sp>
        <p:nvSpPr>
          <p:cNvPr id="7" name="Rectangle 6"/>
          <p:cNvSpPr/>
          <p:nvPr/>
        </p:nvSpPr>
        <p:spPr>
          <a:xfrm>
            <a:off x="544923" y="4596117"/>
            <a:ext cx="1300607"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Understanding of protective and risk factors for communities improved</a:t>
            </a:r>
          </a:p>
        </p:txBody>
      </p:sp>
      <p:sp>
        <p:nvSpPr>
          <p:cNvPr id="8" name="Right Arrow 7"/>
          <p:cNvSpPr/>
          <p:nvPr/>
        </p:nvSpPr>
        <p:spPr>
          <a:xfrm>
            <a:off x="1962187" y="368984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292958" y="1784845"/>
            <a:ext cx="1533017"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Funding and contracting for community service providers aligned to local priorities</a:t>
            </a:r>
          </a:p>
        </p:txBody>
      </p:sp>
      <p:sp>
        <p:nvSpPr>
          <p:cNvPr id="10" name="Rectangle 9"/>
          <p:cNvSpPr/>
          <p:nvPr/>
        </p:nvSpPr>
        <p:spPr>
          <a:xfrm>
            <a:off x="2292958" y="2878061"/>
            <a:ext cx="1533017"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Family violence and sexual violence response services sustained and expanded</a:t>
            </a:r>
          </a:p>
        </p:txBody>
      </p:sp>
      <p:sp>
        <p:nvSpPr>
          <p:cNvPr id="11" name="Rectangle 10"/>
          <p:cNvSpPr/>
          <p:nvPr/>
        </p:nvSpPr>
        <p:spPr>
          <a:xfrm>
            <a:off x="2292958" y="3971277"/>
            <a:ext cx="1533017"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Community development and capability-building initiatives supported</a:t>
            </a:r>
          </a:p>
        </p:txBody>
      </p:sp>
      <p:sp>
        <p:nvSpPr>
          <p:cNvPr id="12" name="Rectangle 11"/>
          <p:cNvSpPr/>
          <p:nvPr/>
        </p:nvSpPr>
        <p:spPr>
          <a:xfrm>
            <a:off x="2292958" y="5064493"/>
            <a:ext cx="1533017" cy="713232"/>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Local leaders and champions engaged in MSD-supported initiatives</a:t>
            </a:r>
          </a:p>
        </p:txBody>
      </p:sp>
      <p:sp>
        <p:nvSpPr>
          <p:cNvPr id="13" name="Right Arrow 12"/>
          <p:cNvSpPr/>
          <p:nvPr/>
        </p:nvSpPr>
        <p:spPr>
          <a:xfrm>
            <a:off x="3990567" y="368760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409630" y="1738914"/>
            <a:ext cx="1840926" cy="687536"/>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Multi-agency and iwi-led responses to family and sexual violence coordinated</a:t>
            </a:r>
          </a:p>
        </p:txBody>
      </p:sp>
      <p:sp>
        <p:nvSpPr>
          <p:cNvPr id="15" name="Rectangle 14"/>
          <p:cNvSpPr/>
          <p:nvPr/>
        </p:nvSpPr>
        <p:spPr>
          <a:xfrm>
            <a:off x="4409630" y="2543586"/>
            <a:ext cx="1840926" cy="713232"/>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Access to crisis response, safe accommodation and advocacy improved</a:t>
            </a:r>
          </a:p>
        </p:txBody>
      </p:sp>
      <p:sp>
        <p:nvSpPr>
          <p:cNvPr id="16" name="Rectangle 15"/>
          <p:cNvSpPr/>
          <p:nvPr/>
        </p:nvSpPr>
        <p:spPr>
          <a:xfrm>
            <a:off x="4408069" y="3373954"/>
            <a:ext cx="1840926"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Longer-term recovery and healing supports for individuals and whānau strengthened</a:t>
            </a:r>
          </a:p>
        </p:txBody>
      </p:sp>
      <p:sp>
        <p:nvSpPr>
          <p:cNvPr id="17" name="Rectangle 16"/>
          <p:cNvSpPr/>
          <p:nvPr/>
        </p:nvSpPr>
        <p:spPr>
          <a:xfrm>
            <a:off x="4408069" y="4373295"/>
            <a:ext cx="1840926" cy="73437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Prevention and early-intervention activities co-designed with communities</a:t>
            </a:r>
          </a:p>
        </p:txBody>
      </p:sp>
      <p:sp>
        <p:nvSpPr>
          <p:cNvPr id="18" name="Rectangle 17"/>
          <p:cNvSpPr/>
          <p:nvPr/>
        </p:nvSpPr>
        <p:spPr>
          <a:xfrm>
            <a:off x="4408069" y="5209221"/>
            <a:ext cx="1840926" cy="73437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Community-led initiatives to build connection, inclusion and safety supported</a:t>
            </a:r>
          </a:p>
        </p:txBody>
      </p:sp>
      <p:sp>
        <p:nvSpPr>
          <p:cNvPr id="19" name="Right Arrow 18"/>
          <p:cNvSpPr/>
          <p:nvPr/>
        </p:nvSpPr>
        <p:spPr>
          <a:xfrm>
            <a:off x="6436449" y="368760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6884707" y="1906772"/>
            <a:ext cx="1223772"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Safety and stability for people, whānau and communities improved</a:t>
            </a:r>
          </a:p>
        </p:txBody>
      </p:sp>
      <p:sp>
        <p:nvSpPr>
          <p:cNvPr id="21" name="Rectangle 20"/>
          <p:cNvSpPr/>
          <p:nvPr/>
        </p:nvSpPr>
        <p:spPr>
          <a:xfrm>
            <a:off x="6884707" y="2999988"/>
            <a:ext cx="1223772"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Resilience and inclusion of diverse communities strengthened</a:t>
            </a:r>
          </a:p>
        </p:txBody>
      </p:sp>
      <p:sp>
        <p:nvSpPr>
          <p:cNvPr id="22" name="Rectangle 21"/>
          <p:cNvSpPr/>
          <p:nvPr/>
        </p:nvSpPr>
        <p:spPr>
          <a:xfrm>
            <a:off x="6884707" y="4093204"/>
            <a:ext cx="1223772" cy="1443736"/>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Incidence and impacts of family violence, sexual violence and social exclusion reduced</a:t>
            </a:r>
          </a:p>
        </p:txBody>
      </p:sp>
      <p:sp>
        <p:nvSpPr>
          <p:cNvPr id="23" name="TextBox 22"/>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24" name="TextBox 23"/>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5" name="TextBox 24">
            <a:extLst>
              <a:ext uri="{FF2B5EF4-FFF2-40B4-BE49-F238E27FC236}">
                <a16:creationId xmlns:a16="http://schemas.microsoft.com/office/drawing/2014/main" id="{353C6280-976D-4B1B-DF1B-187611AE847F}"/>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26" name="Google Shape;104;p1" title="Doview new.jpeg">
            <a:extLst>
              <a:ext uri="{FF2B5EF4-FFF2-40B4-BE49-F238E27FC236}">
                <a16:creationId xmlns:a16="http://schemas.microsoft.com/office/drawing/2014/main" id="{27AD7E05-2112-6511-B80B-2B42ADFB2579}"/>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Service Delivery Channels &amp; Client Experience</a:t>
            </a:r>
          </a:p>
        </p:txBody>
      </p:sp>
      <p:sp>
        <p:nvSpPr>
          <p:cNvPr id="5" name="Rectangle 4"/>
          <p:cNvSpPr/>
          <p:nvPr/>
        </p:nvSpPr>
        <p:spPr>
          <a:xfrm>
            <a:off x="322926" y="2045346"/>
            <a:ext cx="1073614" cy="1159257"/>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Future service model and case management practice model designed</a:t>
            </a:r>
          </a:p>
        </p:txBody>
      </p:sp>
      <p:sp>
        <p:nvSpPr>
          <p:cNvPr id="6" name="Rectangle 5"/>
          <p:cNvSpPr/>
          <p:nvPr/>
        </p:nvSpPr>
        <p:spPr>
          <a:xfrm>
            <a:off x="322926" y="3366901"/>
            <a:ext cx="1073614" cy="1050031"/>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Client journeys and pain points mapped across service groups</a:t>
            </a:r>
          </a:p>
        </p:txBody>
      </p:sp>
      <p:sp>
        <p:nvSpPr>
          <p:cNvPr id="7" name="Rectangle 6"/>
          <p:cNvSpPr/>
          <p:nvPr/>
        </p:nvSpPr>
        <p:spPr>
          <a:xfrm>
            <a:off x="322926" y="4564149"/>
            <a:ext cx="1073614" cy="108051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Design principles that reflect Mana </a:t>
            </a:r>
            <a:r>
              <a:rPr sz="1100" b="0" dirty="0" err="1">
                <a:solidFill>
                  <a:srgbClr val="000000"/>
                </a:solidFill>
              </a:rPr>
              <a:t>manaaki</a:t>
            </a:r>
            <a:r>
              <a:rPr sz="1100" b="0" dirty="0">
                <a:solidFill>
                  <a:srgbClr val="000000"/>
                </a:solidFill>
              </a:rPr>
              <a:t> agreed</a:t>
            </a:r>
          </a:p>
        </p:txBody>
      </p:sp>
      <p:sp>
        <p:nvSpPr>
          <p:cNvPr id="8" name="Right Arrow 7"/>
          <p:cNvSpPr/>
          <p:nvPr/>
        </p:nvSpPr>
        <p:spPr>
          <a:xfrm>
            <a:off x="1471763" y="37056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931251" y="1912615"/>
            <a:ext cx="1404123" cy="874777"/>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Digital channels for income, employment and housing services modernised</a:t>
            </a:r>
          </a:p>
        </p:txBody>
      </p:sp>
      <p:sp>
        <p:nvSpPr>
          <p:cNvPr id="10" name="Rectangle 9"/>
          <p:cNvSpPr/>
          <p:nvPr/>
        </p:nvSpPr>
        <p:spPr>
          <a:xfrm>
            <a:off x="1931251" y="2929337"/>
            <a:ext cx="1404123" cy="915927"/>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Phone and face-to-face services integrated with digital channels</a:t>
            </a:r>
          </a:p>
        </p:txBody>
      </p:sp>
      <p:sp>
        <p:nvSpPr>
          <p:cNvPr id="11" name="Rectangle 10"/>
          <p:cNvSpPr/>
          <p:nvPr/>
        </p:nvSpPr>
        <p:spPr>
          <a:xfrm>
            <a:off x="1931251" y="3989324"/>
            <a:ext cx="1404123" cy="952286"/>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Access supports such as language and accessibility services improved</a:t>
            </a:r>
          </a:p>
        </p:txBody>
      </p:sp>
      <p:sp>
        <p:nvSpPr>
          <p:cNvPr id="12" name="Rectangle 11"/>
          <p:cNvSpPr/>
          <p:nvPr/>
        </p:nvSpPr>
        <p:spPr>
          <a:xfrm>
            <a:off x="1931251" y="5097272"/>
            <a:ext cx="1404123"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Channel choices for different client groups optimised</a:t>
            </a:r>
          </a:p>
        </p:txBody>
      </p:sp>
      <p:sp>
        <p:nvSpPr>
          <p:cNvPr id="13" name="Right Arrow 12"/>
          <p:cNvSpPr/>
          <p:nvPr/>
        </p:nvSpPr>
        <p:spPr>
          <a:xfrm>
            <a:off x="3427687" y="372842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870085" y="2087622"/>
            <a:ext cx="1504246" cy="89204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Staff equipped to provide empathetic and culturally responsive service</a:t>
            </a:r>
          </a:p>
        </p:txBody>
      </p:sp>
      <p:sp>
        <p:nvSpPr>
          <p:cNvPr id="15" name="Rectangle 14"/>
          <p:cNvSpPr/>
          <p:nvPr/>
        </p:nvSpPr>
        <p:spPr>
          <a:xfrm>
            <a:off x="3870085" y="3075948"/>
            <a:ext cx="1504246" cy="89204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Case management practice model applied for people needing intensive support</a:t>
            </a:r>
          </a:p>
        </p:txBody>
      </p:sp>
      <p:sp>
        <p:nvSpPr>
          <p:cNvPr id="16" name="Rectangle 15"/>
          <p:cNvSpPr/>
          <p:nvPr/>
        </p:nvSpPr>
        <p:spPr>
          <a:xfrm>
            <a:off x="3870084" y="4084533"/>
            <a:ext cx="1504246" cy="66479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Simple transactional services made easier and faster to complete</a:t>
            </a:r>
          </a:p>
        </p:txBody>
      </p:sp>
      <p:sp>
        <p:nvSpPr>
          <p:cNvPr id="17" name="Rectangle 16"/>
          <p:cNvSpPr/>
          <p:nvPr/>
        </p:nvSpPr>
        <p:spPr>
          <a:xfrm>
            <a:off x="3870084" y="4893988"/>
            <a:ext cx="1504246" cy="66479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Complexity and duplication in forms and processes reduced</a:t>
            </a:r>
          </a:p>
        </p:txBody>
      </p:sp>
      <p:sp>
        <p:nvSpPr>
          <p:cNvPr id="18" name="Rectangle 17"/>
          <p:cNvSpPr/>
          <p:nvPr/>
        </p:nvSpPr>
        <p:spPr>
          <a:xfrm>
            <a:off x="3956024" y="7444230"/>
            <a:ext cx="107200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Clear information about rights, obligations and supports provided</a:t>
            </a:r>
          </a:p>
        </p:txBody>
      </p:sp>
      <p:sp>
        <p:nvSpPr>
          <p:cNvPr id="19" name="Right Arrow 18"/>
          <p:cNvSpPr/>
          <p:nvPr/>
        </p:nvSpPr>
        <p:spPr>
          <a:xfrm>
            <a:off x="5516705" y="3687573"/>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6003094" y="2697482"/>
            <a:ext cx="1302512"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Information, privacy and security standards applied consistently</a:t>
            </a:r>
          </a:p>
        </p:txBody>
      </p:sp>
      <p:sp>
        <p:nvSpPr>
          <p:cNvPr id="21" name="Rectangle 20"/>
          <p:cNvSpPr/>
          <p:nvPr/>
        </p:nvSpPr>
        <p:spPr>
          <a:xfrm>
            <a:off x="6003094" y="3974593"/>
            <a:ext cx="1302512"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Automation and decision-support tools used in an ethical and transparent way</a:t>
            </a:r>
          </a:p>
        </p:txBody>
      </p:sp>
      <p:sp>
        <p:nvSpPr>
          <p:cNvPr id="22" name="Right Arrow 21"/>
          <p:cNvSpPr/>
          <p:nvPr/>
        </p:nvSpPr>
        <p:spPr>
          <a:xfrm>
            <a:off x="7448724" y="3667431"/>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Rectangle 22"/>
          <p:cNvSpPr/>
          <p:nvPr/>
        </p:nvSpPr>
        <p:spPr>
          <a:xfrm>
            <a:off x="7847874" y="2252980"/>
            <a:ext cx="1160337"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Clients’ experience of MSD services improved</a:t>
            </a:r>
          </a:p>
        </p:txBody>
      </p:sp>
      <p:sp>
        <p:nvSpPr>
          <p:cNvPr id="24" name="Rectangle 23"/>
          <p:cNvSpPr/>
          <p:nvPr/>
        </p:nvSpPr>
        <p:spPr>
          <a:xfrm>
            <a:off x="7847874" y="3346196"/>
            <a:ext cx="1160337" cy="713232"/>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Barriers to accessing support reduced</a:t>
            </a:r>
          </a:p>
        </p:txBody>
      </p:sp>
      <p:sp>
        <p:nvSpPr>
          <p:cNvPr id="25" name="Rectangle 24"/>
          <p:cNvSpPr/>
          <p:nvPr/>
        </p:nvSpPr>
        <p:spPr>
          <a:xfrm>
            <a:off x="7847874" y="4260596"/>
            <a:ext cx="116033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Trust and confidence in MSD and the welfare system strengthened</a:t>
            </a:r>
          </a:p>
        </p:txBody>
      </p:sp>
      <p:sp>
        <p:nvSpPr>
          <p:cNvPr id="26" name="TextBox 25"/>
          <p:cNvSpPr txBox="1"/>
          <p:nvPr/>
        </p:nvSpPr>
        <p:spPr>
          <a:xfrm>
            <a:off x="194347"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27" name="TextBox 2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8" name="TextBox 27">
            <a:extLst>
              <a:ext uri="{FF2B5EF4-FFF2-40B4-BE49-F238E27FC236}">
                <a16:creationId xmlns:a16="http://schemas.microsoft.com/office/drawing/2014/main" id="{F335D868-0363-C6B9-B511-2ED8B4E5AC75}"/>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29" name="Google Shape;104;p1" title="Doview new.jpeg">
            <a:extLst>
              <a:ext uri="{FF2B5EF4-FFF2-40B4-BE49-F238E27FC236}">
                <a16:creationId xmlns:a16="http://schemas.microsoft.com/office/drawing/2014/main" id="{168788A0-B34C-C29E-3D26-40D8717ACAAC}"/>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Partnering with Māori, Communities &amp; Providers</a:t>
            </a:r>
          </a:p>
        </p:txBody>
      </p:sp>
      <p:sp>
        <p:nvSpPr>
          <p:cNvPr id="5" name="Rectangle 4"/>
          <p:cNvSpPr/>
          <p:nvPr/>
        </p:nvSpPr>
        <p:spPr>
          <a:xfrm>
            <a:off x="375031" y="2556258"/>
            <a:ext cx="995172"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Shared outcomes and principles with partners agreed</a:t>
            </a:r>
          </a:p>
        </p:txBody>
      </p:sp>
      <p:sp>
        <p:nvSpPr>
          <p:cNvPr id="6" name="Rectangle 5"/>
          <p:cNvSpPr/>
          <p:nvPr/>
        </p:nvSpPr>
        <p:spPr>
          <a:xfrm>
            <a:off x="375031" y="3833369"/>
            <a:ext cx="995172"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Partnership approach grounded in Te Tiriti o Waitangi communicated</a:t>
            </a:r>
          </a:p>
        </p:txBody>
      </p:sp>
      <p:sp>
        <p:nvSpPr>
          <p:cNvPr id="7" name="Right Arrow 6"/>
          <p:cNvSpPr/>
          <p:nvPr/>
        </p:nvSpPr>
        <p:spPr>
          <a:xfrm>
            <a:off x="1662811" y="360477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1990217" y="1747011"/>
            <a:ext cx="1293114" cy="89763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Relationships with iwi, hapū and Māori providers strengthened</a:t>
            </a:r>
          </a:p>
        </p:txBody>
      </p:sp>
      <p:sp>
        <p:nvSpPr>
          <p:cNvPr id="9" name="Rectangle 8"/>
          <p:cNvSpPr/>
          <p:nvPr/>
        </p:nvSpPr>
        <p:spPr>
          <a:xfrm>
            <a:off x="1990217" y="2776472"/>
            <a:ext cx="1293114" cy="89763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err="1">
                <a:solidFill>
                  <a:srgbClr val="000000"/>
                </a:solidFill>
              </a:rPr>
              <a:t>Te</a:t>
            </a:r>
            <a:r>
              <a:rPr sz="1100" b="0" dirty="0">
                <a:solidFill>
                  <a:srgbClr val="000000"/>
                </a:solidFill>
              </a:rPr>
              <a:t> Pae Tata Māori </a:t>
            </a:r>
            <a:r>
              <a:rPr lang="en-AU" sz="1100" b="0" dirty="0">
                <a:solidFill>
                  <a:srgbClr val="000000"/>
                </a:solidFill>
              </a:rPr>
              <a:t>strategy </a:t>
            </a:r>
            <a:r>
              <a:rPr sz="1100" b="0" dirty="0">
                <a:solidFill>
                  <a:srgbClr val="000000"/>
                </a:solidFill>
              </a:rPr>
              <a:t>outcomes and actions co-designed and implemented</a:t>
            </a:r>
          </a:p>
        </p:txBody>
      </p:sp>
      <p:sp>
        <p:nvSpPr>
          <p:cNvPr id="10" name="Rectangle 9"/>
          <p:cNvSpPr/>
          <p:nvPr/>
        </p:nvSpPr>
        <p:spPr>
          <a:xfrm>
            <a:off x="1990217" y="3805933"/>
            <a:ext cx="1293114" cy="89763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MSD staff capability to work effectively with Māori increased</a:t>
            </a:r>
          </a:p>
        </p:txBody>
      </p:sp>
      <p:sp>
        <p:nvSpPr>
          <p:cNvPr id="11" name="Rectangle 10"/>
          <p:cNvSpPr/>
          <p:nvPr/>
        </p:nvSpPr>
        <p:spPr>
          <a:xfrm>
            <a:off x="1990217" y="4909312"/>
            <a:ext cx="1293114" cy="89763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Māori data and insights used appropriately to shape decisions</a:t>
            </a:r>
          </a:p>
        </p:txBody>
      </p:sp>
      <p:sp>
        <p:nvSpPr>
          <p:cNvPr id="12" name="Right Arrow 11"/>
          <p:cNvSpPr/>
          <p:nvPr/>
        </p:nvSpPr>
        <p:spPr>
          <a:xfrm>
            <a:off x="3447923" y="363859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850259" y="1898405"/>
            <a:ext cx="1148842" cy="1259839"/>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Long-term, relational funding and contracting models adopted where appropriate</a:t>
            </a:r>
          </a:p>
        </p:txBody>
      </p:sp>
      <p:sp>
        <p:nvSpPr>
          <p:cNvPr id="14" name="Rectangle 13"/>
          <p:cNvSpPr/>
          <p:nvPr/>
        </p:nvSpPr>
        <p:spPr>
          <a:xfrm>
            <a:off x="3850259" y="3359412"/>
            <a:ext cx="1148842"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Provider and NGO capability and sustainability supported</a:t>
            </a:r>
          </a:p>
        </p:txBody>
      </p:sp>
      <p:sp>
        <p:nvSpPr>
          <p:cNvPr id="15" name="Rectangle 14"/>
          <p:cNvSpPr/>
          <p:nvPr/>
        </p:nvSpPr>
        <p:spPr>
          <a:xfrm>
            <a:off x="3850259" y="4452628"/>
            <a:ext cx="1148842"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Shared data and evidence used to understand local needs and outcomes</a:t>
            </a:r>
          </a:p>
        </p:txBody>
      </p:sp>
      <p:sp>
        <p:nvSpPr>
          <p:cNvPr id="16" name="Right Arrow 15"/>
          <p:cNvSpPr/>
          <p:nvPr/>
        </p:nvSpPr>
        <p:spPr>
          <a:xfrm>
            <a:off x="5163693" y="363524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5584317" y="1490472"/>
            <a:ext cx="1148842"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Co-designed, locally tailored services and supports delivered</a:t>
            </a:r>
          </a:p>
        </p:txBody>
      </p:sp>
      <p:sp>
        <p:nvSpPr>
          <p:cNvPr id="18" name="Rectangle 17"/>
          <p:cNvSpPr/>
          <p:nvPr/>
        </p:nvSpPr>
        <p:spPr>
          <a:xfrm>
            <a:off x="5584317" y="2767583"/>
            <a:ext cx="1148842" cy="1259839"/>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Cross-agency and cross-provider collaborations to address complex needs coordinated</a:t>
            </a:r>
          </a:p>
        </p:txBody>
      </p:sp>
      <p:sp>
        <p:nvSpPr>
          <p:cNvPr id="19" name="Rectangle 18"/>
          <p:cNvSpPr/>
          <p:nvPr/>
        </p:nvSpPr>
        <p:spPr>
          <a:xfrm>
            <a:off x="5584317" y="4228590"/>
            <a:ext cx="1148842"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Community hubs and local networks supported as delivery platforms</a:t>
            </a:r>
          </a:p>
        </p:txBody>
      </p:sp>
      <p:sp>
        <p:nvSpPr>
          <p:cNvPr id="20" name="Rectangle 19"/>
          <p:cNvSpPr/>
          <p:nvPr/>
        </p:nvSpPr>
        <p:spPr>
          <a:xfrm>
            <a:off x="5584317" y="5505701"/>
            <a:ext cx="1148842"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Feedback from partners used to improve ways of working</a:t>
            </a:r>
          </a:p>
        </p:txBody>
      </p:sp>
      <p:sp>
        <p:nvSpPr>
          <p:cNvPr id="21" name="Right Arrow 20"/>
          <p:cNvSpPr/>
          <p:nvPr/>
        </p:nvSpPr>
        <p:spPr>
          <a:xfrm>
            <a:off x="6919341" y="3662303"/>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7479157" y="1926902"/>
            <a:ext cx="1148842"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Whānau</a:t>
            </a:r>
            <a:r>
              <a:rPr lang="en-AU" sz="1100" b="1" dirty="0">
                <a:solidFill>
                  <a:srgbClr val="000000"/>
                </a:solidFill>
              </a:rPr>
              <a:t>/families</a:t>
            </a:r>
            <a:r>
              <a:rPr sz="1100" b="1" dirty="0">
                <a:solidFill>
                  <a:srgbClr val="000000"/>
                </a:solidFill>
              </a:rPr>
              <a:t> and communities’ ability to exercise rangatiratanga strengthened</a:t>
            </a:r>
          </a:p>
        </p:txBody>
      </p:sp>
      <p:sp>
        <p:nvSpPr>
          <p:cNvPr id="23" name="Rectangle 22"/>
          <p:cNvSpPr/>
          <p:nvPr/>
        </p:nvSpPr>
        <p:spPr>
          <a:xfrm>
            <a:off x="7479157" y="3204013"/>
            <a:ext cx="1148842"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Community-led solutions to hardship, violence and exclusion scaled</a:t>
            </a:r>
          </a:p>
        </p:txBody>
      </p:sp>
      <p:sp>
        <p:nvSpPr>
          <p:cNvPr id="24" name="Rectangle 23"/>
          <p:cNvSpPr/>
          <p:nvPr/>
        </p:nvSpPr>
        <p:spPr>
          <a:xfrm>
            <a:off x="7479157" y="4481124"/>
            <a:ext cx="1148842"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Collective impact on social and economic wellbeing improved</a:t>
            </a:r>
          </a:p>
        </p:txBody>
      </p:sp>
      <p:sp>
        <p:nvSpPr>
          <p:cNvPr id="25" name="TextBox 24"/>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26" name="TextBox 25"/>
          <p:cNvSpPr txBox="1"/>
          <p:nvPr/>
        </p:nvSpPr>
        <p:spPr>
          <a:xfrm>
            <a:off x="7040880" y="6163318"/>
            <a:ext cx="1828800" cy="274320"/>
          </a:xfrm>
          <a:prstGeom prst="rect">
            <a:avLst/>
          </a:prstGeom>
          <a:noFill/>
        </p:spPr>
        <p:txBody>
          <a:bodyPr wrap="none">
            <a:spAutoFit/>
          </a:bodyPr>
          <a:lstStyle/>
          <a:p>
            <a:pPr algn="r"/>
            <a:r>
              <a:rPr sz="1400" dirty="0">
                <a:solidFill>
                  <a:srgbClr val="0066CC"/>
                </a:solidFill>
                <a:latin typeface="Calibri"/>
                <a:hlinkClick r:id="rId3"/>
              </a:rPr>
              <a:t>DoViewPlanning.Org</a:t>
            </a:r>
          </a:p>
        </p:txBody>
      </p:sp>
      <p:sp>
        <p:nvSpPr>
          <p:cNvPr id="27" name="TextBox 26">
            <a:extLst>
              <a:ext uri="{FF2B5EF4-FFF2-40B4-BE49-F238E27FC236}">
                <a16:creationId xmlns:a16="http://schemas.microsoft.com/office/drawing/2014/main" id="{06D8727A-08E9-FBD9-2967-D9D86360A263}"/>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28" name="Google Shape;104;p1" title="Doview new.jpeg">
            <a:extLst>
              <a:ext uri="{FF2B5EF4-FFF2-40B4-BE49-F238E27FC236}">
                <a16:creationId xmlns:a16="http://schemas.microsoft.com/office/drawing/2014/main" id="{15E1020A-8AE6-5133-C717-0494196EB174}"/>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Policy, Strategy, Insights &amp; Social Investment</a:t>
            </a:r>
          </a:p>
        </p:txBody>
      </p:sp>
      <p:sp>
        <p:nvSpPr>
          <p:cNvPr id="5" name="Rectangle 4"/>
          <p:cNvSpPr/>
          <p:nvPr/>
        </p:nvSpPr>
        <p:spPr>
          <a:xfrm>
            <a:off x="385833" y="1721196"/>
            <a:ext cx="1312164"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Integrated social data and analytics infrastructure maintained</a:t>
            </a:r>
          </a:p>
        </p:txBody>
      </p:sp>
      <p:sp>
        <p:nvSpPr>
          <p:cNvPr id="6" name="Rectangle 5"/>
          <p:cNvSpPr/>
          <p:nvPr/>
        </p:nvSpPr>
        <p:spPr>
          <a:xfrm>
            <a:off x="385833" y="2814412"/>
            <a:ext cx="1312164"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Research, evaluation and monitoring on social outcomes delivered</a:t>
            </a:r>
          </a:p>
        </p:txBody>
      </p:sp>
      <p:sp>
        <p:nvSpPr>
          <p:cNvPr id="7" name="Rectangle 6"/>
          <p:cNvSpPr/>
          <p:nvPr/>
        </p:nvSpPr>
        <p:spPr>
          <a:xfrm>
            <a:off x="385833" y="3907628"/>
            <a:ext cx="1312164"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Lived experience and stakeholder voices incorporated into analysis</a:t>
            </a:r>
          </a:p>
        </p:txBody>
      </p:sp>
      <p:sp>
        <p:nvSpPr>
          <p:cNvPr id="8" name="Rectangle 7"/>
          <p:cNvSpPr/>
          <p:nvPr/>
        </p:nvSpPr>
        <p:spPr>
          <a:xfrm>
            <a:off x="385833" y="5000844"/>
            <a:ext cx="1312164"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Foresight and scenario work undertaken for emerging social issues</a:t>
            </a:r>
          </a:p>
        </p:txBody>
      </p:sp>
      <p:sp>
        <p:nvSpPr>
          <p:cNvPr id="9" name="Right Arrow 8"/>
          <p:cNvSpPr/>
          <p:nvPr/>
        </p:nvSpPr>
        <p:spPr>
          <a:xfrm>
            <a:off x="1917135" y="3631945"/>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2457965" y="1836576"/>
            <a:ext cx="1223772"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Te Pae Tawhiti strategic direction and outcomes framework periodically refreshed</a:t>
            </a:r>
          </a:p>
        </p:txBody>
      </p:sp>
      <p:sp>
        <p:nvSpPr>
          <p:cNvPr id="11" name="Rectangle 10"/>
          <p:cNvSpPr/>
          <p:nvPr/>
        </p:nvSpPr>
        <p:spPr>
          <a:xfrm>
            <a:off x="2457965" y="3297583"/>
            <a:ext cx="1223772"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Social policy and regulatory advice to Ministers informed by evidence and values</a:t>
            </a:r>
          </a:p>
        </p:txBody>
      </p:sp>
      <p:sp>
        <p:nvSpPr>
          <p:cNvPr id="12" name="Rectangle 11"/>
          <p:cNvSpPr/>
          <p:nvPr/>
        </p:nvSpPr>
        <p:spPr>
          <a:xfrm>
            <a:off x="2457965" y="4758590"/>
            <a:ext cx="1223772"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Cross-agency strategies and action plans shaped through MSD leadership</a:t>
            </a:r>
          </a:p>
        </p:txBody>
      </p:sp>
      <p:sp>
        <p:nvSpPr>
          <p:cNvPr id="13" name="Right Arrow 12"/>
          <p:cNvSpPr/>
          <p:nvPr/>
        </p:nvSpPr>
        <p:spPr>
          <a:xfrm>
            <a:off x="3915258" y="365159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416067" y="1600106"/>
            <a:ext cx="1609852" cy="84295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Social investment approaches used to target resources to people with greatest need</a:t>
            </a:r>
          </a:p>
        </p:txBody>
      </p:sp>
      <p:sp>
        <p:nvSpPr>
          <p:cNvPr id="15" name="Rectangle 14"/>
          <p:cNvSpPr/>
          <p:nvPr/>
        </p:nvSpPr>
        <p:spPr>
          <a:xfrm>
            <a:off x="4416067" y="2549806"/>
            <a:ext cx="1609852" cy="84295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Service models and commissioning choices informed by return-on-investment and equity</a:t>
            </a:r>
          </a:p>
        </p:txBody>
      </p:sp>
      <p:sp>
        <p:nvSpPr>
          <p:cNvPr id="16" name="Rectangle 15"/>
          <p:cNvSpPr/>
          <p:nvPr/>
        </p:nvSpPr>
        <p:spPr>
          <a:xfrm>
            <a:off x="4416067" y="3541816"/>
            <a:ext cx="1609852" cy="673982"/>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Pilot initiatives and innovations designed and tested</a:t>
            </a:r>
          </a:p>
        </p:txBody>
      </p:sp>
      <p:sp>
        <p:nvSpPr>
          <p:cNvPr id="17" name="Rectangle 16"/>
          <p:cNvSpPr/>
          <p:nvPr/>
        </p:nvSpPr>
        <p:spPr>
          <a:xfrm>
            <a:off x="4416067" y="4364850"/>
            <a:ext cx="1609852" cy="84295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Funding and contracting settings adjusted based on evidence of what works</a:t>
            </a:r>
          </a:p>
        </p:txBody>
      </p:sp>
      <p:sp>
        <p:nvSpPr>
          <p:cNvPr id="18" name="Rectangle 17"/>
          <p:cNvSpPr/>
          <p:nvPr/>
        </p:nvSpPr>
        <p:spPr>
          <a:xfrm>
            <a:off x="4416067" y="5375055"/>
            <a:ext cx="1609852" cy="84295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Legislative and regulatory settings reviewed and improved where required</a:t>
            </a:r>
          </a:p>
        </p:txBody>
      </p:sp>
      <p:sp>
        <p:nvSpPr>
          <p:cNvPr id="19" name="Right Arrow 18"/>
          <p:cNvSpPr/>
          <p:nvPr/>
        </p:nvSpPr>
        <p:spPr>
          <a:xfrm>
            <a:off x="6440915" y="367147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6974782" y="1707098"/>
            <a:ext cx="1556639" cy="99523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System performance against outcomes framework and impact statements monitored</a:t>
            </a:r>
          </a:p>
        </p:txBody>
      </p:sp>
      <p:sp>
        <p:nvSpPr>
          <p:cNvPr id="21" name="Rectangle 20"/>
          <p:cNvSpPr/>
          <p:nvPr/>
        </p:nvSpPr>
        <p:spPr>
          <a:xfrm>
            <a:off x="6974783" y="2865213"/>
            <a:ext cx="1556639"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Findings from evaluations used to adapt policy, funding and service design</a:t>
            </a:r>
          </a:p>
        </p:txBody>
      </p:sp>
      <p:sp>
        <p:nvSpPr>
          <p:cNvPr id="22" name="Rectangle 21"/>
          <p:cNvSpPr/>
          <p:nvPr/>
        </p:nvSpPr>
        <p:spPr>
          <a:xfrm>
            <a:off x="6974783" y="3958429"/>
            <a:ext cx="1556639"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Learning shared across MSD, other agencies and sector partners</a:t>
            </a:r>
          </a:p>
        </p:txBody>
      </p:sp>
      <p:sp>
        <p:nvSpPr>
          <p:cNvPr id="23" name="Rectangle 22"/>
          <p:cNvSpPr/>
          <p:nvPr/>
        </p:nvSpPr>
        <p:spPr>
          <a:xfrm>
            <a:off x="6974783" y="5051645"/>
            <a:ext cx="1556639"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Effectiveness and value for money of social spending improved</a:t>
            </a:r>
          </a:p>
        </p:txBody>
      </p:sp>
      <p:sp>
        <p:nvSpPr>
          <p:cNvPr id="24" name="TextBox 23"/>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25" name="TextBox 24"/>
          <p:cNvSpPr txBox="1"/>
          <p:nvPr/>
        </p:nvSpPr>
        <p:spPr>
          <a:xfrm>
            <a:off x="6814827" y="6185461"/>
            <a:ext cx="1828800" cy="274320"/>
          </a:xfrm>
          <a:prstGeom prst="rect">
            <a:avLst/>
          </a:prstGeom>
          <a:noFill/>
        </p:spPr>
        <p:txBody>
          <a:bodyPr wrap="none">
            <a:spAutoFit/>
          </a:bodyPr>
          <a:lstStyle/>
          <a:p>
            <a:pPr algn="r"/>
            <a:r>
              <a:rPr sz="1400" dirty="0">
                <a:solidFill>
                  <a:srgbClr val="0066CC"/>
                </a:solidFill>
                <a:latin typeface="Calibri"/>
                <a:hlinkClick r:id="rId3"/>
              </a:rPr>
              <a:t>DoViewPlanning.Org</a:t>
            </a:r>
          </a:p>
        </p:txBody>
      </p:sp>
      <p:sp>
        <p:nvSpPr>
          <p:cNvPr id="26" name="TextBox 25">
            <a:extLst>
              <a:ext uri="{FF2B5EF4-FFF2-40B4-BE49-F238E27FC236}">
                <a16:creationId xmlns:a16="http://schemas.microsoft.com/office/drawing/2014/main" id="{801FBFB8-E4EE-4136-A8EB-76CB1DCCA3B3}"/>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27" name="Google Shape;104;p1" title="Doview new.jpeg">
            <a:extLst>
              <a:ext uri="{FF2B5EF4-FFF2-40B4-BE49-F238E27FC236}">
                <a16:creationId xmlns:a16="http://schemas.microsoft.com/office/drawing/2014/main" id="{E59B151B-F453-63D1-E1D5-0BB0E47D5E2A}"/>
              </a:ext>
            </a:extLst>
          </p:cNvPr>
          <p:cNvPicPr preferRelativeResize="0"/>
          <p:nvPr/>
        </p:nvPicPr>
        <p:blipFill>
          <a:blip r:embed="rId4">
            <a:alphaModFix/>
          </a:blip>
          <a:stretch>
            <a:fillRect/>
          </a:stretch>
        </p:blipFill>
        <p:spPr>
          <a:xfrm>
            <a:off x="6696947" y="6214668"/>
            <a:ext cx="289637" cy="26438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People, Capability, Values &amp; Culture</a:t>
            </a:r>
          </a:p>
        </p:txBody>
      </p:sp>
      <p:sp>
        <p:nvSpPr>
          <p:cNvPr id="5" name="Rectangle 4"/>
          <p:cNvSpPr/>
          <p:nvPr/>
        </p:nvSpPr>
        <p:spPr>
          <a:xfrm>
            <a:off x="1084574" y="2312170"/>
            <a:ext cx="1377442" cy="713232"/>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MSD’s purpose and values clearly communicated and understood</a:t>
            </a:r>
          </a:p>
        </p:txBody>
      </p:sp>
      <p:sp>
        <p:nvSpPr>
          <p:cNvPr id="6" name="Rectangle 5"/>
          <p:cNvSpPr/>
          <p:nvPr/>
        </p:nvSpPr>
        <p:spPr>
          <a:xfrm>
            <a:off x="1084574" y="3226570"/>
            <a:ext cx="1377442"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Staff able to connect their work to outcomes for New Zealanders</a:t>
            </a:r>
          </a:p>
        </p:txBody>
      </p:sp>
      <p:sp>
        <p:nvSpPr>
          <p:cNvPr id="7" name="Rectangle 6"/>
          <p:cNvSpPr/>
          <p:nvPr/>
        </p:nvSpPr>
        <p:spPr>
          <a:xfrm>
            <a:off x="1084574" y="4319786"/>
            <a:ext cx="1377442"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Te Ao Māori perspectives reflected in organisational narratives</a:t>
            </a:r>
          </a:p>
        </p:txBody>
      </p:sp>
      <p:sp>
        <p:nvSpPr>
          <p:cNvPr id="8" name="Right Arrow 7"/>
          <p:cNvSpPr/>
          <p:nvPr/>
        </p:nvSpPr>
        <p:spPr>
          <a:xfrm>
            <a:off x="2754624" y="365390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3466976" y="1793234"/>
            <a:ext cx="1900553" cy="52628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Leaders model desired values and behaviours</a:t>
            </a:r>
          </a:p>
        </p:txBody>
      </p:sp>
      <p:sp>
        <p:nvSpPr>
          <p:cNvPr id="10" name="Rectangle 9"/>
          <p:cNvSpPr/>
          <p:nvPr/>
        </p:nvSpPr>
        <p:spPr>
          <a:xfrm>
            <a:off x="3466976" y="2421630"/>
            <a:ext cx="1900553" cy="55676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Inclusive and psychologically safe culture fostered in teams</a:t>
            </a:r>
          </a:p>
        </p:txBody>
      </p:sp>
      <p:sp>
        <p:nvSpPr>
          <p:cNvPr id="11" name="Rectangle 10"/>
          <p:cNvSpPr/>
          <p:nvPr/>
        </p:nvSpPr>
        <p:spPr>
          <a:xfrm>
            <a:off x="3466975" y="3102858"/>
            <a:ext cx="1900553" cy="713232"/>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Change leadership capability for major reforms strengthened</a:t>
            </a:r>
          </a:p>
        </p:txBody>
      </p:sp>
      <p:sp>
        <p:nvSpPr>
          <p:cNvPr id="12" name="Rectangle 11"/>
          <p:cNvSpPr/>
          <p:nvPr/>
        </p:nvSpPr>
        <p:spPr>
          <a:xfrm>
            <a:off x="3466974" y="3936232"/>
            <a:ext cx="1900553" cy="713232"/>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Mechanisms for staff voice and engagement improved</a:t>
            </a:r>
          </a:p>
        </p:txBody>
      </p:sp>
      <p:sp>
        <p:nvSpPr>
          <p:cNvPr id="13" name="Rectangle 12"/>
          <p:cNvSpPr/>
          <p:nvPr/>
        </p:nvSpPr>
        <p:spPr>
          <a:xfrm>
            <a:off x="3466974" y="4786624"/>
            <a:ext cx="1900553"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Recognition and reward practices aligned with values and outcomes</a:t>
            </a:r>
          </a:p>
        </p:txBody>
      </p:sp>
      <p:sp>
        <p:nvSpPr>
          <p:cNvPr id="14" name="Right Arrow 13"/>
          <p:cNvSpPr/>
          <p:nvPr/>
        </p:nvSpPr>
        <p:spPr>
          <a:xfrm>
            <a:off x="5641848" y="3653908"/>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6460370" y="1667825"/>
            <a:ext cx="1828800" cy="776225"/>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Workforce capability across specialist and frontline roles strengthened</a:t>
            </a:r>
          </a:p>
        </p:txBody>
      </p:sp>
      <p:sp>
        <p:nvSpPr>
          <p:cNvPr id="16" name="Rectangle 15"/>
          <p:cNvSpPr/>
          <p:nvPr/>
        </p:nvSpPr>
        <p:spPr>
          <a:xfrm>
            <a:off x="6446520" y="2540768"/>
            <a:ext cx="1828800" cy="776225"/>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Learning, development and career pathways supported for all staff</a:t>
            </a:r>
          </a:p>
        </p:txBody>
      </p:sp>
      <p:sp>
        <p:nvSpPr>
          <p:cNvPr id="17" name="Rectangle 16"/>
          <p:cNvSpPr/>
          <p:nvPr/>
        </p:nvSpPr>
        <p:spPr>
          <a:xfrm>
            <a:off x="6446520" y="3429000"/>
            <a:ext cx="1828800" cy="713232"/>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Health, safety and wellbeing supports enhanced</a:t>
            </a:r>
          </a:p>
        </p:txBody>
      </p:sp>
      <p:sp>
        <p:nvSpPr>
          <p:cNvPr id="18" name="Rectangle 17"/>
          <p:cNvSpPr/>
          <p:nvPr/>
        </p:nvSpPr>
        <p:spPr>
          <a:xfrm>
            <a:off x="6446519" y="4254239"/>
            <a:ext cx="1828800" cy="776225"/>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Diversity, equity and inclusion initiatives implemented and monitored</a:t>
            </a:r>
          </a:p>
        </p:txBody>
      </p:sp>
      <p:sp>
        <p:nvSpPr>
          <p:cNvPr id="19" name="Rectangle 18"/>
          <p:cNvSpPr/>
          <p:nvPr/>
        </p:nvSpPr>
        <p:spPr>
          <a:xfrm>
            <a:off x="6446519" y="5157984"/>
            <a:ext cx="1828800" cy="713232"/>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Retention and performance of staff improved</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09:53</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C96BE7FC-082B-72FE-E385-6592D38635CA}"/>
              </a:ext>
            </a:extLst>
          </p:cNvPr>
          <p:cNvSpPr txBox="1"/>
          <p:nvPr/>
        </p:nvSpPr>
        <p:spPr>
          <a:xfrm>
            <a:off x="7786897" y="99099"/>
            <a:ext cx="1174223"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Not created or endorsed by MSD</a:t>
            </a:r>
          </a:p>
        </p:txBody>
      </p:sp>
      <p:pic>
        <p:nvPicPr>
          <p:cNvPr id="23" name="Google Shape;104;p1" title="Doview new.jpeg">
            <a:extLst>
              <a:ext uri="{FF2B5EF4-FFF2-40B4-BE49-F238E27FC236}">
                <a16:creationId xmlns:a16="http://schemas.microsoft.com/office/drawing/2014/main" id="{C540D80D-D680-1981-A81E-227F04008B98}"/>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TotalTime>
  <Words>2080</Words>
  <Application>Microsoft Macintosh PowerPoint</Application>
  <PresentationFormat>On-screen Show (4:3)</PresentationFormat>
  <Paragraphs>199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Paul Duignan</cp:lastModifiedBy>
  <cp:revision>3</cp:revision>
  <dcterms:created xsi:type="dcterms:W3CDTF">2013-01-27T09:14:16Z</dcterms:created>
  <dcterms:modified xsi:type="dcterms:W3CDTF">2025-11-24T22:22:08Z</dcterms:modified>
  <cp:category/>
</cp:coreProperties>
</file>