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96"/>
    <p:restoredTop sz="94645"/>
  </p:normalViewPr>
  <p:slideViewPr>
    <p:cSldViewPr snapToGrid="0" snapToObjects="1">
      <p:cViewPr varScale="1">
        <p:scale>
          <a:sx n="172" d="100"/>
          <a:sy n="172" d="100"/>
        </p:scale>
        <p:origin x="1472"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11/25/25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11/25/25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11/25/25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image" Target="../media/image1.jpg"/><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hyperlink" Target="http://DoViewPlanning.Org" TargetMode="Externa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9492" y="161544"/>
            <a:ext cx="5698273" cy="738664"/>
          </a:xfrm>
          <a:prstGeom prst="rect">
            <a:avLst/>
          </a:prstGeom>
          <a:noFill/>
        </p:spPr>
        <p:txBody>
          <a:bodyPr wrap="square" lIns="0" tIns="0" rIns="0" bIns="0">
            <a:spAutoFit/>
          </a:bodyPr>
          <a:lstStyle/>
          <a:p>
            <a:pPr algn="ctr">
              <a:defRPr sz="2400">
                <a:solidFill>
                  <a:srgbClr val="000000"/>
                </a:solidFill>
              </a:defRPr>
            </a:pPr>
            <a:r>
              <a:rPr dirty="0"/>
              <a:t>NZ Ministry of Social Development (MSD) DoView Strategy Diagram</a:t>
            </a:r>
          </a:p>
        </p:txBody>
      </p:sp>
      <p:sp>
        <p:nvSpPr>
          <p:cNvPr id="3" name="Rectangle 2">
            <a:hlinkClick r:id="rId2" action="ppaction://hlinksldjump"/>
          </p:cNvPr>
          <p:cNvSpPr/>
          <p:nvPr/>
        </p:nvSpPr>
        <p:spPr>
          <a:xfrm>
            <a:off x="3582000" y="1267920"/>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Final Outcomes</a:t>
            </a:r>
          </a:p>
        </p:txBody>
      </p:sp>
      <p:sp>
        <p:nvSpPr>
          <p:cNvPr id="4" name="Rectangle 3"/>
          <p:cNvSpPr/>
          <p:nvPr/>
        </p:nvSpPr>
        <p:spPr>
          <a:xfrm>
            <a:off x="3582000" y="1267920"/>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242000" y="2309076"/>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648520"/>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MSD Purpose, Outcomes &amp; Impacts (Te Pae Tawhiti and Outcomes Framework)</a:t>
            </a:r>
          </a:p>
        </p:txBody>
      </p:sp>
      <p:sp>
        <p:nvSpPr>
          <p:cNvPr id="7" name="Rectangle 6">
            <a:hlinkClick r:id="rId4" action="ppaction://hlinksldjump"/>
          </p:cNvPr>
          <p:cNvSpPr/>
          <p:nvPr/>
        </p:nvSpPr>
        <p:spPr>
          <a:xfrm>
            <a:off x="3582000" y="2648520"/>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Client Employment &amp; Income Support Pathways</a:t>
            </a:r>
          </a:p>
        </p:txBody>
      </p:sp>
      <p:sp>
        <p:nvSpPr>
          <p:cNvPr id="8" name="Rectangle 7">
            <a:hlinkClick r:id="rId5" action="ppaction://hlinksldjump"/>
          </p:cNvPr>
          <p:cNvSpPr/>
          <p:nvPr/>
        </p:nvSpPr>
        <p:spPr>
          <a:xfrm>
            <a:off x="5922000" y="2648520"/>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Safe, Inclusive &amp; Resilient Communities</a:t>
            </a:r>
          </a:p>
        </p:txBody>
      </p:sp>
      <p:sp>
        <p:nvSpPr>
          <p:cNvPr id="9" name="Rectangle 8">
            <a:hlinkClick r:id="rId6" action="ppaction://hlinksldjump"/>
          </p:cNvPr>
          <p:cNvSpPr/>
          <p:nvPr/>
        </p:nvSpPr>
        <p:spPr>
          <a:xfrm>
            <a:off x="1242000" y="3800520"/>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Service Delivery Channels &amp; Client Experience</a:t>
            </a:r>
          </a:p>
        </p:txBody>
      </p:sp>
      <p:sp>
        <p:nvSpPr>
          <p:cNvPr id="10" name="Rectangle 9">
            <a:hlinkClick r:id="rId7" action="ppaction://hlinksldjump"/>
          </p:cNvPr>
          <p:cNvSpPr/>
          <p:nvPr/>
        </p:nvSpPr>
        <p:spPr>
          <a:xfrm>
            <a:off x="3582000" y="3800520"/>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Partnering with Māori, Communities &amp; Providers</a:t>
            </a:r>
          </a:p>
        </p:txBody>
      </p:sp>
      <p:sp>
        <p:nvSpPr>
          <p:cNvPr id="11" name="Rectangle 10">
            <a:hlinkClick r:id="rId8" action="ppaction://hlinksldjump"/>
          </p:cNvPr>
          <p:cNvSpPr/>
          <p:nvPr/>
        </p:nvSpPr>
        <p:spPr>
          <a:xfrm>
            <a:off x="5922000" y="3800520"/>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Policy, Strategy, Insights &amp; Social Investment</a:t>
            </a:r>
          </a:p>
        </p:txBody>
      </p:sp>
      <p:sp>
        <p:nvSpPr>
          <p:cNvPr id="12" name="Rectangle 11">
            <a:hlinkClick r:id="rId9" action="ppaction://hlinksldjump"/>
          </p:cNvPr>
          <p:cNvSpPr/>
          <p:nvPr/>
        </p:nvSpPr>
        <p:spPr>
          <a:xfrm>
            <a:off x="1242000" y="4952520"/>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People, Capability, Values &amp; Culture</a:t>
            </a:r>
          </a:p>
        </p:txBody>
      </p:sp>
      <p:sp>
        <p:nvSpPr>
          <p:cNvPr id="13" name="Rectangle 12">
            <a:hlinkClick r:id="rId10" action="ppaction://hlinksldjump"/>
          </p:cNvPr>
          <p:cNvSpPr/>
          <p:nvPr/>
        </p:nvSpPr>
        <p:spPr>
          <a:xfrm>
            <a:off x="5922000" y="4952520"/>
            <a:ext cx="1980000" cy="72000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Organisational Assurance, Governance &amp; Enabling Infrastructure</a:t>
            </a:r>
          </a:p>
        </p:txBody>
      </p:sp>
      <p:sp>
        <p:nvSpPr>
          <p:cNvPr id="14" name="TextBox 13"/>
          <p:cNvSpPr txBox="1"/>
          <p:nvPr/>
        </p:nvSpPr>
        <p:spPr>
          <a:xfrm>
            <a:off x="713280" y="6537960"/>
            <a:ext cx="8156400"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a:t>
            </a:r>
            <a:r>
              <a:rPr lang="en-AU" dirty="0"/>
              <a:t>a021 </a:t>
            </a:r>
            <a:r>
              <a:rPr dirty="0"/>
              <a:t>2025-11-25 09:53</a:t>
            </a:r>
          </a:p>
        </p:txBody>
      </p:sp>
      <p:sp>
        <p:nvSpPr>
          <p:cNvPr id="15" name="TextBox 14"/>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11"/>
              </a:rPr>
              <a:t>DoViewPlanning.Org</a:t>
            </a:r>
          </a:p>
        </p:txBody>
      </p:sp>
      <p:sp>
        <p:nvSpPr>
          <p:cNvPr id="16" name="TextBox 15"/>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17" name="Google Shape;104;p1" title="Doview new.jpeg">
            <a:extLst>
              <a:ext uri="{FF2B5EF4-FFF2-40B4-BE49-F238E27FC236}">
                <a16:creationId xmlns:a16="http://schemas.microsoft.com/office/drawing/2014/main" id="{7859B563-FF13-9215-196D-1ECAA527D35D}"/>
              </a:ext>
            </a:extLst>
          </p:cNvPr>
          <p:cNvPicPr preferRelativeResize="0"/>
          <p:nvPr/>
        </p:nvPicPr>
        <p:blipFill>
          <a:blip r:embed="rId12">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Organisational Assurance, Governance &amp; Enabling Infrastructure</a:t>
            </a:r>
          </a:p>
        </p:txBody>
      </p:sp>
      <p:sp>
        <p:nvSpPr>
          <p:cNvPr id="5" name="Rectangle 4"/>
          <p:cNvSpPr/>
          <p:nvPr/>
        </p:nvSpPr>
        <p:spPr>
          <a:xfrm>
            <a:off x="274320" y="2344422"/>
            <a:ext cx="1302512" cy="713232"/>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Governance structures and delegations clearly defined</a:t>
            </a:r>
          </a:p>
        </p:txBody>
      </p:sp>
      <p:sp>
        <p:nvSpPr>
          <p:cNvPr id="6" name="Rectangle 5"/>
          <p:cNvSpPr/>
          <p:nvPr/>
        </p:nvSpPr>
        <p:spPr>
          <a:xfrm>
            <a:off x="274320" y="3258822"/>
            <a:ext cx="130251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Roles and accountabilities for stewardship and operations clarified</a:t>
            </a:r>
          </a:p>
        </p:txBody>
      </p:sp>
      <p:sp>
        <p:nvSpPr>
          <p:cNvPr id="7" name="Rectangle 6"/>
          <p:cNvSpPr/>
          <p:nvPr/>
        </p:nvSpPr>
        <p:spPr>
          <a:xfrm>
            <a:off x="274320" y="4352038"/>
            <a:ext cx="130251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Governance forums supported with timely and high-quality information</a:t>
            </a:r>
          </a:p>
        </p:txBody>
      </p:sp>
      <p:sp>
        <p:nvSpPr>
          <p:cNvPr id="8" name="Right Arrow 7"/>
          <p:cNvSpPr/>
          <p:nvPr/>
        </p:nvSpPr>
        <p:spPr>
          <a:xfrm>
            <a:off x="1869440" y="366623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20595" y="2073149"/>
            <a:ext cx="99517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Enterprise risk management framework applied consistently</a:t>
            </a:r>
          </a:p>
        </p:txBody>
      </p:sp>
      <p:sp>
        <p:nvSpPr>
          <p:cNvPr id="10" name="Rectangle 9"/>
          <p:cNvSpPr/>
          <p:nvPr/>
        </p:nvSpPr>
        <p:spPr>
          <a:xfrm>
            <a:off x="2220595" y="3350260"/>
            <a:ext cx="99517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Privacy, human rights and ethics frameworks embedded in practice</a:t>
            </a:r>
          </a:p>
        </p:txBody>
      </p:sp>
      <p:sp>
        <p:nvSpPr>
          <p:cNvPr id="11" name="Rectangle 10"/>
          <p:cNvSpPr/>
          <p:nvPr/>
        </p:nvSpPr>
        <p:spPr>
          <a:xfrm>
            <a:off x="2220595" y="4627371"/>
            <a:ext cx="99517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Internal audit and assurance insights acted on</a:t>
            </a:r>
          </a:p>
        </p:txBody>
      </p:sp>
      <p:sp>
        <p:nvSpPr>
          <p:cNvPr id="12" name="Right Arrow 11"/>
          <p:cNvSpPr/>
          <p:nvPr/>
        </p:nvSpPr>
        <p:spPr>
          <a:xfrm>
            <a:off x="3317875" y="368554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775710" y="1523496"/>
            <a:ext cx="1072007" cy="12598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Core digital platforms and business systems maintained and modernised</a:t>
            </a:r>
          </a:p>
        </p:txBody>
      </p:sp>
      <p:sp>
        <p:nvSpPr>
          <p:cNvPr id="14" name="Rectangle 13"/>
          <p:cNvSpPr/>
          <p:nvPr/>
        </p:nvSpPr>
        <p:spPr>
          <a:xfrm>
            <a:off x="3775710" y="2984503"/>
            <a:ext cx="1072007"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Data and information managed securely and used appropriately</a:t>
            </a:r>
          </a:p>
        </p:txBody>
      </p:sp>
      <p:sp>
        <p:nvSpPr>
          <p:cNvPr id="15" name="Rectangle 14"/>
          <p:cNvSpPr/>
          <p:nvPr/>
        </p:nvSpPr>
        <p:spPr>
          <a:xfrm>
            <a:off x="3775710" y="4261614"/>
            <a:ext cx="1072007" cy="713232"/>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Cybersecurity and system resilience enhanced</a:t>
            </a:r>
          </a:p>
        </p:txBody>
      </p:sp>
      <p:sp>
        <p:nvSpPr>
          <p:cNvPr id="16" name="Rectangle 15"/>
          <p:cNvSpPr/>
          <p:nvPr/>
        </p:nvSpPr>
        <p:spPr>
          <a:xfrm>
            <a:off x="3775710" y="5176014"/>
            <a:ext cx="1072007"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Technology solutions aligned with front-line and client needs</a:t>
            </a:r>
          </a:p>
        </p:txBody>
      </p:sp>
      <p:sp>
        <p:nvSpPr>
          <p:cNvPr id="17" name="Right Arrow 16"/>
          <p:cNvSpPr/>
          <p:nvPr/>
        </p:nvSpPr>
        <p:spPr>
          <a:xfrm>
            <a:off x="5049774" y="372516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469572" y="2103120"/>
            <a:ext cx="114884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Investment and asset management aligned with strategic priorities</a:t>
            </a:r>
          </a:p>
        </p:txBody>
      </p:sp>
      <p:sp>
        <p:nvSpPr>
          <p:cNvPr id="19" name="Rectangle 18"/>
          <p:cNvSpPr/>
          <p:nvPr/>
        </p:nvSpPr>
        <p:spPr>
          <a:xfrm>
            <a:off x="5469572" y="3380231"/>
            <a:ext cx="1148842" cy="892048"/>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Procurement and commercial practices deliver value for money</a:t>
            </a:r>
          </a:p>
        </p:txBody>
      </p:sp>
      <p:sp>
        <p:nvSpPr>
          <p:cNvPr id="20" name="Rectangle 19"/>
          <p:cNvSpPr/>
          <p:nvPr/>
        </p:nvSpPr>
        <p:spPr>
          <a:xfrm>
            <a:off x="5469572" y="4473447"/>
            <a:ext cx="1148842" cy="1075943"/>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Environmental sustainability and emissions reduction initiatives progressed</a:t>
            </a:r>
          </a:p>
        </p:txBody>
      </p:sp>
      <p:sp>
        <p:nvSpPr>
          <p:cNvPr id="21" name="Right Arrow 20"/>
          <p:cNvSpPr/>
          <p:nvPr/>
        </p:nvSpPr>
        <p:spPr>
          <a:xfrm>
            <a:off x="6742875" y="369823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7331710" y="1943911"/>
            <a:ext cx="1463040" cy="778434"/>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Compliance with legislation and public finance requirements maintained</a:t>
            </a:r>
          </a:p>
        </p:txBody>
      </p:sp>
      <p:sp>
        <p:nvSpPr>
          <p:cNvPr id="23" name="Rectangle 22"/>
          <p:cNvSpPr/>
          <p:nvPr/>
        </p:nvSpPr>
        <p:spPr>
          <a:xfrm>
            <a:off x="7331710" y="2904716"/>
            <a:ext cx="1463040" cy="713232"/>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Preparedness for emergencies and shocks strengthened</a:t>
            </a:r>
          </a:p>
        </p:txBody>
      </p:sp>
      <p:sp>
        <p:nvSpPr>
          <p:cNvPr id="24" name="Rectangle 23"/>
          <p:cNvSpPr/>
          <p:nvPr/>
        </p:nvSpPr>
        <p:spPr>
          <a:xfrm>
            <a:off x="7331710" y="3729203"/>
            <a:ext cx="1463040" cy="713232"/>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Transparency and public reporting on performance improved</a:t>
            </a:r>
          </a:p>
        </p:txBody>
      </p:sp>
      <p:sp>
        <p:nvSpPr>
          <p:cNvPr id="25" name="Rectangle 24"/>
          <p:cNvSpPr/>
          <p:nvPr/>
        </p:nvSpPr>
        <p:spPr>
          <a:xfrm>
            <a:off x="7331710" y="4566369"/>
            <a:ext cx="1463040" cy="1023039"/>
          </a:xfrm>
          <a:prstGeom prst="rect">
            <a:avLst/>
          </a:prstGeom>
          <a:solidFill>
            <a:srgbClr val="E0FDFF"/>
          </a:solidFill>
          <a:ln>
            <a:solidFill>
              <a:srgbClr val="E0FD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Confidence of Ministers, public and partners in MSD stewardship strengthened</a:t>
            </a:r>
          </a:p>
        </p:txBody>
      </p:sp>
      <p:sp>
        <p:nvSpPr>
          <p:cNvPr id="26" name="TextBox 2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8" name="TextBox 27">
            <a:extLst>
              <a:ext uri="{FF2B5EF4-FFF2-40B4-BE49-F238E27FC236}">
                <a16:creationId xmlns:a16="http://schemas.microsoft.com/office/drawing/2014/main" id="{04AA7DE2-98B7-EA6E-806F-B2DD18EE4EF9}"/>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29" name="Google Shape;104;p1" title="Doview new.jpeg">
            <a:extLst>
              <a:ext uri="{FF2B5EF4-FFF2-40B4-BE49-F238E27FC236}">
                <a16:creationId xmlns:a16="http://schemas.microsoft.com/office/drawing/2014/main" id="{B4D22C54-E92A-D58A-65B8-E74621DD4480}"/>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prioritising outcomes, placing indicators next to the boxes they measure, aligning activities with outcomes, measuring performance, evaluating impact, and guiding improvement efforts.</a:t>
            </a:r>
            <a:br/>
            <a:br/>
            <a:r>
              <a:t>DoViews can also analyse any document that is being used to think strategically about taking action—it surfaces the implicit ‘This-Then’ claims. For example, a DoView of a scientific paper reveals its logical structure, making it easier to summarise and understand. DoViewing a document highlights its implications for action.</a:t>
            </a:r>
            <a:br/>
            <a:br/>
            <a:r>
              <a:t>To generate a DoView about anything, visit DoViewPlanning.Org for the free AI DoView Drawing Prompt (ChatGPT). DoViews are powerful for summarising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8" name="TextBox 7">
            <a:extLst>
              <a:ext uri="{FF2B5EF4-FFF2-40B4-BE49-F238E27FC236}">
                <a16:creationId xmlns:a16="http://schemas.microsoft.com/office/drawing/2014/main" id="{FF27C895-D48F-A89A-34FC-930DA797D12B}"/>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9" name="Google Shape;104;p1" title="Doview new.jpeg">
            <a:extLst>
              <a:ext uri="{FF2B5EF4-FFF2-40B4-BE49-F238E27FC236}">
                <a16:creationId xmlns:a16="http://schemas.microsoft.com/office/drawing/2014/main" id="{F7585926-1D58-3643-F1BD-C728E6D40926}"/>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5544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People, whānau and communities’ social and economic wellbeing improved</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33172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Access to required income and social support improved</a:t>
            </a:r>
          </a:p>
        </p:txBody>
      </p:sp>
      <p:sp>
        <p:nvSpPr>
          <p:cNvPr id="9" name="Rectangle 8"/>
          <p:cNvSpPr/>
          <p:nvPr/>
        </p:nvSpPr>
        <p:spPr>
          <a:xfrm>
            <a:off x="685800" y="233172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310896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Resilience and inclusion of communities strengthened</a:t>
            </a:r>
          </a:p>
        </p:txBody>
      </p:sp>
      <p:sp>
        <p:nvSpPr>
          <p:cNvPr id="11" name="Rectangle 10"/>
          <p:cNvSpPr/>
          <p:nvPr/>
        </p:nvSpPr>
        <p:spPr>
          <a:xfrm>
            <a:off x="685800" y="31089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800" y="388620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Positive participation in society and potential realised</a:t>
            </a:r>
          </a:p>
        </p:txBody>
      </p:sp>
      <p:sp>
        <p:nvSpPr>
          <p:cNvPr id="13" name="Rectangle 12"/>
          <p:cNvSpPr/>
          <p:nvPr/>
        </p:nvSpPr>
        <p:spPr>
          <a:xfrm>
            <a:off x="685800" y="388620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466344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Equity of outcomes, particularly for Māori, improved</a:t>
            </a:r>
          </a:p>
        </p:txBody>
      </p:sp>
      <p:sp>
        <p:nvSpPr>
          <p:cNvPr id="15" name="Rectangle 14"/>
          <p:cNvSpPr/>
          <p:nvPr/>
        </p:nvSpPr>
        <p:spPr>
          <a:xfrm>
            <a:off x="685800" y="466344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54406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Trust and confidence in the welfare system strengthened</a:t>
            </a:r>
          </a:p>
        </p:txBody>
      </p:sp>
      <p:sp>
        <p:nvSpPr>
          <p:cNvPr id="17" name="Rectangle 16"/>
          <p:cNvSpPr/>
          <p:nvPr/>
        </p:nvSpPr>
        <p:spPr>
          <a:xfrm>
            <a:off x="685800" y="54406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19" name="TextBox 18"/>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0" name="TextBox 19">
            <a:extLst>
              <a:ext uri="{FF2B5EF4-FFF2-40B4-BE49-F238E27FC236}">
                <a16:creationId xmlns:a16="http://schemas.microsoft.com/office/drawing/2014/main" id="{8DAE3009-BB6E-A409-3FEA-66A16B8B313D}"/>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21" name="Google Shape;104;p1" title="Doview new.jpeg">
            <a:extLst>
              <a:ext uri="{FF2B5EF4-FFF2-40B4-BE49-F238E27FC236}">
                <a16:creationId xmlns:a16="http://schemas.microsoft.com/office/drawing/2014/main" id="{8AC4C74B-F9AD-1392-F87C-D07C529B8A34}"/>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MSD Purpose, Outcomes &amp; Impacts (Te Pae Tawhiti and Outcomes Framework)</a:t>
            </a:r>
          </a:p>
        </p:txBody>
      </p:sp>
      <p:sp>
        <p:nvSpPr>
          <p:cNvPr id="5" name="Rectangle 4"/>
          <p:cNvSpPr/>
          <p:nvPr/>
        </p:nvSpPr>
        <p:spPr>
          <a:xfrm>
            <a:off x="274320" y="2559983"/>
            <a:ext cx="1146937" cy="125983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Purpose to help New Zealanders to be safe, strong and independent clarified</a:t>
            </a:r>
          </a:p>
        </p:txBody>
      </p:sp>
      <p:sp>
        <p:nvSpPr>
          <p:cNvPr id="6" name="Rectangle 5"/>
          <p:cNvSpPr/>
          <p:nvPr/>
        </p:nvSpPr>
        <p:spPr>
          <a:xfrm>
            <a:off x="274320" y="4020990"/>
            <a:ext cx="1146937"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Lead role in managing and delivering New Zealand’s welfare system confirmed</a:t>
            </a:r>
          </a:p>
        </p:txBody>
      </p:sp>
      <p:sp>
        <p:nvSpPr>
          <p:cNvPr id="7" name="Right Arrow 6"/>
          <p:cNvSpPr/>
          <p:nvPr/>
        </p:nvSpPr>
        <p:spPr>
          <a:xfrm>
            <a:off x="1713865" y="370044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176178" y="1947910"/>
            <a:ext cx="1593214" cy="768581"/>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Commitment as a Te Tiriti o Waitangi partner honoured in strategy and practice</a:t>
            </a:r>
          </a:p>
        </p:txBody>
      </p:sp>
      <p:sp>
        <p:nvSpPr>
          <p:cNvPr id="9" name="Rectangle 8"/>
          <p:cNvSpPr/>
          <p:nvPr/>
        </p:nvSpPr>
        <p:spPr>
          <a:xfrm>
            <a:off x="2169448" y="2853651"/>
            <a:ext cx="1593214" cy="63721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 Pae Tata Māori Strategy and Action Plan embedded across MSD</a:t>
            </a:r>
          </a:p>
        </p:txBody>
      </p:sp>
      <p:sp>
        <p:nvSpPr>
          <p:cNvPr id="10" name="Rectangle 9"/>
          <p:cNvSpPr/>
          <p:nvPr/>
        </p:nvSpPr>
        <p:spPr>
          <a:xfrm>
            <a:off x="2169448" y="3628030"/>
            <a:ext cx="1593214" cy="899944"/>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Population strategies such as Pacific Prosperity aligned with Te Pae Tawhiti outcomes</a:t>
            </a:r>
          </a:p>
        </p:txBody>
      </p:sp>
      <p:sp>
        <p:nvSpPr>
          <p:cNvPr id="11" name="Rectangle 10"/>
          <p:cNvSpPr/>
          <p:nvPr/>
        </p:nvSpPr>
        <p:spPr>
          <a:xfrm>
            <a:off x="2169448" y="4734456"/>
            <a:ext cx="1593214" cy="899944"/>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Equity considerations for other priority groups integrated in strategic planning</a:t>
            </a:r>
          </a:p>
        </p:txBody>
      </p:sp>
      <p:sp>
        <p:nvSpPr>
          <p:cNvPr id="12" name="Right Arrow 11"/>
          <p:cNvSpPr/>
          <p:nvPr/>
        </p:nvSpPr>
        <p:spPr>
          <a:xfrm>
            <a:off x="3968941" y="371720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301694" y="1504264"/>
            <a:ext cx="1785236" cy="81956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Mana manaaki – positive experience for clients embedded as a strategic shift</a:t>
            </a:r>
          </a:p>
        </p:txBody>
      </p:sp>
      <p:sp>
        <p:nvSpPr>
          <p:cNvPr id="14" name="Rectangle 13"/>
          <p:cNvSpPr/>
          <p:nvPr/>
        </p:nvSpPr>
        <p:spPr>
          <a:xfrm>
            <a:off x="4301694" y="2450574"/>
            <a:ext cx="1785236" cy="679492"/>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Kotahitanga – partnering for greater impact embedded as a strategic shift</a:t>
            </a:r>
          </a:p>
        </p:txBody>
      </p:sp>
      <p:sp>
        <p:nvSpPr>
          <p:cNvPr id="15" name="Rectangle 14"/>
          <p:cNvSpPr/>
          <p:nvPr/>
        </p:nvSpPr>
        <p:spPr>
          <a:xfrm>
            <a:off x="4312852" y="3246869"/>
            <a:ext cx="1785236" cy="959646"/>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Kia takatū tātou – supporting long-term social and economic development embedded as a strategic shift</a:t>
            </a:r>
          </a:p>
        </p:txBody>
      </p:sp>
      <p:sp>
        <p:nvSpPr>
          <p:cNvPr id="16" name="Rectangle 15"/>
          <p:cNvSpPr/>
          <p:nvPr/>
        </p:nvSpPr>
        <p:spPr>
          <a:xfrm>
            <a:off x="4301694" y="4323318"/>
            <a:ext cx="1785236" cy="899945"/>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Strategic outcomes for support, resilience and participation clearly articulated</a:t>
            </a:r>
          </a:p>
        </p:txBody>
      </p:sp>
      <p:sp>
        <p:nvSpPr>
          <p:cNvPr id="17" name="Rectangle 16"/>
          <p:cNvSpPr/>
          <p:nvPr/>
        </p:nvSpPr>
        <p:spPr>
          <a:xfrm>
            <a:off x="4312852" y="5353655"/>
            <a:ext cx="1785236" cy="81956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Alignment between strategic shifts and outcomes framework maintained</a:t>
            </a:r>
          </a:p>
        </p:txBody>
      </p:sp>
      <p:sp>
        <p:nvSpPr>
          <p:cNvPr id="18" name="Right Arrow 17"/>
          <p:cNvSpPr/>
          <p:nvPr/>
        </p:nvSpPr>
        <p:spPr>
          <a:xfrm>
            <a:off x="6339211" y="371720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836367" y="1711869"/>
            <a:ext cx="2015397" cy="653574"/>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Impact statements for access to support implemented and refined</a:t>
            </a:r>
          </a:p>
        </p:txBody>
      </p:sp>
      <p:sp>
        <p:nvSpPr>
          <p:cNvPr id="20" name="Rectangle 19"/>
          <p:cNvSpPr/>
          <p:nvPr/>
        </p:nvSpPr>
        <p:spPr>
          <a:xfrm>
            <a:off x="6836367" y="2473615"/>
            <a:ext cx="2015397" cy="725767"/>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Impact statements for effective support and sustainable employment implemented and refined</a:t>
            </a:r>
          </a:p>
        </p:txBody>
      </p:sp>
      <p:sp>
        <p:nvSpPr>
          <p:cNvPr id="21" name="Rectangle 20"/>
          <p:cNvSpPr/>
          <p:nvPr/>
        </p:nvSpPr>
        <p:spPr>
          <a:xfrm>
            <a:off x="6836367" y="3333523"/>
            <a:ext cx="2015397" cy="725767"/>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Impact statements for equity of outcomes, particularly for Māori, implemented and refined</a:t>
            </a:r>
          </a:p>
        </p:txBody>
      </p:sp>
      <p:sp>
        <p:nvSpPr>
          <p:cNvPr id="22" name="Rectangle 21"/>
          <p:cNvSpPr/>
          <p:nvPr/>
        </p:nvSpPr>
        <p:spPr>
          <a:xfrm>
            <a:off x="6836367" y="4171652"/>
            <a:ext cx="2015397" cy="959646"/>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Impact statements for trust and confidence in the welfare system implemented and refined</a:t>
            </a:r>
          </a:p>
        </p:txBody>
      </p:sp>
      <p:sp>
        <p:nvSpPr>
          <p:cNvPr id="23" name="Rectangle 22"/>
          <p:cNvSpPr/>
          <p:nvPr/>
        </p:nvSpPr>
        <p:spPr>
          <a:xfrm>
            <a:off x="6836367" y="5259018"/>
            <a:ext cx="2015396" cy="708965"/>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Outcomes framework, KPIs and reporting used to track progress and inform decisions</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25" name="TextBox 24"/>
          <p:cNvSpPr txBox="1"/>
          <p:nvPr/>
        </p:nvSpPr>
        <p:spPr>
          <a:xfrm>
            <a:off x="7095149" y="6245352"/>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E6256BD0-E1FC-E840-4300-4683EC98B80D}"/>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27" name="Google Shape;104;p1" title="Doview new.jpeg">
            <a:extLst>
              <a:ext uri="{FF2B5EF4-FFF2-40B4-BE49-F238E27FC236}">
                <a16:creationId xmlns:a16="http://schemas.microsoft.com/office/drawing/2014/main" id="{ADCB039F-B68D-0D66-377C-63E866148129}"/>
              </a:ext>
            </a:extLst>
          </p:cNvPr>
          <p:cNvPicPr preferRelativeResize="0"/>
          <p:nvPr/>
        </p:nvPicPr>
        <p:blipFill>
          <a:blip r:embed="rId4">
            <a:alphaModFix/>
          </a:blip>
          <a:stretch>
            <a:fillRect/>
          </a:stretch>
        </p:blipFill>
        <p:spPr>
          <a:xfrm>
            <a:off x="6950330" y="6273578"/>
            <a:ext cx="289637" cy="2643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Client Employment &amp; Income Support Pathways</a:t>
            </a:r>
          </a:p>
        </p:txBody>
      </p:sp>
      <p:sp>
        <p:nvSpPr>
          <p:cNvPr id="5" name="Rectangle 4"/>
          <p:cNvSpPr/>
          <p:nvPr/>
        </p:nvSpPr>
        <p:spPr>
          <a:xfrm>
            <a:off x="204788" y="1801367"/>
            <a:ext cx="1072007" cy="1443736"/>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Potential clients who may benefit from MSD support identified through data and referrals</a:t>
            </a:r>
          </a:p>
        </p:txBody>
      </p:sp>
      <p:sp>
        <p:nvSpPr>
          <p:cNvPr id="6" name="Rectangle 5"/>
          <p:cNvSpPr/>
          <p:nvPr/>
        </p:nvSpPr>
        <p:spPr>
          <a:xfrm>
            <a:off x="204788" y="3446271"/>
            <a:ext cx="107200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Outreach to people, whānau and communities at risk of hardship strengthened</a:t>
            </a:r>
          </a:p>
        </p:txBody>
      </p:sp>
      <p:sp>
        <p:nvSpPr>
          <p:cNvPr id="7" name="Rectangle 6"/>
          <p:cNvSpPr/>
          <p:nvPr/>
        </p:nvSpPr>
        <p:spPr>
          <a:xfrm>
            <a:off x="204788" y="4907278"/>
            <a:ext cx="1072007" cy="1036322"/>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Client needs and life circumstances understood early</a:t>
            </a:r>
          </a:p>
        </p:txBody>
      </p:sp>
      <p:sp>
        <p:nvSpPr>
          <p:cNvPr id="8" name="Right Arrow 7"/>
          <p:cNvSpPr/>
          <p:nvPr/>
        </p:nvSpPr>
        <p:spPr>
          <a:xfrm>
            <a:off x="1392047" y="365302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673747" y="1463040"/>
            <a:ext cx="1072007" cy="122233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Eligibility for income support, housing and other assistance correctly assessed</a:t>
            </a:r>
          </a:p>
        </p:txBody>
      </p:sp>
      <p:sp>
        <p:nvSpPr>
          <p:cNvPr id="10" name="Rectangle 9"/>
          <p:cNvSpPr/>
          <p:nvPr/>
        </p:nvSpPr>
        <p:spPr>
          <a:xfrm>
            <a:off x="1683050" y="2819401"/>
            <a:ext cx="1072007" cy="908132"/>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Correct income support and superannuation entitlements established</a:t>
            </a:r>
          </a:p>
        </p:txBody>
      </p:sp>
      <p:sp>
        <p:nvSpPr>
          <p:cNvPr id="11" name="Rectangle 10"/>
          <p:cNvSpPr/>
          <p:nvPr/>
        </p:nvSpPr>
        <p:spPr>
          <a:xfrm>
            <a:off x="1683049" y="3881666"/>
            <a:ext cx="1072007" cy="111705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Student allowances, loans and related supports provided where needed</a:t>
            </a:r>
          </a:p>
        </p:txBody>
      </p:sp>
      <p:sp>
        <p:nvSpPr>
          <p:cNvPr id="12" name="Rectangle 11"/>
          <p:cNvSpPr/>
          <p:nvPr/>
        </p:nvSpPr>
        <p:spPr>
          <a:xfrm>
            <a:off x="1683049" y="5144595"/>
            <a:ext cx="1072007" cy="13640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Debt management and hardship assistance options explained to clients</a:t>
            </a:r>
          </a:p>
        </p:txBody>
      </p:sp>
      <p:sp>
        <p:nvSpPr>
          <p:cNvPr id="13" name="Right Arrow 12"/>
          <p:cNvSpPr/>
          <p:nvPr/>
        </p:nvSpPr>
        <p:spPr>
          <a:xfrm>
            <a:off x="2824882" y="368367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145635" y="2005451"/>
            <a:ext cx="107200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Health, disability and caring responsibilities that affect work participation identified</a:t>
            </a:r>
          </a:p>
        </p:txBody>
      </p:sp>
      <p:sp>
        <p:nvSpPr>
          <p:cNvPr id="15" name="Rectangle 14"/>
          <p:cNvSpPr/>
          <p:nvPr/>
        </p:nvSpPr>
        <p:spPr>
          <a:xfrm>
            <a:off x="3145635" y="3376170"/>
            <a:ext cx="10720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Social and housing barriers to work addressed in partnership with other agencies</a:t>
            </a:r>
          </a:p>
        </p:txBody>
      </p:sp>
      <p:sp>
        <p:nvSpPr>
          <p:cNvPr id="16" name="Rectangle 15"/>
          <p:cNvSpPr/>
          <p:nvPr/>
        </p:nvSpPr>
        <p:spPr>
          <a:xfrm>
            <a:off x="3145635" y="4573017"/>
            <a:ext cx="107200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Tailored wrap-around supports coordinated for people with complex needs</a:t>
            </a:r>
          </a:p>
        </p:txBody>
      </p:sp>
      <p:sp>
        <p:nvSpPr>
          <p:cNvPr id="17" name="Right Arrow 16"/>
          <p:cNvSpPr/>
          <p:nvPr/>
        </p:nvSpPr>
        <p:spPr>
          <a:xfrm>
            <a:off x="4266659" y="370399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4614594" y="2468779"/>
            <a:ext cx="981841" cy="1286461"/>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Work-readiness and skills development plans co-designed with clients</a:t>
            </a:r>
          </a:p>
        </p:txBody>
      </p:sp>
      <p:sp>
        <p:nvSpPr>
          <p:cNvPr id="19" name="Rectangle 18"/>
          <p:cNvSpPr/>
          <p:nvPr/>
        </p:nvSpPr>
        <p:spPr>
          <a:xfrm>
            <a:off x="4620267" y="3878411"/>
            <a:ext cx="981841" cy="1286461"/>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Education, training and employment preparation services accessed</a:t>
            </a:r>
          </a:p>
        </p:txBody>
      </p:sp>
      <p:sp>
        <p:nvSpPr>
          <p:cNvPr id="20" name="Right Arrow 19"/>
          <p:cNvSpPr/>
          <p:nvPr/>
        </p:nvSpPr>
        <p:spPr>
          <a:xfrm>
            <a:off x="5699685" y="372479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6052378" y="1489250"/>
            <a:ext cx="1232585" cy="1286461"/>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Clients matched to suitable employment, training or community participation opportunities</a:t>
            </a:r>
          </a:p>
        </p:txBody>
      </p:sp>
      <p:sp>
        <p:nvSpPr>
          <p:cNvPr id="22" name="Rectangle 21"/>
          <p:cNvSpPr/>
          <p:nvPr/>
        </p:nvSpPr>
        <p:spPr>
          <a:xfrm>
            <a:off x="6060313" y="2901625"/>
            <a:ext cx="1232585" cy="951184"/>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Employer relationships and </a:t>
            </a:r>
            <a:r>
              <a:rPr sz="1100" b="0" dirty="0" err="1">
                <a:solidFill>
                  <a:srgbClr val="000000"/>
                </a:solidFill>
              </a:rPr>
              <a:t>labour</a:t>
            </a:r>
            <a:r>
              <a:rPr sz="1100" b="0" dirty="0">
                <a:solidFill>
                  <a:srgbClr val="000000"/>
                </a:solidFill>
              </a:rPr>
              <a:t> market partnerships developed</a:t>
            </a:r>
          </a:p>
        </p:txBody>
      </p:sp>
      <p:sp>
        <p:nvSpPr>
          <p:cNvPr id="23" name="Rectangle 22"/>
          <p:cNvSpPr/>
          <p:nvPr/>
        </p:nvSpPr>
        <p:spPr>
          <a:xfrm>
            <a:off x="6052377" y="4000298"/>
            <a:ext cx="1232585" cy="81086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In-work and transition supports provided to sustain outcomes</a:t>
            </a:r>
          </a:p>
        </p:txBody>
      </p:sp>
      <p:sp>
        <p:nvSpPr>
          <p:cNvPr id="24" name="Rectangle 23"/>
          <p:cNvSpPr/>
          <p:nvPr/>
        </p:nvSpPr>
        <p:spPr>
          <a:xfrm>
            <a:off x="6052377" y="4942160"/>
            <a:ext cx="1232585" cy="1075944"/>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Benefit exits into sustainable employment or other appropriate pathways achieved</a:t>
            </a:r>
          </a:p>
        </p:txBody>
      </p:sp>
      <p:sp>
        <p:nvSpPr>
          <p:cNvPr id="25" name="Right Arrow 24"/>
          <p:cNvSpPr/>
          <p:nvPr/>
        </p:nvSpPr>
        <p:spPr>
          <a:xfrm>
            <a:off x="7397494" y="370399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7797673" y="1934569"/>
            <a:ext cx="107200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Client incomes and living standards improved</a:t>
            </a:r>
          </a:p>
        </p:txBody>
      </p:sp>
      <p:sp>
        <p:nvSpPr>
          <p:cNvPr id="27" name="Rectangle 26"/>
          <p:cNvSpPr/>
          <p:nvPr/>
        </p:nvSpPr>
        <p:spPr>
          <a:xfrm>
            <a:off x="7797673" y="3027785"/>
            <a:ext cx="10720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Reliance on income support over the life course reduced</a:t>
            </a:r>
          </a:p>
        </p:txBody>
      </p:sp>
      <p:sp>
        <p:nvSpPr>
          <p:cNvPr id="28" name="Rectangle 27"/>
          <p:cNvSpPr/>
          <p:nvPr/>
        </p:nvSpPr>
        <p:spPr>
          <a:xfrm>
            <a:off x="7797673" y="4304896"/>
            <a:ext cx="10720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Social and economic participation of clients and whānau</a:t>
            </a:r>
            <a:r>
              <a:rPr lang="en-AU" sz="1100" b="1" dirty="0">
                <a:solidFill>
                  <a:srgbClr val="000000"/>
                </a:solidFill>
              </a:rPr>
              <a:t>/family</a:t>
            </a:r>
            <a:r>
              <a:rPr sz="1100" b="1" dirty="0">
                <a:solidFill>
                  <a:srgbClr val="000000"/>
                </a:solidFill>
              </a:rPr>
              <a:t> strengthened</a:t>
            </a:r>
          </a:p>
        </p:txBody>
      </p:sp>
      <p:sp>
        <p:nvSpPr>
          <p:cNvPr id="29" name="TextBox 28"/>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30" name="TextBox 29"/>
          <p:cNvSpPr txBox="1"/>
          <p:nvPr/>
        </p:nvSpPr>
        <p:spPr>
          <a:xfrm>
            <a:off x="7178040" y="6213248"/>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31" name="TextBox 30">
            <a:extLst>
              <a:ext uri="{FF2B5EF4-FFF2-40B4-BE49-F238E27FC236}">
                <a16:creationId xmlns:a16="http://schemas.microsoft.com/office/drawing/2014/main" id="{40C5A72D-C3C7-A3FC-4AC1-D505814F284D}"/>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32" name="Google Shape;104;p1" title="Doview new.jpeg">
            <a:extLst>
              <a:ext uri="{FF2B5EF4-FFF2-40B4-BE49-F238E27FC236}">
                <a16:creationId xmlns:a16="http://schemas.microsoft.com/office/drawing/2014/main" id="{0FB61BF6-8066-2573-FBB7-8A399BC8105A}"/>
              </a:ext>
            </a:extLst>
          </p:cNvPr>
          <p:cNvPicPr preferRelativeResize="0"/>
          <p:nvPr/>
        </p:nvPicPr>
        <p:blipFill>
          <a:blip r:embed="rId4">
            <a:alphaModFix/>
          </a:blip>
          <a:stretch>
            <a:fillRect/>
          </a:stretch>
        </p:blipFill>
        <p:spPr>
          <a:xfrm>
            <a:off x="7033221" y="6258915"/>
            <a:ext cx="289637" cy="26438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Safe, Inclusive &amp; Resilient Communities</a:t>
            </a:r>
          </a:p>
        </p:txBody>
      </p:sp>
      <p:sp>
        <p:nvSpPr>
          <p:cNvPr id="5" name="Rectangle 4"/>
          <p:cNvSpPr/>
          <p:nvPr/>
        </p:nvSpPr>
        <p:spPr>
          <a:xfrm>
            <a:off x="544923" y="2041895"/>
            <a:ext cx="1300607"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Community social, housing and safety needs assessed using data and local insights</a:t>
            </a:r>
          </a:p>
        </p:txBody>
      </p:sp>
      <p:sp>
        <p:nvSpPr>
          <p:cNvPr id="6" name="Rectangle 5"/>
          <p:cNvSpPr/>
          <p:nvPr/>
        </p:nvSpPr>
        <p:spPr>
          <a:xfrm>
            <a:off x="544923" y="3319006"/>
            <a:ext cx="1300607"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Groups and places at greatest risk of harm, violence and exclusion identified</a:t>
            </a:r>
          </a:p>
        </p:txBody>
      </p:sp>
      <p:sp>
        <p:nvSpPr>
          <p:cNvPr id="7" name="Rectangle 6"/>
          <p:cNvSpPr/>
          <p:nvPr/>
        </p:nvSpPr>
        <p:spPr>
          <a:xfrm>
            <a:off x="544923" y="4596117"/>
            <a:ext cx="130060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Understanding of protective and risk factors for communities improved</a:t>
            </a:r>
          </a:p>
        </p:txBody>
      </p:sp>
      <p:sp>
        <p:nvSpPr>
          <p:cNvPr id="8" name="Right Arrow 7"/>
          <p:cNvSpPr/>
          <p:nvPr/>
        </p:nvSpPr>
        <p:spPr>
          <a:xfrm>
            <a:off x="1962187" y="368984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92958" y="1784845"/>
            <a:ext cx="153301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Funding and contracting for community service providers aligned to local priorities</a:t>
            </a:r>
          </a:p>
        </p:txBody>
      </p:sp>
      <p:sp>
        <p:nvSpPr>
          <p:cNvPr id="10" name="Rectangle 9"/>
          <p:cNvSpPr/>
          <p:nvPr/>
        </p:nvSpPr>
        <p:spPr>
          <a:xfrm>
            <a:off x="2292958" y="2878061"/>
            <a:ext cx="153301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Family violence and sexual violence response services sustained and expanded</a:t>
            </a:r>
          </a:p>
        </p:txBody>
      </p:sp>
      <p:sp>
        <p:nvSpPr>
          <p:cNvPr id="11" name="Rectangle 10"/>
          <p:cNvSpPr/>
          <p:nvPr/>
        </p:nvSpPr>
        <p:spPr>
          <a:xfrm>
            <a:off x="2292958" y="3971277"/>
            <a:ext cx="153301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Community development and capability-building initiatives supported</a:t>
            </a:r>
          </a:p>
        </p:txBody>
      </p:sp>
      <p:sp>
        <p:nvSpPr>
          <p:cNvPr id="12" name="Rectangle 11"/>
          <p:cNvSpPr/>
          <p:nvPr/>
        </p:nvSpPr>
        <p:spPr>
          <a:xfrm>
            <a:off x="2292958" y="5064493"/>
            <a:ext cx="1533017" cy="713232"/>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Local leaders and champions engaged in MSD-supported initiatives</a:t>
            </a:r>
          </a:p>
        </p:txBody>
      </p:sp>
      <p:sp>
        <p:nvSpPr>
          <p:cNvPr id="13" name="Right Arrow 12"/>
          <p:cNvSpPr/>
          <p:nvPr/>
        </p:nvSpPr>
        <p:spPr>
          <a:xfrm>
            <a:off x="3990567" y="368760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409630" y="1738914"/>
            <a:ext cx="1840926" cy="687536"/>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Multi-agency and iwi-led responses to family and sexual violence coordinated</a:t>
            </a:r>
          </a:p>
        </p:txBody>
      </p:sp>
      <p:sp>
        <p:nvSpPr>
          <p:cNvPr id="15" name="Rectangle 14"/>
          <p:cNvSpPr/>
          <p:nvPr/>
        </p:nvSpPr>
        <p:spPr>
          <a:xfrm>
            <a:off x="4409630" y="2543586"/>
            <a:ext cx="1840926" cy="713232"/>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Access to crisis response, safe accommodation and advocacy improved</a:t>
            </a:r>
          </a:p>
        </p:txBody>
      </p:sp>
      <p:sp>
        <p:nvSpPr>
          <p:cNvPr id="16" name="Rectangle 15"/>
          <p:cNvSpPr/>
          <p:nvPr/>
        </p:nvSpPr>
        <p:spPr>
          <a:xfrm>
            <a:off x="4408069" y="3373954"/>
            <a:ext cx="1840926"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Longer-term recovery and healing supports for individuals and whānau strengthened</a:t>
            </a:r>
          </a:p>
        </p:txBody>
      </p:sp>
      <p:sp>
        <p:nvSpPr>
          <p:cNvPr id="17" name="Rectangle 16"/>
          <p:cNvSpPr/>
          <p:nvPr/>
        </p:nvSpPr>
        <p:spPr>
          <a:xfrm>
            <a:off x="4408069" y="4373295"/>
            <a:ext cx="1840926" cy="73437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Prevention and early-intervention activities co-designed with communities</a:t>
            </a:r>
          </a:p>
        </p:txBody>
      </p:sp>
      <p:sp>
        <p:nvSpPr>
          <p:cNvPr id="18" name="Rectangle 17"/>
          <p:cNvSpPr/>
          <p:nvPr/>
        </p:nvSpPr>
        <p:spPr>
          <a:xfrm>
            <a:off x="4408069" y="5209221"/>
            <a:ext cx="1840926" cy="73437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Community-led initiatives to build connection, inclusion and safety supported</a:t>
            </a:r>
          </a:p>
        </p:txBody>
      </p:sp>
      <p:sp>
        <p:nvSpPr>
          <p:cNvPr id="19" name="Right Arrow 18"/>
          <p:cNvSpPr/>
          <p:nvPr/>
        </p:nvSpPr>
        <p:spPr>
          <a:xfrm>
            <a:off x="6436449" y="368760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884707" y="1906772"/>
            <a:ext cx="122377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Safety and stability for people, whānau and communities improved</a:t>
            </a:r>
          </a:p>
        </p:txBody>
      </p:sp>
      <p:sp>
        <p:nvSpPr>
          <p:cNvPr id="21" name="Rectangle 20"/>
          <p:cNvSpPr/>
          <p:nvPr/>
        </p:nvSpPr>
        <p:spPr>
          <a:xfrm>
            <a:off x="6884707" y="2999988"/>
            <a:ext cx="1223772"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Resilience and inclusion of diverse communities strengthened</a:t>
            </a:r>
          </a:p>
        </p:txBody>
      </p:sp>
      <p:sp>
        <p:nvSpPr>
          <p:cNvPr id="22" name="Rectangle 21"/>
          <p:cNvSpPr/>
          <p:nvPr/>
        </p:nvSpPr>
        <p:spPr>
          <a:xfrm>
            <a:off x="6884707" y="4093204"/>
            <a:ext cx="1223772" cy="1443736"/>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Incidence and impacts of family violence, sexual violence and social exclusion reduced</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TextBox 24">
            <a:extLst>
              <a:ext uri="{FF2B5EF4-FFF2-40B4-BE49-F238E27FC236}">
                <a16:creationId xmlns:a16="http://schemas.microsoft.com/office/drawing/2014/main" id="{353C6280-976D-4B1B-DF1B-187611AE847F}"/>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26" name="Google Shape;104;p1" title="Doview new.jpeg">
            <a:extLst>
              <a:ext uri="{FF2B5EF4-FFF2-40B4-BE49-F238E27FC236}">
                <a16:creationId xmlns:a16="http://schemas.microsoft.com/office/drawing/2014/main" id="{27AD7E05-2112-6511-B80B-2B42ADFB2579}"/>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Service Delivery Channels &amp; Client Experience</a:t>
            </a:r>
          </a:p>
        </p:txBody>
      </p:sp>
      <p:sp>
        <p:nvSpPr>
          <p:cNvPr id="5" name="Rectangle 4"/>
          <p:cNvSpPr/>
          <p:nvPr/>
        </p:nvSpPr>
        <p:spPr>
          <a:xfrm>
            <a:off x="322926" y="2045346"/>
            <a:ext cx="1073614" cy="1159257"/>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Future service model and case management practice model designed</a:t>
            </a:r>
          </a:p>
        </p:txBody>
      </p:sp>
      <p:sp>
        <p:nvSpPr>
          <p:cNvPr id="6" name="Rectangle 5"/>
          <p:cNvSpPr/>
          <p:nvPr/>
        </p:nvSpPr>
        <p:spPr>
          <a:xfrm>
            <a:off x="322926" y="3366901"/>
            <a:ext cx="1073614" cy="1050031"/>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Client journeys and pain points mapped across service groups</a:t>
            </a:r>
          </a:p>
        </p:txBody>
      </p:sp>
      <p:sp>
        <p:nvSpPr>
          <p:cNvPr id="7" name="Rectangle 6"/>
          <p:cNvSpPr/>
          <p:nvPr/>
        </p:nvSpPr>
        <p:spPr>
          <a:xfrm>
            <a:off x="322926" y="4564149"/>
            <a:ext cx="1073614" cy="108051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Design principles that reflect Mana </a:t>
            </a:r>
            <a:r>
              <a:rPr sz="1100" b="0" dirty="0" err="1">
                <a:solidFill>
                  <a:srgbClr val="000000"/>
                </a:solidFill>
              </a:rPr>
              <a:t>manaaki</a:t>
            </a:r>
            <a:r>
              <a:rPr sz="1100" b="0" dirty="0">
                <a:solidFill>
                  <a:srgbClr val="000000"/>
                </a:solidFill>
              </a:rPr>
              <a:t> agreed</a:t>
            </a:r>
          </a:p>
        </p:txBody>
      </p:sp>
      <p:sp>
        <p:nvSpPr>
          <p:cNvPr id="8" name="Right Arrow 7"/>
          <p:cNvSpPr/>
          <p:nvPr/>
        </p:nvSpPr>
        <p:spPr>
          <a:xfrm>
            <a:off x="1471763" y="37056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931251" y="1912615"/>
            <a:ext cx="1404123" cy="874777"/>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Digital channels for income, employment and housing services modernised</a:t>
            </a:r>
          </a:p>
        </p:txBody>
      </p:sp>
      <p:sp>
        <p:nvSpPr>
          <p:cNvPr id="10" name="Rectangle 9"/>
          <p:cNvSpPr/>
          <p:nvPr/>
        </p:nvSpPr>
        <p:spPr>
          <a:xfrm>
            <a:off x="1931251" y="2929337"/>
            <a:ext cx="1404123" cy="915927"/>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Phone and face-to-face services integrated with digital channels</a:t>
            </a:r>
          </a:p>
        </p:txBody>
      </p:sp>
      <p:sp>
        <p:nvSpPr>
          <p:cNvPr id="11" name="Rectangle 10"/>
          <p:cNvSpPr/>
          <p:nvPr/>
        </p:nvSpPr>
        <p:spPr>
          <a:xfrm>
            <a:off x="1931251" y="3989324"/>
            <a:ext cx="1404123" cy="95228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Access supports such as language and accessibility services improved</a:t>
            </a:r>
          </a:p>
        </p:txBody>
      </p:sp>
      <p:sp>
        <p:nvSpPr>
          <p:cNvPr id="12" name="Rectangle 11"/>
          <p:cNvSpPr/>
          <p:nvPr/>
        </p:nvSpPr>
        <p:spPr>
          <a:xfrm>
            <a:off x="1931251" y="5097272"/>
            <a:ext cx="1404123"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Channel choices for different client groups optimised</a:t>
            </a:r>
          </a:p>
        </p:txBody>
      </p:sp>
      <p:sp>
        <p:nvSpPr>
          <p:cNvPr id="13" name="Right Arrow 12"/>
          <p:cNvSpPr/>
          <p:nvPr/>
        </p:nvSpPr>
        <p:spPr>
          <a:xfrm>
            <a:off x="3427687" y="372842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870085" y="2087622"/>
            <a:ext cx="1504246" cy="89204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Staff equipped to provide empathetic and culturally responsive service</a:t>
            </a:r>
          </a:p>
        </p:txBody>
      </p:sp>
      <p:sp>
        <p:nvSpPr>
          <p:cNvPr id="15" name="Rectangle 14"/>
          <p:cNvSpPr/>
          <p:nvPr/>
        </p:nvSpPr>
        <p:spPr>
          <a:xfrm>
            <a:off x="3870085" y="3075948"/>
            <a:ext cx="1504246" cy="89204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Case management practice model applied for people needing intensive support</a:t>
            </a:r>
          </a:p>
        </p:txBody>
      </p:sp>
      <p:sp>
        <p:nvSpPr>
          <p:cNvPr id="16" name="Rectangle 15"/>
          <p:cNvSpPr/>
          <p:nvPr/>
        </p:nvSpPr>
        <p:spPr>
          <a:xfrm>
            <a:off x="3870084" y="4084533"/>
            <a:ext cx="1504246" cy="66479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Simple transactional services made easier and faster to complete</a:t>
            </a:r>
          </a:p>
        </p:txBody>
      </p:sp>
      <p:sp>
        <p:nvSpPr>
          <p:cNvPr id="17" name="Rectangle 16"/>
          <p:cNvSpPr/>
          <p:nvPr/>
        </p:nvSpPr>
        <p:spPr>
          <a:xfrm>
            <a:off x="3870084" y="4893988"/>
            <a:ext cx="1504246" cy="66479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Complexity and duplication in forms and processes reduced</a:t>
            </a:r>
          </a:p>
        </p:txBody>
      </p:sp>
      <p:sp>
        <p:nvSpPr>
          <p:cNvPr id="18" name="Rectangle 17"/>
          <p:cNvSpPr/>
          <p:nvPr/>
        </p:nvSpPr>
        <p:spPr>
          <a:xfrm>
            <a:off x="3956024" y="7444230"/>
            <a:ext cx="107200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Clear information about rights, obligations and supports provided</a:t>
            </a:r>
          </a:p>
        </p:txBody>
      </p:sp>
      <p:sp>
        <p:nvSpPr>
          <p:cNvPr id="19" name="Right Arrow 18"/>
          <p:cNvSpPr/>
          <p:nvPr/>
        </p:nvSpPr>
        <p:spPr>
          <a:xfrm>
            <a:off x="5516705" y="368757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003094" y="2697482"/>
            <a:ext cx="1302512"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Information, privacy and security standards applied consistently</a:t>
            </a:r>
          </a:p>
        </p:txBody>
      </p:sp>
      <p:sp>
        <p:nvSpPr>
          <p:cNvPr id="21" name="Rectangle 20"/>
          <p:cNvSpPr/>
          <p:nvPr/>
        </p:nvSpPr>
        <p:spPr>
          <a:xfrm>
            <a:off x="6003094" y="3974593"/>
            <a:ext cx="1302512"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Automation and decision-support tools used in an ethical and transparent way</a:t>
            </a:r>
          </a:p>
        </p:txBody>
      </p:sp>
      <p:sp>
        <p:nvSpPr>
          <p:cNvPr id="22" name="Right Arrow 21"/>
          <p:cNvSpPr/>
          <p:nvPr/>
        </p:nvSpPr>
        <p:spPr>
          <a:xfrm>
            <a:off x="7448724" y="3667431"/>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847874" y="2252980"/>
            <a:ext cx="1160337"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Clients’ experience of MSD services improved</a:t>
            </a:r>
          </a:p>
        </p:txBody>
      </p:sp>
      <p:sp>
        <p:nvSpPr>
          <p:cNvPr id="24" name="Rectangle 23"/>
          <p:cNvSpPr/>
          <p:nvPr/>
        </p:nvSpPr>
        <p:spPr>
          <a:xfrm>
            <a:off x="7847874" y="3346196"/>
            <a:ext cx="1160337" cy="713232"/>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Barriers to accessing support reduced</a:t>
            </a:r>
          </a:p>
        </p:txBody>
      </p:sp>
      <p:sp>
        <p:nvSpPr>
          <p:cNvPr id="25" name="Rectangle 24"/>
          <p:cNvSpPr/>
          <p:nvPr/>
        </p:nvSpPr>
        <p:spPr>
          <a:xfrm>
            <a:off x="7847874" y="4260596"/>
            <a:ext cx="116033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Trust and confidence in MSD and the welfare system strengthened</a:t>
            </a:r>
          </a:p>
        </p:txBody>
      </p:sp>
      <p:sp>
        <p:nvSpPr>
          <p:cNvPr id="26" name="TextBox 25"/>
          <p:cNvSpPr txBox="1"/>
          <p:nvPr/>
        </p:nvSpPr>
        <p:spPr>
          <a:xfrm>
            <a:off x="194347"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27" name="TextBox 2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8" name="TextBox 27">
            <a:extLst>
              <a:ext uri="{FF2B5EF4-FFF2-40B4-BE49-F238E27FC236}">
                <a16:creationId xmlns:a16="http://schemas.microsoft.com/office/drawing/2014/main" id="{F335D868-0363-C6B9-B511-2ED8B4E5AC75}"/>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29" name="Google Shape;104;p1" title="Doview new.jpeg">
            <a:extLst>
              <a:ext uri="{FF2B5EF4-FFF2-40B4-BE49-F238E27FC236}">
                <a16:creationId xmlns:a16="http://schemas.microsoft.com/office/drawing/2014/main" id="{168788A0-B34C-C29E-3D26-40D8717ACAAC}"/>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Partnering with Māori, Communities &amp; Providers</a:t>
            </a:r>
          </a:p>
        </p:txBody>
      </p:sp>
      <p:sp>
        <p:nvSpPr>
          <p:cNvPr id="5" name="Rectangle 4"/>
          <p:cNvSpPr/>
          <p:nvPr/>
        </p:nvSpPr>
        <p:spPr>
          <a:xfrm>
            <a:off x="375031" y="2556258"/>
            <a:ext cx="99517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Shared outcomes and principles with partners agreed</a:t>
            </a:r>
          </a:p>
        </p:txBody>
      </p:sp>
      <p:sp>
        <p:nvSpPr>
          <p:cNvPr id="6" name="Rectangle 5"/>
          <p:cNvSpPr/>
          <p:nvPr/>
        </p:nvSpPr>
        <p:spPr>
          <a:xfrm>
            <a:off x="375031" y="3833369"/>
            <a:ext cx="99517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Partnership approach grounded in Te Tiriti o Waitangi communicated</a:t>
            </a:r>
          </a:p>
        </p:txBody>
      </p:sp>
      <p:sp>
        <p:nvSpPr>
          <p:cNvPr id="7" name="Right Arrow 6"/>
          <p:cNvSpPr/>
          <p:nvPr/>
        </p:nvSpPr>
        <p:spPr>
          <a:xfrm>
            <a:off x="1662811" y="360477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1990217" y="1747011"/>
            <a:ext cx="1293114" cy="89763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Relationships with iwi, hapū and Māori providers strengthened</a:t>
            </a:r>
          </a:p>
        </p:txBody>
      </p:sp>
      <p:sp>
        <p:nvSpPr>
          <p:cNvPr id="9" name="Rectangle 8"/>
          <p:cNvSpPr/>
          <p:nvPr/>
        </p:nvSpPr>
        <p:spPr>
          <a:xfrm>
            <a:off x="1990217" y="2776472"/>
            <a:ext cx="1293114" cy="89763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err="1">
                <a:solidFill>
                  <a:srgbClr val="000000"/>
                </a:solidFill>
              </a:rPr>
              <a:t>Te</a:t>
            </a:r>
            <a:r>
              <a:rPr sz="1100" b="0" dirty="0">
                <a:solidFill>
                  <a:srgbClr val="000000"/>
                </a:solidFill>
              </a:rPr>
              <a:t> Pae Tata Māori </a:t>
            </a:r>
            <a:r>
              <a:rPr lang="en-AU" sz="1100" b="0" dirty="0">
                <a:solidFill>
                  <a:srgbClr val="000000"/>
                </a:solidFill>
              </a:rPr>
              <a:t>strategy </a:t>
            </a:r>
            <a:r>
              <a:rPr sz="1100" b="0" dirty="0">
                <a:solidFill>
                  <a:srgbClr val="000000"/>
                </a:solidFill>
              </a:rPr>
              <a:t>outcomes and actions co-designed and implemented</a:t>
            </a:r>
          </a:p>
        </p:txBody>
      </p:sp>
      <p:sp>
        <p:nvSpPr>
          <p:cNvPr id="10" name="Rectangle 9"/>
          <p:cNvSpPr/>
          <p:nvPr/>
        </p:nvSpPr>
        <p:spPr>
          <a:xfrm>
            <a:off x="1990217" y="3805933"/>
            <a:ext cx="1293114" cy="89763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MSD staff capability to work effectively with Māori increased</a:t>
            </a:r>
          </a:p>
        </p:txBody>
      </p:sp>
      <p:sp>
        <p:nvSpPr>
          <p:cNvPr id="11" name="Rectangle 10"/>
          <p:cNvSpPr/>
          <p:nvPr/>
        </p:nvSpPr>
        <p:spPr>
          <a:xfrm>
            <a:off x="1990217" y="4909312"/>
            <a:ext cx="1293114" cy="89763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Māori data and insights used appropriately to shape decisions</a:t>
            </a:r>
          </a:p>
        </p:txBody>
      </p:sp>
      <p:sp>
        <p:nvSpPr>
          <p:cNvPr id="12" name="Right Arrow 11"/>
          <p:cNvSpPr/>
          <p:nvPr/>
        </p:nvSpPr>
        <p:spPr>
          <a:xfrm>
            <a:off x="3447923" y="363859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850259" y="1898405"/>
            <a:ext cx="1148842"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Long-term, relational funding and contracting models adopted where appropriate</a:t>
            </a:r>
          </a:p>
        </p:txBody>
      </p:sp>
      <p:sp>
        <p:nvSpPr>
          <p:cNvPr id="14" name="Rectangle 13"/>
          <p:cNvSpPr/>
          <p:nvPr/>
        </p:nvSpPr>
        <p:spPr>
          <a:xfrm>
            <a:off x="3850259" y="3359412"/>
            <a:ext cx="114884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Provider and NGO capability and sustainability supported</a:t>
            </a:r>
          </a:p>
        </p:txBody>
      </p:sp>
      <p:sp>
        <p:nvSpPr>
          <p:cNvPr id="15" name="Rectangle 14"/>
          <p:cNvSpPr/>
          <p:nvPr/>
        </p:nvSpPr>
        <p:spPr>
          <a:xfrm>
            <a:off x="3850259" y="4452628"/>
            <a:ext cx="114884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Shared data and evidence used to understand local needs and outcomes</a:t>
            </a:r>
          </a:p>
        </p:txBody>
      </p:sp>
      <p:sp>
        <p:nvSpPr>
          <p:cNvPr id="16" name="Right Arrow 15"/>
          <p:cNvSpPr/>
          <p:nvPr/>
        </p:nvSpPr>
        <p:spPr>
          <a:xfrm>
            <a:off x="5163693" y="3635247"/>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584317" y="1490472"/>
            <a:ext cx="114884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Co-designed, locally tailored services and supports delivered</a:t>
            </a:r>
          </a:p>
        </p:txBody>
      </p:sp>
      <p:sp>
        <p:nvSpPr>
          <p:cNvPr id="18" name="Rectangle 17"/>
          <p:cNvSpPr/>
          <p:nvPr/>
        </p:nvSpPr>
        <p:spPr>
          <a:xfrm>
            <a:off x="5584317" y="2767583"/>
            <a:ext cx="1148842"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Cross-agency and cross-provider collaborations to address complex needs coordinated</a:t>
            </a:r>
          </a:p>
        </p:txBody>
      </p:sp>
      <p:sp>
        <p:nvSpPr>
          <p:cNvPr id="19" name="Rectangle 18"/>
          <p:cNvSpPr/>
          <p:nvPr/>
        </p:nvSpPr>
        <p:spPr>
          <a:xfrm>
            <a:off x="5584317" y="4228590"/>
            <a:ext cx="114884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Community hubs and local networks supported as delivery platforms</a:t>
            </a:r>
          </a:p>
        </p:txBody>
      </p:sp>
      <p:sp>
        <p:nvSpPr>
          <p:cNvPr id="20" name="Rectangle 19"/>
          <p:cNvSpPr/>
          <p:nvPr/>
        </p:nvSpPr>
        <p:spPr>
          <a:xfrm>
            <a:off x="5584317" y="5505701"/>
            <a:ext cx="114884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Feedback from partners used to improve ways of working</a:t>
            </a:r>
          </a:p>
        </p:txBody>
      </p:sp>
      <p:sp>
        <p:nvSpPr>
          <p:cNvPr id="21" name="Right Arrow 20"/>
          <p:cNvSpPr/>
          <p:nvPr/>
        </p:nvSpPr>
        <p:spPr>
          <a:xfrm>
            <a:off x="6919341" y="366230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7479157" y="1926902"/>
            <a:ext cx="114884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Whānau</a:t>
            </a:r>
            <a:r>
              <a:rPr lang="en-AU" sz="1100" b="1" dirty="0">
                <a:solidFill>
                  <a:srgbClr val="000000"/>
                </a:solidFill>
              </a:rPr>
              <a:t>/families</a:t>
            </a:r>
            <a:r>
              <a:rPr sz="1100" b="1" dirty="0">
                <a:solidFill>
                  <a:srgbClr val="000000"/>
                </a:solidFill>
              </a:rPr>
              <a:t> and communities’ ability to exercise rangatiratanga strengthened</a:t>
            </a:r>
          </a:p>
        </p:txBody>
      </p:sp>
      <p:sp>
        <p:nvSpPr>
          <p:cNvPr id="23" name="Rectangle 22"/>
          <p:cNvSpPr/>
          <p:nvPr/>
        </p:nvSpPr>
        <p:spPr>
          <a:xfrm>
            <a:off x="7479157" y="3204013"/>
            <a:ext cx="114884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Community-led solutions to hardship, violence and exclusion scaled</a:t>
            </a:r>
          </a:p>
        </p:txBody>
      </p:sp>
      <p:sp>
        <p:nvSpPr>
          <p:cNvPr id="24" name="Rectangle 23"/>
          <p:cNvSpPr/>
          <p:nvPr/>
        </p:nvSpPr>
        <p:spPr>
          <a:xfrm>
            <a:off x="7479157" y="4481124"/>
            <a:ext cx="1148842"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Collective impact on social and economic wellbeing improved</a:t>
            </a:r>
          </a:p>
        </p:txBody>
      </p:sp>
      <p:sp>
        <p:nvSpPr>
          <p:cNvPr id="25" name="TextBox 24"/>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26" name="TextBox 25"/>
          <p:cNvSpPr txBox="1"/>
          <p:nvPr/>
        </p:nvSpPr>
        <p:spPr>
          <a:xfrm>
            <a:off x="7040880" y="6163318"/>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27" name="TextBox 26">
            <a:extLst>
              <a:ext uri="{FF2B5EF4-FFF2-40B4-BE49-F238E27FC236}">
                <a16:creationId xmlns:a16="http://schemas.microsoft.com/office/drawing/2014/main" id="{06D8727A-08E9-FBD9-2967-D9D86360A263}"/>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28" name="Google Shape;104;p1" title="Doview new.jpeg">
            <a:extLst>
              <a:ext uri="{FF2B5EF4-FFF2-40B4-BE49-F238E27FC236}">
                <a16:creationId xmlns:a16="http://schemas.microsoft.com/office/drawing/2014/main" id="{15E1020A-8AE6-5133-C717-0494196EB174}"/>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Policy, Strategy, Insights &amp; Social Investment</a:t>
            </a:r>
          </a:p>
        </p:txBody>
      </p:sp>
      <p:sp>
        <p:nvSpPr>
          <p:cNvPr id="5" name="Rectangle 4"/>
          <p:cNvSpPr/>
          <p:nvPr/>
        </p:nvSpPr>
        <p:spPr>
          <a:xfrm>
            <a:off x="385833" y="1721196"/>
            <a:ext cx="1312164"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Integrated social data and analytics infrastructure maintained</a:t>
            </a:r>
          </a:p>
        </p:txBody>
      </p:sp>
      <p:sp>
        <p:nvSpPr>
          <p:cNvPr id="6" name="Rectangle 5"/>
          <p:cNvSpPr/>
          <p:nvPr/>
        </p:nvSpPr>
        <p:spPr>
          <a:xfrm>
            <a:off x="385833" y="2814412"/>
            <a:ext cx="1312164"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Research, evaluation and monitoring on social outcomes delivered</a:t>
            </a:r>
          </a:p>
        </p:txBody>
      </p:sp>
      <p:sp>
        <p:nvSpPr>
          <p:cNvPr id="7" name="Rectangle 6"/>
          <p:cNvSpPr/>
          <p:nvPr/>
        </p:nvSpPr>
        <p:spPr>
          <a:xfrm>
            <a:off x="385833" y="3907628"/>
            <a:ext cx="1312164"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Lived experience and stakeholder voices incorporated into analysis</a:t>
            </a:r>
          </a:p>
        </p:txBody>
      </p:sp>
      <p:sp>
        <p:nvSpPr>
          <p:cNvPr id="8" name="Rectangle 7"/>
          <p:cNvSpPr/>
          <p:nvPr/>
        </p:nvSpPr>
        <p:spPr>
          <a:xfrm>
            <a:off x="385833" y="5000844"/>
            <a:ext cx="1312164"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Foresight and scenario work undertaken for emerging social issues</a:t>
            </a:r>
          </a:p>
        </p:txBody>
      </p:sp>
      <p:sp>
        <p:nvSpPr>
          <p:cNvPr id="9" name="Right Arrow 8"/>
          <p:cNvSpPr/>
          <p:nvPr/>
        </p:nvSpPr>
        <p:spPr>
          <a:xfrm>
            <a:off x="1917135" y="3631945"/>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457965" y="1836576"/>
            <a:ext cx="1223772"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 Pae Tawhiti strategic direction and outcomes framework periodically refreshed</a:t>
            </a:r>
          </a:p>
        </p:txBody>
      </p:sp>
      <p:sp>
        <p:nvSpPr>
          <p:cNvPr id="11" name="Rectangle 10"/>
          <p:cNvSpPr/>
          <p:nvPr/>
        </p:nvSpPr>
        <p:spPr>
          <a:xfrm>
            <a:off x="2457965" y="3297583"/>
            <a:ext cx="1223772"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Social policy and regulatory advice to Ministers informed by evidence and values</a:t>
            </a:r>
          </a:p>
        </p:txBody>
      </p:sp>
      <p:sp>
        <p:nvSpPr>
          <p:cNvPr id="12" name="Rectangle 11"/>
          <p:cNvSpPr/>
          <p:nvPr/>
        </p:nvSpPr>
        <p:spPr>
          <a:xfrm>
            <a:off x="2457965" y="4758590"/>
            <a:ext cx="1223772"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Cross-agency strategies and action plans shaped through MSD leadership</a:t>
            </a:r>
          </a:p>
        </p:txBody>
      </p:sp>
      <p:sp>
        <p:nvSpPr>
          <p:cNvPr id="13" name="Right Arrow 12"/>
          <p:cNvSpPr/>
          <p:nvPr/>
        </p:nvSpPr>
        <p:spPr>
          <a:xfrm>
            <a:off x="3915258" y="365159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416067" y="1600106"/>
            <a:ext cx="1609852" cy="84295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Social investment approaches used to target resources to people with greatest need</a:t>
            </a:r>
          </a:p>
        </p:txBody>
      </p:sp>
      <p:sp>
        <p:nvSpPr>
          <p:cNvPr id="15" name="Rectangle 14"/>
          <p:cNvSpPr/>
          <p:nvPr/>
        </p:nvSpPr>
        <p:spPr>
          <a:xfrm>
            <a:off x="4416067" y="2549806"/>
            <a:ext cx="1609852" cy="84295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Service models and commissioning choices informed by return-on-investment and equity</a:t>
            </a:r>
          </a:p>
        </p:txBody>
      </p:sp>
      <p:sp>
        <p:nvSpPr>
          <p:cNvPr id="16" name="Rectangle 15"/>
          <p:cNvSpPr/>
          <p:nvPr/>
        </p:nvSpPr>
        <p:spPr>
          <a:xfrm>
            <a:off x="4416067" y="3541816"/>
            <a:ext cx="1609852" cy="673982"/>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Pilot initiatives and innovations designed and tested</a:t>
            </a:r>
          </a:p>
        </p:txBody>
      </p:sp>
      <p:sp>
        <p:nvSpPr>
          <p:cNvPr id="17" name="Rectangle 16"/>
          <p:cNvSpPr/>
          <p:nvPr/>
        </p:nvSpPr>
        <p:spPr>
          <a:xfrm>
            <a:off x="4416067" y="4364850"/>
            <a:ext cx="1609852" cy="84295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Funding and contracting settings adjusted based on evidence of what works</a:t>
            </a:r>
          </a:p>
        </p:txBody>
      </p:sp>
      <p:sp>
        <p:nvSpPr>
          <p:cNvPr id="18" name="Rectangle 17"/>
          <p:cNvSpPr/>
          <p:nvPr/>
        </p:nvSpPr>
        <p:spPr>
          <a:xfrm>
            <a:off x="4416067" y="5375055"/>
            <a:ext cx="1609852" cy="84295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Legislative and regulatory settings reviewed and improved where required</a:t>
            </a:r>
          </a:p>
        </p:txBody>
      </p:sp>
      <p:sp>
        <p:nvSpPr>
          <p:cNvPr id="19" name="Right Arrow 18"/>
          <p:cNvSpPr/>
          <p:nvPr/>
        </p:nvSpPr>
        <p:spPr>
          <a:xfrm>
            <a:off x="6440915" y="367147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974782" y="1707098"/>
            <a:ext cx="1556639" cy="99523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System performance against outcomes framework and impact statements monitored</a:t>
            </a:r>
          </a:p>
        </p:txBody>
      </p:sp>
      <p:sp>
        <p:nvSpPr>
          <p:cNvPr id="21" name="Rectangle 20"/>
          <p:cNvSpPr/>
          <p:nvPr/>
        </p:nvSpPr>
        <p:spPr>
          <a:xfrm>
            <a:off x="6974783" y="2865213"/>
            <a:ext cx="1556639"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Findings from evaluations used to adapt policy, funding and service design</a:t>
            </a:r>
          </a:p>
        </p:txBody>
      </p:sp>
      <p:sp>
        <p:nvSpPr>
          <p:cNvPr id="22" name="Rectangle 21"/>
          <p:cNvSpPr/>
          <p:nvPr/>
        </p:nvSpPr>
        <p:spPr>
          <a:xfrm>
            <a:off x="6974783" y="3958429"/>
            <a:ext cx="1556639"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Learning shared across MSD, other agencies and sector partners</a:t>
            </a:r>
          </a:p>
        </p:txBody>
      </p:sp>
      <p:sp>
        <p:nvSpPr>
          <p:cNvPr id="23" name="Rectangle 22"/>
          <p:cNvSpPr/>
          <p:nvPr/>
        </p:nvSpPr>
        <p:spPr>
          <a:xfrm>
            <a:off x="6974783" y="5051645"/>
            <a:ext cx="1556639"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Effectiveness and value for money of social spending improved</a:t>
            </a:r>
          </a:p>
        </p:txBody>
      </p:sp>
      <p:sp>
        <p:nvSpPr>
          <p:cNvPr id="24" name="TextBox 23"/>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25" name="TextBox 24"/>
          <p:cNvSpPr txBox="1"/>
          <p:nvPr/>
        </p:nvSpPr>
        <p:spPr>
          <a:xfrm>
            <a:off x="6814827" y="6185461"/>
            <a:ext cx="1828800" cy="274320"/>
          </a:xfrm>
          <a:prstGeom prst="rect">
            <a:avLst/>
          </a:prstGeom>
          <a:noFill/>
        </p:spPr>
        <p:txBody>
          <a:bodyPr wrap="none">
            <a:spAutoFit/>
          </a:bodyPr>
          <a:lstStyle/>
          <a:p>
            <a:pPr algn="r"/>
            <a:r>
              <a:rPr sz="1400" dirty="0">
                <a:solidFill>
                  <a:srgbClr val="0066CC"/>
                </a:solidFill>
                <a:latin typeface="Calibri"/>
                <a:hlinkClick r:id="rId3"/>
              </a:rPr>
              <a:t>DoViewPlanning.Org</a:t>
            </a:r>
          </a:p>
        </p:txBody>
      </p:sp>
      <p:sp>
        <p:nvSpPr>
          <p:cNvPr id="26" name="TextBox 25">
            <a:extLst>
              <a:ext uri="{FF2B5EF4-FFF2-40B4-BE49-F238E27FC236}">
                <a16:creationId xmlns:a16="http://schemas.microsoft.com/office/drawing/2014/main" id="{801FBFB8-E4EE-4136-A8EB-76CB1DCCA3B3}"/>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27" name="Google Shape;104;p1" title="Doview new.jpeg">
            <a:extLst>
              <a:ext uri="{FF2B5EF4-FFF2-40B4-BE49-F238E27FC236}">
                <a16:creationId xmlns:a16="http://schemas.microsoft.com/office/drawing/2014/main" id="{E59B151B-F453-63D1-E1D5-0BB0E47D5E2A}"/>
              </a:ext>
            </a:extLst>
          </p:cNvPr>
          <p:cNvPicPr preferRelativeResize="0"/>
          <p:nvPr/>
        </p:nvPicPr>
        <p:blipFill>
          <a:blip r:embed="rId4">
            <a:alphaModFix/>
          </a:blip>
          <a:stretch>
            <a:fillRect/>
          </a:stretch>
        </p:blipFill>
        <p:spPr>
          <a:xfrm>
            <a:off x="6696947" y="6214668"/>
            <a:ext cx="289637" cy="2643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People, Capability, Values &amp; Culture</a:t>
            </a:r>
          </a:p>
        </p:txBody>
      </p:sp>
      <p:sp>
        <p:nvSpPr>
          <p:cNvPr id="5" name="Rectangle 4"/>
          <p:cNvSpPr/>
          <p:nvPr/>
        </p:nvSpPr>
        <p:spPr>
          <a:xfrm>
            <a:off x="1084574" y="2312170"/>
            <a:ext cx="1377442" cy="71323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MSD’s purpose and values clearly communicated and understood</a:t>
            </a:r>
          </a:p>
        </p:txBody>
      </p:sp>
      <p:sp>
        <p:nvSpPr>
          <p:cNvPr id="6" name="Rectangle 5"/>
          <p:cNvSpPr/>
          <p:nvPr/>
        </p:nvSpPr>
        <p:spPr>
          <a:xfrm>
            <a:off x="1084574" y="3226570"/>
            <a:ext cx="1377442"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Staff able to connect their work to outcomes for New Zealanders</a:t>
            </a:r>
          </a:p>
        </p:txBody>
      </p:sp>
      <p:sp>
        <p:nvSpPr>
          <p:cNvPr id="7" name="Rectangle 6"/>
          <p:cNvSpPr/>
          <p:nvPr/>
        </p:nvSpPr>
        <p:spPr>
          <a:xfrm>
            <a:off x="1084574" y="4319786"/>
            <a:ext cx="1377442"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Te Ao Māori perspectives reflected in organisational narratives</a:t>
            </a:r>
          </a:p>
        </p:txBody>
      </p:sp>
      <p:sp>
        <p:nvSpPr>
          <p:cNvPr id="8" name="Right Arrow 7"/>
          <p:cNvSpPr/>
          <p:nvPr/>
        </p:nvSpPr>
        <p:spPr>
          <a:xfrm>
            <a:off x="2754624" y="365390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466976" y="1793234"/>
            <a:ext cx="1900553" cy="52628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Leaders model desired values and behaviours</a:t>
            </a:r>
          </a:p>
        </p:txBody>
      </p:sp>
      <p:sp>
        <p:nvSpPr>
          <p:cNvPr id="10" name="Rectangle 9"/>
          <p:cNvSpPr/>
          <p:nvPr/>
        </p:nvSpPr>
        <p:spPr>
          <a:xfrm>
            <a:off x="3466976" y="2421630"/>
            <a:ext cx="1900553" cy="55676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Inclusive and psychologically safe culture fostered in teams</a:t>
            </a:r>
          </a:p>
        </p:txBody>
      </p:sp>
      <p:sp>
        <p:nvSpPr>
          <p:cNvPr id="11" name="Rectangle 10"/>
          <p:cNvSpPr/>
          <p:nvPr/>
        </p:nvSpPr>
        <p:spPr>
          <a:xfrm>
            <a:off x="3466975" y="3102858"/>
            <a:ext cx="1900553" cy="71323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Change leadership capability for major reforms strengthened</a:t>
            </a:r>
          </a:p>
        </p:txBody>
      </p:sp>
      <p:sp>
        <p:nvSpPr>
          <p:cNvPr id="12" name="Rectangle 11"/>
          <p:cNvSpPr/>
          <p:nvPr/>
        </p:nvSpPr>
        <p:spPr>
          <a:xfrm>
            <a:off x="3466974" y="3936232"/>
            <a:ext cx="1900553" cy="71323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Mechanisms for staff voice and engagement improved</a:t>
            </a:r>
          </a:p>
        </p:txBody>
      </p:sp>
      <p:sp>
        <p:nvSpPr>
          <p:cNvPr id="13" name="Rectangle 12"/>
          <p:cNvSpPr/>
          <p:nvPr/>
        </p:nvSpPr>
        <p:spPr>
          <a:xfrm>
            <a:off x="3466974" y="4786624"/>
            <a:ext cx="1900553"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Recognition and reward practices aligned with values and outcomes</a:t>
            </a:r>
          </a:p>
        </p:txBody>
      </p:sp>
      <p:sp>
        <p:nvSpPr>
          <p:cNvPr id="14" name="Right Arrow 13"/>
          <p:cNvSpPr/>
          <p:nvPr/>
        </p:nvSpPr>
        <p:spPr>
          <a:xfrm>
            <a:off x="5641848" y="365390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6460370" y="1667825"/>
            <a:ext cx="1828800" cy="776225"/>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Workforce capability across specialist and frontline roles strengthened</a:t>
            </a:r>
          </a:p>
        </p:txBody>
      </p:sp>
      <p:sp>
        <p:nvSpPr>
          <p:cNvPr id="16" name="Rectangle 15"/>
          <p:cNvSpPr/>
          <p:nvPr/>
        </p:nvSpPr>
        <p:spPr>
          <a:xfrm>
            <a:off x="6446520" y="2540768"/>
            <a:ext cx="1828800" cy="776225"/>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Learning, development and career pathways supported for all staff</a:t>
            </a:r>
          </a:p>
        </p:txBody>
      </p:sp>
      <p:sp>
        <p:nvSpPr>
          <p:cNvPr id="17" name="Rectangle 16"/>
          <p:cNvSpPr/>
          <p:nvPr/>
        </p:nvSpPr>
        <p:spPr>
          <a:xfrm>
            <a:off x="6446520" y="3429000"/>
            <a:ext cx="1828800" cy="71323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Health, safety and wellbeing supports enhanced</a:t>
            </a:r>
          </a:p>
        </p:txBody>
      </p:sp>
      <p:sp>
        <p:nvSpPr>
          <p:cNvPr id="18" name="Rectangle 17"/>
          <p:cNvSpPr/>
          <p:nvPr/>
        </p:nvSpPr>
        <p:spPr>
          <a:xfrm>
            <a:off x="6446519" y="4254239"/>
            <a:ext cx="1828800" cy="776225"/>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Diversity, equity and inclusion initiatives implemented and monitored</a:t>
            </a:r>
          </a:p>
        </p:txBody>
      </p:sp>
      <p:sp>
        <p:nvSpPr>
          <p:cNvPr id="19" name="Rectangle 18"/>
          <p:cNvSpPr/>
          <p:nvPr/>
        </p:nvSpPr>
        <p:spPr>
          <a:xfrm>
            <a:off x="6446519" y="5157984"/>
            <a:ext cx="1828800" cy="713232"/>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dirty="0">
                <a:solidFill>
                  <a:srgbClr val="000000"/>
                </a:solidFill>
              </a:rPr>
              <a:t>Retention and performance of staff improved</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2025-11-25 09:53</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C96BE7FC-082B-72FE-E385-6592D38635CA}"/>
              </a:ext>
            </a:extLst>
          </p:cNvPr>
          <p:cNvSpPr txBox="1"/>
          <p:nvPr/>
        </p:nvSpPr>
        <p:spPr>
          <a:xfrm>
            <a:off x="7786897" y="99099"/>
            <a:ext cx="1174223"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 Not created or endorsed by MSD</a:t>
            </a:r>
          </a:p>
        </p:txBody>
      </p:sp>
      <p:pic>
        <p:nvPicPr>
          <p:cNvPr id="23" name="Google Shape;104;p1" title="Doview new.jpeg">
            <a:extLst>
              <a:ext uri="{FF2B5EF4-FFF2-40B4-BE49-F238E27FC236}">
                <a16:creationId xmlns:a16="http://schemas.microsoft.com/office/drawing/2014/main" id="{C540D80D-D680-1981-A81E-227F04008B98}"/>
              </a:ext>
            </a:extLst>
          </p:cNvPr>
          <p:cNvPicPr preferRelativeResize="0"/>
          <p:nvPr/>
        </p:nvPicPr>
        <p:blipFill>
          <a:blip r:embed="rId4">
            <a:alphaModFix/>
          </a:blip>
          <a:stretch>
            <a:fillRect/>
          </a:stretch>
        </p:blipFill>
        <p:spPr>
          <a:xfrm>
            <a:off x="6987501" y="6154579"/>
            <a:ext cx="289637" cy="26438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TotalTime>
  <Words>2080</Words>
  <Application>Microsoft Macintosh PowerPoint</Application>
  <PresentationFormat>On-screen Show (4:3)</PresentationFormat>
  <Paragraphs>199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3</cp:revision>
  <dcterms:created xsi:type="dcterms:W3CDTF">2013-01-27T09:14:16Z</dcterms:created>
  <dcterms:modified xsi:type="dcterms:W3CDTF">2025-11-24T22:22:08Z</dcterms:modified>
  <cp:category/>
</cp:coreProperties>
</file>