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</p:sldMasterIdLst>
  <p:notesMasterIdLst>
    <p:notesMasterId r:id="rId95"/>
  </p:notesMasterIdLst>
  <p:sldIdLst>
    <p:sldId id="1205" r:id="rId14"/>
    <p:sldId id="1029" r:id="rId15"/>
    <p:sldId id="705" r:id="rId16"/>
    <p:sldId id="1083" r:id="rId17"/>
    <p:sldId id="1206" r:id="rId18"/>
    <p:sldId id="800" r:id="rId19"/>
    <p:sldId id="1041" r:id="rId20"/>
    <p:sldId id="1040" r:id="rId21"/>
    <p:sldId id="1055" r:id="rId22"/>
    <p:sldId id="1181" r:id="rId23"/>
    <p:sldId id="1054" r:id="rId24"/>
    <p:sldId id="685" r:id="rId25"/>
    <p:sldId id="1207" r:id="rId26"/>
    <p:sldId id="1079" r:id="rId27"/>
    <p:sldId id="681" r:id="rId28"/>
    <p:sldId id="1215" r:id="rId29"/>
    <p:sldId id="1216" r:id="rId30"/>
    <p:sldId id="1080" r:id="rId31"/>
    <p:sldId id="1092" r:id="rId32"/>
    <p:sldId id="1209" r:id="rId33"/>
    <p:sldId id="1130" r:id="rId34"/>
    <p:sldId id="1131" r:id="rId35"/>
    <p:sldId id="1091" r:id="rId36"/>
    <p:sldId id="1134" r:id="rId37"/>
    <p:sldId id="1135" r:id="rId38"/>
    <p:sldId id="1136" r:id="rId39"/>
    <p:sldId id="1090" r:id="rId40"/>
    <p:sldId id="1058" r:id="rId41"/>
    <p:sldId id="1195" r:id="rId42"/>
    <p:sldId id="1143" r:id="rId43"/>
    <p:sldId id="1144" r:id="rId44"/>
    <p:sldId id="656" r:id="rId45"/>
    <p:sldId id="1086" r:id="rId46"/>
    <p:sldId id="1087" r:id="rId47"/>
    <p:sldId id="1088" r:id="rId48"/>
    <p:sldId id="1210" r:id="rId49"/>
    <p:sldId id="1211" r:id="rId50"/>
    <p:sldId id="1212" r:id="rId51"/>
    <p:sldId id="1114" r:id="rId52"/>
    <p:sldId id="1115" r:id="rId53"/>
    <p:sldId id="1116" r:id="rId54"/>
    <p:sldId id="1145" r:id="rId55"/>
    <p:sldId id="1146" r:id="rId56"/>
    <p:sldId id="1147" r:id="rId57"/>
    <p:sldId id="1217" r:id="rId58"/>
    <p:sldId id="1218" r:id="rId59"/>
    <p:sldId id="1219" r:id="rId60"/>
    <p:sldId id="779" r:id="rId61"/>
    <p:sldId id="1034" r:id="rId62"/>
    <p:sldId id="1035" r:id="rId63"/>
    <p:sldId id="1069" r:id="rId64"/>
    <p:sldId id="715" r:id="rId65"/>
    <p:sldId id="1137" r:id="rId66"/>
    <p:sldId id="1089" r:id="rId67"/>
    <p:sldId id="1044" r:id="rId68"/>
    <p:sldId id="1159" r:id="rId69"/>
    <p:sldId id="1169" r:id="rId70"/>
    <p:sldId id="1170" r:id="rId71"/>
    <p:sldId id="1196" r:id="rId72"/>
    <p:sldId id="1197" r:id="rId73"/>
    <p:sldId id="1213" r:id="rId74"/>
    <p:sldId id="1220" r:id="rId75"/>
    <p:sldId id="799" r:id="rId76"/>
    <p:sldId id="716" r:id="rId77"/>
    <p:sldId id="1070" r:id="rId78"/>
    <p:sldId id="1214" r:id="rId79"/>
    <p:sldId id="1105" r:id="rId80"/>
    <p:sldId id="1223" r:id="rId81"/>
    <p:sldId id="664" r:id="rId82"/>
    <p:sldId id="1224" r:id="rId83"/>
    <p:sldId id="1202" r:id="rId84"/>
    <p:sldId id="1203" r:id="rId85"/>
    <p:sldId id="1200" r:id="rId86"/>
    <p:sldId id="1201" r:id="rId87"/>
    <p:sldId id="1225" r:id="rId88"/>
    <p:sldId id="1226" r:id="rId89"/>
    <p:sldId id="1229" r:id="rId90"/>
    <p:sldId id="1230" r:id="rId91"/>
    <p:sldId id="1056" r:id="rId92"/>
    <p:sldId id="1057" r:id="rId93"/>
    <p:sldId id="689" r:id="rId94"/>
  </p:sldIdLst>
  <p:sldSz cx="9144000" cy="6858000" type="screen4x3"/>
  <p:notesSz cx="6735763" cy="9866313"/>
  <p:embeddedFontLst>
    <p:embeddedFont>
      <p:font typeface="Berlin Sans FB" panose="020E0602020502020306" pitchFamily="34" charset="0"/>
      <p:regular r:id="rId96"/>
      <p:bold r:id="rId97"/>
    </p:embeddedFont>
    <p:embeddedFont>
      <p:font typeface="Century Gothic" panose="020B0502020202020204" pitchFamily="34" charset="0"/>
      <p:regular r:id="rId98"/>
      <p:bold r:id="rId99"/>
      <p:italic r:id="rId100"/>
      <p:boldItalic r:id="rId101"/>
    </p:embeddedFont>
    <p:embeddedFont>
      <p:font typeface="Dosis" pitchFamily="2" charset="0"/>
      <p:regular r:id="rId102"/>
      <p:bold r:id="rId103"/>
    </p:embeddedFont>
    <p:embeddedFont>
      <p:font typeface="Dosis ExtraBold" pitchFamily="2" charset="0"/>
      <p:bold r:id="rId104"/>
    </p:embeddedFont>
    <p:embeddedFont>
      <p:font typeface="Dosis Medium" pitchFamily="2" charset="0"/>
      <p:regular r:id="rId105"/>
      <p:bold r:id="rId106"/>
    </p:embeddedFont>
    <p:embeddedFont>
      <p:font typeface="Dosis SemiBold" pitchFamily="2" charset="0"/>
      <p:regular r:id="rId107"/>
      <p:bold r:id="rId108"/>
    </p:embeddedFont>
    <p:embeddedFont>
      <p:font typeface="Mistral" panose="03090702030407020403" pitchFamily="66" charset="0"/>
      <p:regular r:id="rId10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AFABAB"/>
    <a:srgbClr val="2196B1"/>
    <a:srgbClr val="F2EFDE"/>
    <a:srgbClr val="E7E6E6"/>
    <a:srgbClr val="424D7B"/>
    <a:srgbClr val="E2F4FD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64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341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1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07" Type="http://schemas.openxmlformats.org/officeDocument/2006/relationships/font" Target="fonts/font12.fntdata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87" Type="http://schemas.openxmlformats.org/officeDocument/2006/relationships/slide" Target="slides/slide74.xml"/><Relationship Id="rId102" Type="http://schemas.openxmlformats.org/officeDocument/2006/relationships/font" Target="fonts/font7.fntdata"/><Relationship Id="rId11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90" Type="http://schemas.openxmlformats.org/officeDocument/2006/relationships/slide" Target="slides/slide77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77" Type="http://schemas.openxmlformats.org/officeDocument/2006/relationships/slide" Target="slides/slide64.xml"/><Relationship Id="rId100" Type="http://schemas.openxmlformats.org/officeDocument/2006/relationships/font" Target="fonts/font5.fntdata"/><Relationship Id="rId105" Type="http://schemas.openxmlformats.org/officeDocument/2006/relationships/font" Target="fonts/font10.fntdata"/><Relationship Id="rId11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93" Type="http://schemas.openxmlformats.org/officeDocument/2006/relationships/slide" Target="slides/slide80.xml"/><Relationship Id="rId98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103" Type="http://schemas.openxmlformats.org/officeDocument/2006/relationships/font" Target="fonts/font8.fntdata"/><Relationship Id="rId108" Type="http://schemas.openxmlformats.org/officeDocument/2006/relationships/font" Target="fonts/font13.fntdata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slide" Target="slides/slide78.xml"/><Relationship Id="rId96" Type="http://schemas.openxmlformats.org/officeDocument/2006/relationships/font" Target="fonts/font1.fntdata"/><Relationship Id="rId11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6" Type="http://schemas.openxmlformats.org/officeDocument/2006/relationships/font" Target="fonts/font11.fntdata"/><Relationship Id="rId114" Type="http://schemas.microsoft.com/office/2018/10/relationships/authors" Target="author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slide" Target="slides/slide81.xml"/><Relationship Id="rId99" Type="http://schemas.openxmlformats.org/officeDocument/2006/relationships/font" Target="fonts/font4.fntdata"/><Relationship Id="rId10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font" Target="fonts/font14.fntdata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font" Target="fonts/font2.fntdata"/><Relationship Id="rId104" Type="http://schemas.openxmlformats.org/officeDocument/2006/relationships/font" Target="fonts/font9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8.xml"/><Relationship Id="rId92" Type="http://schemas.openxmlformats.org/officeDocument/2006/relationships/slide" Target="slides/slide7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26/02/2026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974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61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26/02/2026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0.png"/><Relationship Id="rId7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1.png"/><Relationship Id="rId7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31.png"/><Relationship Id="rId7" Type="http://schemas.openxmlformats.org/officeDocument/2006/relationships/image" Target="../media/image57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31.png"/><Relationship Id="rId7" Type="http://schemas.openxmlformats.org/officeDocument/2006/relationships/image" Target="../media/image62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5.jpg"/><Relationship Id="rId7" Type="http://schemas.openxmlformats.org/officeDocument/2006/relationships/image" Target="../media/image30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6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1.jpg"/><Relationship Id="rId7" Type="http://schemas.openxmlformats.org/officeDocument/2006/relationships/image" Target="../media/image30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6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6.jpg"/><Relationship Id="rId5" Type="http://schemas.openxmlformats.org/officeDocument/2006/relationships/image" Target="../media/image68.jpg"/><Relationship Id="rId4" Type="http://schemas.openxmlformats.org/officeDocument/2006/relationships/image" Target="../media/image6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31.png"/><Relationship Id="rId7" Type="http://schemas.openxmlformats.org/officeDocument/2006/relationships/image" Target="../media/image68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7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31.png"/><Relationship Id="rId7" Type="http://schemas.openxmlformats.org/officeDocument/2006/relationships/image" Target="../media/image7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31.png"/><Relationship Id="rId7" Type="http://schemas.openxmlformats.org/officeDocument/2006/relationships/image" Target="../media/image7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0.png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1.pn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3.gif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5.png"/><Relationship Id="rId4" Type="http://schemas.openxmlformats.org/officeDocument/2006/relationships/image" Target="../media/image3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3.gif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3.gif"/><Relationship Id="rId5" Type="http://schemas.openxmlformats.org/officeDocument/2006/relationships/image" Target="../media/image82.png"/><Relationship Id="rId4" Type="http://schemas.openxmlformats.org/officeDocument/2006/relationships/notesSlide" Target="../notesSlides/notesSlide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4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9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3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5.png"/><Relationship Id="rId7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10BC326-3ADC-4AE1-B1DC-C63444BEC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20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salade – Une soupe – Un sirop – Le soleil – Une sardine.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DF2D3E-A2BD-4E4E-8C38-6F2799D39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71" y="4323930"/>
            <a:ext cx="1746092" cy="190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02510C-1661-4F5F-9CDF-A66291333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07" y="1906906"/>
            <a:ext cx="1744214" cy="190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EBD664-FBB4-4C8B-B6F1-E5C5347CE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5" y="1906906"/>
            <a:ext cx="1744214" cy="190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5B8992-B0BD-4953-BEAB-709B238CC8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04" y="1906906"/>
            <a:ext cx="1744214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2F08E60-817D-403C-BB71-3D35FD32D1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21" y="4323930"/>
            <a:ext cx="1746092" cy="1908000"/>
          </a:xfrm>
          <a:prstGeom prst="rect">
            <a:avLst/>
          </a:prstGeom>
        </p:spPr>
      </p:pic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D5EFD885-05FE-41D4-8FAB-0321A9CDC4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0404" y="3711009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Une</a:t>
            </a:r>
            <a:r>
              <a:rPr lang="fr-MA" sz="2400" dirty="0"/>
              <a:t> salade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8B11C45F-E4D0-4E0E-99D0-3C97AD92AD3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03682" y="3711009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 Une </a:t>
            </a:r>
            <a:r>
              <a:rPr lang="fr-MA" sz="2400" dirty="0">
                <a:solidFill>
                  <a:srgbClr val="424D7B"/>
                </a:solidFill>
              </a:rPr>
              <a:t>soupe</a:t>
            </a: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C3A3D1FE-FCA9-49A4-B220-BA946BC18E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23475" y="3711009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pPr algn="l"/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sirop</a:t>
            </a: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FC687A8-59DD-4614-8314-89528531E9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83282" y="6054018"/>
            <a:ext cx="1770197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soleil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DD94E9DD-0820-442D-B03E-0866BAC964A8}"/>
              </a:ext>
            </a:extLst>
          </p:cNvPr>
          <p:cNvSpPr txBox="1">
            <a:spLocks/>
          </p:cNvSpPr>
          <p:nvPr/>
        </p:nvSpPr>
        <p:spPr>
          <a:xfrm>
            <a:off x="4640703" y="6124851"/>
            <a:ext cx="193452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400" dirty="0">
                <a:solidFill>
                  <a:srgbClr val="E02467"/>
                </a:solidFill>
              </a:rPr>
              <a:t>Une</a:t>
            </a:r>
            <a:r>
              <a:rPr lang="fr-MA" sz="2400" dirty="0"/>
              <a:t> sardine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D85AFC3-8BCD-4EE0-9736-135E2AFE26A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69AB4C4-459D-471F-9A3A-BEA9262EF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CAB2E1-3F90-4686-8C9A-ECD69EA7B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39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FA1EF636-80E4-4177-96F5-D291012DD05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3FF04DEA-A324-41A2-9B45-DC96CA671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4128FD-59F3-477D-AFF9-2658512FE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84DDD09A-CCD5-411C-84C5-198DDA2F0518}"/>
              </a:ext>
            </a:extLst>
          </p:cNvPr>
          <p:cNvSpPr txBox="1">
            <a:spLocks/>
          </p:cNvSpPr>
          <p:nvPr/>
        </p:nvSpPr>
        <p:spPr>
          <a:xfrm>
            <a:off x="1692447" y="769328"/>
            <a:ext cx="7008792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La sœur – Le frère – Une maison – Une fenêtre – Une trottinette.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FBD9AABE-E8BD-4D4E-9201-1B13647CE8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7095" y="3758511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sœur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71989117-F6B6-434A-8A15-4752831A127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51312" y="3758510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frère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030827D-AC98-4774-B833-01758EB283A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15511" y="3758510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</a:rPr>
              <a:t>Une</a:t>
            </a:r>
            <a:r>
              <a:rPr lang="fr-FR" dirty="0"/>
              <a:t> maison</a:t>
            </a:r>
            <a:endParaRPr lang="fr-MA" dirty="0"/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B9F2FFBA-3B8A-4435-82E4-247BF36C00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906142" y="6105346"/>
            <a:ext cx="2167542" cy="342703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</a:rPr>
              <a:t>Une</a:t>
            </a:r>
            <a:r>
              <a:rPr lang="fr-FR" dirty="0"/>
              <a:t> fenêtre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B31AC74-7AC1-4275-9D59-F492C9DE263F}"/>
              </a:ext>
            </a:extLst>
          </p:cNvPr>
          <p:cNvSpPr txBox="1">
            <a:spLocks/>
          </p:cNvSpPr>
          <p:nvPr/>
        </p:nvSpPr>
        <p:spPr>
          <a:xfrm>
            <a:off x="4507798" y="6097645"/>
            <a:ext cx="2487698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B0DBD"/>
                </a:solidFill>
              </a:rPr>
              <a:t>Une</a:t>
            </a:r>
            <a:r>
              <a:rPr lang="fr-FR" dirty="0">
                <a:solidFill>
                  <a:srgbClr val="424D7B"/>
                </a:solidFill>
              </a:rPr>
              <a:t> trottinette</a:t>
            </a:r>
            <a:endParaRPr lang="fr-MA" dirty="0">
              <a:solidFill>
                <a:srgbClr val="424D7B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C4F7261-27FF-4DB0-8282-C8EC9D87C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23" y="4197346"/>
            <a:ext cx="1744210" cy="1908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F781D67-9B40-441F-9CB1-D8652AD40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406" y="1820164"/>
            <a:ext cx="1744210" cy="190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569FAF-F0E6-4635-AF85-2853EF2D5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99" y="1820164"/>
            <a:ext cx="1744210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000FBFC-F87A-4FCB-9C6C-702192D119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02" y="1820164"/>
            <a:ext cx="1744210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DC6CE02-B07D-4530-8CCD-D1D1604DFB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04" y="4197346"/>
            <a:ext cx="174421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36AE4D7B-FAE8-4FF9-9CD2-A9C5CE7C747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D4FA287-A061-4754-9436-A8B03655C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58496E-5C9C-4287-812B-D6A07B6A8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35">
            <a:extLst>
              <a:ext uri="{FF2B5EF4-FFF2-40B4-BE49-F238E27FC236}">
                <a16:creationId xmlns:a16="http://schemas.microsoft.com/office/drawing/2014/main" id="{6FC56D9F-0CD6-4296-ADB9-63A6F693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tortue – Une tartine – Une  télévision – Une tarte – Une toupie. 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AF9D7C37-6454-4906-B029-EBDD26B5BE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697" y="3628985"/>
            <a:ext cx="1620000" cy="360000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</a:rPr>
              <a:t>Une</a:t>
            </a:r>
            <a:r>
              <a:rPr lang="fr-MA" dirty="0"/>
              <a:t> tortue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F719B5F6-3A46-455C-892D-2937A753F47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40011" y="3629391"/>
            <a:ext cx="1696515" cy="360000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</a:rPr>
              <a:t> </a:t>
            </a:r>
            <a:r>
              <a:rPr lang="fr-MA" dirty="0">
                <a:solidFill>
                  <a:srgbClr val="FB0DBD"/>
                </a:solidFill>
              </a:rPr>
              <a:t>Une</a:t>
            </a:r>
            <a:r>
              <a:rPr lang="fr-MA" dirty="0">
                <a:solidFill>
                  <a:srgbClr val="DB03A2"/>
                </a:solidFill>
              </a:rPr>
              <a:t> </a:t>
            </a:r>
            <a:r>
              <a:rPr lang="fr-MA" dirty="0">
                <a:solidFill>
                  <a:srgbClr val="424D7B"/>
                </a:solidFill>
              </a:rPr>
              <a:t>tartine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879E5D5-3DEA-45E5-AFB6-4D419B8211C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50946" y="3628985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pPr algn="l"/>
            <a:r>
              <a:rPr lang="fr-MA" dirty="0"/>
              <a:t> </a:t>
            </a:r>
            <a:r>
              <a:rPr lang="fr-MA" dirty="0">
                <a:solidFill>
                  <a:srgbClr val="FB0DBD"/>
                </a:solidFill>
              </a:rPr>
              <a:t>Une</a:t>
            </a:r>
            <a:r>
              <a:rPr lang="fr-MA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dirty="0">
                <a:solidFill>
                  <a:srgbClr val="424D7B"/>
                </a:solidFill>
              </a:rPr>
              <a:t>télévision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3E9AB4E8-030B-45A7-B99E-13DCC0826B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14718" y="6016111"/>
            <a:ext cx="1703886" cy="360000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</a:rPr>
              <a:t>Une</a:t>
            </a:r>
            <a:r>
              <a:rPr lang="fr-MA" dirty="0"/>
              <a:t> tarte</a:t>
            </a: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41119BC8-CBE9-4018-ABF1-1C1851C90B29}"/>
              </a:ext>
            </a:extLst>
          </p:cNvPr>
          <p:cNvSpPr txBox="1">
            <a:spLocks/>
          </p:cNvSpPr>
          <p:nvPr/>
        </p:nvSpPr>
        <p:spPr>
          <a:xfrm>
            <a:off x="5072495" y="6016111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</a:rPr>
              <a:t>Une</a:t>
            </a:r>
            <a:r>
              <a:rPr lang="fr-MA" dirty="0"/>
              <a:t> toupie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EF4B60-C1CF-491A-A0FF-F9FB727D2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80" y="4138751"/>
            <a:ext cx="1744230" cy="190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2C1A15A-F033-44EA-A05C-FE96BB1A15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965" y="1809000"/>
            <a:ext cx="1746085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B36AF4F-701E-4E6C-AACF-0340B3A8D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546" y="4138751"/>
            <a:ext cx="1744230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239C3AF-6770-435C-87AF-9FDE9BD46D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4" y="1809000"/>
            <a:ext cx="1744230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7F335F7-E2BD-4562-AF31-BA9DB7D7AB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655" y="1809000"/>
            <a:ext cx="1746085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14AE7D-43F6-4EFC-9D5B-057BD27E05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011" y="1809000"/>
            <a:ext cx="1744230" cy="1908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952006F-8677-4FD5-B4B1-5867F7706B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312" y="1809000"/>
            <a:ext cx="174608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FA1EF636-80E4-4177-96F5-D291012DD05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3FF04DEA-A324-41A2-9B45-DC96CA671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4128FD-59F3-477D-AFF9-2658512FE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84DDD09A-CCD5-411C-84C5-198DDA2F0518}"/>
              </a:ext>
            </a:extLst>
          </p:cNvPr>
          <p:cNvSpPr txBox="1">
            <a:spLocks/>
          </p:cNvSpPr>
          <p:nvPr/>
        </p:nvSpPr>
        <p:spPr>
          <a:xfrm>
            <a:off x="1627343" y="765646"/>
            <a:ext cx="7073896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Le salon – La cuisine – Une chambre – La salle de bain – Le jardin.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97E7F7-2F23-4C54-85D6-1078A23AB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63" y="1830746"/>
            <a:ext cx="1875674" cy="2052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E98704-38A0-4786-BEA7-ED02C19E72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972" y="4176946"/>
            <a:ext cx="1875674" cy="2052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205ACAA-D041-4648-9E5D-CD0D4B5F09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54" y="4176946"/>
            <a:ext cx="1875674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00F55BB-0989-4A45-A7A8-BE3F663192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45" y="1830746"/>
            <a:ext cx="1875674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E37D0C7-B42B-4768-B518-0D130696AF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81" y="1830746"/>
            <a:ext cx="1875674" cy="2052000"/>
          </a:xfrm>
          <a:prstGeom prst="rect">
            <a:avLst/>
          </a:prstGeom>
        </p:spPr>
      </p:pic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379064BE-C2CC-4451-8A53-26A71C8AEA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salon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6ABD1072-8A5B-4214-8D03-88F4EEA9F9E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41761" y="3760571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</a:rPr>
              <a:t>La</a:t>
            </a:r>
            <a:r>
              <a:rPr lang="fr-MA" dirty="0">
                <a:solidFill>
                  <a:srgbClr val="424D7B"/>
                </a:solidFill>
              </a:rPr>
              <a:t> cuisine</a:t>
            </a: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3A6F7A9C-A71D-4869-A5B1-2F3DD8D3E7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</a:rPr>
              <a:t>Une</a:t>
            </a:r>
            <a:r>
              <a:rPr lang="fr-FR" dirty="0"/>
              <a:t> chambre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C3B3FFE-D8A4-49D7-B5AA-2617E2FC580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solidFill>
                  <a:srgbClr val="FB0DBD"/>
                </a:solidFill>
              </a:rPr>
              <a:t>La</a:t>
            </a:r>
            <a:r>
              <a:rPr lang="fr-FR" dirty="0"/>
              <a:t> salle de bain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1253459C-B3AF-406B-A351-1FEA52B61CC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</a:rPr>
              <a:t>Le</a:t>
            </a:r>
            <a:r>
              <a:rPr lang="fr-FR" dirty="0">
                <a:solidFill>
                  <a:srgbClr val="424D7B"/>
                </a:solidFill>
              </a:rPr>
              <a:t> jardin</a:t>
            </a:r>
            <a:endParaRPr lang="fr-MA" dirty="0">
              <a:solidFill>
                <a:srgbClr val="424D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6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>
            <a:extLst>
              <a:ext uri="{FF2B5EF4-FFF2-40B4-BE49-F238E27FC236}">
                <a16:creationId xmlns:a16="http://schemas.microsoft.com/office/drawing/2014/main" id="{FA1EF636-80E4-4177-96F5-D291012DD05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3FF04DEA-A324-41A2-9B45-DC96CA671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4128FD-59F3-477D-AFF9-2658512FE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782915FA-EECF-46BD-8F6B-DAD8FEE704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/>
              <a:t> tasse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4D818697-47D6-42A3-85E2-38074409966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patate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F661D9E-C722-4AD2-B77E-2F53B720E33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05971" y="3756757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papi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E272FD6-629C-4410-AE63-1810B36771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98" y="4267137"/>
            <a:ext cx="1875674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FBA29E9-B8DD-4F81-B6BF-CA0B762CB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079" y="1764761"/>
            <a:ext cx="1875674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2C1ED88-194A-482D-90C2-D4D2C6153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63" y="1764761"/>
            <a:ext cx="1875674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56B7F94-E348-402D-8DAB-D6DD6E3A8A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84" y="4267137"/>
            <a:ext cx="1875674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3755AB-3C6C-4303-9AAE-CC2E3BFAAD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247" y="1764761"/>
            <a:ext cx="1875674" cy="2052000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74DDEB6-30FF-462F-B876-225335C005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tapis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7A2B58EB-107A-4B93-B152-06F707AD2292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400" dirty="0">
                <a:solidFill>
                  <a:srgbClr val="FB0DBD"/>
                </a:solidFill>
              </a:rPr>
              <a:t>La</a:t>
            </a:r>
            <a:r>
              <a:rPr lang="fr-MA" sz="2400" dirty="0"/>
              <a:t> poste</a:t>
            </a:r>
          </a:p>
        </p:txBody>
      </p:sp>
      <p:sp>
        <p:nvSpPr>
          <p:cNvPr id="17" name="Titre 35">
            <a:extLst>
              <a:ext uri="{FF2B5EF4-FFF2-40B4-BE49-F238E27FC236}">
                <a16:creationId xmlns:a16="http://schemas.microsoft.com/office/drawing/2014/main" id="{8EECFE3E-142E-4E8F-B468-B911EF5F2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Une tasse – Une patate – Le papi – Un tapis – La poste. </a:t>
            </a:r>
          </a:p>
        </p:txBody>
      </p:sp>
    </p:spTree>
    <p:extLst>
      <p:ext uri="{BB962C8B-B14F-4D97-AF65-F5344CB8AC3E}">
        <p14:creationId xmlns:p14="http://schemas.microsoft.com/office/powerpoint/2010/main" val="276234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669191-7D0B-4BDE-8159-442388654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47" y="1849741"/>
            <a:ext cx="1875673" cy="205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6D5B5D9-9C10-4B1D-B4C8-0B1B24027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08" y="1849741"/>
            <a:ext cx="1875673" cy="205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301329C-D31D-4070-B61C-7FEC6C2B7C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73" y="1849741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F3CECFF-1444-48B9-B8A4-F667475187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667" y="4230001"/>
            <a:ext cx="1875673" cy="205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DDAD603-43EC-4C0E-B329-0E71D88518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54" y="4111922"/>
            <a:ext cx="1875673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70F7416-7CEF-47D0-9B56-0CE9832E3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39" y="1873085"/>
            <a:ext cx="187567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lit – Un coussin – Les jouets – Un miroir– Un balcon.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lit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41761" y="3760571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Un</a:t>
            </a:r>
            <a:r>
              <a:rPr lang="fr-MA" dirty="0">
                <a:solidFill>
                  <a:srgbClr val="424D7B"/>
                </a:solidFill>
              </a:rPr>
              <a:t> coussin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Les jouets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Un</a:t>
            </a:r>
            <a:r>
              <a:rPr lang="fr-FR" dirty="0">
                <a:solidFill>
                  <a:srgbClr val="FB0DBD"/>
                </a:solidFill>
              </a:rPr>
              <a:t> </a:t>
            </a:r>
            <a:r>
              <a:rPr lang="fr-FR" dirty="0"/>
              <a:t>miroir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balcon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C5DFE20-BBBB-4761-938F-54FE36B80CE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729AC9A5-31E3-406F-BB9E-529E8ED74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C39D5AA-59AF-4699-928A-83E35CBD4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794612-8726-4897-8893-CF8595658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47" y="1849741"/>
            <a:ext cx="187567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A464F7D-D3B4-4EC5-8F02-200516E61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08" y="1849741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16BD384-C520-4BC2-9A1A-0341D53FE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667" y="4230001"/>
            <a:ext cx="187567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C12C83-24A1-4427-9E42-5E64D2533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59" y="4230001"/>
            <a:ext cx="187567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F59C77F-0F4F-45A6-B5F1-5700B6EEBF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39" y="1873085"/>
            <a:ext cx="187567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5FC27E1-977C-402D-B58E-E0014BFFEA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1" y="1849741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4FBBE8C-6B38-4EC7-9978-C189566F4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1780946"/>
            <a:ext cx="187567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817AA09-CBFD-4737-A814-6CE3CDA3A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9" y="1780946"/>
            <a:ext cx="1875673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C067AAF-6829-46D3-A1D8-8D1B81B03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46" y="1780946"/>
            <a:ext cx="187567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FC87D52-B68D-4323-B881-38F4F3CB3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4" y="4298414"/>
            <a:ext cx="1875673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422675-7159-4BDB-B935-D0F5C7C0DA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34" y="4298414"/>
            <a:ext cx="1875673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 ballon - Un bébé - Un biberon - Un robot - Une jambe.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ballon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bébé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05971" y="3756757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biberon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/>
              <a:t> robot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FB0D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jambe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2460F98-5398-445B-96D5-BCC06CDEF0D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37D3CEC-F474-44CD-A307-B9BA7805D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442028-359D-4E66-9E79-E2E22E051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241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13259B-AEE6-4CB0-8B66-248074523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1780946"/>
            <a:ext cx="187567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38316EB-980C-4C47-A521-8FEC69432A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9" y="1780946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AC72F5-2890-4CB0-8AAB-B37F4060E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46" y="1780946"/>
            <a:ext cx="187567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5EA92B-B60D-4562-9355-8B3DEA34F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4" y="4298414"/>
            <a:ext cx="187567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21CA394-2AF0-4C4B-BC96-7FDEC9260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34" y="4298414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Qui veut expliquer la consigne en arabe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2FB2E85-B337-4E78-A12A-2E84246AA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47" y="1849741"/>
            <a:ext cx="187567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31ABAF1-44C3-429E-87A6-FF713B63F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08" y="1849741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E43B03A-681A-495D-81CD-6F8FC88C7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667" y="4230001"/>
            <a:ext cx="187567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70E0C5-44A8-4077-B563-D5E870D21A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59" y="4230001"/>
            <a:ext cx="187567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34B7FB-D57A-4AEC-B153-225BDD21B6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1" y="1849741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1559785-DEB4-454B-87B1-D386628F0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47" y="1849741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6127342-2282-4BC7-99F5-712609A99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08" y="1849741"/>
            <a:ext cx="187567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A1F0385-8809-4570-83D7-C27F426B0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59" y="4230001"/>
            <a:ext cx="187567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DDC900B-0698-44BD-94D5-7B4120C472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1" y="1849741"/>
            <a:ext cx="1875673" cy="2052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E72D24D-2C7E-41B5-8563-14B618867DDB}"/>
              </a:ext>
            </a:extLst>
          </p:cNvPr>
          <p:cNvSpPr txBox="1"/>
          <p:nvPr/>
        </p:nvSpPr>
        <p:spPr>
          <a:xfrm>
            <a:off x="5653419" y="4110087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Un balcon.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2AFA3CF-40F0-4116-BB05-8778546F9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47" y="1849741"/>
            <a:ext cx="187567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B9780B7-3F3C-4847-BED5-238B36FA78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608" y="1849741"/>
            <a:ext cx="187567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28018C4-03EE-4C78-BDAD-7BDA6F58C8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667" y="4230001"/>
            <a:ext cx="187567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B66492E-135D-4E17-B8B3-3DE94B91D7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59" y="4230001"/>
            <a:ext cx="1875673" cy="205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4F4D496-501E-4AAE-B86D-ED70DFB737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1" y="1849741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90324F-27E2-78AE-EB99-25D157C05E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C6D1B-9E9F-BFC2-63D5-A994E3DFC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AD97FB-534E-BCD6-7B68-C20E81F99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F364C5A0-214D-40D2-AA14-FFA8929C6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1780946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3B01F82-A90D-44F5-80F8-FD2EC5DB3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9" y="1780946"/>
            <a:ext cx="187567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0C00AA-9BA2-4F49-A945-6A8DD41B5D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46" y="1780946"/>
            <a:ext cx="187567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85D996-1927-4D1B-B2D1-573E0E45F9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4" y="4298414"/>
            <a:ext cx="187567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C336EB2-834F-4DD6-8984-C485897DED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34" y="4298414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DB52FA7-649F-4BAC-8ED3-96FC16075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1780946"/>
            <a:ext cx="1875673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FF790F-F867-4DE2-AD28-97EE43E19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46" y="1780946"/>
            <a:ext cx="1875673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0F8CAC4-0471-4D3A-A36F-84A2299BDE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9" y="1780946"/>
            <a:ext cx="187567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C9AF53C-CDC3-4BCB-90C6-7EC2B26433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4" y="4298414"/>
            <a:ext cx="187567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53760F-B062-4AD1-8ABD-E06C6669FE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34" y="4298414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ballon et un bébé. 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CEFB88-6E87-9BF8-9334-E15DCE68655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04B4DC-FA69-2D0B-7B5A-8068436E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B773E2-022D-A2E7-8629-9B11ECF1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DFA09151-9BF5-4331-AA7D-962EF184B8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32" y="1780946"/>
            <a:ext cx="187567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C012489-1F3B-49C8-8F68-A81D90F4D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46" y="1780946"/>
            <a:ext cx="187567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95F3B6E-8FDD-43DB-811C-4965932C82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89" y="1780946"/>
            <a:ext cx="187567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7E7107E-A026-4204-B2C2-89861A8A27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94" y="4298414"/>
            <a:ext cx="187567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EB05F16-6F34-46FB-AFDF-0E3225B926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34" y="4298414"/>
            <a:ext cx="187567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22667-F703-E7A9-4B83-F347F0A2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B50C9C-8BC2-33FF-BF3C-09F0D3CD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passe à la lecture.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7AA0F1-5F55-326C-C838-C078D9222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DD6206F8-BBC9-4F40-A91C-1BB84E8E7393}"/>
              </a:ext>
            </a:extLst>
          </p:cNvPr>
          <p:cNvGrpSpPr/>
          <p:nvPr/>
        </p:nvGrpSpPr>
        <p:grpSpPr>
          <a:xfrm>
            <a:off x="609434" y="3425071"/>
            <a:ext cx="7925132" cy="682426"/>
            <a:chOff x="586297" y="4370915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1735E3C2-A399-47AF-A792-8029B5AC1BC7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B930E158-17C3-4E13-B3D6-D062E5EE56C5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94161794-E017-45BC-9536-B840BF270938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C4C545-50D1-470C-9AAD-7E7127161460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2D7976-DD44-448F-B5AA-B683D10B4656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B57D80E7-1A88-499E-AB6C-9A79316DCF5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4886E78B-8C5B-4247-A725-95047915E813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8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63DEBE29-14AA-438F-94FE-92AFD100A266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A81F4E2-8D53-46EC-B776-B4ED283031E9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57D289C2-7ED0-4750-B9EF-BAC09F060049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1E2694CA-7487-4A0A-B12F-101D4694F9C0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595EFAE-C2BA-408E-B367-EA12BFB5C26F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82C175-950C-42BE-82E7-15D64F6A5769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E7A46BB-2315-47EE-BB80-5602D399D841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389E7FFF-53C4-4110-BE0B-0E25D90A5AB2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3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609434" y="3425071"/>
            <a:ext cx="7925132" cy="682426"/>
            <a:chOff x="586297" y="4370915"/>
            <a:chExt cx="7925132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50758FC9-333E-4832-B109-102EE217249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T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EB30241-6850-4A6C-93D3-1BB9FBEB1E75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25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1187865" y="3425071"/>
            <a:ext cx="6768271" cy="682426"/>
            <a:chOff x="586297" y="4370915"/>
            <a:chExt cx="6768271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2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bo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50758FC9-333E-4832-B109-102EE2172494}"/>
                </a:ext>
              </a:extLst>
            </p:cNvPr>
            <p:cNvSpPr/>
            <p:nvPr/>
          </p:nvSpPr>
          <p:spPr>
            <a:xfrm>
              <a:off x="637060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5A320C8-A009-4BCA-9E75-F79993FB4035}"/>
              </a:ext>
            </a:extLst>
          </p:cNvPr>
          <p:cNvGrpSpPr/>
          <p:nvPr/>
        </p:nvGrpSpPr>
        <p:grpSpPr>
          <a:xfrm>
            <a:off x="954838" y="3429000"/>
            <a:ext cx="7234324" cy="682426"/>
            <a:chOff x="586294" y="4370915"/>
            <a:chExt cx="5741785" cy="682426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B28A17B-3398-4FF0-9DB4-2D1A72FC26DF}"/>
                </a:ext>
              </a:extLst>
            </p:cNvPr>
            <p:cNvSpPr/>
            <p:nvPr/>
          </p:nvSpPr>
          <p:spPr>
            <a:xfrm>
              <a:off x="586294" y="4370915"/>
              <a:ext cx="1114336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ballon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8459916-2B71-47BC-91B2-F88AA56A4344}"/>
                </a:ext>
              </a:extLst>
            </p:cNvPr>
            <p:cNvSpPr/>
            <p:nvPr/>
          </p:nvSpPr>
          <p:spPr>
            <a:xfrm>
              <a:off x="1743156" y="4370915"/>
              <a:ext cx="1114336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robo</a:t>
              </a:r>
              <a:r>
                <a:rPr lang="fr-FR" sz="2800" kern="0" dirty="0">
                  <a:solidFill>
                    <a:schemeClr val="bg2">
                      <a:lumMod val="75000"/>
                    </a:schemeClr>
                  </a:solidFill>
                  <a:latin typeface="Dosis SemiBold" pitchFamily="2" charset="0"/>
                </a:rPr>
                <a:t>t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F887C21-0848-4BA1-874C-F8F5C11E523D}"/>
                </a:ext>
              </a:extLst>
            </p:cNvPr>
            <p:cNvSpPr/>
            <p:nvPr/>
          </p:nvSpPr>
          <p:spPr>
            <a:xfrm>
              <a:off x="2900018" y="4370915"/>
              <a:ext cx="1114336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bich</a:t>
              </a:r>
              <a:r>
                <a:rPr lang="fr-FR" sz="2800" kern="0" dirty="0">
                  <a:solidFill>
                    <a:schemeClr val="bg2">
                      <a:lumMod val="75000"/>
                    </a:schemeClr>
                  </a:solidFill>
                  <a:latin typeface="Dosis SemiBold" pitchFamily="2" charset="0"/>
                </a:rPr>
                <a:t>e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5F87CAC-47E2-4CB9-9556-758FFF1A22D5}"/>
                </a:ext>
              </a:extLst>
            </p:cNvPr>
            <p:cNvSpPr/>
            <p:nvPr/>
          </p:nvSpPr>
          <p:spPr>
            <a:xfrm>
              <a:off x="4056881" y="4370915"/>
              <a:ext cx="1114336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bus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C7431F6-65A2-4D3C-A099-6274E13D8692}"/>
                </a:ext>
              </a:extLst>
            </p:cNvPr>
            <p:cNvSpPr/>
            <p:nvPr/>
          </p:nvSpPr>
          <p:spPr>
            <a:xfrm>
              <a:off x="5213743" y="4370915"/>
              <a:ext cx="1114336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bébé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837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On va faire de l’écriture.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5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Le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3890562" y="2644170"/>
            <a:ext cx="13628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Le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61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3904189" y="2644170"/>
            <a:ext cx="13548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Le</a:t>
            </a:r>
            <a:endParaRPr lang="fr-FR" sz="13800" dirty="0">
              <a:ln w="0"/>
              <a:solidFill>
                <a:srgbClr val="C00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bébé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3271004" y="2644170"/>
            <a:ext cx="26019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bébé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79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69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2574498" y="2644170"/>
            <a:ext cx="26019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bébé</a:t>
            </a:r>
            <a:endParaRPr lang="fr-FR" sz="138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a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ln w="0"/>
                <a:solidFill>
                  <a:srgbClr val="474F71"/>
                </a:solidFill>
                <a:latin typeface="Century Gothic" panose="020B0502020202020204" pitchFamily="34" charset="0"/>
              </a:rPr>
              <a:t>a</a:t>
            </a:r>
            <a:endParaRPr lang="fr-MA" sz="13800" b="1" dirty="0">
              <a:ln w="0"/>
              <a:solidFill>
                <a:srgbClr val="474F7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4E9D5CC6-A659-4A4F-BAA5-B0E21DC20292}"/>
              </a:ext>
            </a:extLst>
          </p:cNvPr>
          <p:cNvGrpSpPr/>
          <p:nvPr/>
        </p:nvGrpSpPr>
        <p:grpSpPr>
          <a:xfrm>
            <a:off x="4572000" y="2287641"/>
            <a:ext cx="4111499" cy="3566311"/>
            <a:chOff x="1760623" y="-365760"/>
            <a:chExt cx="8942136" cy="68580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84742ED-A1FC-4BA8-BF8C-A4152B563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623" y="-36576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832DA56-5E42-4A38-AD10-533E34DC8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1691" y="-36576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058CA05-2188-4048-99DE-FF4530C07C67}"/>
              </a:ext>
            </a:extLst>
          </p:cNvPr>
          <p:cNvGrpSpPr/>
          <p:nvPr/>
        </p:nvGrpSpPr>
        <p:grpSpPr>
          <a:xfrm>
            <a:off x="338946" y="2287642"/>
            <a:ext cx="4111499" cy="3566311"/>
            <a:chOff x="-2402431" y="-89647"/>
            <a:chExt cx="8868219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3C19563-8C48-41D2-8532-8C374E497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720" y="-89647"/>
              <a:ext cx="4471068" cy="6858000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46610BB-3B8E-4F9B-97A1-087CB88E4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2431" y="-89647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691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335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74A22FD6-5DD5-A24B-07AD-5AE3C49C6E98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ln w="0"/>
                <a:solidFill>
                  <a:srgbClr val="C00000"/>
                </a:solidFill>
                <a:latin typeface="Century Gothic" panose="020B0502020202020204" pitchFamily="34" charset="0"/>
              </a:rPr>
              <a:t>a</a:t>
            </a:r>
            <a:endParaRPr lang="fr-MA" sz="13800" b="1" dirty="0">
              <a:ln w="0"/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un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644170"/>
            <a:ext cx="6457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un</a:t>
            </a:r>
            <a:endParaRPr lang="fr-MA" sz="138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89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39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644170"/>
            <a:ext cx="6565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un</a:t>
            </a:r>
            <a:endParaRPr lang="fr-MA" sz="138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bol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644170"/>
            <a:ext cx="6457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bol</a:t>
            </a:r>
            <a:endParaRPr lang="fr-MA" sz="138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55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7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644170"/>
            <a:ext cx="6565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bol</a:t>
            </a:r>
            <a:endParaRPr lang="fr-MA" sz="138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3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1" y="723891"/>
            <a:ext cx="7026173" cy="612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la phrase sur votre cahier. Je vais passer entre les rangs pour vérifier votre écriture. Faites attention à la majuscule au début, à l’espace entre les mots, au point à la fin et respectez les dimensions des lettres.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EC294D6-045D-4328-A6BD-05B78FF9FE97}"/>
              </a:ext>
            </a:extLst>
          </p:cNvPr>
          <p:cNvGrpSpPr/>
          <p:nvPr/>
        </p:nvGrpSpPr>
        <p:grpSpPr>
          <a:xfrm>
            <a:off x="1393633" y="2186848"/>
            <a:ext cx="6994125" cy="3420738"/>
            <a:chOff x="1393633" y="2186848"/>
            <a:chExt cx="6994125" cy="3420738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1CC9FFA-D0A3-498B-8B6F-12FE3FCBC1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35" t="25819" r="24672" b="7885"/>
            <a:stretch>
              <a:fillRect/>
            </a:stretch>
          </p:blipFill>
          <p:spPr bwMode="auto">
            <a:xfrm>
              <a:off x="1393633" y="2186848"/>
              <a:ext cx="6224531" cy="3420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AF5E039-7F53-4B7A-B0D9-9091EA5D0B8C}"/>
                </a:ext>
              </a:extLst>
            </p:cNvPr>
            <p:cNvSpPr txBox="1"/>
            <p:nvPr/>
          </p:nvSpPr>
          <p:spPr>
            <a:xfrm>
              <a:off x="2806950" y="2751146"/>
              <a:ext cx="43574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Le    bébé    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    un    bol.                            </a:t>
              </a:r>
              <a:endParaRPr lang="fr-FR" sz="2400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96DF8-F944-4DAF-BD70-9F31D85BC5A8}"/>
                </a:ext>
              </a:extLst>
            </p:cNvPr>
            <p:cNvSpPr txBox="1"/>
            <p:nvPr/>
          </p:nvSpPr>
          <p:spPr>
            <a:xfrm>
              <a:off x="2812458" y="4330797"/>
              <a:ext cx="5575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002060"/>
                  </a:solidFill>
                  <a:latin typeface="Dosis SemiBold" panose="020B0604020202020204" charset="0"/>
                </a:rPr>
                <a:t>.                    </a:t>
              </a:r>
              <a:endParaRPr lang="fr-FR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9F2B00F5-7FDB-4420-8E28-4E638FE0817C}"/>
              </a:ext>
            </a:extLst>
          </p:cNvPr>
          <p:cNvSpPr/>
          <p:nvPr/>
        </p:nvSpPr>
        <p:spPr>
          <a:xfrm>
            <a:off x="3307678" y="3030067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ouble flèche horizontale 14">
            <a:extLst>
              <a:ext uri="{FF2B5EF4-FFF2-40B4-BE49-F238E27FC236}">
                <a16:creationId xmlns:a16="http://schemas.microsoft.com/office/drawing/2014/main" id="{8FC3F496-D95C-4FAE-8D66-50ABD044B8A1}"/>
              </a:ext>
            </a:extLst>
          </p:cNvPr>
          <p:cNvSpPr/>
          <p:nvPr/>
        </p:nvSpPr>
        <p:spPr>
          <a:xfrm>
            <a:off x="4442012" y="3030064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ouble flèche horizontale 15">
            <a:extLst>
              <a:ext uri="{FF2B5EF4-FFF2-40B4-BE49-F238E27FC236}">
                <a16:creationId xmlns:a16="http://schemas.microsoft.com/office/drawing/2014/main" id="{7EFD679A-B8FC-48B6-B188-2DE075D11322}"/>
              </a:ext>
            </a:extLst>
          </p:cNvPr>
          <p:cNvSpPr/>
          <p:nvPr/>
        </p:nvSpPr>
        <p:spPr>
          <a:xfrm>
            <a:off x="5674360" y="3030064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ouble flèche horizontale 16">
            <a:extLst>
              <a:ext uri="{FF2B5EF4-FFF2-40B4-BE49-F238E27FC236}">
                <a16:creationId xmlns:a16="http://schemas.microsoft.com/office/drawing/2014/main" id="{720B3B3A-56A5-42A3-A4EC-C38E73917F6E}"/>
              </a:ext>
            </a:extLst>
          </p:cNvPr>
          <p:cNvSpPr/>
          <p:nvPr/>
        </p:nvSpPr>
        <p:spPr>
          <a:xfrm>
            <a:off x="4956797" y="3030064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1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- Lettre b - B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b - B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rgbClr val="E2F4FD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Révision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4951350" y="50142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b - B</a:t>
            </a:r>
          </a:p>
          <a:p>
            <a:r>
              <a:rPr lang="fr-FR" dirty="0"/>
              <a:t>Écriture - Lettre b - B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b - B</a:t>
            </a:r>
          </a:p>
          <a:p>
            <a:r>
              <a:rPr lang="fr-FR" dirty="0"/>
              <a:t>Écriture - Lettre b - B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b - B</a:t>
            </a:r>
          </a:p>
          <a:p>
            <a:r>
              <a:rPr lang="fr-FR" dirty="0"/>
              <a:t>Écriture - Lettre b - B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750" y="2393501"/>
            <a:ext cx="3420000" cy="792000"/>
          </a:xfrm>
          <a:solidFill>
            <a:srgbClr val="EAF8FE"/>
          </a:solidFill>
        </p:spPr>
        <p:txBody>
          <a:bodyPr/>
          <a:lstStyle/>
          <a:p>
            <a:pPr marL="0" indent="0">
              <a:buNone/>
            </a:pPr>
            <a:endParaRPr lang="fr-MA" dirty="0">
              <a:solidFill>
                <a:srgbClr val="E7E6E6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1460CA6-544E-F0BC-9037-09E1C55DBFD7}"/>
              </a:ext>
            </a:extLst>
          </p:cNvPr>
          <p:cNvSpPr txBox="1">
            <a:spLocks/>
          </p:cNvSpPr>
          <p:nvPr/>
        </p:nvSpPr>
        <p:spPr>
          <a:xfrm>
            <a:off x="756472" y="2391714"/>
            <a:ext cx="3508278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Activités de vocabulaire sur livret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 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ta règle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ta règle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une gomme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une gomme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498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0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avec la lettre b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Ma maison et ma famille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ta maman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ta maman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6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avec la lettre b.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Ma maison et ma famille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B2726F9-6076-1B09-C74A-CCEE2AB6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les épisodes 1,2 et 3 de l’histoire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 maison et ma famille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Qui veut nous rappeler ce qu’on a vu dans cet épisode ?  En français ou dans votre langue.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ECB042-2035-0E16-3ACB-A8C5B8B88A1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BE6CD63-338F-5899-492C-B49129B2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CD211C2-4E00-EB8D-07BB-570FE7431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206DF82-D797-46D6-AA29-6CD57D358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277" y="1961001"/>
            <a:ext cx="3873445" cy="40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troisième épisode une nouvelle fois. Après, on verra le quatrième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4DA9B46-E9E5-4FBE-8BC3-C05E1DBE58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718" y="2330823"/>
            <a:ext cx="6934564" cy="352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INALE - CP - Ma maison et ma famille - E03 DONE-720p-260212">
            <a:hlinkClick r:id="" action="ppaction://media"/>
            <a:extLst>
              <a:ext uri="{FF2B5EF4-FFF2-40B4-BE49-F238E27FC236}">
                <a16:creationId xmlns:a16="http://schemas.microsoft.com/office/drawing/2014/main" id="{F6AB22B0-20D9-436A-8E06-80B1625E6D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9929" y="1999129"/>
            <a:ext cx="7584141" cy="415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7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144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 maison et ma famille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973B6779-18AA-447E-BFBC-F06D088DA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68" y="2160785"/>
            <a:ext cx="6480663" cy="350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Ma maison et ma famille - E04 DONE-720p-260221">
            <a:hlinkClick r:id="" action="ppaction://media"/>
            <a:extLst>
              <a:ext uri="{FF2B5EF4-FFF2-40B4-BE49-F238E27FC236}">
                <a16:creationId xmlns:a16="http://schemas.microsoft.com/office/drawing/2014/main" id="{2656F35F-403C-45D9-9599-F96BCF3D93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7176" y="1997103"/>
            <a:ext cx="8007049" cy="415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0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596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5" y="2914479"/>
            <a:ext cx="52772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avec la lettre b.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Ma maison et ma famille - E04 DONE-720p-260221">
            <a:hlinkClick r:id="" action="ppaction://media"/>
            <a:extLst>
              <a:ext uri="{FF2B5EF4-FFF2-40B4-BE49-F238E27FC236}">
                <a16:creationId xmlns:a16="http://schemas.microsoft.com/office/drawing/2014/main" id="{2656F35F-403C-45D9-9599-F96BCF3D93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7176" y="1997103"/>
            <a:ext cx="8007049" cy="415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596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Pourquoi Salim est content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Pourquoi Salim est content 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2924F9-2862-4C41-AC3C-DCCD81FED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115" y="2635006"/>
            <a:ext cx="335776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26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Salim est content parce qu’il a vu un poisson rouge, une tortue, et les pigeons.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045030" y="1681768"/>
            <a:ext cx="7640486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Salim est content parce qu’il a vu un poisson rouge, une tortue, et les pigeons.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3925956-8DE9-4167-8A5B-42649080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116" y="3070435"/>
            <a:ext cx="335776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2051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Hamza présente son ami Salim à sa maman. Que dit la maman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Hamza présente son ami Salim à sa maman. Que dit la maman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20CCFD-405A-47C6-ACCA-14D29AEEC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32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maman dit : « Bonjour Salim. Venez à côté de moi. » 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maman dit : « Bonjour Salim. Venez à côté de moi. »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0D282162-2BEE-4250-B3BD-6893836C6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999" y="2635006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11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présente la maman de Hamza à Salim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présente la maman de Hamza à Salim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1F76F6-8260-4778-B976-F541796BB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213" y="2635006"/>
            <a:ext cx="332357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143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maman présente son chat Bibi.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La maman présente son chat Bibi.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74F8C09-968F-4F3F-8FB3-E008B4A7B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213" y="2635006"/>
            <a:ext cx="332357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59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le papa a un animal aussi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238055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le papa a un animal aussi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AFA60D-7E90-495B-92CB-ED2DAFE67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325" y="2635006"/>
            <a:ext cx="3211347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813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Oui, le papa a un robot ! C’est son animal ! » 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945593" y="1681768"/>
            <a:ext cx="747995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Oui, le papa a un robot ! C’est son animal ! » 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55AF38B-00BD-420C-A8C7-079426349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326" y="2950692"/>
            <a:ext cx="3211347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940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fin de l’histoire. Nous découvrirons une nouvelle histoire les semaines prochaines.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2DB103-494F-418F-9B28-34A41B06E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916" y="2006192"/>
            <a:ext cx="6754168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Ma maison et ma famille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famille – Une maman – Un papa – Une photo – Des parents.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9FE2D8-24C0-4408-8C15-BC4AA0208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22" y="4359746"/>
            <a:ext cx="1744210" cy="190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4A07E5-D6ED-4780-883D-4EB9B987D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65" y="1971555"/>
            <a:ext cx="1744210" cy="190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4FEC9E-0B43-4335-BB33-B580E92B9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55" y="4359746"/>
            <a:ext cx="1744210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765E394-1A1D-4579-8447-D55DA311D4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1971555"/>
            <a:ext cx="1744210" cy="190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D4F0B8-DFAC-4705-A93E-F6059BF69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13" y="1971555"/>
            <a:ext cx="1744210" cy="1908000"/>
          </a:xfrm>
          <a:prstGeom prst="rect">
            <a:avLst/>
          </a:prstGeom>
        </p:spPr>
      </p:pic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16821386-C03B-4870-B42B-775F6EF95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1865" y="3768298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>
                <a:solidFill>
                  <a:srgbClr val="424D7B"/>
                </a:solidFill>
              </a:rPr>
              <a:t> famille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F72C3E0C-46D2-4122-8D2D-90AF0CA8747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14214" y="3767455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</a:rPr>
              <a:t>Une</a:t>
            </a:r>
            <a:r>
              <a:rPr lang="fr-MA" dirty="0">
                <a:solidFill>
                  <a:srgbClr val="424D7B"/>
                </a:solidFill>
              </a:rPr>
              <a:t> maman</a:t>
            </a: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F30F15F2-C827-4D16-B5B1-75D37C181E5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73745" y="376745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Un</a:t>
            </a:r>
            <a:r>
              <a:rPr lang="fr-FR" dirty="0"/>
              <a:t> papa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D94B2817-9716-49DA-AD0E-067987642F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98865" y="6166911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E02467"/>
                </a:solidFill>
              </a:rPr>
              <a:t>Une </a:t>
            </a:r>
            <a:r>
              <a:rPr lang="fr-FR" dirty="0"/>
              <a:t>photo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1BF8ADC-2F5B-4B64-B531-D898EADD846C}"/>
              </a:ext>
            </a:extLst>
          </p:cNvPr>
          <p:cNvSpPr txBox="1">
            <a:spLocks/>
          </p:cNvSpPr>
          <p:nvPr/>
        </p:nvSpPr>
        <p:spPr>
          <a:xfrm>
            <a:off x="4865211" y="616691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424D7B"/>
                </a:solidFill>
              </a:rPr>
              <a:t>Des parents</a:t>
            </a:r>
            <a:endParaRPr lang="fr-MA" dirty="0">
              <a:solidFill>
                <a:srgbClr val="424D7B"/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BD85C28-C8AB-4A86-AE24-6827F46B377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14FE76F-C20C-45BB-BE9A-39D13A11D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8FAA6CA-1EB9-4E07-BA79-674CD63319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33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CA9A3A-3A85-403A-8E9E-5F5D090A96DE}">
  <ds:schemaRefs>
    <ds:schemaRef ds:uri="202b3bc9-e036-45c7-aea0-06aec8cd7a40"/>
    <ds:schemaRef ds:uri="f0534ec5-868f-4ce6-85c7-99f0612daa52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7143</TotalTime>
  <Words>1452</Words>
  <PresentationFormat>Affichage à l'écran (4:3)</PresentationFormat>
  <Paragraphs>252</Paragraphs>
  <Slides>81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81</vt:i4>
      </vt:variant>
    </vt:vector>
  </HeadingPairs>
  <TitlesOfParts>
    <vt:vector size="103" baseType="lpstr">
      <vt:lpstr>Berlin Sans FB</vt:lpstr>
      <vt:lpstr>Dosis SemiBold</vt:lpstr>
      <vt:lpstr>Century Gothic</vt:lpstr>
      <vt:lpstr>Mistral</vt:lpstr>
      <vt:lpstr>Dosis</vt:lpstr>
      <vt:lpstr>Aptos</vt:lpstr>
      <vt:lpstr>Wingdings</vt:lpstr>
      <vt:lpstr>Arial</vt:lpstr>
      <vt:lpstr>Dosis ExtraBold</vt:lpstr>
      <vt:lpstr>Calibri</vt:lpstr>
      <vt:lpstr>Aptos Display</vt:lpstr>
      <vt:lpstr>Dosis Medium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Une famille – Une maman – Un papa – Une photo – Des parents. </vt:lpstr>
      <vt:lpstr>Répétons ensemble : Une salade – Une soupe – Un sirop – Le soleil – Une sardine. </vt:lpstr>
      <vt:lpstr>Présentation PowerPoint</vt:lpstr>
      <vt:lpstr>Répétons ensemble : Une tortue – Une tartine – Une  télévision – Une tarte – Une toupie. </vt:lpstr>
      <vt:lpstr>Présentation PowerPoint</vt:lpstr>
      <vt:lpstr>Répétons ensemble : Une tasse – Une patate – Le papi – Un tapis – La poste. </vt:lpstr>
      <vt:lpstr>Répétons ensemble : Le lit – Un coussin – Les jouets – Un miroir– Un balcon.</vt:lpstr>
      <vt:lpstr>Qui veut passer au tableau pour nommer les images ? </vt:lpstr>
      <vt:lpstr>Répétons ensemble : Un ballon - Un bébé - Un biberon - Un robot - Une jambe. </vt:lpstr>
      <vt:lpstr>Qui veut passer au tableau pour nommer les images ? </vt:lpstr>
      <vt:lpstr>Nous allons jouer au jeu des mots invisibles. </vt:lpstr>
      <vt:lpstr>Observez bien les images. Je vais masquer une image. Qui veut expliquer la consigne en arabe ? </vt:lpstr>
      <vt:lpstr>Quelle est l’image qui manque ?</vt:lpstr>
      <vt:lpstr>L’image qui manque est : Un balcon.</vt:lpstr>
      <vt:lpstr>Nous allons jouer au jeu des mots qui bougent. </vt:lpstr>
      <vt:lpstr>Observez bien. Je vais faire bouger 2 images. </vt:lpstr>
      <vt:lpstr>Quelles sont les 2 images qui ont bougé ?</vt:lpstr>
      <vt:lpstr>Les deux images qui ont bougé sont : Un ballon et un bébé.  </vt:lpstr>
      <vt:lpstr>Maintenant, on passe à la lecture. Qui veut passer au tableau pour lire les lettres ?</vt:lpstr>
      <vt:lpstr>On continue. Qui veut passer au tableau pour lire les lettres ? </vt:lpstr>
      <vt:lpstr>On continue. Qui veut passer au tableau pour lire les lettres ? </vt:lpstr>
      <vt:lpstr>Qui veut passer au tableau pour lire les syllabes ? </vt:lpstr>
      <vt:lpstr>Qui veut passer au tableau pour lire les mots ? </vt:lpstr>
      <vt:lpstr>Prenez vos ardoises. On va faire de l’écriture. </vt:lpstr>
      <vt:lpstr>Écrivez « Le ». </vt:lpstr>
      <vt:lpstr>Levez les ardoises. Je vais vérifier votre écriture. </vt:lpstr>
      <vt:lpstr>Corrigez. </vt:lpstr>
      <vt:lpstr>Écrivez « bébé ». </vt:lpstr>
      <vt:lpstr>Levez les ardoises. Je vais vérifier votre écriture. </vt:lpstr>
      <vt:lpstr>Corrigez. </vt:lpstr>
      <vt:lpstr>Écrivez « a ».</vt:lpstr>
      <vt:lpstr>Levez les ardoises. Je vais vérifier votre écriture. </vt:lpstr>
      <vt:lpstr>Corrigez. </vt:lpstr>
      <vt:lpstr>Écrivez « un ».</vt:lpstr>
      <vt:lpstr>Levez les ardoises. Je vais vérifier votre écriture. </vt:lpstr>
      <vt:lpstr>Corrigez. </vt:lpstr>
      <vt:lpstr>Écrivez « bol ».</vt:lpstr>
      <vt:lpstr>Levez les ardoises. Je vais vérifier votre écriture. </vt:lpstr>
      <vt:lpstr>Corrigez. </vt:lpstr>
      <vt:lpstr>Prenez vos cahiers.</vt:lpstr>
      <vt:lpstr>Écrivez la phrase sur votre cahier. Je vais passer entre les rangs pour vérifier votre écriture. Faites attention à la majuscule au début, à l’espace entre les mots, au point à la fin et respectez les dimensions des lettres.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ton cartable ?  </vt:lpstr>
      <vt:lpstr>Est-ce que c’est ta règle ? </vt:lpstr>
      <vt:lpstr>Qui a une gomme ?</vt:lpstr>
      <vt:lpstr>C’est qui sur la photo ?</vt:lpstr>
      <vt:lpstr>Est-ce que tu as un frère ?</vt:lpstr>
      <vt:lpstr>Est-ce que tu as une sœur ?</vt:lpstr>
      <vt:lpstr>Il y a combien de chambres dans ta maison ?</vt:lpstr>
      <vt:lpstr>Où est ta maman ?</vt:lpstr>
      <vt:lpstr>Plan de la séance 6</vt:lpstr>
      <vt:lpstr>Nous avons déjà vu les épisodes 1,2 et 3 de l’histoire « Ma maison et ma famille ». Qui veut nous rappeler ce qu’on a vu dans cet épisode ?  En français ou dans votre langue. </vt:lpstr>
      <vt:lpstr>On va regarder le troisième épisode une nouvelle fois. Après, on verra le quatrième épisode. Soyez attentifs.</vt:lpstr>
      <vt:lpstr>Lecture de la vidéo.</vt:lpstr>
      <vt:lpstr>Maintenant, nous allons découvrir un nouvel épisode de notre histoire « Ma maison et ma famille ». Est-ce que vous êtes prêts ? Écoutez bien. </vt:lpstr>
      <vt:lpstr>Lecture de la vidéo.</vt:lpstr>
      <vt:lpstr>Nous allons écouter l’histoire une deuxième fois. Soyez attentifs.</vt:lpstr>
      <vt:lpstr>Lecture de la vidéo.</vt:lpstr>
      <vt:lpstr>Pourquoi Salim est content ?</vt:lpstr>
      <vt:lpstr>Salim est content parce qu’il a vu un poisson rouge, une tortue, et les pigeons.</vt:lpstr>
      <vt:lpstr>Hamza présente son ami Salim à sa maman. Que dit la maman ?</vt:lpstr>
      <vt:lpstr>La maman dit : « Bonjour Salim. Venez à côté de moi. » </vt:lpstr>
      <vt:lpstr>Que présente la maman de Hamza à Salim ?</vt:lpstr>
      <vt:lpstr>La maman présente son chat Bibi.</vt:lpstr>
      <vt:lpstr>Est-ce que le papa a un animal aussi ?</vt:lpstr>
      <vt:lpstr>Oui, le papa a un robot ! C’est son animal ! » </vt:lpstr>
      <vt:lpstr>La fin de l’histoire. Nous découvrirons une nouvelle histoire les semaines prochaines.</vt:lpstr>
      <vt:lpstr>À la maison, faites un dessin sur l’histoire de « Ma maison et ma famille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2026-02-26T20:56:06Z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