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9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</p:sldMasterIdLst>
  <p:notesMasterIdLst>
    <p:notesMasterId r:id="rId95"/>
  </p:notesMasterIdLst>
  <p:sldIdLst>
    <p:sldId id="1205" r:id="rId14"/>
    <p:sldId id="1029" r:id="rId15"/>
    <p:sldId id="705" r:id="rId16"/>
    <p:sldId id="1083" r:id="rId17"/>
    <p:sldId id="1206" r:id="rId18"/>
    <p:sldId id="800" r:id="rId19"/>
    <p:sldId id="1041" r:id="rId20"/>
    <p:sldId id="1040" r:id="rId21"/>
    <p:sldId id="1055" r:id="rId22"/>
    <p:sldId id="1181" r:id="rId23"/>
    <p:sldId id="1054" r:id="rId24"/>
    <p:sldId id="685" r:id="rId25"/>
    <p:sldId id="1207" r:id="rId26"/>
    <p:sldId id="1079" r:id="rId27"/>
    <p:sldId id="681" r:id="rId28"/>
    <p:sldId id="1215" r:id="rId29"/>
    <p:sldId id="1216" r:id="rId30"/>
    <p:sldId id="1080" r:id="rId31"/>
    <p:sldId id="1092" r:id="rId32"/>
    <p:sldId id="1209" r:id="rId33"/>
    <p:sldId id="1130" r:id="rId34"/>
    <p:sldId id="1131" r:id="rId35"/>
    <p:sldId id="1091" r:id="rId36"/>
    <p:sldId id="1134" r:id="rId37"/>
    <p:sldId id="1135" r:id="rId38"/>
    <p:sldId id="1136" r:id="rId39"/>
    <p:sldId id="1090" r:id="rId40"/>
    <p:sldId id="1058" r:id="rId41"/>
    <p:sldId id="1195" r:id="rId42"/>
    <p:sldId id="1143" r:id="rId43"/>
    <p:sldId id="1144" r:id="rId44"/>
    <p:sldId id="656" r:id="rId45"/>
    <p:sldId id="1086" r:id="rId46"/>
    <p:sldId id="1087" r:id="rId47"/>
    <p:sldId id="1088" r:id="rId48"/>
    <p:sldId id="1210" r:id="rId49"/>
    <p:sldId id="1211" r:id="rId50"/>
    <p:sldId id="1212" r:id="rId51"/>
    <p:sldId id="1114" r:id="rId52"/>
    <p:sldId id="1115" r:id="rId53"/>
    <p:sldId id="1116" r:id="rId54"/>
    <p:sldId id="1145" r:id="rId55"/>
    <p:sldId id="1146" r:id="rId56"/>
    <p:sldId id="1147" r:id="rId57"/>
    <p:sldId id="1217" r:id="rId58"/>
    <p:sldId id="1218" r:id="rId59"/>
    <p:sldId id="1219" r:id="rId60"/>
    <p:sldId id="779" r:id="rId61"/>
    <p:sldId id="1034" r:id="rId62"/>
    <p:sldId id="1035" r:id="rId63"/>
    <p:sldId id="1069" r:id="rId64"/>
    <p:sldId id="715" r:id="rId65"/>
    <p:sldId id="1137" r:id="rId66"/>
    <p:sldId id="1089" r:id="rId67"/>
    <p:sldId id="1044" r:id="rId68"/>
    <p:sldId id="1159" r:id="rId69"/>
    <p:sldId id="1169" r:id="rId70"/>
    <p:sldId id="1170" r:id="rId71"/>
    <p:sldId id="1196" r:id="rId72"/>
    <p:sldId id="1197" r:id="rId73"/>
    <p:sldId id="1213" r:id="rId74"/>
    <p:sldId id="1220" r:id="rId75"/>
    <p:sldId id="799" r:id="rId76"/>
    <p:sldId id="716" r:id="rId77"/>
    <p:sldId id="1070" r:id="rId78"/>
    <p:sldId id="1214" r:id="rId79"/>
    <p:sldId id="1105" r:id="rId80"/>
    <p:sldId id="1223" r:id="rId81"/>
    <p:sldId id="664" r:id="rId82"/>
    <p:sldId id="1224" r:id="rId83"/>
    <p:sldId id="1202" r:id="rId84"/>
    <p:sldId id="1203" r:id="rId85"/>
    <p:sldId id="1200" r:id="rId86"/>
    <p:sldId id="1201" r:id="rId87"/>
    <p:sldId id="1225" r:id="rId88"/>
    <p:sldId id="1226" r:id="rId89"/>
    <p:sldId id="1229" r:id="rId90"/>
    <p:sldId id="1230" r:id="rId91"/>
    <p:sldId id="1056" r:id="rId92"/>
    <p:sldId id="1057" r:id="rId93"/>
    <p:sldId id="689" r:id="rId94"/>
  </p:sldIdLst>
  <p:sldSz cx="9144000" cy="6858000" type="screen4x3"/>
  <p:notesSz cx="6735763" cy="9866313"/>
  <p:embeddedFontLst>
    <p:embeddedFont>
      <p:font typeface="Berlin Sans FB" panose="020E0602020502020306" pitchFamily="34" charset="0"/>
      <p:regular r:id="rId96"/>
      <p:bold r:id="rId97"/>
    </p:embeddedFont>
    <p:embeddedFont>
      <p:font typeface="Century Gothic" panose="020B0502020202020204" pitchFamily="34" charset="0"/>
      <p:regular r:id="rId98"/>
      <p:bold r:id="rId99"/>
      <p:italic r:id="rId100"/>
      <p:boldItalic r:id="rId101"/>
    </p:embeddedFont>
    <p:embeddedFont>
      <p:font typeface="Dosis" pitchFamily="2" charset="0"/>
      <p:regular r:id="rId102"/>
      <p:bold r:id="rId103"/>
    </p:embeddedFont>
    <p:embeddedFont>
      <p:font typeface="Dosis ExtraBold" pitchFamily="2" charset="0"/>
      <p:bold r:id="rId104"/>
    </p:embeddedFont>
    <p:embeddedFont>
      <p:font typeface="Dosis Medium" pitchFamily="2" charset="0"/>
      <p:regular r:id="rId105"/>
      <p:bold r:id="rId106"/>
    </p:embeddedFont>
    <p:embeddedFont>
      <p:font typeface="Dosis SemiBold" pitchFamily="2" charset="0"/>
      <p:regular r:id="rId107"/>
      <p:bold r:id="rId108"/>
    </p:embeddedFont>
    <p:embeddedFont>
      <p:font typeface="Mistral" panose="03090702030407020403" pitchFamily="66" charset="0"/>
      <p:regular r:id="rId10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AFABAB"/>
    <a:srgbClr val="2196B1"/>
    <a:srgbClr val="F2EFDE"/>
    <a:srgbClr val="E7E6E6"/>
    <a:srgbClr val="424D7B"/>
    <a:srgbClr val="E2F4FD"/>
    <a:srgbClr val="565F88"/>
    <a:srgbClr val="2AB6D7"/>
    <a:srgbClr val="55B7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64" autoAdjust="0"/>
    <p:restoredTop sz="95363" autoAdjust="0"/>
  </p:normalViewPr>
  <p:slideViewPr>
    <p:cSldViewPr snapToGrid="0">
      <p:cViewPr varScale="1">
        <p:scale>
          <a:sx n="77" d="100"/>
          <a:sy n="77" d="100"/>
        </p:scale>
        <p:origin x="341" y="4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12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07" Type="http://schemas.openxmlformats.org/officeDocument/2006/relationships/font" Target="fonts/font12.fntdata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slide" Target="slides/slide53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87" Type="http://schemas.openxmlformats.org/officeDocument/2006/relationships/slide" Target="slides/slide74.xml"/><Relationship Id="rId102" Type="http://schemas.openxmlformats.org/officeDocument/2006/relationships/font" Target="fonts/font7.fntdata"/><Relationship Id="rId11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90" Type="http://schemas.openxmlformats.org/officeDocument/2006/relationships/slide" Target="slides/slide77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100" Type="http://schemas.openxmlformats.org/officeDocument/2006/relationships/font" Target="fonts/font5.fntdata"/><Relationship Id="rId105" Type="http://schemas.openxmlformats.org/officeDocument/2006/relationships/font" Target="fonts/font10.fntdata"/><Relationship Id="rId11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93" Type="http://schemas.openxmlformats.org/officeDocument/2006/relationships/slide" Target="slides/slide80.xml"/><Relationship Id="rId98" Type="http://schemas.openxmlformats.org/officeDocument/2006/relationships/font" Target="fonts/font3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103" Type="http://schemas.openxmlformats.org/officeDocument/2006/relationships/font" Target="fonts/font8.fntdata"/><Relationship Id="rId108" Type="http://schemas.openxmlformats.org/officeDocument/2006/relationships/font" Target="fonts/font13.fntdata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91" Type="http://schemas.openxmlformats.org/officeDocument/2006/relationships/slide" Target="slides/slide78.xml"/><Relationship Id="rId96" Type="http://schemas.openxmlformats.org/officeDocument/2006/relationships/font" Target="fonts/font1.fntdata"/><Relationship Id="rId11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6" Type="http://schemas.openxmlformats.org/officeDocument/2006/relationships/font" Target="fonts/font11.fntdata"/><Relationship Id="rId114" Type="http://schemas.microsoft.com/office/2018/10/relationships/authors" Target="author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slide" Target="slides/slide81.xml"/><Relationship Id="rId99" Type="http://schemas.openxmlformats.org/officeDocument/2006/relationships/font" Target="fonts/font4.fntdata"/><Relationship Id="rId10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font" Target="fonts/font14.fntdata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font" Target="fonts/font2.fntdata"/><Relationship Id="rId104" Type="http://schemas.openxmlformats.org/officeDocument/2006/relationships/font" Target="fonts/font9.fntdata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8.xml"/><Relationship Id="rId92" Type="http://schemas.openxmlformats.org/officeDocument/2006/relationships/slide" Target="slides/slide7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26/02/2026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8A086-6D0A-AEAB-CF5C-5AD4C18A6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4F9CB3E-50ED-D8E3-7D35-17FAEEF11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2B39BD7-C157-258A-D8B8-A83471DA7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DD39D0-444F-D497-73C3-831B64DF6D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65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3072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7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32B59-2C64-721F-9B27-7ABD6AA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1CF37D-3A30-A742-F47F-E6A4C4369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25AFC0-FE7F-5F69-82E8-C9750DDBE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2F12D4-6F60-7F16-D36A-BE1D2288B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13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974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617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26/02/2026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7814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9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786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0.png"/><Relationship Id="rId7" Type="http://schemas.openxmlformats.org/officeDocument/2006/relationships/image" Target="../media/image3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1.png"/><Relationship Id="rId7" Type="http://schemas.openxmlformats.org/officeDocument/2006/relationships/image" Target="../media/image4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1.png"/><Relationship Id="rId7" Type="http://schemas.openxmlformats.org/officeDocument/2006/relationships/image" Target="../media/image5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31.png"/><Relationship Id="rId7" Type="http://schemas.openxmlformats.org/officeDocument/2006/relationships/image" Target="../media/image57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31.png"/><Relationship Id="rId7" Type="http://schemas.openxmlformats.org/officeDocument/2006/relationships/image" Target="../media/image62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5.jpg"/><Relationship Id="rId7" Type="http://schemas.openxmlformats.org/officeDocument/2006/relationships/image" Target="../media/image30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66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1.jpg"/><Relationship Id="rId7" Type="http://schemas.openxmlformats.org/officeDocument/2006/relationships/image" Target="../media/image30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4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66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6.jpg"/><Relationship Id="rId5" Type="http://schemas.openxmlformats.org/officeDocument/2006/relationships/image" Target="../media/image68.jpg"/><Relationship Id="rId4" Type="http://schemas.openxmlformats.org/officeDocument/2006/relationships/image" Target="../media/image6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31.png"/><Relationship Id="rId7" Type="http://schemas.openxmlformats.org/officeDocument/2006/relationships/image" Target="../media/image68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7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31.png"/><Relationship Id="rId7" Type="http://schemas.openxmlformats.org/officeDocument/2006/relationships/image" Target="../media/image73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4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31.png"/><Relationship Id="rId7" Type="http://schemas.openxmlformats.org/officeDocument/2006/relationships/image" Target="../media/image73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0.png"/><Relationship Id="rId4" Type="http://schemas.openxmlformats.org/officeDocument/2006/relationships/image" Target="../media/image3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1.png"/><Relationship Id="rId4" Type="http://schemas.openxmlformats.org/officeDocument/2006/relationships/image" Target="../media/image3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8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3.gif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5.png"/><Relationship Id="rId4" Type="http://schemas.openxmlformats.org/officeDocument/2006/relationships/image" Target="../media/image3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8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3.gif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8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3.gif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9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9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4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2.mp4"/><Relationship Id="rId9" Type="http://schemas.openxmlformats.org/officeDocument/2006/relationships/image" Target="../media/image3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92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4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3.png"/><Relationship Id="rId5" Type="http://schemas.openxmlformats.org/officeDocument/2006/relationships/slideLayout" Target="../slideLayouts/slideLayout28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5.png"/><Relationship Id="rId7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10BC326-3ADC-4AE1-B1DC-C63444BEC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20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Une salade – Une soupe – Un sirop – Le soleil – Une sardine.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ADF2D3E-A2BD-4E4E-8C38-6F2799D39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171" y="4323930"/>
            <a:ext cx="1746092" cy="190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202510C-1661-4F5F-9CDF-A66291333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607" y="1906906"/>
            <a:ext cx="1744214" cy="190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9EBD664-FBB4-4C8B-B6F1-E5C5347CE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005" y="1906906"/>
            <a:ext cx="1744214" cy="190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25B8992-B0BD-4953-BEAB-709B238CC8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04" y="1906906"/>
            <a:ext cx="1744214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2F08E60-817D-403C-BB71-3D35FD32D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921" y="4323930"/>
            <a:ext cx="1746092" cy="1908000"/>
          </a:xfrm>
          <a:prstGeom prst="rect">
            <a:avLst/>
          </a:prstGeom>
        </p:spPr>
      </p:pic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D5EFD885-05FE-41D4-8FAB-0321A9CDC4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0404" y="3711009"/>
            <a:ext cx="1620000" cy="360000"/>
          </a:xfrm>
        </p:spPr>
        <p:txBody>
          <a:bodyPr/>
          <a:lstStyle/>
          <a:p>
            <a:r>
              <a:rPr lang="fr-MA" sz="2400" dirty="0">
                <a:solidFill>
                  <a:srgbClr val="E02467"/>
                </a:solidFill>
              </a:rPr>
              <a:t>Une</a:t>
            </a:r>
            <a:r>
              <a:rPr lang="fr-MA" sz="2400" dirty="0"/>
              <a:t> salade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8B11C45F-E4D0-4E0E-99D0-3C97AD92AD3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3682" y="3711009"/>
            <a:ext cx="1696515" cy="360000"/>
          </a:xfrm>
        </p:spPr>
        <p:txBody>
          <a:bodyPr/>
          <a:lstStyle/>
          <a:p>
            <a:r>
              <a:rPr lang="fr-MA" sz="2400" dirty="0">
                <a:solidFill>
                  <a:srgbClr val="E02467"/>
                </a:solidFill>
              </a:rPr>
              <a:t> Une </a:t>
            </a:r>
            <a:r>
              <a:rPr lang="fr-MA" sz="2400" dirty="0">
                <a:solidFill>
                  <a:srgbClr val="424D7B"/>
                </a:solidFill>
              </a:rPr>
              <a:t>soupe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C3A3D1FE-FCA9-49A4-B220-BA946BC18E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23475" y="3711009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pPr algn="l"/>
            <a:r>
              <a:rPr lang="fr-MA" sz="2400" dirty="0"/>
              <a:t> </a:t>
            </a:r>
            <a:r>
              <a:rPr lang="fr-MA" sz="2400" dirty="0">
                <a:solidFill>
                  <a:srgbClr val="0070C0"/>
                </a:solidFill>
              </a:rPr>
              <a:t>Un</a:t>
            </a:r>
            <a:r>
              <a:rPr lang="fr-MA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MA" sz="2400" dirty="0">
                <a:solidFill>
                  <a:srgbClr val="424D7B"/>
                </a:solidFill>
              </a:rPr>
              <a:t>sirop</a:t>
            </a:r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FFC687A8-59DD-4614-8314-89528531E93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183282" y="6054018"/>
            <a:ext cx="1770197" cy="360000"/>
          </a:xfrm>
        </p:spPr>
        <p:txBody>
          <a:bodyPr/>
          <a:lstStyle/>
          <a:p>
            <a:r>
              <a:rPr lang="fr-MA" sz="2400" dirty="0">
                <a:solidFill>
                  <a:srgbClr val="0070C0"/>
                </a:solidFill>
              </a:rPr>
              <a:t>Le</a:t>
            </a:r>
            <a:r>
              <a:rPr lang="fr-MA" sz="2400" dirty="0"/>
              <a:t> soleil</a:t>
            </a:r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DD94E9DD-0820-442D-B03E-0866BAC964A8}"/>
              </a:ext>
            </a:extLst>
          </p:cNvPr>
          <p:cNvSpPr txBox="1">
            <a:spLocks/>
          </p:cNvSpPr>
          <p:nvPr/>
        </p:nvSpPr>
        <p:spPr>
          <a:xfrm>
            <a:off x="4640703" y="6124851"/>
            <a:ext cx="193452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400" dirty="0">
                <a:solidFill>
                  <a:srgbClr val="E02467"/>
                </a:solidFill>
              </a:rPr>
              <a:t>Une</a:t>
            </a:r>
            <a:r>
              <a:rPr lang="fr-MA" sz="2400" dirty="0"/>
              <a:t> sardine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BD85AFC3-8BCD-4EE0-9736-135E2AFE26A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969AB4C4-459D-471F-9A3A-BEA9262EF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FCAB2E1-3F90-4686-8C9A-ECD69EA7B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939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>
            <a:extLst>
              <a:ext uri="{FF2B5EF4-FFF2-40B4-BE49-F238E27FC236}">
                <a16:creationId xmlns:a16="http://schemas.microsoft.com/office/drawing/2014/main" id="{FA1EF636-80E4-4177-96F5-D291012DD05A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3FF04DEA-A324-41A2-9B45-DC96CA671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54128FD-59F3-477D-AFF9-2658512FEC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84DDD09A-CCD5-411C-84C5-198DDA2F0518}"/>
              </a:ext>
            </a:extLst>
          </p:cNvPr>
          <p:cNvSpPr txBox="1">
            <a:spLocks/>
          </p:cNvSpPr>
          <p:nvPr/>
        </p:nvSpPr>
        <p:spPr>
          <a:xfrm>
            <a:off x="1692447" y="769328"/>
            <a:ext cx="7008792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La sœur – Le frère – Une maison – Une fenêtre – Une trottinette.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FBD9AABE-E8BD-4D4E-9201-1B13647CE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07095" y="3758511"/>
            <a:ext cx="1682818" cy="342703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</a:rPr>
              <a:t>La</a:t>
            </a:r>
            <a:r>
              <a:rPr lang="fr-MA" dirty="0">
                <a:solidFill>
                  <a:srgbClr val="424D7B"/>
                </a:solidFill>
              </a:rPr>
              <a:t> sœur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71989117-F6B6-434A-8A15-4752831A12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312" y="3758510"/>
            <a:ext cx="1800000" cy="342703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Le</a:t>
            </a:r>
            <a:r>
              <a:rPr lang="fr-MA" dirty="0">
                <a:solidFill>
                  <a:srgbClr val="424D7B"/>
                </a:solidFill>
              </a:rPr>
              <a:t> frère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030827D-AC98-4774-B833-01758EB283A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15511" y="3758510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FB0DBD"/>
                </a:solidFill>
              </a:rPr>
              <a:t>Une</a:t>
            </a:r>
            <a:r>
              <a:rPr lang="fr-FR" dirty="0"/>
              <a:t> maison</a:t>
            </a:r>
            <a:endParaRPr lang="fr-MA" dirty="0"/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B9F2FFBA-3B8A-4435-82E4-247BF36C00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06142" y="6105346"/>
            <a:ext cx="2167542" cy="342703"/>
          </a:xfrm>
        </p:spPr>
        <p:txBody>
          <a:bodyPr/>
          <a:lstStyle/>
          <a:p>
            <a:r>
              <a:rPr lang="fr-FR" dirty="0">
                <a:solidFill>
                  <a:srgbClr val="FB0DBD"/>
                </a:solidFill>
              </a:rPr>
              <a:t>Une</a:t>
            </a:r>
            <a:r>
              <a:rPr lang="fr-FR" dirty="0"/>
              <a:t> fenêtre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FB31AC74-7AC1-4275-9D59-F492C9DE263F}"/>
              </a:ext>
            </a:extLst>
          </p:cNvPr>
          <p:cNvSpPr txBox="1">
            <a:spLocks/>
          </p:cNvSpPr>
          <p:nvPr/>
        </p:nvSpPr>
        <p:spPr>
          <a:xfrm>
            <a:off x="4507798" y="6097645"/>
            <a:ext cx="2487698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FB0DBD"/>
                </a:solidFill>
              </a:rPr>
              <a:t>Une</a:t>
            </a:r>
            <a:r>
              <a:rPr lang="fr-FR" dirty="0">
                <a:solidFill>
                  <a:srgbClr val="424D7B"/>
                </a:solidFill>
              </a:rPr>
              <a:t> trottinette</a:t>
            </a:r>
            <a:endParaRPr lang="fr-MA" dirty="0">
              <a:solidFill>
                <a:srgbClr val="424D7B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C4F7261-27FF-4DB0-8282-C8EC9D87C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3" y="4197346"/>
            <a:ext cx="1744210" cy="190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F781D67-9B40-441F-9CB1-D8652AD403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406" y="1820164"/>
            <a:ext cx="1744210" cy="1908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0569FAF-F0E6-4635-AF85-2853EF2D5B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99" y="1820164"/>
            <a:ext cx="1744210" cy="190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000FBFC-F87A-4FCB-9C6C-702192D119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902" y="1820164"/>
            <a:ext cx="1744210" cy="1908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DC6CE02-B07D-4530-8CCD-D1D1604DFB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04" y="4197346"/>
            <a:ext cx="1744210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1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>
            <a:extLst>
              <a:ext uri="{FF2B5EF4-FFF2-40B4-BE49-F238E27FC236}">
                <a16:creationId xmlns:a16="http://schemas.microsoft.com/office/drawing/2014/main" id="{36AE4D7B-FAE8-4FF9-9CD2-A9C5CE7C7474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BD4FA287-A061-4754-9436-A8B03655C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58496E-5C9C-4287-812B-D6A07B6A85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35">
            <a:extLst>
              <a:ext uri="{FF2B5EF4-FFF2-40B4-BE49-F238E27FC236}">
                <a16:creationId xmlns:a16="http://schemas.microsoft.com/office/drawing/2014/main" id="{6FC56D9F-0CD6-4296-ADB9-63A6F6935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500" y="775249"/>
            <a:ext cx="7071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Une tortue – Une tartine – Une  télévision – Une tarte – Une toupie. 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AF9D7C37-6454-4906-B029-EBDD26B5BE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697" y="3628985"/>
            <a:ext cx="1620000" cy="360000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/>
              <a:t> tortue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F719B5F6-3A46-455C-892D-2937A753F4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40011" y="3629391"/>
            <a:ext cx="1696515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</a:rPr>
              <a:t> </a:t>
            </a:r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>
                <a:solidFill>
                  <a:srgbClr val="DB03A2"/>
                </a:solidFill>
              </a:rPr>
              <a:t> </a:t>
            </a:r>
            <a:r>
              <a:rPr lang="fr-MA" dirty="0">
                <a:solidFill>
                  <a:srgbClr val="424D7B"/>
                </a:solidFill>
              </a:rPr>
              <a:t>tartine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A879E5D5-3DEA-45E5-AFB6-4D419B8211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50946" y="3628985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pPr algn="l"/>
            <a:r>
              <a:rPr lang="fr-MA" dirty="0"/>
              <a:t> </a:t>
            </a:r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MA" dirty="0">
                <a:solidFill>
                  <a:srgbClr val="424D7B"/>
                </a:solidFill>
              </a:rPr>
              <a:t>télévision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3E9AB4E8-030B-45A7-B99E-13DCC0826B0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14718" y="6016111"/>
            <a:ext cx="1703886" cy="360000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/>
              <a:t> tarte</a:t>
            </a:r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41119BC8-CBE9-4018-ABF1-1C1851C90B29}"/>
              </a:ext>
            </a:extLst>
          </p:cNvPr>
          <p:cNvSpPr txBox="1">
            <a:spLocks/>
          </p:cNvSpPr>
          <p:nvPr/>
        </p:nvSpPr>
        <p:spPr>
          <a:xfrm>
            <a:off x="5072495" y="6016111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/>
              <a:t> toupie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EF4B60-C1CF-491A-A0FF-F9FB727D2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380" y="4138751"/>
            <a:ext cx="1744230" cy="1908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2C1A15A-F033-44EA-A05C-FE96BB1A15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965" y="1809000"/>
            <a:ext cx="1746085" cy="190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B36AF4F-701E-4E6C-AACF-0340B3A8DA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546" y="4138751"/>
            <a:ext cx="1744230" cy="190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239C3AF-6770-435C-87AF-9FDE9BD46D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354" y="1809000"/>
            <a:ext cx="1744230" cy="1908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7F335F7-E2BD-4562-AF31-BA9DB7D7AB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55" y="1809000"/>
            <a:ext cx="1746085" cy="1908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C14AE7D-43F6-4EFC-9D5B-057BD27E05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011" y="1809000"/>
            <a:ext cx="1744230" cy="1908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952006F-8677-4FD5-B4B1-5867F7706B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312" y="1809000"/>
            <a:ext cx="1746085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>
            <a:extLst>
              <a:ext uri="{FF2B5EF4-FFF2-40B4-BE49-F238E27FC236}">
                <a16:creationId xmlns:a16="http://schemas.microsoft.com/office/drawing/2014/main" id="{FA1EF636-80E4-4177-96F5-D291012DD05A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3FF04DEA-A324-41A2-9B45-DC96CA671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54128FD-59F3-477D-AFF9-2658512FEC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84DDD09A-CCD5-411C-84C5-198DDA2F0518}"/>
              </a:ext>
            </a:extLst>
          </p:cNvPr>
          <p:cNvSpPr txBox="1">
            <a:spLocks/>
          </p:cNvSpPr>
          <p:nvPr/>
        </p:nvSpPr>
        <p:spPr>
          <a:xfrm>
            <a:off x="1627343" y="765646"/>
            <a:ext cx="7073896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Le salon – La cuisine – Une chambre – La salle de bain – Le jardin.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497E7F7-2F23-4C54-85D6-1078A23AB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163" y="1830746"/>
            <a:ext cx="1875674" cy="205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BE98704-38A0-4786-BEA7-ED02C19E72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972" y="4176946"/>
            <a:ext cx="1875674" cy="205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205ACAA-D041-4648-9E5D-CD0D4B5F09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54" y="4176946"/>
            <a:ext cx="1875674" cy="2052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00F55BB-0989-4A45-A7A8-BE3F663192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945" y="1830746"/>
            <a:ext cx="1875674" cy="205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E37D0C7-B42B-4768-B518-0D130696AF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381" y="1830746"/>
            <a:ext cx="1875674" cy="2052000"/>
          </a:xfrm>
          <a:prstGeom prst="rect">
            <a:avLst/>
          </a:prstGeom>
        </p:spPr>
      </p:pic>
      <p:sp>
        <p:nvSpPr>
          <p:cNvPr id="12" name="Espace réservé du texte 6">
            <a:extLst>
              <a:ext uri="{FF2B5EF4-FFF2-40B4-BE49-F238E27FC236}">
                <a16:creationId xmlns:a16="http://schemas.microsoft.com/office/drawing/2014/main" id="{379064BE-C2CC-4451-8A53-26A71C8AEA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3373" y="3762670"/>
            <a:ext cx="1682818" cy="342703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Le</a:t>
            </a:r>
            <a:r>
              <a:rPr lang="fr-MA" dirty="0">
                <a:solidFill>
                  <a:srgbClr val="424D7B"/>
                </a:solidFill>
              </a:rPr>
              <a:t> salon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6ABD1072-8A5B-4214-8D03-88F4EEA9F9E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41761" y="3760571"/>
            <a:ext cx="1800000" cy="342703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</a:rPr>
              <a:t>La</a:t>
            </a:r>
            <a:r>
              <a:rPr lang="fr-MA" dirty="0">
                <a:solidFill>
                  <a:srgbClr val="424D7B"/>
                </a:solidFill>
              </a:rPr>
              <a:t> cuisine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id="{3A6F7A9C-A71D-4869-A5B1-2F3DD8D3E7F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44475" y="3751922"/>
            <a:ext cx="2189485" cy="360000"/>
          </a:xfrm>
        </p:spPr>
        <p:txBody>
          <a:bodyPr/>
          <a:lstStyle/>
          <a:p>
            <a:r>
              <a:rPr lang="fr-FR" dirty="0">
                <a:solidFill>
                  <a:srgbClr val="FB0DBD"/>
                </a:solidFill>
              </a:rPr>
              <a:t>Une</a:t>
            </a:r>
            <a:r>
              <a:rPr lang="fr-FR" dirty="0"/>
              <a:t> chambre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CC3B3FFE-D8A4-49D7-B5AA-2617E2FC580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80779" y="6129167"/>
            <a:ext cx="2330824" cy="342703"/>
          </a:xfrm>
        </p:spPr>
        <p:txBody>
          <a:bodyPr/>
          <a:lstStyle/>
          <a:p>
            <a:r>
              <a:rPr lang="fr-FR" dirty="0">
                <a:solidFill>
                  <a:srgbClr val="FB0DBD"/>
                </a:solidFill>
              </a:rPr>
              <a:t>La</a:t>
            </a:r>
            <a:r>
              <a:rPr lang="fr-FR" dirty="0"/>
              <a:t> salle de bain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1253459C-B3AF-406B-A351-1FEA52B61CCF}"/>
              </a:ext>
            </a:extLst>
          </p:cNvPr>
          <p:cNvSpPr txBox="1">
            <a:spLocks/>
          </p:cNvSpPr>
          <p:nvPr/>
        </p:nvSpPr>
        <p:spPr>
          <a:xfrm>
            <a:off x="5235646" y="6102001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</a:rPr>
              <a:t>Le</a:t>
            </a:r>
            <a:r>
              <a:rPr lang="fr-FR" dirty="0">
                <a:solidFill>
                  <a:srgbClr val="424D7B"/>
                </a:solidFill>
              </a:rPr>
              <a:t> jardin</a:t>
            </a:r>
            <a:endParaRPr lang="fr-MA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76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>
            <a:extLst>
              <a:ext uri="{FF2B5EF4-FFF2-40B4-BE49-F238E27FC236}">
                <a16:creationId xmlns:a16="http://schemas.microsoft.com/office/drawing/2014/main" id="{FA1EF636-80E4-4177-96F5-D291012DD05A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3FF04DEA-A324-41A2-9B45-DC96CA671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54128FD-59F3-477D-AFF9-2658512FEC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782915FA-EECF-46BD-8F6B-DAD8FEE704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084" y="3742400"/>
            <a:ext cx="1620000" cy="360000"/>
          </a:xfrm>
        </p:spPr>
        <p:txBody>
          <a:bodyPr/>
          <a:lstStyle/>
          <a:p>
            <a:r>
              <a:rPr lang="fr-MA" sz="2400" dirty="0">
                <a:solidFill>
                  <a:srgbClr val="FB0DBD"/>
                </a:solidFill>
              </a:rPr>
              <a:t>Une</a:t>
            </a:r>
            <a:r>
              <a:rPr lang="fr-MA" sz="2400" dirty="0"/>
              <a:t> tasse</a:t>
            </a:r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4D818697-47D6-42A3-85E2-38074409966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23742" y="3816761"/>
            <a:ext cx="1696515" cy="360000"/>
          </a:xfrm>
        </p:spPr>
        <p:txBody>
          <a:bodyPr/>
          <a:lstStyle/>
          <a:p>
            <a:r>
              <a:rPr lang="fr-MA" sz="2400" dirty="0">
                <a:solidFill>
                  <a:srgbClr val="DB03A2"/>
                </a:solidFill>
              </a:rPr>
              <a:t> </a:t>
            </a:r>
            <a:r>
              <a:rPr lang="fr-MA" sz="2400" dirty="0">
                <a:solidFill>
                  <a:srgbClr val="FB0DBD"/>
                </a:solidFill>
              </a:rPr>
              <a:t>Une</a:t>
            </a:r>
            <a:r>
              <a:rPr lang="fr-MA" sz="2400" dirty="0">
                <a:solidFill>
                  <a:srgbClr val="DB03A2"/>
                </a:solidFill>
              </a:rPr>
              <a:t> </a:t>
            </a:r>
            <a:r>
              <a:rPr lang="fr-MA" sz="2400" dirty="0">
                <a:solidFill>
                  <a:srgbClr val="424D7B"/>
                </a:solidFill>
              </a:rPr>
              <a:t>patate</a:t>
            </a:r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1F661D9E-C722-4AD2-B77E-2F53B720E3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905971" y="3756757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fr-MA" sz="2400" dirty="0"/>
              <a:t> </a:t>
            </a:r>
            <a:r>
              <a:rPr lang="fr-MA" sz="2400" dirty="0">
                <a:solidFill>
                  <a:srgbClr val="0070C0"/>
                </a:solidFill>
              </a:rPr>
              <a:t>Le</a:t>
            </a:r>
            <a:r>
              <a:rPr lang="fr-MA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MA" sz="2400" dirty="0">
                <a:solidFill>
                  <a:srgbClr val="424D7B"/>
                </a:solidFill>
              </a:rPr>
              <a:t>papi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E272FD6-629C-4410-AE63-1810B36771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998" y="4267137"/>
            <a:ext cx="1875674" cy="205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FBA29E9-B8DD-4F81-B6BF-CA0B762CB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79" y="1764761"/>
            <a:ext cx="1875674" cy="205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2C1ED88-194A-482D-90C2-D4D2C6153A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163" y="1764761"/>
            <a:ext cx="1875674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56B7F94-E348-402D-8DAB-D6DD6E3A8A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084" y="4267137"/>
            <a:ext cx="1875674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63755AB-3C6C-4303-9AAE-CC2E3BFAAD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247" y="1764761"/>
            <a:ext cx="1875674" cy="2052000"/>
          </a:xfrm>
          <a:prstGeom prst="rect">
            <a:avLst/>
          </a:prstGeom>
        </p:spPr>
      </p:pic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174DDEB6-30FF-462F-B876-225335C0057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24084" y="6170414"/>
            <a:ext cx="1703886" cy="360000"/>
          </a:xfrm>
        </p:spPr>
        <p:txBody>
          <a:bodyPr/>
          <a:lstStyle/>
          <a:p>
            <a:r>
              <a:rPr lang="fr-MA" sz="2400" dirty="0">
                <a:solidFill>
                  <a:srgbClr val="0070C0"/>
                </a:solidFill>
              </a:rPr>
              <a:t>Un</a:t>
            </a:r>
            <a:r>
              <a:rPr lang="fr-MA" sz="2400" dirty="0"/>
              <a:t> tapis</a:t>
            </a:r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7A2B58EB-107A-4B93-B152-06F707AD2292}"/>
              </a:ext>
            </a:extLst>
          </p:cNvPr>
          <p:cNvSpPr txBox="1">
            <a:spLocks/>
          </p:cNvSpPr>
          <p:nvPr/>
        </p:nvSpPr>
        <p:spPr>
          <a:xfrm>
            <a:off x="5216032" y="6170414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400" dirty="0">
                <a:solidFill>
                  <a:srgbClr val="FB0DBD"/>
                </a:solidFill>
              </a:rPr>
              <a:t>La</a:t>
            </a:r>
            <a:r>
              <a:rPr lang="fr-MA" sz="2400" dirty="0"/>
              <a:t> poste</a:t>
            </a:r>
          </a:p>
        </p:txBody>
      </p:sp>
      <p:sp>
        <p:nvSpPr>
          <p:cNvPr id="17" name="Titre 35">
            <a:extLst>
              <a:ext uri="{FF2B5EF4-FFF2-40B4-BE49-F238E27FC236}">
                <a16:creationId xmlns:a16="http://schemas.microsoft.com/office/drawing/2014/main" id="{8EECFE3E-142E-4E8F-B468-B911EF5F2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500" y="775249"/>
            <a:ext cx="7071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Une tasse – Une patate – Le papi – Un tapis – La poste. </a:t>
            </a:r>
          </a:p>
        </p:txBody>
      </p:sp>
    </p:spTree>
    <p:extLst>
      <p:ext uri="{BB962C8B-B14F-4D97-AF65-F5344CB8AC3E}">
        <p14:creationId xmlns:p14="http://schemas.microsoft.com/office/powerpoint/2010/main" val="276234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669191-7D0B-4BDE-8159-442388654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247" y="1849741"/>
            <a:ext cx="1875673" cy="2052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6D5B5D9-9C10-4B1D-B4C8-0B1B24027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08" y="1849741"/>
            <a:ext cx="1875673" cy="2052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301329C-D31D-4070-B61C-7FEC6C2B7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73" y="1849741"/>
            <a:ext cx="1875673" cy="205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F3CECFF-1444-48B9-B8A4-F66747518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667" y="4230001"/>
            <a:ext cx="1875673" cy="2052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DDAD603-43EC-4C0E-B329-0E71D88518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54" y="4111922"/>
            <a:ext cx="1875673" cy="205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70F7416-7CEF-47D0-9B56-0CE9832E3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39" y="1873085"/>
            <a:ext cx="1875673" cy="2052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705336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lit – Un coussin – Les jouets – Un miroir– Un balcon.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CC8378A-5C3F-173B-1DAD-1AAB048D0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3373" y="3762670"/>
            <a:ext cx="1682818" cy="342703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Le</a:t>
            </a:r>
            <a:r>
              <a:rPr lang="fr-MA" dirty="0">
                <a:solidFill>
                  <a:srgbClr val="424D7B"/>
                </a:solidFill>
              </a:rPr>
              <a:t> lit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52E9BF-2977-70AC-509E-4E8DA4A805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41761" y="3760571"/>
            <a:ext cx="1800000" cy="342703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>
                <a:solidFill>
                  <a:srgbClr val="424D7B"/>
                </a:solidFill>
              </a:rPr>
              <a:t> coussin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D6102A7-6F8A-0554-FADD-DC32B569C6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44475" y="3751922"/>
            <a:ext cx="2189485" cy="360000"/>
          </a:xfrm>
        </p:spPr>
        <p:txBody>
          <a:bodyPr/>
          <a:lstStyle/>
          <a:p>
            <a:r>
              <a:rPr lang="fr-FR" dirty="0"/>
              <a:t>Les jouets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BDB094B-1AA5-0CC2-FC78-655EF1DF39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80779" y="6129167"/>
            <a:ext cx="2330824" cy="342703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Un</a:t>
            </a:r>
            <a:r>
              <a:rPr lang="fr-FR" dirty="0">
                <a:solidFill>
                  <a:srgbClr val="FB0DBD"/>
                </a:solidFill>
              </a:rPr>
              <a:t> </a:t>
            </a:r>
            <a:r>
              <a:rPr lang="fr-FR" dirty="0"/>
              <a:t>miroir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F9A284D6-4390-4550-940F-995C1043E98F}"/>
              </a:ext>
            </a:extLst>
          </p:cNvPr>
          <p:cNvSpPr txBox="1">
            <a:spLocks/>
          </p:cNvSpPr>
          <p:nvPr/>
        </p:nvSpPr>
        <p:spPr>
          <a:xfrm>
            <a:off x="5235646" y="6102001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balcon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C5DFE20-BBBB-4761-938F-54FE36B80CE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729AC9A5-31E3-406F-BB9E-529E8ED74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C39D5AA-59AF-4699-928A-83E35CBD4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32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CC2A74-F73C-4400-A9B4-6570FAABE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794612-8726-4897-8893-CF8595658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247" y="1849741"/>
            <a:ext cx="1875673" cy="205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A464F7D-D3B4-4EC5-8F02-200516E61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08" y="1849741"/>
            <a:ext cx="1875673" cy="205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16BD384-C520-4BC2-9A1A-0341D53FE5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667" y="4230001"/>
            <a:ext cx="1875673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6C12C83-24A1-4427-9E42-5E64D2533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59" y="4230001"/>
            <a:ext cx="1875673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F59C77F-0F4F-45A6-B5F1-5700B6EEBF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39" y="1873085"/>
            <a:ext cx="1875673" cy="205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5FC27E1-977C-402D-B58E-E0014BFFEA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81" y="1849741"/>
            <a:ext cx="1875673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7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E4FBBE8C-6B38-4EC7-9978-C189566F4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032" y="1780946"/>
            <a:ext cx="1875673" cy="205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817AA09-CBFD-4737-A814-6CE3CDA3A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989" y="1780946"/>
            <a:ext cx="1875673" cy="205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C067AAF-6829-46D3-A1D8-8D1B81B03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46" y="1780946"/>
            <a:ext cx="1875673" cy="205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FC87D52-B68D-4323-B881-38F4F3CB31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194" y="4298414"/>
            <a:ext cx="1875673" cy="205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F422675-7159-4BDB-B935-D0F5C7C0DA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134" y="4298414"/>
            <a:ext cx="1875673" cy="2052000"/>
          </a:xfrm>
          <a:prstGeom prst="rect">
            <a:avLst/>
          </a:prstGeom>
        </p:spPr>
      </p:pic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500" y="775249"/>
            <a:ext cx="7071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 ballon - Un bébé - Un biberon - Un robot - Une jambe.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2AF92B3-0C37-DC16-86D1-B54906FFC5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084" y="3742400"/>
            <a:ext cx="1620000" cy="360000"/>
          </a:xfrm>
        </p:spPr>
        <p:txBody>
          <a:bodyPr/>
          <a:lstStyle/>
          <a:p>
            <a:r>
              <a:rPr lang="fr-MA" sz="2400" dirty="0">
                <a:solidFill>
                  <a:srgbClr val="0070C0"/>
                </a:solidFill>
              </a:rPr>
              <a:t>Un</a:t>
            </a:r>
            <a:r>
              <a:rPr lang="fr-MA" sz="2400" dirty="0"/>
              <a:t> ballon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16C0AD-D06D-DF9D-D70F-E284551F61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23742" y="3816761"/>
            <a:ext cx="1696515" cy="360000"/>
          </a:xfrm>
        </p:spPr>
        <p:txBody>
          <a:bodyPr/>
          <a:lstStyle/>
          <a:p>
            <a:r>
              <a:rPr lang="fr-MA" sz="2400" dirty="0">
                <a:solidFill>
                  <a:srgbClr val="DB03A2"/>
                </a:solidFill>
              </a:rPr>
              <a:t> </a:t>
            </a:r>
            <a:r>
              <a:rPr lang="fr-MA" sz="2400" dirty="0">
                <a:solidFill>
                  <a:srgbClr val="0070C0"/>
                </a:solidFill>
              </a:rPr>
              <a:t>Un</a:t>
            </a:r>
            <a:r>
              <a:rPr lang="fr-MA" sz="2400" dirty="0">
                <a:solidFill>
                  <a:srgbClr val="DB03A2"/>
                </a:solidFill>
              </a:rPr>
              <a:t> </a:t>
            </a:r>
            <a:r>
              <a:rPr lang="fr-MA" sz="2400" dirty="0">
                <a:solidFill>
                  <a:srgbClr val="424D7B"/>
                </a:solidFill>
              </a:rPr>
              <a:t>bébé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AB8F308-2BF5-0F42-DF47-364CAE3417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905971" y="3756757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fr-MA" sz="2400" dirty="0"/>
              <a:t> </a:t>
            </a:r>
            <a:r>
              <a:rPr lang="fr-MA" sz="2400" dirty="0">
                <a:solidFill>
                  <a:srgbClr val="0070C0"/>
                </a:solidFill>
              </a:rPr>
              <a:t>Un</a:t>
            </a:r>
            <a:r>
              <a:rPr lang="fr-MA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MA" sz="2400" dirty="0">
                <a:solidFill>
                  <a:srgbClr val="424D7B"/>
                </a:solidFill>
              </a:rPr>
              <a:t>biberon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090E24F-2292-69A8-E0EC-68ACBE90AE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24084" y="6170414"/>
            <a:ext cx="1703886" cy="360000"/>
          </a:xfrm>
        </p:spPr>
        <p:txBody>
          <a:bodyPr/>
          <a:lstStyle/>
          <a:p>
            <a:r>
              <a:rPr lang="fr-MA" sz="2400" dirty="0">
                <a:solidFill>
                  <a:srgbClr val="0070C0"/>
                </a:solidFill>
              </a:rPr>
              <a:t>Un</a:t>
            </a:r>
            <a:r>
              <a:rPr lang="fr-MA" sz="2400" dirty="0"/>
              <a:t> robot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0A0665F4-A777-4C53-B196-F3E288195EE4}"/>
              </a:ext>
            </a:extLst>
          </p:cNvPr>
          <p:cNvSpPr txBox="1">
            <a:spLocks/>
          </p:cNvSpPr>
          <p:nvPr/>
        </p:nvSpPr>
        <p:spPr>
          <a:xfrm>
            <a:off x="5216032" y="6170414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FB0DBD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jambe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2460F98-5398-445B-96D5-BCC06CDEF0DB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137D3CEC-F474-44CD-A307-B9BA7805D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F442028-359D-4E66-9E79-E2E22E051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241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CC2A74-F73C-4400-A9B4-6570FAABE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913259B-AEE6-4CB0-8B66-248074523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032" y="1780946"/>
            <a:ext cx="1875673" cy="205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38316EB-980C-4C47-A521-8FEC69432A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989" y="1780946"/>
            <a:ext cx="1875673" cy="205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EAC72F5-2890-4CB0-8AAB-B37F4060E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46" y="1780946"/>
            <a:ext cx="1875673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25EA92B-B60D-4562-9355-8B3DEA34F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194" y="4298414"/>
            <a:ext cx="1875673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21CA394-2AF0-4C4B-BC96-7FDEC92601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134" y="4298414"/>
            <a:ext cx="1875673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6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03EC7EF-8C20-47EE-A00D-41ADDFEB4FA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AB780D2-23A4-49D0-BBFA-8261F51A7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6034F0B-F0E1-4A89-8942-665116FDC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une image. Qui veut expliquer la consigne en arabe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CC2A74-F73C-4400-A9B4-6570FAABE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2FB2E85-B337-4E78-A12A-2E84246AA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247" y="1849741"/>
            <a:ext cx="1875673" cy="205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31ABAF1-44C3-429E-87A6-FF713B63F6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08" y="1849741"/>
            <a:ext cx="1875673" cy="205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E43B03A-681A-495D-81CD-6F8FC88C7D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667" y="4230001"/>
            <a:ext cx="1875673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770E0C5-44A8-4077-B563-D5E870D21A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59" y="4230001"/>
            <a:ext cx="1875673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634B7FB-D57A-4AEC-B153-225BDD21B6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81" y="1849741"/>
            <a:ext cx="1875673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32BF-58CE-DCEA-AA75-791F3E1EF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86781D-14EC-E03B-B04A-94919372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est l’image qui manque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215F5F5-0CCC-00EE-D7DF-B56081B329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44B7755-D53A-438B-8048-D6E4795FC4B1}"/>
              </a:ext>
            </a:extLst>
          </p:cNvPr>
          <p:cNvSpPr txBox="1"/>
          <p:nvPr/>
        </p:nvSpPr>
        <p:spPr>
          <a:xfrm>
            <a:off x="3445844" y="2598821"/>
            <a:ext cx="1792345" cy="37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00CEDB-AD9E-4928-9328-D6F0793B9B46}"/>
              </a:ext>
            </a:extLst>
          </p:cNvPr>
          <p:cNvSpPr/>
          <p:nvPr/>
        </p:nvSpPr>
        <p:spPr>
          <a:xfrm>
            <a:off x="3949831" y="2689482"/>
            <a:ext cx="910993" cy="14206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1559785-DEB4-454B-87B1-D386628F0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247" y="1849741"/>
            <a:ext cx="1875673" cy="205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6127342-2282-4BC7-99F5-712609A99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08" y="1849741"/>
            <a:ext cx="1875673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A1F0385-8809-4570-83D7-C27F426B0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59" y="4230001"/>
            <a:ext cx="1875673" cy="205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DDC900B-0698-44BD-94D5-7B4120C472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81" y="1849741"/>
            <a:ext cx="1875673" cy="2052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E72D24D-2C7E-41B5-8563-14B618867DDB}"/>
              </a:ext>
            </a:extLst>
          </p:cNvPr>
          <p:cNvSpPr txBox="1"/>
          <p:nvPr/>
        </p:nvSpPr>
        <p:spPr>
          <a:xfrm>
            <a:off x="5653419" y="4110087"/>
            <a:ext cx="11034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500" dirty="0">
                <a:solidFill>
                  <a:srgbClr val="FF6600"/>
                </a:solidFill>
                <a:latin typeface="Dosis SemiBold" panose="020B0604020202020204" charset="0"/>
              </a:rPr>
              <a:t>?</a:t>
            </a:r>
            <a:endParaRPr lang="fr-FR" dirty="0">
              <a:solidFill>
                <a:srgbClr val="FF6600"/>
              </a:solidFill>
              <a:latin typeface="Dosi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47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32BF-58CE-DCEA-AA75-791F3E1EF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86781D-14EC-E03B-B04A-94919372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L’image qui manque est : Un balcon.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44B7755-D53A-438B-8048-D6E4795FC4B1}"/>
              </a:ext>
            </a:extLst>
          </p:cNvPr>
          <p:cNvSpPr txBox="1"/>
          <p:nvPr/>
        </p:nvSpPr>
        <p:spPr>
          <a:xfrm>
            <a:off x="3445844" y="2598821"/>
            <a:ext cx="1792345" cy="37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8558128-00CD-458F-BC91-D52AA67B47D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B34944B-D142-4FAD-9CAC-A07778FDA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653142E-1AA5-4C53-BE3C-05D582231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E2AFA3CF-40F0-4116-BB05-8778546F9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247" y="1849741"/>
            <a:ext cx="1875673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B9780B7-3F3C-4847-BED5-238B36FA78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08" y="1849741"/>
            <a:ext cx="1875673" cy="205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28018C4-03EE-4C78-BDAD-7BDA6F58C8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667" y="4230001"/>
            <a:ext cx="1875673" cy="2052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B66492E-135D-4E17-B8B3-3DE94B91D7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59" y="4230001"/>
            <a:ext cx="1875673" cy="2052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4F4D496-501E-4AAE-B86D-ED70DFB737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81" y="1849741"/>
            <a:ext cx="1875673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57C6E57-6BCD-494D-AF98-FCD7D76A707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4F73CB2-73BC-4DE4-9242-5A5A6D9EC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9EDA902-8490-4950-B9A0-E4379829D9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2 images.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190324F-27E2-78AE-EB99-25D157C05E73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BDC6D1B-9E9F-BFC2-63D5-A994E3DFC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EAD97FB-534E-BCD6-7B68-C20E81F99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F364C5A0-214D-40D2-AA14-FFA8929C6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032" y="1780946"/>
            <a:ext cx="1875673" cy="205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3B01F82-A90D-44F5-80F8-FD2EC5DB3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989" y="1780946"/>
            <a:ext cx="1875673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40C00AA-9BA2-4F49-A945-6A8DD41B5D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46" y="1780946"/>
            <a:ext cx="1875673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C85D996-1927-4D1B-B2D1-573E0E45F9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194" y="4298414"/>
            <a:ext cx="1875673" cy="205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C336EB2-834F-4DD6-8984-C485897DED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134" y="4298414"/>
            <a:ext cx="1875673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7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2 images qui ont bougé ?</a:t>
            </a: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FB4090C-2DE8-44CD-8FE5-C1458DE25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DB52FA7-649F-4BAC-8ED3-96FC16075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032" y="1780946"/>
            <a:ext cx="1875673" cy="2052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1FF790F-F867-4DE2-AD28-97EE43E19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46" y="1780946"/>
            <a:ext cx="1875673" cy="205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0F8CAC4-0471-4D3A-A36F-84A2299BDE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989" y="1780946"/>
            <a:ext cx="1875673" cy="205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C9AF53C-CDC3-4BCB-90C6-7EC2B26433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194" y="4298414"/>
            <a:ext cx="1875673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B53760F-B062-4AD1-8ABD-E06C6669FE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134" y="4298414"/>
            <a:ext cx="1875673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0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ont bougé sont : Un ballon et un bébé. 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2CEFB88-6E87-9BF8-9334-E15DCE68655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D04B4DC-FA69-2D0B-7B5A-8068436E6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0B773E2-022D-A2E7-8629-9B11ECF15E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DFA09151-9BF5-4331-AA7D-962EF184B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032" y="1780946"/>
            <a:ext cx="1875673" cy="205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C012489-1F3B-49C8-8F68-A81D90F4D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46" y="1780946"/>
            <a:ext cx="1875673" cy="2052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95F3B6E-8FDD-43DB-811C-4965932C82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989" y="1780946"/>
            <a:ext cx="1875673" cy="2052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7E7107E-A026-4204-B2C2-89861A8A27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194" y="4298414"/>
            <a:ext cx="1875673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EB05F16-6F34-46FB-AFDF-0E3225B926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134" y="4298414"/>
            <a:ext cx="1875673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8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22667-F703-E7A9-4B83-F347F0A25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B50C9C-8BC2-33FF-BF3C-09F0D3CDD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passe à la lecture. Qui veut passer au tableau pour lire les lettres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37AA0F1-5F55-326C-C838-C078D9222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DD6206F8-BBC9-4F40-A91C-1BB84E8E7393}"/>
              </a:ext>
            </a:extLst>
          </p:cNvPr>
          <p:cNvGrpSpPr/>
          <p:nvPr/>
        </p:nvGrpSpPr>
        <p:grpSpPr>
          <a:xfrm>
            <a:off x="609434" y="3425071"/>
            <a:ext cx="7925132" cy="682426"/>
            <a:chOff x="586297" y="4370915"/>
            <a:chExt cx="7925132" cy="682426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1735E3C2-A399-47AF-A792-8029B5AC1BC7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 </a:t>
              </a: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B930E158-17C3-4E13-B3D6-D062E5EE56C5}"/>
                </a:ext>
              </a:extLst>
            </p:cNvPr>
            <p:cNvSpPr/>
            <p:nvPr/>
          </p:nvSpPr>
          <p:spPr>
            <a:xfrm>
              <a:off x="174315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94161794-E017-45BC-9536-B840BF270938}"/>
                </a:ext>
              </a:extLst>
            </p:cNvPr>
            <p:cNvSpPr/>
            <p:nvPr/>
          </p:nvSpPr>
          <p:spPr>
            <a:xfrm>
              <a:off x="290002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3CC4C545-50D1-470C-9AAD-7E7127161460}"/>
                </a:ext>
              </a:extLst>
            </p:cNvPr>
            <p:cNvSpPr/>
            <p:nvPr/>
          </p:nvSpPr>
          <p:spPr>
            <a:xfrm>
              <a:off x="405688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s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992D7976-DD44-448F-B5AA-B683D10B4656}"/>
                </a:ext>
              </a:extLst>
            </p:cNvPr>
            <p:cNvSpPr/>
            <p:nvPr/>
          </p:nvSpPr>
          <p:spPr>
            <a:xfrm>
              <a:off x="521374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B57D80E7-1A88-499E-AB6C-9A79316DCF54}"/>
                </a:ext>
              </a:extLst>
            </p:cNvPr>
            <p:cNvSpPr/>
            <p:nvPr/>
          </p:nvSpPr>
          <p:spPr>
            <a:xfrm>
              <a:off x="637060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r</a:t>
              </a: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4886E78B-8C5B-4247-A725-95047915E813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68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continue. Qui veut passer au tableau pour lire les lettres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63DEBE29-14AA-438F-94FE-92AFD100A266}"/>
              </a:ext>
            </a:extLst>
          </p:cNvPr>
          <p:cNvGrpSpPr/>
          <p:nvPr/>
        </p:nvGrpSpPr>
        <p:grpSpPr>
          <a:xfrm>
            <a:off x="609434" y="3087787"/>
            <a:ext cx="7925132" cy="682426"/>
            <a:chOff x="586297" y="4370915"/>
            <a:chExt cx="7925132" cy="682426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3A81F4E2-8D53-46EC-B776-B4ED283031E9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É </a:t>
              </a: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57D289C2-7ED0-4750-B9EF-BAC09F060049}"/>
                </a:ext>
              </a:extLst>
            </p:cNvPr>
            <p:cNvSpPr/>
            <p:nvPr/>
          </p:nvSpPr>
          <p:spPr>
            <a:xfrm>
              <a:off x="174315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S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1E2694CA-7487-4A0A-B12F-101D4694F9C0}"/>
                </a:ext>
              </a:extLst>
            </p:cNvPr>
            <p:cNvSpPr/>
            <p:nvPr/>
          </p:nvSpPr>
          <p:spPr>
            <a:xfrm>
              <a:off x="290002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E595EFAE-C2BA-408E-B367-EA12BFB5C26F}"/>
                </a:ext>
              </a:extLst>
            </p:cNvPr>
            <p:cNvSpPr/>
            <p:nvPr/>
          </p:nvSpPr>
          <p:spPr>
            <a:xfrm>
              <a:off x="405688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7482C175-950C-42BE-82E7-15D64F6A5769}"/>
                </a:ext>
              </a:extLst>
            </p:cNvPr>
            <p:cNvSpPr/>
            <p:nvPr/>
          </p:nvSpPr>
          <p:spPr>
            <a:xfrm>
              <a:off x="521374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4E7A46BB-2315-47EE-BB80-5602D399D841}"/>
                </a:ext>
              </a:extLst>
            </p:cNvPr>
            <p:cNvSpPr/>
            <p:nvPr/>
          </p:nvSpPr>
          <p:spPr>
            <a:xfrm>
              <a:off x="637060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389E7FFF-53C4-4110-BE0B-0E25D90A5AB2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53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continue. Qui veut passer au tableau pour lire les lettres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D5A320C8-A009-4BCA-9E75-F79993FB4035}"/>
              </a:ext>
            </a:extLst>
          </p:cNvPr>
          <p:cNvGrpSpPr/>
          <p:nvPr/>
        </p:nvGrpSpPr>
        <p:grpSpPr>
          <a:xfrm>
            <a:off x="609434" y="3425071"/>
            <a:ext cx="7925132" cy="682426"/>
            <a:chOff x="586297" y="4370915"/>
            <a:chExt cx="7925132" cy="68242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2B28A17B-3398-4FF0-9DB4-2D1A72FC26DF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R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F8459916-2B71-47BC-91B2-F88AA56A4344}"/>
                </a:ext>
              </a:extLst>
            </p:cNvPr>
            <p:cNvSpPr/>
            <p:nvPr/>
          </p:nvSpPr>
          <p:spPr>
            <a:xfrm>
              <a:off x="174315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DF887C21-0848-4BA1-874C-F8F5C11E523D}"/>
                </a:ext>
              </a:extLst>
            </p:cNvPr>
            <p:cNvSpPr/>
            <p:nvPr/>
          </p:nvSpPr>
          <p:spPr>
            <a:xfrm>
              <a:off x="290002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C5F87CAC-47E2-4CB9-9556-758FFF1A22D5}"/>
                </a:ext>
              </a:extLst>
            </p:cNvPr>
            <p:cNvSpPr/>
            <p:nvPr/>
          </p:nvSpPr>
          <p:spPr>
            <a:xfrm>
              <a:off x="405688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O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3C7431F6-65A2-4D3C-A099-6274E13D8692}"/>
                </a:ext>
              </a:extLst>
            </p:cNvPr>
            <p:cNvSpPr/>
            <p:nvPr/>
          </p:nvSpPr>
          <p:spPr>
            <a:xfrm>
              <a:off x="521374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50758FC9-333E-4832-B109-102EE2172494}"/>
                </a:ext>
              </a:extLst>
            </p:cNvPr>
            <p:cNvSpPr/>
            <p:nvPr/>
          </p:nvSpPr>
          <p:spPr>
            <a:xfrm>
              <a:off x="637060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4EB30241-6850-4A6C-93D3-1BB9FBEB1E75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a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325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les syllabes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D5A320C8-A009-4BCA-9E75-F79993FB4035}"/>
              </a:ext>
            </a:extLst>
          </p:cNvPr>
          <p:cNvGrpSpPr/>
          <p:nvPr/>
        </p:nvGrpSpPr>
        <p:grpSpPr>
          <a:xfrm>
            <a:off x="1187865" y="3425071"/>
            <a:ext cx="6768271" cy="682426"/>
            <a:chOff x="586297" y="4370915"/>
            <a:chExt cx="6768271" cy="68242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2B28A17B-3398-4FF0-9DB4-2D1A72FC26DF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F8459916-2B71-47BC-91B2-F88AA56A4344}"/>
                </a:ext>
              </a:extLst>
            </p:cNvPr>
            <p:cNvSpPr/>
            <p:nvPr/>
          </p:nvSpPr>
          <p:spPr>
            <a:xfrm>
              <a:off x="174315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Bi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DF887C21-0848-4BA1-874C-F8F5C11E523D}"/>
                </a:ext>
              </a:extLst>
            </p:cNvPr>
            <p:cNvSpPr/>
            <p:nvPr/>
          </p:nvSpPr>
          <p:spPr>
            <a:xfrm>
              <a:off x="290002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b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C5F87CAC-47E2-4CB9-9556-758FFF1A22D5}"/>
                </a:ext>
              </a:extLst>
            </p:cNvPr>
            <p:cNvSpPr/>
            <p:nvPr/>
          </p:nvSpPr>
          <p:spPr>
            <a:xfrm>
              <a:off x="405688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bo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3C7431F6-65A2-4D3C-A099-6274E13D8692}"/>
                </a:ext>
              </a:extLst>
            </p:cNvPr>
            <p:cNvSpPr/>
            <p:nvPr/>
          </p:nvSpPr>
          <p:spPr>
            <a:xfrm>
              <a:off x="521374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bé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50758FC9-333E-4832-B109-102EE2172494}"/>
                </a:ext>
              </a:extLst>
            </p:cNvPr>
            <p:cNvSpPr/>
            <p:nvPr/>
          </p:nvSpPr>
          <p:spPr>
            <a:xfrm>
              <a:off x="637060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9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les mots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D5A320C8-A009-4BCA-9E75-F79993FB4035}"/>
              </a:ext>
            </a:extLst>
          </p:cNvPr>
          <p:cNvGrpSpPr/>
          <p:nvPr/>
        </p:nvGrpSpPr>
        <p:grpSpPr>
          <a:xfrm>
            <a:off x="954838" y="3429000"/>
            <a:ext cx="7234324" cy="682426"/>
            <a:chOff x="586294" y="4370915"/>
            <a:chExt cx="5741785" cy="68242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2B28A17B-3398-4FF0-9DB4-2D1A72FC26DF}"/>
                </a:ext>
              </a:extLst>
            </p:cNvPr>
            <p:cNvSpPr/>
            <p:nvPr/>
          </p:nvSpPr>
          <p:spPr>
            <a:xfrm>
              <a:off x="586294" y="4370915"/>
              <a:ext cx="1114336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ballon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F8459916-2B71-47BC-91B2-F88AA56A4344}"/>
                </a:ext>
              </a:extLst>
            </p:cNvPr>
            <p:cNvSpPr/>
            <p:nvPr/>
          </p:nvSpPr>
          <p:spPr>
            <a:xfrm>
              <a:off x="1743156" y="4370915"/>
              <a:ext cx="1114336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robo</a:t>
              </a:r>
              <a:r>
                <a:rPr lang="fr-FR" sz="2800" kern="0" dirty="0">
                  <a:solidFill>
                    <a:schemeClr val="bg2">
                      <a:lumMod val="75000"/>
                    </a:schemeClr>
                  </a:solidFill>
                  <a:latin typeface="Dosis SemiBold" pitchFamily="2" charset="0"/>
                </a:rPr>
                <a:t>t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DF887C21-0848-4BA1-874C-F8F5C11E523D}"/>
                </a:ext>
              </a:extLst>
            </p:cNvPr>
            <p:cNvSpPr/>
            <p:nvPr/>
          </p:nvSpPr>
          <p:spPr>
            <a:xfrm>
              <a:off x="2900018" y="4370915"/>
              <a:ext cx="1114336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bich</a:t>
              </a:r>
              <a:r>
                <a:rPr lang="fr-FR" sz="2800" kern="0" dirty="0">
                  <a:solidFill>
                    <a:schemeClr val="bg2">
                      <a:lumMod val="75000"/>
                    </a:schemeClr>
                  </a:solidFill>
                  <a:latin typeface="Dosis SemiBold" pitchFamily="2" charset="0"/>
                </a:rPr>
                <a:t>e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C5F87CAC-47E2-4CB9-9556-758FFF1A22D5}"/>
                </a:ext>
              </a:extLst>
            </p:cNvPr>
            <p:cNvSpPr/>
            <p:nvPr/>
          </p:nvSpPr>
          <p:spPr>
            <a:xfrm>
              <a:off x="4056881" y="4370915"/>
              <a:ext cx="1114336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bus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3C7431F6-65A2-4D3C-A099-6274E13D8692}"/>
                </a:ext>
              </a:extLst>
            </p:cNvPr>
            <p:cNvSpPr/>
            <p:nvPr/>
          </p:nvSpPr>
          <p:spPr>
            <a:xfrm>
              <a:off x="5213743" y="4370915"/>
              <a:ext cx="1114336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bébé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837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On va faire de l’écriture.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751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1CB28-BB13-BEC8-3537-CB68F98E9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8135D7-D64D-132B-A68B-64858D5B4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« Le ».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AA5A28-F6AF-29EB-A560-9DFA0644ABF7}"/>
              </a:ext>
            </a:extLst>
          </p:cNvPr>
          <p:cNvSpPr txBox="1"/>
          <p:nvPr/>
        </p:nvSpPr>
        <p:spPr>
          <a:xfrm>
            <a:off x="3890562" y="2644170"/>
            <a:ext cx="13628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600" dirty="0">
                <a:ln w="0"/>
                <a:solidFill>
                  <a:srgbClr val="474F71"/>
                </a:solidFill>
                <a:latin typeface="Dosis SemiBold" pitchFamily="2" charset="0"/>
              </a:rPr>
              <a:t>Le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4C8101D-176B-B50C-B18D-B7292D94EBC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9A1A9E2-BA20-1A6F-779B-F8C490A99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C745FFE-C597-D17A-173B-D10F636F14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61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7E987-27AE-88AF-B381-53A8D6CE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5F0E3F-C03A-DB8E-E8F7-13F56C582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659792C-6379-3F3E-DEF4-80E17FC38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A51A4598-065E-426A-F13B-FBD1197499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8B1698F-C6CD-542F-568D-160AE391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692C7E9-AD5A-69C3-0636-1132CA98D6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19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81330-02B2-EBD3-1650-F70A3F048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1F7067-26EF-E285-EF42-F6A61E35C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C16636D-2A7C-8027-32FF-47542F04583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2490D23-D9A6-ED41-DD0E-FF3AAF24D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41D870C-3184-7082-0531-A83946D5D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48900D3B-8155-4A02-8561-1C6F7C10D914}"/>
              </a:ext>
            </a:extLst>
          </p:cNvPr>
          <p:cNvSpPr txBox="1"/>
          <p:nvPr/>
        </p:nvSpPr>
        <p:spPr>
          <a:xfrm>
            <a:off x="3904189" y="2644170"/>
            <a:ext cx="13548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dirty="0">
                <a:ln w="0"/>
                <a:solidFill>
                  <a:srgbClr val="C00000"/>
                </a:solidFill>
                <a:latin typeface="Dosis SemiBold" pitchFamily="2" charset="0"/>
              </a:rPr>
              <a:t>Le</a:t>
            </a:r>
            <a:endParaRPr lang="fr-FR" sz="13800" dirty="0">
              <a:ln w="0"/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51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1CB28-BB13-BEC8-3537-CB68F98E9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8135D7-D64D-132B-A68B-64858D5B4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« bébé ».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AA5A28-F6AF-29EB-A560-9DFA0644ABF7}"/>
              </a:ext>
            </a:extLst>
          </p:cNvPr>
          <p:cNvSpPr txBox="1"/>
          <p:nvPr/>
        </p:nvSpPr>
        <p:spPr>
          <a:xfrm>
            <a:off x="3271004" y="2644170"/>
            <a:ext cx="26019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600" dirty="0">
                <a:ln w="0"/>
                <a:solidFill>
                  <a:srgbClr val="474F71"/>
                </a:solidFill>
                <a:latin typeface="Dosis SemiBold" pitchFamily="2" charset="0"/>
              </a:rPr>
              <a:t>bébé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4C8101D-176B-B50C-B18D-B7292D94EBC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9A1A9E2-BA20-1A6F-779B-F8C490A99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C745FFE-C597-D17A-173B-D10F636F14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799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7E987-27AE-88AF-B381-53A8D6CE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5F0E3F-C03A-DB8E-E8F7-13F56C582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659792C-6379-3F3E-DEF4-80E17FC38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A51A4598-065E-426A-F13B-FBD1197499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8B1698F-C6CD-542F-568D-160AE391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692C7E9-AD5A-69C3-0636-1132CA98D6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269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81330-02B2-EBD3-1650-F70A3F048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1F7067-26EF-E285-EF42-F6A61E35C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C16636D-2A7C-8027-32FF-47542F04583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2490D23-D9A6-ED41-DD0E-FF3AAF24D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41D870C-3184-7082-0531-A83946D5D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48900D3B-8155-4A02-8561-1C6F7C10D914}"/>
              </a:ext>
            </a:extLst>
          </p:cNvPr>
          <p:cNvSpPr txBox="1"/>
          <p:nvPr/>
        </p:nvSpPr>
        <p:spPr>
          <a:xfrm>
            <a:off x="2574498" y="2644170"/>
            <a:ext cx="26019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dirty="0">
                <a:ln w="0"/>
                <a:solidFill>
                  <a:srgbClr val="C00000"/>
                </a:solidFill>
                <a:latin typeface="Dosis SemiBold" pitchFamily="2" charset="0"/>
              </a:rPr>
              <a:t>bébé</a:t>
            </a:r>
            <a:endParaRPr lang="fr-FR" sz="13800" dirty="0">
              <a:ln w="0"/>
              <a:solidFill>
                <a:srgbClr val="C0000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18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96DF73-B0D3-AEAF-E54B-2271D7E9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« a ».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994C041-BE09-2B3F-FFDC-B4EBB858ABA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23CBB92-8450-69C3-2045-72B397A9B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8F8BF5A-4C03-5C22-A6C5-415361711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09D23DCC-2150-B2A5-727A-072B6295F561}"/>
              </a:ext>
            </a:extLst>
          </p:cNvPr>
          <p:cNvSpPr txBox="1"/>
          <p:nvPr/>
        </p:nvSpPr>
        <p:spPr>
          <a:xfrm>
            <a:off x="3115733" y="2644170"/>
            <a:ext cx="29125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0"/>
                <a:solidFill>
                  <a:srgbClr val="474F71"/>
                </a:solidFill>
                <a:latin typeface="Century Gothic" panose="020B0502020202020204" pitchFamily="34" charset="0"/>
              </a:rPr>
              <a:t>a</a:t>
            </a:r>
            <a:endParaRPr lang="fr-MA" sz="13800" b="1" dirty="0">
              <a:ln w="0"/>
              <a:solidFill>
                <a:srgbClr val="474F7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63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E9D5CC6-A659-4A4F-BAA5-B0E21DC20292}"/>
              </a:ext>
            </a:extLst>
          </p:cNvPr>
          <p:cNvGrpSpPr/>
          <p:nvPr/>
        </p:nvGrpSpPr>
        <p:grpSpPr>
          <a:xfrm>
            <a:off x="4572000" y="2287641"/>
            <a:ext cx="4111499" cy="3566311"/>
            <a:chOff x="1760623" y="-365760"/>
            <a:chExt cx="8942136" cy="685800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784742ED-A1FC-4BA8-BF8C-A4152B563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0623" y="-365760"/>
              <a:ext cx="4471068" cy="685800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832DA56-5E42-4A38-AD10-533E34DC8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1691" y="-365760"/>
              <a:ext cx="4471068" cy="6858000"/>
            </a:xfrm>
            <a:prstGeom prst="rect">
              <a:avLst/>
            </a:prstGeom>
          </p:spPr>
        </p:pic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8058CA05-2188-4048-99DE-FF4530C07C67}"/>
              </a:ext>
            </a:extLst>
          </p:cNvPr>
          <p:cNvGrpSpPr/>
          <p:nvPr/>
        </p:nvGrpSpPr>
        <p:grpSpPr>
          <a:xfrm>
            <a:off x="338946" y="2287642"/>
            <a:ext cx="4111499" cy="3566311"/>
            <a:chOff x="-2402431" y="-89647"/>
            <a:chExt cx="8868219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3C19563-8C48-41D2-8532-8C374E497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4720" y="-89647"/>
              <a:ext cx="4471068" cy="6858000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F46610BB-3B8E-4F9B-97A1-087CB88E4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02431" y="-89647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691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6D1BA-14A7-708B-1483-9EC9F5872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EDC42-FE46-8823-B9C6-8D364535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1E055AE-E94F-F1EC-CE1A-DD5000288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8605E94-3323-E498-4537-E597CC1F240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F83FE9-987D-8318-4D12-66970F98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8B73C0-651F-EFC0-5A97-69B17CE8F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335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223DE-96D4-BEB1-14C1-B0823498D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F4B18-84F7-C4A7-F5A0-0B020007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2CDFC3-E12E-0F80-8E15-A7763E0680A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490D67F-6B73-9338-33AB-ED9C2DF8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A26129-0984-1FA3-A2FF-6218F75CD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74A22FD6-5DD5-A24B-07AD-5AE3C49C6E98}"/>
              </a:ext>
            </a:extLst>
          </p:cNvPr>
          <p:cNvSpPr txBox="1"/>
          <p:nvPr/>
        </p:nvSpPr>
        <p:spPr>
          <a:xfrm>
            <a:off x="3115733" y="2644170"/>
            <a:ext cx="29125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ln w="0"/>
                <a:solidFill>
                  <a:srgbClr val="C00000"/>
                </a:solidFill>
                <a:latin typeface="Century Gothic" panose="020B0502020202020204" pitchFamily="34" charset="0"/>
              </a:rPr>
              <a:t>a</a:t>
            </a:r>
            <a:endParaRPr lang="fr-MA" sz="13800" b="1" dirty="0">
              <a:ln w="0"/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15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96DF73-B0D3-AEAF-E54B-2271D7E9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« un ».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994C041-BE09-2B3F-FFDC-B4EBB858ABA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23CBB92-8450-69C3-2045-72B397A9B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8F8BF5A-4C03-5C22-A6C5-415361711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09D23DCC-2150-B2A5-727A-072B6295F561}"/>
              </a:ext>
            </a:extLst>
          </p:cNvPr>
          <p:cNvSpPr txBox="1"/>
          <p:nvPr/>
        </p:nvSpPr>
        <p:spPr>
          <a:xfrm>
            <a:off x="1343319" y="2644170"/>
            <a:ext cx="64573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dirty="0">
                <a:ln w="0"/>
                <a:solidFill>
                  <a:srgbClr val="474F71"/>
                </a:solidFill>
                <a:latin typeface="Dosis SemiBold" pitchFamily="2" charset="0"/>
              </a:rPr>
              <a:t>un</a:t>
            </a:r>
            <a:endParaRPr lang="fr-MA" sz="13800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89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6D1BA-14A7-708B-1483-9EC9F5872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EDC42-FE46-8823-B9C6-8D364535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1E055AE-E94F-F1EC-CE1A-DD5000288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8605E94-3323-E498-4537-E597CC1F240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F83FE9-987D-8318-4D12-66970F98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8B73C0-651F-EFC0-5A97-69B17CE8F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394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223DE-96D4-BEB1-14C1-B0823498D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F4B18-84F7-C4A7-F5A0-0B020007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2CDFC3-E12E-0F80-8E15-A7763E0680A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490D67F-6B73-9338-33AB-ED9C2DF8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A26129-0984-1FA3-A2FF-6218F75CD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060442D2-5831-48C4-94E0-D651C0A764DD}"/>
              </a:ext>
            </a:extLst>
          </p:cNvPr>
          <p:cNvSpPr txBox="1"/>
          <p:nvPr/>
        </p:nvSpPr>
        <p:spPr>
          <a:xfrm>
            <a:off x="1289060" y="2644170"/>
            <a:ext cx="6565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dirty="0">
                <a:ln w="0"/>
                <a:solidFill>
                  <a:srgbClr val="C00000"/>
                </a:solidFill>
                <a:latin typeface="Dosis SemiBold" pitchFamily="2" charset="0"/>
              </a:rPr>
              <a:t>un</a:t>
            </a:r>
            <a:endParaRPr lang="fr-MA" sz="13800" dirty="0">
              <a:solidFill>
                <a:srgbClr val="C0000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70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96DF73-B0D3-AEAF-E54B-2271D7E9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« bol ».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994C041-BE09-2B3F-FFDC-B4EBB858ABA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23CBB92-8450-69C3-2045-72B397A9B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8F8BF5A-4C03-5C22-A6C5-415361711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09D23DCC-2150-B2A5-727A-072B6295F561}"/>
              </a:ext>
            </a:extLst>
          </p:cNvPr>
          <p:cNvSpPr txBox="1"/>
          <p:nvPr/>
        </p:nvSpPr>
        <p:spPr>
          <a:xfrm>
            <a:off x="1343319" y="2644170"/>
            <a:ext cx="64573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dirty="0">
                <a:ln w="0"/>
                <a:solidFill>
                  <a:srgbClr val="474F71"/>
                </a:solidFill>
                <a:latin typeface="Dosis SemiBold" pitchFamily="2" charset="0"/>
              </a:rPr>
              <a:t>bol</a:t>
            </a:r>
            <a:endParaRPr lang="fr-MA" sz="13800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55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6D1BA-14A7-708B-1483-9EC9F5872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EDC42-FE46-8823-B9C6-8D364535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1E055AE-E94F-F1EC-CE1A-DD5000288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8605E94-3323-E498-4537-E597CC1F240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F83FE9-987D-8318-4D12-66970F98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8B73C0-651F-EFC0-5A97-69B17CE8F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874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223DE-96D4-BEB1-14C1-B0823498D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F4B18-84F7-C4A7-F5A0-0B020007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2CDFC3-E12E-0F80-8E15-A7763E0680A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490D67F-6B73-9338-33AB-ED9C2DF8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A26129-0984-1FA3-A2FF-6218F75CD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060442D2-5831-48C4-94E0-D651C0A764DD}"/>
              </a:ext>
            </a:extLst>
          </p:cNvPr>
          <p:cNvSpPr txBox="1"/>
          <p:nvPr/>
        </p:nvSpPr>
        <p:spPr>
          <a:xfrm>
            <a:off x="1289060" y="2644170"/>
            <a:ext cx="6565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dirty="0">
                <a:ln w="0"/>
                <a:solidFill>
                  <a:srgbClr val="C00000"/>
                </a:solidFill>
                <a:latin typeface="Dosis SemiBold" pitchFamily="2" charset="0"/>
              </a:rPr>
              <a:t>bol</a:t>
            </a:r>
            <a:endParaRPr lang="fr-MA" sz="13800" dirty="0">
              <a:solidFill>
                <a:srgbClr val="C0000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31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561" y="723891"/>
            <a:ext cx="7026173" cy="6120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la phrase sur votre cahier. Je vais passer entre les rangs pour vérifier votre écriture. Faites attention à la majuscule au début, à l’espace entre les mots, au point à la fin et respectez les dimensions des lettres.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4EC294D6-045D-4328-A6BD-05B78FF9FE97}"/>
              </a:ext>
            </a:extLst>
          </p:cNvPr>
          <p:cNvGrpSpPr/>
          <p:nvPr/>
        </p:nvGrpSpPr>
        <p:grpSpPr>
          <a:xfrm>
            <a:off x="1393633" y="2186848"/>
            <a:ext cx="6994125" cy="3420738"/>
            <a:chOff x="1393633" y="2186848"/>
            <a:chExt cx="6994125" cy="3420738"/>
          </a:xfrm>
        </p:grpSpPr>
        <p:pic>
          <p:nvPicPr>
            <p:cNvPr id="1026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81CC9FFA-D0A3-498B-8B6F-12FE3FCBC1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5" t="25819" r="24672" b="7885"/>
            <a:stretch>
              <a:fillRect/>
            </a:stretch>
          </p:blipFill>
          <p:spPr bwMode="auto">
            <a:xfrm>
              <a:off x="1393633" y="2186848"/>
              <a:ext cx="6224531" cy="3420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2AF5E039-7F53-4B7A-B0D9-9091EA5D0B8C}"/>
                </a:ext>
              </a:extLst>
            </p:cNvPr>
            <p:cNvSpPr txBox="1"/>
            <p:nvPr/>
          </p:nvSpPr>
          <p:spPr>
            <a:xfrm>
              <a:off x="2806950" y="2751146"/>
              <a:ext cx="43574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solidFill>
                    <a:srgbClr val="002060"/>
                  </a:solidFill>
                  <a:latin typeface="Dosis SemiBold" panose="020B0604020202020204" charset="0"/>
                </a:rPr>
                <a:t>Le    bébé    </a:t>
              </a:r>
              <a:r>
                <a:rPr lang="fr-FR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</a:t>
              </a:r>
              <a:r>
                <a:rPr lang="fr-FR" sz="3200" dirty="0">
                  <a:solidFill>
                    <a:srgbClr val="002060"/>
                  </a:solidFill>
                  <a:latin typeface="Dosis SemiBold" panose="020B0604020202020204" charset="0"/>
                </a:rPr>
                <a:t>    un    bol.                            </a:t>
              </a:r>
              <a:endParaRPr lang="fr-FR" sz="2400" dirty="0">
                <a:solidFill>
                  <a:srgbClr val="002060"/>
                </a:solidFill>
                <a:latin typeface="Dosis SemiBold" panose="020B0604020202020204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E096DF8-F944-4DAF-BD70-9F31D85BC5A8}"/>
                </a:ext>
              </a:extLst>
            </p:cNvPr>
            <p:cNvSpPr txBox="1"/>
            <p:nvPr/>
          </p:nvSpPr>
          <p:spPr>
            <a:xfrm>
              <a:off x="2812458" y="4330797"/>
              <a:ext cx="5575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rgbClr val="002060"/>
                  </a:solidFill>
                  <a:latin typeface="Dosis SemiBold" panose="020B0604020202020204" charset="0"/>
                </a:rPr>
                <a:t>.                    </a:t>
              </a:r>
              <a:endParaRPr lang="fr-FR" dirty="0">
                <a:solidFill>
                  <a:srgbClr val="002060"/>
                </a:solidFill>
                <a:latin typeface="Dosis SemiBold" panose="020B0604020202020204" charset="0"/>
              </a:endParaRPr>
            </a:p>
          </p:txBody>
        </p:sp>
      </p:grpSp>
      <p:sp>
        <p:nvSpPr>
          <p:cNvPr id="2" name="Flèche : double flèche horizontale 1">
            <a:extLst>
              <a:ext uri="{FF2B5EF4-FFF2-40B4-BE49-F238E27FC236}">
                <a16:creationId xmlns:a16="http://schemas.microsoft.com/office/drawing/2014/main" id="{9F2B00F5-7FDB-4420-8E28-4E638FE0817C}"/>
              </a:ext>
            </a:extLst>
          </p:cNvPr>
          <p:cNvSpPr/>
          <p:nvPr/>
        </p:nvSpPr>
        <p:spPr>
          <a:xfrm>
            <a:off x="3307678" y="3030067"/>
            <a:ext cx="259976" cy="143435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 : double flèche horizontale 14">
            <a:extLst>
              <a:ext uri="{FF2B5EF4-FFF2-40B4-BE49-F238E27FC236}">
                <a16:creationId xmlns:a16="http://schemas.microsoft.com/office/drawing/2014/main" id="{8FC3F496-D95C-4FAE-8D66-50ABD044B8A1}"/>
              </a:ext>
            </a:extLst>
          </p:cNvPr>
          <p:cNvSpPr/>
          <p:nvPr/>
        </p:nvSpPr>
        <p:spPr>
          <a:xfrm>
            <a:off x="4442012" y="3030064"/>
            <a:ext cx="259976" cy="143435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double flèche horizontale 15">
            <a:extLst>
              <a:ext uri="{FF2B5EF4-FFF2-40B4-BE49-F238E27FC236}">
                <a16:creationId xmlns:a16="http://schemas.microsoft.com/office/drawing/2014/main" id="{7EFD679A-B8FC-48B6-B188-2DE075D11322}"/>
              </a:ext>
            </a:extLst>
          </p:cNvPr>
          <p:cNvSpPr/>
          <p:nvPr/>
        </p:nvSpPr>
        <p:spPr>
          <a:xfrm>
            <a:off x="5674360" y="3030064"/>
            <a:ext cx="259976" cy="143435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double flèche horizontale 16">
            <a:extLst>
              <a:ext uri="{FF2B5EF4-FFF2-40B4-BE49-F238E27FC236}">
                <a16:creationId xmlns:a16="http://schemas.microsoft.com/office/drawing/2014/main" id="{720B3B3A-56A5-42A3-A4EC-C38E73917F6E}"/>
              </a:ext>
            </a:extLst>
          </p:cNvPr>
          <p:cNvSpPr/>
          <p:nvPr/>
        </p:nvSpPr>
        <p:spPr>
          <a:xfrm>
            <a:off x="4956797" y="3030064"/>
            <a:ext cx="259976" cy="143435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1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E9B49C-543A-2A09-D889-7ABBE2AD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56" name="Espace réservé du texte 55">
            <a:extLst>
              <a:ext uri="{FF2B5EF4-FFF2-40B4-BE49-F238E27FC236}">
                <a16:creationId xmlns:a16="http://schemas.microsoft.com/office/drawing/2014/main" id="{FB0F2F3E-CA2F-B476-F947-B346215F42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1" name="Espace réservé du texte 60">
            <a:extLst>
              <a:ext uri="{FF2B5EF4-FFF2-40B4-BE49-F238E27FC236}">
                <a16:creationId xmlns:a16="http://schemas.microsoft.com/office/drawing/2014/main" id="{4FA87CEC-D652-B9BE-46F0-2FCE5C272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649" y="5474576"/>
            <a:ext cx="3420000" cy="792000"/>
          </a:xfrm>
        </p:spPr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– Acte de parole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- Lettre b - B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Écriture - Lettre b - B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B54D076-2194-2039-7459-5C23EF3519B3}"/>
              </a:ext>
            </a:extLst>
          </p:cNvPr>
          <p:cNvSpPr/>
          <p:nvPr/>
        </p:nvSpPr>
        <p:spPr>
          <a:xfrm>
            <a:off x="4729142" y="5275288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rgbClr val="E2F4FD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MA" dirty="0">
                <a:solidFill>
                  <a:srgbClr val="474F71"/>
                </a:solidFill>
                <a:sym typeface="Wingdings" panose="05000000000000000000" pitchFamily="2" charset="2"/>
              </a:rPr>
              <a:t>Révision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MA" dirty="0">
                <a:solidFill>
                  <a:srgbClr val="474F71"/>
                </a:solidFill>
                <a:sym typeface="Wingdings" panose="05000000000000000000" pitchFamily="2" charset="2"/>
              </a:rPr>
              <a:t>Lecture offerte</a:t>
            </a:r>
          </a:p>
        </p:txBody>
      </p:sp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BA824C6F-7232-2120-7DD6-87A9F388E73F}"/>
              </a:ext>
            </a:extLst>
          </p:cNvPr>
          <p:cNvSpPr/>
          <p:nvPr/>
        </p:nvSpPr>
        <p:spPr>
          <a:xfrm>
            <a:off x="4951350" y="5014213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909142" y="236950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b - B</a:t>
            </a:r>
          </a:p>
          <a:p>
            <a:r>
              <a:rPr lang="fr-FR" dirty="0"/>
              <a:t>Écriture - Lettre b - B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156B678-2D97-2B12-8AD7-9C658CD60DD8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b - B</a:t>
            </a:r>
          </a:p>
          <a:p>
            <a:r>
              <a:rPr lang="fr-FR" dirty="0"/>
              <a:t>Écriture - Lettre b - B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b - B</a:t>
            </a:r>
          </a:p>
          <a:p>
            <a:r>
              <a:rPr lang="fr-FR" dirty="0"/>
              <a:t>Écriture - Lettre b - B</a:t>
            </a:r>
          </a:p>
        </p:txBody>
      </p:sp>
      <p:sp>
        <p:nvSpPr>
          <p:cNvPr id="57" name="Espace réservé du texte 56">
            <a:extLst>
              <a:ext uri="{FF2B5EF4-FFF2-40B4-BE49-F238E27FC236}">
                <a16:creationId xmlns:a16="http://schemas.microsoft.com/office/drawing/2014/main" id="{2EBB0BBB-FC01-177F-9635-BAC4A1C858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750" y="2393501"/>
            <a:ext cx="3420000" cy="792000"/>
          </a:xfrm>
          <a:solidFill>
            <a:srgbClr val="EAF8FE"/>
          </a:solidFill>
        </p:spPr>
        <p:txBody>
          <a:bodyPr/>
          <a:lstStyle/>
          <a:p>
            <a:pPr marL="0" indent="0">
              <a:buNone/>
            </a:pPr>
            <a:endParaRPr lang="fr-MA" dirty="0">
              <a:solidFill>
                <a:srgbClr val="E7E6E6"/>
              </a:solidFill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1460CA6-544E-F0BC-9037-09E1C55DBFD7}"/>
              </a:ext>
            </a:extLst>
          </p:cNvPr>
          <p:cNvSpPr txBox="1">
            <a:spLocks/>
          </p:cNvSpPr>
          <p:nvPr/>
        </p:nvSpPr>
        <p:spPr>
          <a:xfrm>
            <a:off x="756472" y="2391714"/>
            <a:ext cx="3508278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m"/>
            </a:pPr>
            <a:r>
              <a:rPr lang="fr-FR" dirty="0">
                <a:solidFill>
                  <a:srgbClr val="757575"/>
                </a:solidFill>
              </a:rPr>
              <a:t>Présentation du vocabulaire </a:t>
            </a:r>
          </a:p>
          <a:p>
            <a:pPr>
              <a:buFont typeface="Wingdings" panose="05000000000000000000" pitchFamily="2" charset="2"/>
              <a:buChar char="m"/>
            </a:pPr>
            <a:r>
              <a:rPr lang="fr-FR" dirty="0">
                <a:solidFill>
                  <a:srgbClr val="757575"/>
                </a:solidFill>
              </a:rPr>
              <a:t>Exploitation du vocabulaire</a:t>
            </a:r>
          </a:p>
          <a:p>
            <a:pPr>
              <a:buFont typeface="Wingdings" panose="05000000000000000000" pitchFamily="2" charset="2"/>
              <a:buChar char="m"/>
            </a:pPr>
            <a:r>
              <a:rPr lang="fr-FR" dirty="0">
                <a:solidFill>
                  <a:srgbClr val="757575"/>
                </a:solidFill>
              </a:rPr>
              <a:t>Activités de vocabulaire sur livret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BE8055-3621-8E52-FFB2-32EA386CB33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AC5277-5879-61F4-F272-1A8C05125D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6CCFA5-EA11-EB72-828A-D58DD947D0E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A97448F6-EC1E-84D7-2391-D7C3A442515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70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poser la question à plusieurs élèves : « Comment ça va ? »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Comment ça va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373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tu t’appelles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44B9A8B-020D-322B-E285-919BE55E9FE2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 ? </a:t>
            </a:r>
          </a:p>
        </p:txBody>
      </p:sp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DF71F-A4A4-3642-5C01-05D41CD1A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014CCA2-9A4E-9DB8-E7B3-143A61F33ACC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F8740FB-AFCD-4542-2502-0129C9CEA80C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as quel âge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5A7CDA8-DA6C-00E7-AF2C-7B3BFDE23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9717BCA-4649-A1CB-819D-64260983B94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63A357D-BB94-A4DB-C358-74677FB8C5B1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as quel âge ?  </a:t>
            </a:r>
          </a:p>
        </p:txBody>
      </p:sp>
    </p:spTree>
    <p:extLst>
      <p:ext uri="{BB962C8B-B14F-4D97-AF65-F5344CB8AC3E}">
        <p14:creationId xmlns:p14="http://schemas.microsoft.com/office/powerpoint/2010/main" val="398731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DF71F-A4A4-3642-5C01-05D41CD1A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014CCA2-9A4E-9DB8-E7B3-143A61F33ACC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F8740FB-AFCD-4542-2502-0129C9CEA80C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en quelle classe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5A7CDA8-DA6C-00E7-AF2C-7B3BFDE23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9717BCA-4649-A1CB-819D-64260983B94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63A357D-BB94-A4DB-C358-74677FB8C5B1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en quelle classe ?  </a:t>
            </a:r>
          </a:p>
        </p:txBody>
      </p:sp>
    </p:spTree>
    <p:extLst>
      <p:ext uri="{BB962C8B-B14F-4D97-AF65-F5344CB8AC3E}">
        <p14:creationId xmlns:p14="http://schemas.microsoft.com/office/powerpoint/2010/main" val="288652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qu’il y a dans ton cartable ?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qu’il y a dans ton cartable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c’est ta règle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c’est ta règle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7572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a une gomme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Qui a une gomme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988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sur la photo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qui sur la photo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692000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29686EE-6959-4DAA-8889-0DB4A6179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1850369"/>
            <a:ext cx="1941670" cy="21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tu as un frère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tu as un frère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209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1564" y="2400073"/>
            <a:ext cx="6261270" cy="1411531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288735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565F88"/>
                </a:solidFill>
              </a:rPr>
              <a:t>Vocabulaire.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et écrire </a:t>
            </a:r>
            <a:r>
              <a:rPr lang="fr-FR" dirty="0">
                <a:solidFill>
                  <a:srgbClr val="565F88"/>
                </a:solidFill>
              </a:rPr>
              <a:t>des mots avec la lettre b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Questions en rafale.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 de 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« 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Ma maison et ma famille ».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495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tu as une sœur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tu as une sœur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764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y a combien de chambres dans ta maison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Il y a combien de chambres dans ta maison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920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est ta maman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Où est ta maman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266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51" y="2921218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Vocabulaire.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Lire et écrire des mots avec la lettre b.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Questions en rafale.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Histoire de « Ma maison et ma famille ».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389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B2726F9-6076-1B09-C74A-CCEE2AB69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avons déjà vu les épisodes 1,2 et 3 de l’histoire « 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 maison et ma famille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». Qui veut nous rappeler ce qu’on a vu dans cet épisode ?  En français ou dans votre langue.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9ECB042-2035-0E16-3ACB-A8C5B8B88A1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1BE6CD63-338F-5899-492C-B49129B2D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CD211C2-4E00-EB8D-07BB-570FE7431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3206DF82-D797-46D6-AA29-6CD57D358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5277" y="1961001"/>
            <a:ext cx="3873445" cy="401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5BFF4-993F-1532-404F-D9DA47675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27288B00-D2AB-6FEB-742B-42C187A55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regarder le troisième épisode une nouvelle fois. Après, on verra le quatrième épisode. Soyez attentifs.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F342559-D3D2-ACFB-2887-8F8A9BE38C0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E974536-4566-31E8-0A31-9B789D9F7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D80BB31-CD92-7672-DD05-190B03A3B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94DA9B46-E9E5-4FBE-8BC3-C05E1DBE5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718" y="2330823"/>
            <a:ext cx="6934564" cy="352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1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FINALE - CP - Ma maison et ma famille - E03 DONE-720p-260212">
            <a:hlinkClick r:id="" action="ppaction://media"/>
            <a:extLst>
              <a:ext uri="{FF2B5EF4-FFF2-40B4-BE49-F238E27FC236}">
                <a16:creationId xmlns:a16="http://schemas.microsoft.com/office/drawing/2014/main" id="{F6AB22B0-20D9-436A-8E06-80B1625E6D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9929" y="1999129"/>
            <a:ext cx="7584141" cy="415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7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144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DDD0A-077B-22DD-8C97-C7089FEA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D5C58F0-7F90-8215-2DCC-5114FE12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découvrir un nouvel épisode de notre histoire « 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 maison et ma famille »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Est-ce que vous êtes prêts ? Écoutez bien.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15BE86-F37E-59B2-2121-81DAA19D4E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B317669-2ABB-FEAD-8212-54E0467A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5A2E31D-2C86-0125-C50A-AA752E1B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973B6779-18AA-447E-BFBC-F06D088DA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68" y="2160785"/>
            <a:ext cx="6480663" cy="350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INALE - CP - Ma maison et ma famille - E04 DONE-720p-260221">
            <a:hlinkClick r:id="" action="ppaction://media"/>
            <a:extLst>
              <a:ext uri="{FF2B5EF4-FFF2-40B4-BE49-F238E27FC236}">
                <a16:creationId xmlns:a16="http://schemas.microsoft.com/office/drawing/2014/main" id="{2656F35F-403C-45D9-9599-F96BCF3D93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7176" y="1997103"/>
            <a:ext cx="8007049" cy="415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0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96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9265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472268"/>
            <a:ext cx="6801287" cy="26387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08641" y="1292507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933375" y="2914479"/>
            <a:ext cx="52772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Reconnaitre </a:t>
            </a:r>
            <a:r>
              <a:rPr lang="fr-FR" sz="2200" b="1" kern="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  <a:cs typeface="Calibri" panose="020F0502020204030204" pitchFamily="34" charset="0"/>
              </a:rPr>
              <a:t>le vocabulaire  étudié.</a:t>
            </a: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Lire et écrire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 des mots avec la lettre b.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Répondre spontanément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564352" y="537622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8571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INALE - CP - Ma maison et ma famille - E04 DONE-720p-260221">
            <a:hlinkClick r:id="" action="ppaction://media"/>
            <a:extLst>
              <a:ext uri="{FF2B5EF4-FFF2-40B4-BE49-F238E27FC236}">
                <a16:creationId xmlns:a16="http://schemas.microsoft.com/office/drawing/2014/main" id="{2656F35F-403C-45D9-9599-F96BCF3D93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7176" y="1997103"/>
            <a:ext cx="8007049" cy="415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3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96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Pourquoi Salim est content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Pourquoi Salim est content ?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2924F9-2862-4C41-AC3C-DCCD81FED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115" y="2635006"/>
            <a:ext cx="3357768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826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Salim est content parce qu’il a vu un poisson rouge, une tortue, et les pigeons.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045030" y="1681768"/>
            <a:ext cx="7640486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Salim est content parce qu’il a vu un poisson rouge, une tortue, et les pigeons.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13925956-8DE9-4167-8A5B-426490808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116" y="3070435"/>
            <a:ext cx="3357768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2051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Hamza présente son ami Salim à sa maman. Que dit la maman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Hamza présente son ami Salim à sa maman. Que dit la maman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B20CCFD-405A-47C6-ACCA-14D29AEEC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999" y="2635006"/>
            <a:ext cx="3384000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7327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maman dit : « Bonjour Salim. Venez à côté de moi. » 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La maman dit : « Bonjour Salim. Venez à côté de moi. »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0D282162-2BEE-4250-B3BD-6893836C6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999" y="2635006"/>
            <a:ext cx="3384000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611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présente la maman de Hamza à Salim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présente la maman de Hamza à Salim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61F76F6-8260-4778-B976-F541796BB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213" y="2635006"/>
            <a:ext cx="3323572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3143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maman présente son chat Bibi.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La maman présente son chat Bibi.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674F8C09-968F-4F3F-8FB3-E008B4A7B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213" y="2635006"/>
            <a:ext cx="3323572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659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le papa a un animal aussi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238055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le papa a un animal aussi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AFA60D-7E90-495B-92CB-ED2DAFE67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325" y="2635006"/>
            <a:ext cx="3211347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133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Oui, le papa a un robot ! C’est son animal ! » 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945593" y="1681768"/>
            <a:ext cx="747995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Oui, le papa a un robot ! C’est son animal ! » 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C55AF38B-00BD-420C-A8C7-079426349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326" y="2950692"/>
            <a:ext cx="3211347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940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5B355525-9BE3-1ED0-3FC0-8F9548A90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fin de l’histoire. Nous découvrirons une nouvelle histoire les semaines prochaines.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52DB103-494F-418F-9B28-34A41B06E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916" y="2006192"/>
            <a:ext cx="6754168" cy="348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23962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la maison, faites un dessin sur l’histoire de « Ma maison et ma famille ».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bientôt.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Une famille – Une maman – Un papa – Une photo – Des parents.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69FE2D8-24C0-4408-8C15-BC4AA0208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122" y="4359746"/>
            <a:ext cx="1744210" cy="190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94A07E5-D6ED-4780-883D-4EB9B987D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65" y="1971555"/>
            <a:ext cx="1744210" cy="190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54FEC9E-0B43-4335-BB33-B580E92B9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655" y="4359746"/>
            <a:ext cx="1744210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765E394-1A1D-4579-8447-D55DA311D4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389" y="1971555"/>
            <a:ext cx="1744210" cy="190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4D4F0B8-DFAC-4705-A93E-F6059BF690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913" y="1971555"/>
            <a:ext cx="1744210" cy="1908000"/>
          </a:xfrm>
          <a:prstGeom prst="rect">
            <a:avLst/>
          </a:prstGeom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16821386-C03B-4870-B42B-775F6EF95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1865" y="3768298"/>
            <a:ext cx="1682818" cy="342703"/>
          </a:xfrm>
        </p:spPr>
        <p:txBody>
          <a:bodyPr/>
          <a:lstStyle/>
          <a:p>
            <a:r>
              <a:rPr lang="fr-MA" dirty="0">
                <a:solidFill>
                  <a:srgbClr val="E02467"/>
                </a:solidFill>
              </a:rPr>
              <a:t>Une</a:t>
            </a:r>
            <a:r>
              <a:rPr lang="fr-MA" dirty="0">
                <a:solidFill>
                  <a:srgbClr val="424D7B"/>
                </a:solidFill>
              </a:rPr>
              <a:t> famille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F72C3E0C-46D2-4122-8D2D-90AF0CA8747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14214" y="3767455"/>
            <a:ext cx="1800000" cy="342703"/>
          </a:xfrm>
        </p:spPr>
        <p:txBody>
          <a:bodyPr/>
          <a:lstStyle/>
          <a:p>
            <a:r>
              <a:rPr lang="fr-MA" dirty="0">
                <a:solidFill>
                  <a:srgbClr val="E02467"/>
                </a:solidFill>
              </a:rPr>
              <a:t>Une</a:t>
            </a:r>
            <a:r>
              <a:rPr lang="fr-MA" dirty="0">
                <a:solidFill>
                  <a:srgbClr val="424D7B"/>
                </a:solidFill>
              </a:rPr>
              <a:t> maman</a:t>
            </a:r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F30F15F2-C827-4D16-B5B1-75D37C181E5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73745" y="3767455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Un</a:t>
            </a:r>
            <a:r>
              <a:rPr lang="fr-FR" dirty="0"/>
              <a:t> papa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D94B2817-9716-49DA-AD0E-067987642F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098865" y="6166911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E02467"/>
                </a:solidFill>
              </a:rPr>
              <a:t>Une </a:t>
            </a:r>
            <a:r>
              <a:rPr lang="fr-FR" dirty="0"/>
              <a:t>photo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21BF8ADC-2F5B-4B64-B531-D898EADD846C}"/>
              </a:ext>
            </a:extLst>
          </p:cNvPr>
          <p:cNvSpPr txBox="1">
            <a:spLocks/>
          </p:cNvSpPr>
          <p:nvPr/>
        </p:nvSpPr>
        <p:spPr>
          <a:xfrm>
            <a:off x="4865211" y="6166911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424D7B"/>
                </a:solidFill>
              </a:rPr>
              <a:t>Des parents</a:t>
            </a:r>
            <a:endParaRPr lang="fr-MA" dirty="0">
              <a:solidFill>
                <a:srgbClr val="424D7B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BD85C28-C8AB-4A86-AE24-6827F46B377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D14FE76F-C20C-45BB-BE9A-39D13A11D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8FAA6CA-1EB9-4E07-BA79-674CD6331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337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28FEE4B-9F53-485D-ABBC-893707D2FE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413AD08-3819-4E6E-A19F-0C4257E18D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CA9A3A-3A85-403A-8E9E-5F5D090A96DE}">
  <ds:schemaRefs>
    <ds:schemaRef ds:uri="202b3bc9-e036-45c7-aea0-06aec8cd7a40"/>
    <ds:schemaRef ds:uri="f0534ec5-868f-4ce6-85c7-99f0612daa52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7143</TotalTime>
  <Words>1452</Words>
  <PresentationFormat>Affichage à l'écran (4:3)</PresentationFormat>
  <Paragraphs>252</Paragraphs>
  <Slides>81</Slides>
  <Notes>8</Notes>
  <HiddenSlides>0</HiddenSlides>
  <MMClips>7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81</vt:i4>
      </vt:variant>
    </vt:vector>
  </HeadingPairs>
  <TitlesOfParts>
    <vt:vector size="103" baseType="lpstr">
      <vt:lpstr>Berlin Sans FB</vt:lpstr>
      <vt:lpstr>Dosis SemiBold</vt:lpstr>
      <vt:lpstr>Century Gothic</vt:lpstr>
      <vt:lpstr>Mistral</vt:lpstr>
      <vt:lpstr>Dosis</vt:lpstr>
      <vt:lpstr>Aptos</vt:lpstr>
      <vt:lpstr>Wingdings</vt:lpstr>
      <vt:lpstr>Arial</vt:lpstr>
      <vt:lpstr>Dosis ExtraBold</vt:lpstr>
      <vt:lpstr>Calibri</vt:lpstr>
      <vt:lpstr>Aptos Display</vt:lpstr>
      <vt:lpstr>Dosis Medium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Répétons ensemble : Une famille – Une maman – Un papa – Une photo – Des parents. </vt:lpstr>
      <vt:lpstr>Répétons ensemble : Une salade – Une soupe – Un sirop – Le soleil – Une sardine. </vt:lpstr>
      <vt:lpstr>Présentation PowerPoint</vt:lpstr>
      <vt:lpstr>Répétons ensemble : Une tortue – Une tartine – Une  télévision – Une tarte – Une toupie. </vt:lpstr>
      <vt:lpstr>Présentation PowerPoint</vt:lpstr>
      <vt:lpstr>Répétons ensemble : Une tasse – Une patate – Le papi – Un tapis – La poste. </vt:lpstr>
      <vt:lpstr>Répétons ensemble : Le lit – Un coussin – Les jouets – Un miroir– Un balcon.</vt:lpstr>
      <vt:lpstr>Qui veut passer au tableau pour nommer les images ? </vt:lpstr>
      <vt:lpstr>Répétons ensemble : Un ballon - Un bébé - Un biberon - Un robot - Une jambe. </vt:lpstr>
      <vt:lpstr>Qui veut passer au tableau pour nommer les images ? </vt:lpstr>
      <vt:lpstr>Nous allons jouer au jeu des mots invisibles. </vt:lpstr>
      <vt:lpstr>Observez bien les images. Je vais masquer une image. Qui veut expliquer la consigne en arabe ? </vt:lpstr>
      <vt:lpstr>Quelle est l’image qui manque ?</vt:lpstr>
      <vt:lpstr>L’image qui manque est : Un balcon.</vt:lpstr>
      <vt:lpstr>Nous allons jouer au jeu des mots qui bougent. </vt:lpstr>
      <vt:lpstr>Observez bien. Je vais faire bouger 2 images. </vt:lpstr>
      <vt:lpstr>Quelles sont les 2 images qui ont bougé ?</vt:lpstr>
      <vt:lpstr>Les deux images qui ont bougé sont : Un ballon et un bébé.  </vt:lpstr>
      <vt:lpstr>Maintenant, on passe à la lecture. Qui veut passer au tableau pour lire les lettres ?</vt:lpstr>
      <vt:lpstr>On continue. Qui veut passer au tableau pour lire les lettres ? </vt:lpstr>
      <vt:lpstr>On continue. Qui veut passer au tableau pour lire les lettres ? </vt:lpstr>
      <vt:lpstr>Qui veut passer au tableau pour lire les syllabes ? </vt:lpstr>
      <vt:lpstr>Qui veut passer au tableau pour lire les mots ? </vt:lpstr>
      <vt:lpstr>Prenez vos ardoises. On va faire de l’écriture. </vt:lpstr>
      <vt:lpstr>Écrivez « Le ». </vt:lpstr>
      <vt:lpstr>Levez les ardoises. Je vais vérifier votre écriture. </vt:lpstr>
      <vt:lpstr>Corrigez. </vt:lpstr>
      <vt:lpstr>Écrivez « bébé ». </vt:lpstr>
      <vt:lpstr>Levez les ardoises. Je vais vérifier votre écriture. </vt:lpstr>
      <vt:lpstr>Corrigez. </vt:lpstr>
      <vt:lpstr>Écrivez « a ».</vt:lpstr>
      <vt:lpstr>Levez les ardoises. Je vais vérifier votre écriture. </vt:lpstr>
      <vt:lpstr>Corrigez. </vt:lpstr>
      <vt:lpstr>Écrivez « un ».</vt:lpstr>
      <vt:lpstr>Levez les ardoises. Je vais vérifier votre écriture. </vt:lpstr>
      <vt:lpstr>Corrigez. </vt:lpstr>
      <vt:lpstr>Écrivez « bol ».</vt:lpstr>
      <vt:lpstr>Levez les ardoises. Je vais vérifier votre écriture. </vt:lpstr>
      <vt:lpstr>Corrigez. </vt:lpstr>
      <vt:lpstr>Prenez vos cahiers.</vt:lpstr>
      <vt:lpstr>Écrivez la phrase sur votre cahier. Je vais passer entre les rangs pour vérifier votre écriture. Faites attention à la majuscule au début, à l’espace entre les mots, au point à la fin et respectez les dimensions des lettres.</vt:lpstr>
      <vt:lpstr>Maintenant, c’est l’activité des questions en rafale. Je vais désigner des élèves au hasard pour répondre. Tenez-vous prêts. </vt:lpstr>
      <vt:lpstr>Je vais poser la question à plusieurs élèves : « Comment ça va ? » </vt:lpstr>
      <vt:lpstr>Présentation PowerPoint</vt:lpstr>
      <vt:lpstr>Présentation PowerPoint</vt:lpstr>
      <vt:lpstr>Présentation PowerPoint</vt:lpstr>
      <vt:lpstr>Qu’est-ce qu’il y a dans ton cartable ?  </vt:lpstr>
      <vt:lpstr>Est-ce que c’est ta règle ? </vt:lpstr>
      <vt:lpstr>Qui a une gomme ?</vt:lpstr>
      <vt:lpstr>C’est qui sur la photo ?</vt:lpstr>
      <vt:lpstr>Est-ce que tu as un frère ?</vt:lpstr>
      <vt:lpstr>Est-ce que tu as une sœur ?</vt:lpstr>
      <vt:lpstr>Il y a combien de chambres dans ta maison ?</vt:lpstr>
      <vt:lpstr>Où est ta maman ?</vt:lpstr>
      <vt:lpstr>Plan de la séance 6</vt:lpstr>
      <vt:lpstr>Nous avons déjà vu les épisodes 1,2 et 3 de l’histoire « Ma maison et ma famille ». Qui veut nous rappeler ce qu’on a vu dans cet épisode ?  En français ou dans votre langue. </vt:lpstr>
      <vt:lpstr>On va regarder le troisième épisode une nouvelle fois. Après, on verra le quatrième épisode. Soyez attentifs.</vt:lpstr>
      <vt:lpstr>Lecture de la vidéo.</vt:lpstr>
      <vt:lpstr>Maintenant, nous allons découvrir un nouvel épisode de notre histoire « Ma maison et ma famille ». Est-ce que vous êtes prêts ? Écoutez bien. </vt:lpstr>
      <vt:lpstr>Lecture de la vidéo.</vt:lpstr>
      <vt:lpstr>Nous allons écouter l’histoire une deuxième fois. Soyez attentifs.</vt:lpstr>
      <vt:lpstr>Lecture de la vidéo.</vt:lpstr>
      <vt:lpstr>Pourquoi Salim est content ?</vt:lpstr>
      <vt:lpstr>Salim est content parce qu’il a vu un poisson rouge, une tortue, et les pigeons.</vt:lpstr>
      <vt:lpstr>Hamza présente son ami Salim à sa maman. Que dit la maman ?</vt:lpstr>
      <vt:lpstr>La maman dit : « Bonjour Salim. Venez à côté de moi. » </vt:lpstr>
      <vt:lpstr>Que présente la maman de Hamza à Salim ?</vt:lpstr>
      <vt:lpstr>La maman présente son chat Bibi.</vt:lpstr>
      <vt:lpstr>Est-ce que le papa a un animal aussi ?</vt:lpstr>
      <vt:lpstr>Oui, le papa a un robot ! C’est son animal ! » </vt:lpstr>
      <vt:lpstr>La fin de l’histoire. Nous découvrirons une nouvelle histoire les semaines prochaines.</vt:lpstr>
      <vt:lpstr>À la maison, faites un dessin sur l’histoire de « Ma maison et ma famille ». </vt:lpstr>
      <vt:lpstr>La séance d’aujourd’hui est terminée. À bientôt.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2026-02-26T20:56:06Z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