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4" r:id="rId4"/>
    <p:sldMasterId id="2147483910" r:id="rId5"/>
  </p:sldMasterIdLst>
  <p:notesMasterIdLst>
    <p:notesMasterId r:id="rId66"/>
  </p:notesMasterIdLst>
  <p:handoutMasterIdLst>
    <p:handoutMasterId r:id="rId67"/>
  </p:handoutMasterIdLst>
  <p:sldIdLst>
    <p:sldId id="779" r:id="rId6"/>
    <p:sldId id="948" r:id="rId7"/>
    <p:sldId id="738" r:id="rId8"/>
    <p:sldId id="780" r:id="rId9"/>
    <p:sldId id="989" r:id="rId10"/>
    <p:sldId id="741" r:id="rId11"/>
    <p:sldId id="2134806695" r:id="rId12"/>
    <p:sldId id="914" r:id="rId13"/>
    <p:sldId id="2134806673" r:id="rId14"/>
    <p:sldId id="2134806672" r:id="rId15"/>
    <p:sldId id="2134806696" r:id="rId16"/>
    <p:sldId id="766" r:id="rId17"/>
    <p:sldId id="769" r:id="rId18"/>
    <p:sldId id="768" r:id="rId19"/>
    <p:sldId id="2134806678" r:id="rId20"/>
    <p:sldId id="2134806697" r:id="rId21"/>
    <p:sldId id="774" r:id="rId22"/>
    <p:sldId id="2134806649" r:id="rId23"/>
    <p:sldId id="2134806650" r:id="rId24"/>
    <p:sldId id="2134806651" r:id="rId25"/>
    <p:sldId id="2134806652" r:id="rId26"/>
    <p:sldId id="2134806701" r:id="rId27"/>
    <p:sldId id="2134806702" r:id="rId28"/>
    <p:sldId id="2134806703" r:id="rId29"/>
    <p:sldId id="2134806698" r:id="rId30"/>
    <p:sldId id="2134806700" r:id="rId31"/>
    <p:sldId id="871" r:id="rId32"/>
    <p:sldId id="832" r:id="rId33"/>
    <p:sldId id="787" r:id="rId34"/>
    <p:sldId id="916" r:id="rId35"/>
    <p:sldId id="2134806680" r:id="rId36"/>
    <p:sldId id="2134806705" r:id="rId37"/>
    <p:sldId id="2134806691" r:id="rId38"/>
    <p:sldId id="2134806706" r:id="rId39"/>
    <p:sldId id="2134806707" r:id="rId40"/>
    <p:sldId id="2134806681" r:id="rId41"/>
    <p:sldId id="2134806692" r:id="rId42"/>
    <p:sldId id="2134806693" r:id="rId43"/>
    <p:sldId id="2134806660" r:id="rId44"/>
    <p:sldId id="2134806708" r:id="rId45"/>
    <p:sldId id="954" r:id="rId46"/>
    <p:sldId id="2134806666" r:id="rId47"/>
    <p:sldId id="2134806667" r:id="rId48"/>
    <p:sldId id="2134806668" r:id="rId49"/>
    <p:sldId id="2134806684" r:id="rId50"/>
    <p:sldId id="2134806685" r:id="rId51"/>
    <p:sldId id="2134806686" r:id="rId52"/>
    <p:sldId id="955" r:id="rId53"/>
    <p:sldId id="848" r:id="rId54"/>
    <p:sldId id="921" r:id="rId55"/>
    <p:sldId id="922" r:id="rId56"/>
    <p:sldId id="924" r:id="rId57"/>
    <p:sldId id="849" r:id="rId58"/>
    <p:sldId id="978" r:id="rId59"/>
    <p:sldId id="2134806690" r:id="rId60"/>
    <p:sldId id="858" r:id="rId61"/>
    <p:sldId id="979" r:id="rId62"/>
    <p:sldId id="869" r:id="rId63"/>
    <p:sldId id="793" r:id="rId64"/>
    <p:sldId id="949" r:id="rId65"/>
  </p:sldIdLst>
  <p:sldSz cx="9144000" cy="6858000" type="screen4x3"/>
  <p:notesSz cx="6735763" cy="9866313"/>
  <p:embeddedFontLst>
    <p:embeddedFont>
      <p:font typeface="Dosis" pitchFamily="2" charset="0"/>
      <p:regular r:id="rId68"/>
      <p:bold r:id="rId6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FBFBF"/>
    <a:srgbClr val="FCC302"/>
    <a:srgbClr val="E8EAEC"/>
    <a:srgbClr val="002060"/>
    <a:srgbClr val="2B7589"/>
    <a:srgbClr val="00ACA4"/>
    <a:srgbClr val="F2F2F2"/>
    <a:srgbClr val="FC8E00"/>
    <a:srgbClr val="FC8D00"/>
    <a:srgbClr val="83C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83" autoAdjust="0"/>
    <p:restoredTop sz="95965" autoAdjust="0"/>
  </p:normalViewPr>
  <p:slideViewPr>
    <p:cSldViewPr snapToGrid="0">
      <p:cViewPr varScale="1">
        <p:scale>
          <a:sx n="71" d="100"/>
          <a:sy n="71" d="100"/>
        </p:scale>
        <p:origin x="894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notesMaster" Target="notesMasters/notesMaster1.xml"/><Relationship Id="rId74" Type="http://schemas.microsoft.com/office/2018/10/relationships/authors" Target="author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font" Target="fonts/font2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03/11/2025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03/11/2025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258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72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25D08-009E-2217-C5B5-085FBE185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9D1D24E-8EE6-FE43-7AD8-8FD4652C0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DB75169-D089-341F-0980-6C32D0281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5566A4-0D55-BF0C-6863-5A50A17FF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757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5D3C3-66EB-4BF1-118E-9E0857496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EB9A74A-9890-3307-CD9F-C38490C75E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452B543-6574-0A6B-945B-96FDFB2FBD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D5B2D1-EAE6-BE5C-979B-BC2BB88D2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690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919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6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3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49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3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FE2F332-D8FA-19BE-F947-8B1B233B9B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03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73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11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53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23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96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03/11/2025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5F04FE-7DB0-54D5-85F9-02B4E90B64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3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7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1A2ED7-80F1-F303-4DBB-1DDC842435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68"/>
            <a:ext cx="9145287" cy="685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  <p:sldLayoutId id="2147483899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1" r:id="rId2"/>
    <p:sldLayoutId id="2147483892" r:id="rId3"/>
    <p:sldLayoutId id="21474839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83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49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3.png"/><Relationship Id="rId5" Type="http://schemas.openxmlformats.org/officeDocument/2006/relationships/image" Target="../media/image35.gif"/><Relationship Id="rId4" Type="http://schemas.openxmlformats.org/officeDocument/2006/relationships/image" Target="../media/image1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emf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6.mp4"/><Relationship Id="rId7" Type="http://schemas.openxmlformats.org/officeDocument/2006/relationships/image" Target="../media/image5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6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ar-MA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0A20A7BE-64C0-67BB-B74E-E4D0B6864D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7133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79201E70-1C3C-8652-E875-AA48ABF3CE97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2A74E6F2-E9EC-6C0C-6E10-252B18F7242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7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000CABAC-4494-472D-F813-09A885A4713A}"/>
                </a:ext>
              </a:extLst>
            </p:cNvPr>
            <p:cNvSpPr/>
            <p:nvPr/>
          </p:nvSpPr>
          <p:spPr>
            <a:xfrm>
              <a:off x="5372100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87A98D10-AF4F-4C18-9A31-078435242E6B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5272F65D-994A-C436-F371-4A677E47A57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8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A7B57BDB-565B-5EC2-9170-F335AEEE197B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6A53E1E1-BE69-0A26-1A4B-8DD80E4A6A75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732835CD-C345-A2F3-B2C2-1DE5FF6EB1F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9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DA018578-106C-2B14-11CD-12F933EBEDA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58B0481B-B481-E0B5-1F67-71B124FD8B0B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46" name="Rectangle : coins arrondis 45">
              <a:extLst>
                <a:ext uri="{FF2B5EF4-FFF2-40B4-BE49-F238E27FC236}">
                  <a16:creationId xmlns:a16="http://schemas.microsoft.com/office/drawing/2014/main" id="{0B32D81A-08AD-8FA2-BC5D-21A6F775F72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10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985AE3FE-D578-A4B4-B09C-2C484E28DB17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40501FFF-3BC7-07D4-C13F-5E8EC90A1D6E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</a:t>
            </a:r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6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8A3E46D-A2F7-8C42-E44D-A73B5F55CC23}"/>
              </a:ext>
            </a:extLst>
          </p:cNvPr>
          <p:cNvSpPr/>
          <p:nvPr/>
        </p:nvSpPr>
        <p:spPr>
          <a:xfrm>
            <a:off x="7210775" y="6028855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5138" y="1818548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4A559-B616-98CF-901A-83236BC03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92AF30C-0832-999D-0CE5-E8B0DC42E2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1AB578D-FE98-818D-4398-2E35C9B35FBD}"/>
              </a:ext>
            </a:extLst>
          </p:cNvPr>
          <p:cNvGrpSpPr/>
          <p:nvPr/>
        </p:nvGrpSpPr>
        <p:grpSpPr>
          <a:xfrm>
            <a:off x="2095799" y="2436266"/>
            <a:ext cx="4649246" cy="2598313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FA3A66CC-2B28-515A-694D-3C3C746CE08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57A655D-8FF2-D62C-09AC-6EEFB2B7A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3645171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EA6281B-6953-A0C2-8255-C523F922B7F8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7CBB9CE2-5B22-E755-0191-07DCC849DBC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DEF48DC2-EFA3-2C0C-63D2-1F5A1A26A1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824D2A7-4927-6E23-8E5E-5347A457506A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4FB08B8-B301-0D01-25F0-0D603D6E43BD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8861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64069" y="907668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سنبدأ الحساب الذهني. خذوا دفاتر البحث.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3513A8-6421-F877-B64D-9C7DC03815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373084" y="2354065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462116" y="927437"/>
            <a:ext cx="707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دقيقة واحدة لإنجاز عمليات الجمع. دوّنوا النتيجة فقط في دفاتركم كما في المثال.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624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9  + ..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 =  10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مِ</a:t>
              </a:r>
              <a:r>
                <a:rPr kumimoji="0" lang="ar-M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ثالٌ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: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741187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  1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اُكْتُبوا في دَفاتِرِكُمْ: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الذهني.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pic>
        <p:nvPicPr>
          <p:cNvPr id="7" name="الحساب الذهني  N°3-2">
            <a:hlinkClick r:id="" action="ppaction://media"/>
            <a:extLst>
              <a:ext uri="{FF2B5EF4-FFF2-40B4-BE49-F238E27FC236}">
                <a16:creationId xmlns:a16="http://schemas.microsoft.com/office/drawing/2014/main" id="{4EC64436-4001-AC5B-B70F-954CC41160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397" y="1940086"/>
            <a:ext cx="7494934" cy="4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8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901505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8EFF6F7-33AE-096D-581A-5053288CF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90" y="1449916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FAB9C-D4C5-789C-0993-87AB1D711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FA2A2ED-3CE5-7D30-C707-025698ADC8E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1E3B68F-0C3F-117A-F74A-1390CFF3C38F}"/>
              </a:ext>
            </a:extLst>
          </p:cNvPr>
          <p:cNvGrpSpPr/>
          <p:nvPr/>
        </p:nvGrpSpPr>
        <p:grpSpPr>
          <a:xfrm>
            <a:off x="2095799" y="2436266"/>
            <a:ext cx="4649246" cy="2598313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C55BBB6-A02E-E747-DBC1-53F9E2005CFD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3A45579-7BA2-F951-098A-6FA3FE61B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4173074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3CF92D4-E098-6C5A-B57E-93881873D8BA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8C1B8033-F25F-ED17-B8A5-F5AD8D156BFE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7DE1BFFA-B545-FC08-34F3-89480ADC6D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24CA9628-E805-FBAE-B46B-5B3849110087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12B56A8-CBF2-1324-0C9A-E5CED3282553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5597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18715" y="955377"/>
            <a:ext cx="7398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تذكر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كيفية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قراءة الأعداد من فصلين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18F03A7-0979-9CFF-2DC9-82F6C2D30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82959" y="640456"/>
            <a:ext cx="999174" cy="999174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3DD2758-AC49-5874-B2F9-1D56F8DD7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2465748"/>
            <a:ext cx="45845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F5E42-D96B-4841-F35A-83AB4C2FC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C47B4BE-B862-EE27-C9E3-593C3D5ACAE8}"/>
              </a:ext>
            </a:extLst>
          </p:cNvPr>
          <p:cNvSpPr txBox="1"/>
          <p:nvPr/>
        </p:nvSpPr>
        <p:spPr>
          <a:xfrm>
            <a:off x="1252057" y="93417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ألواحكم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5F1ED30-3E8C-AEFD-D2B0-73B2C33B7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pic>
        <p:nvPicPr>
          <p:cNvPr id="6" name="Image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107D26C-0FE1-9C28-E769-9AFA65B62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914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6591A-D25F-76F2-117A-166AC7916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2">
            <a:extLst>
              <a:ext uri="{FF2B5EF4-FFF2-40B4-BE49-F238E27FC236}">
                <a16:creationId xmlns:a16="http://schemas.microsoft.com/office/drawing/2014/main" id="{56257E08-D41F-B0DF-DEB4-2F140A86C6BD}"/>
              </a:ext>
            </a:extLst>
          </p:cNvPr>
          <p:cNvSpPr txBox="1"/>
          <p:nvPr/>
        </p:nvSpPr>
        <p:spPr>
          <a:xfrm>
            <a:off x="741111" y="9146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ألواحكم، 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التالي بالأرقام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8F17BD6-9F19-21CE-DFDF-629400D16674}"/>
              </a:ext>
            </a:extLst>
          </p:cNvPr>
          <p:cNvSpPr txBox="1"/>
          <p:nvPr/>
        </p:nvSpPr>
        <p:spPr>
          <a:xfrm>
            <a:off x="389319" y="3291897"/>
            <a:ext cx="81312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أَرْبَعُ مِئَةٍ وَاثْنَانِ وَسَبْعُونَ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أَلْفًا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وَثَمَانُ مِئَةٍ وَتِسْعُونَ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90000"/>
                  <a:lumOff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1117B2E-A78B-BB73-0DDA-87BF4880B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5427" y="683721"/>
            <a:ext cx="848265" cy="84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0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EAB36-F9C6-AB13-ACC7-4E1DC31D3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EF56F53-845D-5967-6F22-01203E6C6B72}"/>
              </a:ext>
            </a:extLst>
          </p:cNvPr>
          <p:cNvSpPr txBox="1"/>
          <p:nvPr/>
        </p:nvSpPr>
        <p:spPr>
          <a:xfrm>
            <a:off x="1252057" y="91532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ألواحكم.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82BF16A-834B-93B9-9A67-A039FC093BEF}"/>
              </a:ext>
            </a:extLst>
          </p:cNvPr>
          <p:cNvSpPr txBox="1"/>
          <p:nvPr/>
        </p:nvSpPr>
        <p:spPr>
          <a:xfrm>
            <a:off x="2257720" y="3246690"/>
            <a:ext cx="4590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9BA578F-548E-55A7-59DE-34268D1D5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pic>
        <p:nvPicPr>
          <p:cNvPr id="5" name="Image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39D3B2-A79D-5F74-D1C8-04E8724E5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911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EDE93-B13D-4DAC-2898-905959ED3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677D41D-5126-7590-D005-BD43D7F3A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8252" y="602904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B62D95D-F13B-2CAD-ED0D-758C729CD601}"/>
              </a:ext>
            </a:extLst>
          </p:cNvPr>
          <p:cNvSpPr txBox="1"/>
          <p:nvPr/>
        </p:nvSpPr>
        <p:spPr>
          <a:xfrm>
            <a:off x="741111" y="96738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الكتابة الرقمية للعدد هي  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472 890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2C30979-4063-9F68-E633-8E9B0E1D6279}"/>
              </a:ext>
            </a:extLst>
          </p:cNvPr>
          <p:cNvSpPr txBox="1"/>
          <p:nvPr/>
        </p:nvSpPr>
        <p:spPr>
          <a:xfrm>
            <a:off x="383458" y="2828835"/>
            <a:ext cx="81312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أَرْبَعُ مِئَةٍ وَاثْنَانِ وَسَبْعُونَ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أَلْفًا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وَثَمَانُ مِئَةٍ وَتِسْعُونَ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90000"/>
                  <a:lumOff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870E27-23CB-3D82-BA14-C0BF6961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753" y="3934532"/>
            <a:ext cx="4578493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1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3B686-025A-4E68-DB7A-ADD0429C9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6D66538-8FC1-3B90-E529-22710EDA4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8252" y="612331"/>
            <a:ext cx="999174" cy="999174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F987208-126D-1B28-E185-C699691593B9}"/>
              </a:ext>
            </a:extLst>
          </p:cNvPr>
          <p:cNvSpPr txBox="1"/>
          <p:nvPr/>
        </p:nvSpPr>
        <p:spPr>
          <a:xfrm>
            <a:off x="346574" y="964741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اختاروا الحرف المناسب للقراءة الصحيحة للعدد. اكتبوا فقط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أو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أو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0F3E937-0A3B-8E98-683E-F5E62B9059CB}"/>
              </a:ext>
            </a:extLst>
          </p:cNvPr>
          <p:cNvSpPr txBox="1"/>
          <p:nvPr/>
        </p:nvSpPr>
        <p:spPr>
          <a:xfrm>
            <a:off x="-32099" y="4058717"/>
            <a:ext cx="722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ثلَاثُ مِئَةٍ وَخَمْسَةَ عَشَرَ وَ سَبعُ مِئَةٍ وَسِتُّونَ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3A8F9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91ED525-A352-091E-504F-321408A76F4E}"/>
              </a:ext>
            </a:extLst>
          </p:cNvPr>
          <p:cNvSpPr txBox="1"/>
          <p:nvPr/>
        </p:nvSpPr>
        <p:spPr>
          <a:xfrm>
            <a:off x="3760" y="4767626"/>
            <a:ext cx="722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ar-MA" b="1" dirty="0"/>
              <a:t>ثلَاثُ مِئَةٍ وَخَمْسَةَ عَشَرَ أَلْفاً وَ سَبعُ مِئَةٍ وَسِتُّونَ</a:t>
            </a:r>
            <a:endParaRPr lang="ar-MA" b="1" dirty="0">
              <a:solidFill>
                <a:srgbClr val="3A8F98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6B43AE0-7A55-2C12-9636-480BD135104A}"/>
              </a:ext>
            </a:extLst>
          </p:cNvPr>
          <p:cNvSpPr txBox="1"/>
          <p:nvPr/>
        </p:nvSpPr>
        <p:spPr>
          <a:xfrm>
            <a:off x="3760" y="5476535"/>
            <a:ext cx="722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ar-MA" b="1" dirty="0"/>
              <a:t>سَبعُ مِئَةٍ وَسِتُّونَ أَلْفاً وَثلَاثُ مِئَةٍ وَخَمْسَةَ عَشَرَ</a:t>
            </a:r>
            <a:endParaRPr lang="ar-MA" b="1" dirty="0">
              <a:solidFill>
                <a:srgbClr val="3A8F98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07B2BF7-1197-9DD0-F964-4E01A8C3D4D5}"/>
              </a:ext>
            </a:extLst>
          </p:cNvPr>
          <p:cNvSpPr/>
          <p:nvPr/>
        </p:nvSpPr>
        <p:spPr>
          <a:xfrm>
            <a:off x="7224834" y="4084421"/>
            <a:ext cx="396000" cy="396000"/>
          </a:xfrm>
          <a:prstGeom prst="ellipse">
            <a:avLst/>
          </a:prstGeom>
          <a:solidFill>
            <a:srgbClr val="FC8D00"/>
          </a:solidFill>
          <a:ln>
            <a:solidFill>
              <a:srgbClr val="FC8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5C2E6FF-74C0-378C-1EC9-3FA442A3300B}"/>
              </a:ext>
            </a:extLst>
          </p:cNvPr>
          <p:cNvSpPr/>
          <p:nvPr/>
        </p:nvSpPr>
        <p:spPr>
          <a:xfrm>
            <a:off x="7224834" y="4810801"/>
            <a:ext cx="396000" cy="396000"/>
          </a:xfrm>
          <a:prstGeom prst="ellipse">
            <a:avLst/>
          </a:prstGeom>
          <a:solidFill>
            <a:srgbClr val="FC8D00"/>
          </a:solidFill>
          <a:ln w="4465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685FBEF-B423-9814-8FC4-8DEA8F406A45}"/>
              </a:ext>
            </a:extLst>
          </p:cNvPr>
          <p:cNvSpPr/>
          <p:nvPr/>
        </p:nvSpPr>
        <p:spPr>
          <a:xfrm>
            <a:off x="7224834" y="5537181"/>
            <a:ext cx="396000" cy="396000"/>
          </a:xfrm>
          <a:prstGeom prst="ellipse">
            <a:avLst/>
          </a:prstGeom>
          <a:solidFill>
            <a:srgbClr val="FC8D00"/>
          </a:solidFill>
          <a:ln>
            <a:solidFill>
              <a:srgbClr val="FC8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3C749B-B5AD-FCAD-1F52-90A023314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696" y="1997423"/>
            <a:ext cx="4578493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3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4F5E5-6390-ADBD-D156-D70837A37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5478332-D9D3-97BA-C978-A3EED175B993}"/>
              </a:ext>
            </a:extLst>
          </p:cNvPr>
          <p:cNvSpPr txBox="1"/>
          <p:nvPr/>
        </p:nvSpPr>
        <p:spPr>
          <a:xfrm>
            <a:off x="1252057" y="91532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ألواحكم.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CA377DF-3E12-1AD8-F2E6-6CD5CA3D6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4061" y="676618"/>
            <a:ext cx="900000" cy="90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49A28EA-3A3F-7D46-A275-960A9918E0BB}"/>
              </a:ext>
            </a:extLst>
          </p:cNvPr>
          <p:cNvSpPr txBox="1"/>
          <p:nvPr/>
        </p:nvSpPr>
        <p:spPr>
          <a:xfrm>
            <a:off x="2257720" y="3246690"/>
            <a:ext cx="4590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90C36A5-F48E-E3DE-2FC1-EEC916E9D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D5E9B-2C52-9A4D-1669-39300C0E3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3037F1-D737-632B-AA62-A872DB64E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8252" y="602904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B4D0634-0B61-6A6A-40BC-480ACAA120CE}"/>
              </a:ext>
            </a:extLst>
          </p:cNvPr>
          <p:cNvSpPr txBox="1"/>
          <p:nvPr/>
        </p:nvSpPr>
        <p:spPr>
          <a:xfrm>
            <a:off x="293078" y="964741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القراءة الصحيحة للعدد. هي القراءة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4A352C0-4921-B295-C97B-653850E55148}"/>
              </a:ext>
            </a:extLst>
          </p:cNvPr>
          <p:cNvSpPr txBox="1"/>
          <p:nvPr/>
        </p:nvSpPr>
        <p:spPr>
          <a:xfrm>
            <a:off x="-67959" y="5000707"/>
            <a:ext cx="722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ar-MA" b="1" dirty="0">
                <a:solidFill>
                  <a:srgbClr val="C00000"/>
                </a:solidFill>
              </a:rPr>
              <a:t>ثلَاثُ مِئَةٍ وَخَمْسَةَ عَشَرَ أَلْفاً وَ سَبعُ مِئَةٍ وَسِتُّونَ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58EF04B-9F1B-D325-30DB-99D0554DB27A}"/>
              </a:ext>
            </a:extLst>
          </p:cNvPr>
          <p:cNvSpPr/>
          <p:nvPr/>
        </p:nvSpPr>
        <p:spPr>
          <a:xfrm>
            <a:off x="7153115" y="5053714"/>
            <a:ext cx="396000" cy="396000"/>
          </a:xfrm>
          <a:prstGeom prst="ellipse">
            <a:avLst/>
          </a:prstGeom>
          <a:solidFill>
            <a:srgbClr val="C00000"/>
          </a:solidFill>
          <a:ln w="4465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</a:t>
            </a:r>
            <a:endParaRPr kumimoji="0" lang="fr-MA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4FCB6AE-2DEB-CDA8-6984-BB9D9BDFE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753" y="2356011"/>
            <a:ext cx="4578493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742DC84-9CB0-29B0-6F04-D3D04629734E}"/>
              </a:ext>
            </a:extLst>
          </p:cNvPr>
          <p:cNvGrpSpPr/>
          <p:nvPr/>
        </p:nvGrpSpPr>
        <p:grpSpPr>
          <a:xfrm>
            <a:off x="2268784" y="2436266"/>
            <a:ext cx="4476261" cy="1974369"/>
            <a:chOff x="2268784" y="2436266"/>
            <a:chExt cx="4476261" cy="1974369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2AA951A4-A438-CBD1-A54D-CB1EA841317F}"/>
                </a:ext>
              </a:extLst>
            </p:cNvPr>
            <p:cNvSpPr/>
            <p:nvPr/>
          </p:nvSpPr>
          <p:spPr>
            <a:xfrm>
              <a:off x="2268784" y="2817097"/>
              <a:ext cx="4476261" cy="159353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5A5589C-C9BC-24F1-888F-84279F24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940920" y="3355038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C4BDF32-78B6-F9CF-FF0E-25EF53E5BD45}"/>
                </a:ext>
              </a:extLst>
            </p:cNvPr>
            <p:cNvSpPr txBox="1"/>
            <p:nvPr/>
          </p:nvSpPr>
          <p:spPr>
            <a:xfrm>
              <a:off x="2315581" y="340720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القيمة المكانية لأرقام عدد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CC793B3F-E1B6-A1EB-C39B-D6FB5B828968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4646C88C-7FBC-D624-6985-536C6363BD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7372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348002" y="936208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الآن، سنتعلم </a:t>
            </a:r>
            <a:r>
              <a:rPr lang="ar-MA" b="1" kern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تحديد القيم المكانية </a:t>
            </a:r>
            <a:r>
              <a:rPr lang="ar-MA" b="1" kern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لأرقام عدد</a:t>
            </a:r>
            <a:r>
              <a:rPr kumimoji="0" lang="fr-MA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5B91BA9-71B8-75B9-2D2C-141E933D1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1C39A2C-BE90-BE74-9ABA-F1907CFB9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14" y="2196354"/>
            <a:ext cx="6846193" cy="377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4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942867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C678D79-0289-3EF3-C082-3809517AFD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3_P1_S2_L2 (1)">
            <a:hlinkClick r:id="" action="ppaction://media"/>
            <a:extLst>
              <a:ext uri="{FF2B5EF4-FFF2-40B4-BE49-F238E27FC236}">
                <a16:creationId xmlns:a16="http://schemas.microsoft.com/office/drawing/2014/main" id="{C252817F-451D-3962-66EF-E381FCD2DE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2353" y="1875864"/>
            <a:ext cx="7496985" cy="421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5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922730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يذكرنا بما تعلمناه مع مجد وندى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Image 3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6C3F9B6-6D9E-2B52-4A1A-887825AE3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810D22-FB69-EDF3-F01F-CA141D8B4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23" y="2156012"/>
            <a:ext cx="7083953" cy="396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7BFEB79-BEF0-ECF4-B743-078A5B830E42}"/>
              </a:ext>
            </a:extLst>
          </p:cNvPr>
          <p:cNvGrpSpPr/>
          <p:nvPr/>
        </p:nvGrpSpPr>
        <p:grpSpPr>
          <a:xfrm>
            <a:off x="2050585" y="2436266"/>
            <a:ext cx="4694460" cy="2598313"/>
            <a:chOff x="2050585" y="2436266"/>
            <a:chExt cx="4694460" cy="2598313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67DE9C84-3723-345C-F8B8-40B9E73F63EC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1" name="Image 2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34D5F47-E5A3-C631-0E4A-3A15F07F2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B4D4184-210C-7BB9-40E3-93FE58E086D1}"/>
                </a:ext>
              </a:extLst>
            </p:cNvPr>
            <p:cNvSpPr txBox="1"/>
            <p:nvPr/>
          </p:nvSpPr>
          <p:spPr>
            <a:xfrm>
              <a:off x="2080133" y="3346129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23" name="Flowchart: Alternate Process 54">
              <a:extLst>
                <a:ext uri="{FF2B5EF4-FFF2-40B4-BE49-F238E27FC236}">
                  <a16:creationId xmlns:a16="http://schemas.microsoft.com/office/drawing/2014/main" id="{951CFD60-E87B-D924-3620-AFA64A1D5DFD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9E32AFCA-3A41-B67C-2DBD-C5C41C5DDC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7359C8F-4FFF-3A81-6720-FB46BDEDA18D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482D143-C035-1643-5C97-1FC2FD8BB86B}"/>
                </a:ext>
              </a:extLst>
            </p:cNvPr>
            <p:cNvSpPr txBox="1"/>
            <p:nvPr/>
          </p:nvSpPr>
          <p:spPr>
            <a:xfrm>
              <a:off x="2050585" y="4397214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rgbClr val="FFDA6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lt1"/>
              </a:solidFill>
            </a:endParaRPr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S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rgbClr val="FFEFB9"/>
          </a:solidFill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b="1" ker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القيمة المكانية لأرقام العدد 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6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r>
              <a:rPr lang="ar-MA" dirty="0"/>
              <a:t>كتابة أعداد من 0 إلى  999 </a:t>
            </a:r>
            <a:r>
              <a:rPr lang="ar-MA"/>
              <a:t>999 بالأرقام</a:t>
            </a:r>
            <a:endParaRPr lang="ar-MA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ترتيب الأعداد من 0 -  999 999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مقارنة الأعداد في نطاق 0 -  999 999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حل المسائل: 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تمثيل</a:t>
              </a: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الأجزاء على نموذج الأشرطة 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491613" y="947191"/>
            <a:ext cx="7040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سنحدد 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لقيمة المكانية للرقم 5 في هذا العدد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خُطْوَةً خطوة كما فعل مجد وندى.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D7903DB-5DA8-9C98-70A1-7E2B48C14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3041124"/>
            <a:ext cx="458458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96156-6B1E-A725-55CB-E2BDFC9A0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25B4E54-6C36-43F1-B543-08DA85DBFD30}"/>
              </a:ext>
            </a:extLst>
          </p:cNvPr>
          <p:cNvSpPr txBox="1"/>
          <p:nvPr/>
        </p:nvSpPr>
        <p:spPr>
          <a:xfrm>
            <a:off x="349731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37F3B37-90A8-B5AA-0B87-DC49895BE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4D238D0-A8BE-5A0B-CCF9-9CB139963BEB}"/>
              </a:ext>
            </a:extLst>
          </p:cNvPr>
          <p:cNvSpPr/>
          <p:nvPr/>
        </p:nvSpPr>
        <p:spPr>
          <a:xfrm>
            <a:off x="5638800" y="1927765"/>
            <a:ext cx="2144415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أُحَدِّدُ مَنْزِلَةَ الرَّقْمِ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FC2159D4-245A-D149-E183-928B80769CAA}"/>
              </a:ext>
            </a:extLst>
          </p:cNvPr>
          <p:cNvSpPr>
            <a:spLocks noChangeAspect="1"/>
          </p:cNvSpPr>
          <p:nvPr/>
        </p:nvSpPr>
        <p:spPr>
          <a:xfrm>
            <a:off x="7800034" y="1993095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1</a:t>
            </a:r>
            <a:endParaRPr lang="fr-MA" b="1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AD7B203A-99CD-CB62-6287-7B9101AD8CDD}"/>
              </a:ext>
            </a:extLst>
          </p:cNvPr>
          <p:cNvSpPr/>
          <p:nvPr/>
        </p:nvSpPr>
        <p:spPr>
          <a:xfrm>
            <a:off x="3173506" y="1927765"/>
            <a:ext cx="1827852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أُحَدَّدُ القيمة المكانية 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A6CB3E2B-9920-C608-0A1B-3F8B716C1EBB}"/>
              </a:ext>
            </a:extLst>
          </p:cNvPr>
          <p:cNvSpPr>
            <a:spLocks noChangeAspect="1"/>
          </p:cNvSpPr>
          <p:nvPr/>
        </p:nvSpPr>
        <p:spPr>
          <a:xfrm>
            <a:off x="5011703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641E982-2115-E94D-3078-D6D0B9065745}"/>
              </a:ext>
            </a:extLst>
          </p:cNvPr>
          <p:cNvSpPr/>
          <p:nvPr/>
        </p:nvSpPr>
        <p:spPr>
          <a:xfrm>
            <a:off x="649930" y="1936732"/>
            <a:ext cx="1827852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أَتَحَقَّقُ بِقِراءَةِ الْعَدَدِ 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BA327FDC-CDDA-6502-92D5-E55DBDE9497D}"/>
              </a:ext>
            </a:extLst>
          </p:cNvPr>
          <p:cNvSpPr>
            <a:spLocks noChangeAspect="1"/>
          </p:cNvSpPr>
          <p:nvPr/>
        </p:nvSpPr>
        <p:spPr>
          <a:xfrm>
            <a:off x="2488127" y="2002062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85FA4D1-6DB3-FC37-3C2C-59FE0934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3041124"/>
            <a:ext cx="458458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0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38928-3931-EE6A-B565-AB4BEB29D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498BA1F-1033-C6F6-6D74-CE9153D33533}"/>
              </a:ext>
            </a:extLst>
          </p:cNvPr>
          <p:cNvSpPr txBox="1"/>
          <p:nvPr/>
        </p:nvSpPr>
        <p:spPr>
          <a:xfrm>
            <a:off x="1252057" y="87761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997EB48-88B0-C3B1-24F7-2D2F5901E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B47014-10D4-0994-5947-89F23D55E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8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EC9DF-BA4A-66CE-EF2A-B1DD18DC0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D16F25D-2470-9ED8-5DA2-332F33977765}"/>
              </a:ext>
            </a:extLst>
          </p:cNvPr>
          <p:cNvSpPr txBox="1"/>
          <p:nvPr/>
        </p:nvSpPr>
        <p:spPr>
          <a:xfrm>
            <a:off x="349731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اكتبوا، على الألواح، منزلة الرقم 5 في العدد.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1983610-BAE6-EE1B-7D8E-8AD022926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2217" y="634350"/>
            <a:ext cx="924466" cy="92446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5A79043-E0D8-E150-62DB-B4EE2CFEE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3041124"/>
            <a:ext cx="4584589" cy="145707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C77B283-0E9B-697C-56D4-B3C8A83F2D1E}"/>
              </a:ext>
            </a:extLst>
          </p:cNvPr>
          <p:cNvSpPr/>
          <p:nvPr/>
        </p:nvSpPr>
        <p:spPr>
          <a:xfrm>
            <a:off x="5638800" y="1927765"/>
            <a:ext cx="2144415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أُحَدِّدُ مَنْزِلَةَ الرَّقْمِ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780F98DB-0AB8-514B-0B65-EDCB81CD3013}"/>
              </a:ext>
            </a:extLst>
          </p:cNvPr>
          <p:cNvSpPr>
            <a:spLocks noChangeAspect="1"/>
          </p:cNvSpPr>
          <p:nvPr/>
        </p:nvSpPr>
        <p:spPr>
          <a:xfrm>
            <a:off x="7800034" y="1993095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1</a:t>
            </a:r>
            <a:endParaRPr lang="fr-MA" b="1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914660E-D91F-C615-BE8F-E10C85F7F427}"/>
              </a:ext>
            </a:extLst>
          </p:cNvPr>
          <p:cNvSpPr/>
          <p:nvPr/>
        </p:nvSpPr>
        <p:spPr>
          <a:xfrm>
            <a:off x="3173506" y="1927765"/>
            <a:ext cx="1827852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أُحَدَّدُ القيمة المكانية 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D2F1B9CB-42C6-1C9D-9B6A-BBDE7EEDA418}"/>
              </a:ext>
            </a:extLst>
          </p:cNvPr>
          <p:cNvSpPr>
            <a:spLocks noChangeAspect="1"/>
          </p:cNvSpPr>
          <p:nvPr/>
        </p:nvSpPr>
        <p:spPr>
          <a:xfrm>
            <a:off x="5011703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02E443E-F3E0-D112-6A41-6C1998615260}"/>
              </a:ext>
            </a:extLst>
          </p:cNvPr>
          <p:cNvSpPr/>
          <p:nvPr/>
        </p:nvSpPr>
        <p:spPr>
          <a:xfrm>
            <a:off x="649930" y="1936732"/>
            <a:ext cx="1827852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أَتَحَقَّقُ بِقِراءَةِ الْعَدَدِ 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8E0B0030-EE8B-7497-9C7B-0409234C48D1}"/>
              </a:ext>
            </a:extLst>
          </p:cNvPr>
          <p:cNvSpPr>
            <a:spLocks noChangeAspect="1"/>
          </p:cNvSpPr>
          <p:nvPr/>
        </p:nvSpPr>
        <p:spPr>
          <a:xfrm>
            <a:off x="2488127" y="2002062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3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138A7-158A-3319-E416-65A77C7E7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328A20F-770F-644B-3D27-D1B4B21DF507}"/>
              </a:ext>
            </a:extLst>
          </p:cNvPr>
          <p:cNvSpPr txBox="1"/>
          <p:nvPr/>
        </p:nvSpPr>
        <p:spPr>
          <a:xfrm>
            <a:off x="1252057" y="87761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الألواح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0E4A225-64E3-5EA3-5159-5A9CEDEE8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04ADA81-DB49-ABF7-B501-DED2608DD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484CE-3BEB-EB63-A2A7-3FE54BDF4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614B8B2-5A03-0DC1-3FBA-A2891CCB3048}"/>
              </a:ext>
            </a:extLst>
          </p:cNvPr>
          <p:cNvSpPr txBox="1"/>
          <p:nvPr/>
        </p:nvSpPr>
        <p:spPr>
          <a:xfrm>
            <a:off x="349731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صححوا؛ 5 هو رقم آلافِ الْعَدَدِ.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583A330-AC0B-6E93-703D-885CE15D6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5FD8C060-DE4E-A77B-D04C-19170815A947}"/>
              </a:ext>
            </a:extLst>
          </p:cNvPr>
          <p:cNvSpPr txBox="1"/>
          <p:nvPr/>
        </p:nvSpPr>
        <p:spPr>
          <a:xfrm>
            <a:off x="471948" y="5000917"/>
            <a:ext cx="82001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رقم آلافِ الْعَدَدِ </a:t>
            </a:r>
            <a:endParaRPr lang="fr-MA" sz="3600" b="1" dirty="0">
              <a:solidFill>
                <a:srgbClr val="C00000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9457454-0F9E-01FC-8265-D4E41B20C56D}"/>
              </a:ext>
            </a:extLst>
          </p:cNvPr>
          <p:cNvSpPr/>
          <p:nvPr/>
        </p:nvSpPr>
        <p:spPr>
          <a:xfrm>
            <a:off x="5638800" y="1927765"/>
            <a:ext cx="2144415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أُحَدِّدُ مَنْزِلَةَ الرَّقْمِ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318AC19A-DCD3-CB9F-69F6-15AC238C3CD7}"/>
              </a:ext>
            </a:extLst>
          </p:cNvPr>
          <p:cNvSpPr>
            <a:spLocks noChangeAspect="1"/>
          </p:cNvSpPr>
          <p:nvPr/>
        </p:nvSpPr>
        <p:spPr>
          <a:xfrm>
            <a:off x="7800034" y="1993095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1</a:t>
            </a:r>
            <a:endParaRPr lang="fr-MA" b="1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CCCE895-E5A3-9886-B155-8EED2B24A7E9}"/>
              </a:ext>
            </a:extLst>
          </p:cNvPr>
          <p:cNvSpPr/>
          <p:nvPr/>
        </p:nvSpPr>
        <p:spPr>
          <a:xfrm>
            <a:off x="3173506" y="1927765"/>
            <a:ext cx="1827852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أُحَدَّدُ القيمة المكانية 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A98AE71E-4224-3752-7465-5B450AB3ECF0}"/>
              </a:ext>
            </a:extLst>
          </p:cNvPr>
          <p:cNvSpPr>
            <a:spLocks noChangeAspect="1"/>
          </p:cNvSpPr>
          <p:nvPr/>
        </p:nvSpPr>
        <p:spPr>
          <a:xfrm>
            <a:off x="5011703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FDE03870-4ACC-2AD5-24D0-61D3A2CAC437}"/>
              </a:ext>
            </a:extLst>
          </p:cNvPr>
          <p:cNvSpPr/>
          <p:nvPr/>
        </p:nvSpPr>
        <p:spPr>
          <a:xfrm>
            <a:off x="649930" y="1936732"/>
            <a:ext cx="1827852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أَتَحَقَّقُ بِقِراءَةِ الْعَدَدِ 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72FB9271-3326-CED0-9E44-DD1034BB0AF1}"/>
              </a:ext>
            </a:extLst>
          </p:cNvPr>
          <p:cNvSpPr>
            <a:spLocks noChangeAspect="1"/>
          </p:cNvSpPr>
          <p:nvPr/>
        </p:nvSpPr>
        <p:spPr>
          <a:xfrm>
            <a:off x="2488127" y="2002062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BE95516-A6AE-CD46-6090-1AE71C6F2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3041124"/>
            <a:ext cx="458458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F6E3B-4703-F7D6-8E5D-113C014AC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138793A-47EA-923E-866E-DE1D2CF18613}"/>
              </a:ext>
            </a:extLst>
          </p:cNvPr>
          <p:cNvSpPr txBox="1"/>
          <p:nvPr/>
        </p:nvSpPr>
        <p:spPr>
          <a:xfrm>
            <a:off x="349731" y="896628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7803B25-68DF-FFBD-D4DD-B49659FA4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98E3EC3-63EF-973F-B5B1-3021B15E7D84}"/>
              </a:ext>
            </a:extLst>
          </p:cNvPr>
          <p:cNvSpPr/>
          <p:nvPr/>
        </p:nvSpPr>
        <p:spPr>
          <a:xfrm>
            <a:off x="5638800" y="1927765"/>
            <a:ext cx="2144415" cy="551406"/>
          </a:xfrm>
          <a:prstGeom prst="roundRect">
            <a:avLst/>
          </a:prstGeom>
          <a:solidFill>
            <a:srgbClr val="BFBFB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أُحَدِّدُ مَنْزِلَةَ الرَّقْمِ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1CA87BFD-8199-0CE7-B8E8-2CA739B9434B}"/>
              </a:ext>
            </a:extLst>
          </p:cNvPr>
          <p:cNvSpPr>
            <a:spLocks noChangeAspect="1"/>
          </p:cNvSpPr>
          <p:nvPr/>
        </p:nvSpPr>
        <p:spPr>
          <a:xfrm>
            <a:off x="7800034" y="1993095"/>
            <a:ext cx="432618" cy="432618"/>
          </a:xfrm>
          <a:prstGeom prst="ellipse">
            <a:avLst/>
          </a:prstGeom>
          <a:solidFill>
            <a:srgbClr val="BFBFB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1</a:t>
            </a:r>
            <a:endParaRPr lang="fr-MA" b="1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78E2E45-22EF-35AE-7E9D-F945DB746C17}"/>
              </a:ext>
            </a:extLst>
          </p:cNvPr>
          <p:cNvSpPr/>
          <p:nvPr/>
        </p:nvSpPr>
        <p:spPr>
          <a:xfrm>
            <a:off x="3173506" y="1927765"/>
            <a:ext cx="1827852" cy="55140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أُحَدَّدُ القيمة المكانية 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1F37C6AD-B713-79C4-24E8-548ACFE22078}"/>
              </a:ext>
            </a:extLst>
          </p:cNvPr>
          <p:cNvSpPr>
            <a:spLocks noChangeAspect="1"/>
          </p:cNvSpPr>
          <p:nvPr/>
        </p:nvSpPr>
        <p:spPr>
          <a:xfrm>
            <a:off x="5011703" y="1993095"/>
            <a:ext cx="432618" cy="432618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F73666D-1FB4-E9CF-522F-3A146016B752}"/>
              </a:ext>
            </a:extLst>
          </p:cNvPr>
          <p:cNvSpPr/>
          <p:nvPr/>
        </p:nvSpPr>
        <p:spPr>
          <a:xfrm>
            <a:off x="649930" y="1936732"/>
            <a:ext cx="1827852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أَتَحَقَّقُ بِقِراءَةِ الْعَدَدِ 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628F157B-7338-CCD0-D52F-11D11A483025}"/>
              </a:ext>
            </a:extLst>
          </p:cNvPr>
          <p:cNvSpPr>
            <a:spLocks noChangeAspect="1"/>
          </p:cNvSpPr>
          <p:nvPr/>
        </p:nvSpPr>
        <p:spPr>
          <a:xfrm>
            <a:off x="2488127" y="2002062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933BDA5-8BF3-4C04-BEF5-789B33EB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3041124"/>
            <a:ext cx="458458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858D2-6B36-3E26-FE1B-8D5D0BE3E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CC183B0-EF7A-0361-EC86-F12B6D03530D}"/>
              </a:ext>
            </a:extLst>
          </p:cNvPr>
          <p:cNvSpPr txBox="1"/>
          <p:nvPr/>
        </p:nvSpPr>
        <p:spPr>
          <a:xfrm>
            <a:off x="349731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على الألواح، القيمة المكانية للرقم 5 في العدد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1926A8-9456-975D-99BB-B54AC8D16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FD6A827-9A8E-3CE9-CBEA-8E44B79C4511}"/>
              </a:ext>
            </a:extLst>
          </p:cNvPr>
          <p:cNvSpPr/>
          <p:nvPr/>
        </p:nvSpPr>
        <p:spPr>
          <a:xfrm>
            <a:off x="5638800" y="1927765"/>
            <a:ext cx="2144415" cy="551406"/>
          </a:xfrm>
          <a:prstGeom prst="roundRect">
            <a:avLst/>
          </a:prstGeom>
          <a:solidFill>
            <a:srgbClr val="BFBFB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أُحَدِّدُ مَنْزِلَةَ الرَّقْمِ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7C50E278-282C-DB1D-C845-6D3DEED30316}"/>
              </a:ext>
            </a:extLst>
          </p:cNvPr>
          <p:cNvSpPr>
            <a:spLocks noChangeAspect="1"/>
          </p:cNvSpPr>
          <p:nvPr/>
        </p:nvSpPr>
        <p:spPr>
          <a:xfrm>
            <a:off x="7800034" y="1993095"/>
            <a:ext cx="432618" cy="432618"/>
          </a:xfrm>
          <a:prstGeom prst="ellipse">
            <a:avLst/>
          </a:prstGeom>
          <a:solidFill>
            <a:srgbClr val="BFBFB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1</a:t>
            </a:r>
            <a:endParaRPr lang="fr-MA" b="1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E846BF6-A7DD-B22F-61C0-53924DAA0311}"/>
              </a:ext>
            </a:extLst>
          </p:cNvPr>
          <p:cNvSpPr/>
          <p:nvPr/>
        </p:nvSpPr>
        <p:spPr>
          <a:xfrm>
            <a:off x="3173506" y="1927765"/>
            <a:ext cx="1827852" cy="55140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أُحَدَّدُ القيمة المكانية 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FB3DEED-E101-F871-C634-B51C80086F8F}"/>
              </a:ext>
            </a:extLst>
          </p:cNvPr>
          <p:cNvSpPr>
            <a:spLocks noChangeAspect="1"/>
          </p:cNvSpPr>
          <p:nvPr/>
        </p:nvSpPr>
        <p:spPr>
          <a:xfrm>
            <a:off x="5011703" y="1993095"/>
            <a:ext cx="432618" cy="432618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D208328-B00B-48D4-DE0D-205E6B8A5D13}"/>
              </a:ext>
            </a:extLst>
          </p:cNvPr>
          <p:cNvSpPr/>
          <p:nvPr/>
        </p:nvSpPr>
        <p:spPr>
          <a:xfrm>
            <a:off x="649930" y="1936732"/>
            <a:ext cx="1827852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أَتَحَقَّقُ بِقِراءَةِ الْعَدَدِ 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4D97CDBA-191E-BD52-83AB-B6DBDAE49F48}"/>
              </a:ext>
            </a:extLst>
          </p:cNvPr>
          <p:cNvSpPr>
            <a:spLocks noChangeAspect="1"/>
          </p:cNvSpPr>
          <p:nvPr/>
        </p:nvSpPr>
        <p:spPr>
          <a:xfrm>
            <a:off x="2488127" y="2002062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E00DF70-99FA-05D5-523D-02612DA13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3041124"/>
            <a:ext cx="458458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F1831-2D47-A25A-3746-A9692F86C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9F437BA-14F6-C057-60E7-D1056754062F}"/>
              </a:ext>
            </a:extLst>
          </p:cNvPr>
          <p:cNvSpPr txBox="1"/>
          <p:nvPr/>
        </p:nvSpPr>
        <p:spPr>
          <a:xfrm>
            <a:off x="1252057" y="87761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الألواح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92086D-2C9C-001A-758B-9EE1C1D22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A0AD465-95BF-1B6F-B42B-4C6ACFE18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9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4278C-2D72-81B3-D861-9FC548561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F2090BE-E08A-1C46-221B-D8F3E441614A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؛ قيمة الرقم 5 في العدد هي: 5000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B7B7790-57C2-163E-AEC1-CDE3AF3C2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12" name="Flèche : haut 11">
            <a:extLst>
              <a:ext uri="{FF2B5EF4-FFF2-40B4-BE49-F238E27FC236}">
                <a16:creationId xmlns:a16="http://schemas.microsoft.com/office/drawing/2014/main" id="{9FE6AA63-05A1-D1C2-CF67-25556432824B}"/>
              </a:ext>
            </a:extLst>
          </p:cNvPr>
          <p:cNvSpPr/>
          <p:nvPr/>
        </p:nvSpPr>
        <p:spPr>
          <a:xfrm rot="10800000">
            <a:off x="3886533" y="3963355"/>
            <a:ext cx="216000" cy="36000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C68B6B-3BD3-CE74-942E-BD412DD09E2B}"/>
              </a:ext>
            </a:extLst>
          </p:cNvPr>
          <p:cNvSpPr txBox="1"/>
          <p:nvPr/>
        </p:nvSpPr>
        <p:spPr>
          <a:xfrm>
            <a:off x="3585826" y="4462006"/>
            <a:ext cx="1972346" cy="8512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2B758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44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8A141A1-F1B8-B32B-59A0-28F58FADD3D2}"/>
              </a:ext>
            </a:extLst>
          </p:cNvPr>
          <p:cNvSpPr/>
          <p:nvPr/>
        </p:nvSpPr>
        <p:spPr>
          <a:xfrm>
            <a:off x="5638800" y="1927765"/>
            <a:ext cx="2144415" cy="551406"/>
          </a:xfrm>
          <a:prstGeom prst="roundRect">
            <a:avLst/>
          </a:prstGeom>
          <a:solidFill>
            <a:srgbClr val="BFBFB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أُحَدِّدُ مَنْزِلَةَ الرَّقْمِ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8B4CB560-FC13-953F-3089-62BD6B74DAC7}"/>
              </a:ext>
            </a:extLst>
          </p:cNvPr>
          <p:cNvSpPr>
            <a:spLocks noChangeAspect="1"/>
          </p:cNvSpPr>
          <p:nvPr/>
        </p:nvSpPr>
        <p:spPr>
          <a:xfrm>
            <a:off x="7800034" y="1993095"/>
            <a:ext cx="432618" cy="432618"/>
          </a:xfrm>
          <a:prstGeom prst="ellipse">
            <a:avLst/>
          </a:prstGeom>
          <a:solidFill>
            <a:srgbClr val="BFBFB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1</a:t>
            </a:r>
            <a:endParaRPr lang="fr-MA" b="1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430B4-19AF-3F2F-E464-7999A10D5B0A}"/>
              </a:ext>
            </a:extLst>
          </p:cNvPr>
          <p:cNvSpPr/>
          <p:nvPr/>
        </p:nvSpPr>
        <p:spPr>
          <a:xfrm>
            <a:off x="3173506" y="1927765"/>
            <a:ext cx="1827852" cy="55140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أُحَدَّدُ القيمة المكانية 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B0EA89A6-C061-7F2F-53EE-62D2975A0DC4}"/>
              </a:ext>
            </a:extLst>
          </p:cNvPr>
          <p:cNvSpPr>
            <a:spLocks noChangeAspect="1"/>
          </p:cNvSpPr>
          <p:nvPr/>
        </p:nvSpPr>
        <p:spPr>
          <a:xfrm>
            <a:off x="5011703" y="1993095"/>
            <a:ext cx="432618" cy="432618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ECD53D5-2076-63A6-2B08-0E4F4B250693}"/>
              </a:ext>
            </a:extLst>
          </p:cNvPr>
          <p:cNvSpPr/>
          <p:nvPr/>
        </p:nvSpPr>
        <p:spPr>
          <a:xfrm>
            <a:off x="649930" y="1936732"/>
            <a:ext cx="1827852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أَتَحَقَّقُ بِقِراءَةِ الْعَدَدِ 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DFF15233-4665-0628-B872-857823EB1AB0}"/>
              </a:ext>
            </a:extLst>
          </p:cNvPr>
          <p:cNvSpPr>
            <a:spLocks noChangeAspect="1"/>
          </p:cNvSpPr>
          <p:nvPr/>
        </p:nvSpPr>
        <p:spPr>
          <a:xfrm>
            <a:off x="2488127" y="2002062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46B4DE-B1F5-4524-D849-C45577BD8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4" y="3004936"/>
            <a:ext cx="458458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4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139419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94211" y="1517792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القيمة المكانية لأرقام العدد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9E9565E-65C0-C4A9-E567-1A38CEB86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820" y="2453090"/>
            <a:ext cx="5676359" cy="391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B91E8-57F5-86EA-C9F6-959E275C4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A34C4C6-084F-1C7D-510F-71B263C95218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نمر إلى الخطوة الثالثة: نتحقق بقراءة العدد؛ من يقرأ؟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D5B2DC-D863-77E7-1F04-EDD903C97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48D7489-AB95-44E3-A167-9F17766FE64F}"/>
              </a:ext>
            </a:extLst>
          </p:cNvPr>
          <p:cNvSpPr/>
          <p:nvPr/>
        </p:nvSpPr>
        <p:spPr>
          <a:xfrm>
            <a:off x="5638800" y="1927765"/>
            <a:ext cx="2144415" cy="551406"/>
          </a:xfrm>
          <a:prstGeom prst="roundRect">
            <a:avLst/>
          </a:prstGeom>
          <a:solidFill>
            <a:srgbClr val="BFBFB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أُحَدِّدُ مَنْزِلَةَ الرَّقْمِ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FEBDD150-CD59-F1CB-470F-316764C14B8B}"/>
              </a:ext>
            </a:extLst>
          </p:cNvPr>
          <p:cNvSpPr>
            <a:spLocks noChangeAspect="1"/>
          </p:cNvSpPr>
          <p:nvPr/>
        </p:nvSpPr>
        <p:spPr>
          <a:xfrm>
            <a:off x="7800034" y="1993095"/>
            <a:ext cx="432618" cy="432618"/>
          </a:xfrm>
          <a:prstGeom prst="ellipse">
            <a:avLst/>
          </a:prstGeom>
          <a:solidFill>
            <a:srgbClr val="BFBFB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1</a:t>
            </a:r>
            <a:endParaRPr lang="fr-MA" b="1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1C9B000-07B6-D565-21A4-EDFB7E42ED3D}"/>
              </a:ext>
            </a:extLst>
          </p:cNvPr>
          <p:cNvSpPr/>
          <p:nvPr/>
        </p:nvSpPr>
        <p:spPr>
          <a:xfrm>
            <a:off x="3173506" y="1927765"/>
            <a:ext cx="1827852" cy="551406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أُحَدَّدُ القيمة المكانية 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78296C1F-484F-D611-9E83-EE6670E97D0E}"/>
              </a:ext>
            </a:extLst>
          </p:cNvPr>
          <p:cNvSpPr>
            <a:spLocks noChangeAspect="1"/>
          </p:cNvSpPr>
          <p:nvPr/>
        </p:nvSpPr>
        <p:spPr>
          <a:xfrm>
            <a:off x="5011703" y="1993095"/>
            <a:ext cx="432618" cy="432618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22889CB-629B-9F4F-BC05-317D85435836}"/>
              </a:ext>
            </a:extLst>
          </p:cNvPr>
          <p:cNvSpPr/>
          <p:nvPr/>
        </p:nvSpPr>
        <p:spPr>
          <a:xfrm>
            <a:off x="649930" y="1936732"/>
            <a:ext cx="1827852" cy="55140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أَتَحَقَّقُ بِقِراءَةِ الْعَدَدِ </a:t>
            </a:r>
            <a:endParaRPr lang="fr-FR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94D3D59E-1944-23A4-80EC-DF60360723D9}"/>
              </a:ext>
            </a:extLst>
          </p:cNvPr>
          <p:cNvSpPr>
            <a:spLocks noChangeAspect="1"/>
          </p:cNvSpPr>
          <p:nvPr/>
        </p:nvSpPr>
        <p:spPr>
          <a:xfrm>
            <a:off x="2488127" y="2002062"/>
            <a:ext cx="432618" cy="432618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0832B41-21FF-C934-676A-532C3F677222}"/>
              </a:ext>
            </a:extLst>
          </p:cNvPr>
          <p:cNvSpPr txBox="1"/>
          <p:nvPr/>
        </p:nvSpPr>
        <p:spPr>
          <a:xfrm>
            <a:off x="3585826" y="4462006"/>
            <a:ext cx="1972346" cy="8512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2B758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44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EC18806-502D-2B34-005F-339B730DC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4" y="3004936"/>
            <a:ext cx="4584589" cy="1457070"/>
          </a:xfrm>
          <a:prstGeom prst="rect">
            <a:avLst/>
          </a:prstGeom>
        </p:spPr>
      </p:pic>
      <p:sp>
        <p:nvSpPr>
          <p:cNvPr id="18" name="Flèche : haut 17">
            <a:extLst>
              <a:ext uri="{FF2B5EF4-FFF2-40B4-BE49-F238E27FC236}">
                <a16:creationId xmlns:a16="http://schemas.microsoft.com/office/drawing/2014/main" id="{5180B096-121A-5116-39E4-FBB4B693437D}"/>
              </a:ext>
            </a:extLst>
          </p:cNvPr>
          <p:cNvSpPr/>
          <p:nvPr/>
        </p:nvSpPr>
        <p:spPr>
          <a:xfrm rot="10800000">
            <a:off x="3886533" y="3963355"/>
            <a:ext cx="216000" cy="36000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846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D64DB-7D17-72B2-E04A-A4CA8B8F4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6C473C7-ACF2-F93E-9339-0A02C8B3EC8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C303251-FC00-3821-41A6-2F0F259F32DA}"/>
              </a:ext>
            </a:extLst>
          </p:cNvPr>
          <p:cNvGrpSpPr/>
          <p:nvPr/>
        </p:nvGrpSpPr>
        <p:grpSpPr>
          <a:xfrm>
            <a:off x="2050585" y="2436266"/>
            <a:ext cx="4694460" cy="2598313"/>
            <a:chOff x="2050585" y="2436266"/>
            <a:chExt cx="4694460" cy="2598313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0F08A307-943F-F5F8-BA1B-F5CB1783783E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5" name="Image 1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1830545-9494-5348-D81D-4B64B4DF0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635242" y="3788027"/>
              <a:ext cx="631873" cy="631873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09D259E-1CE1-0FB4-0D89-FE7DD86D1C3C}"/>
                </a:ext>
              </a:extLst>
            </p:cNvPr>
            <p:cNvSpPr txBox="1"/>
            <p:nvPr/>
          </p:nvSpPr>
          <p:spPr>
            <a:xfrm>
              <a:off x="2080133" y="3346129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7" name="Flowchart: Alternate Process 54">
              <a:extLst>
                <a:ext uri="{FF2B5EF4-FFF2-40B4-BE49-F238E27FC236}">
                  <a16:creationId xmlns:a16="http://schemas.microsoft.com/office/drawing/2014/main" id="{45788F58-198D-22C2-4217-D45B4255BA20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5AD921A2-F19B-AD28-A7F8-7D9F8112DC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CF15B57-0D02-6375-EF77-3B4005517D31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8D87490-1FE2-ABD8-C654-074DB405C4AA}"/>
                </a:ext>
              </a:extLst>
            </p:cNvPr>
            <p:cNvSpPr txBox="1"/>
            <p:nvPr/>
          </p:nvSpPr>
          <p:spPr>
            <a:xfrm>
              <a:off x="2050585" y="4397214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87577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D0393-8B1F-AD60-1F1F-65D076063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A81354-8D23-13A6-5A33-01520C0C9F37}"/>
              </a:ext>
            </a:extLst>
          </p:cNvPr>
          <p:cNvSpPr/>
          <p:nvPr/>
        </p:nvSpPr>
        <p:spPr>
          <a:xfrm>
            <a:off x="5129784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19594B-D4A0-AE2F-6E82-35807067BA39}"/>
              </a:ext>
            </a:extLst>
          </p:cNvPr>
          <p:cNvSpPr/>
          <p:nvPr/>
        </p:nvSpPr>
        <p:spPr>
          <a:xfrm>
            <a:off x="3957107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9829325-2056-BA5A-3244-CE05C1D3A93E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حددوا قيمة الرقم 7 في العدد التالي.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Image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1ED8255-3A70-A5F5-153F-F226753DD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894315A-92E0-FC7D-1D90-70A5A13955FC}"/>
              </a:ext>
            </a:extLst>
          </p:cNvPr>
          <p:cNvSpPr txBox="1"/>
          <p:nvPr/>
        </p:nvSpPr>
        <p:spPr>
          <a:xfrm>
            <a:off x="2282408" y="3231959"/>
            <a:ext cx="4579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5400" b="1" kern="100" dirty="0">
                <a:solidFill>
                  <a:srgbClr val="00ACA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5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380560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1671-9839-90DD-D7DC-5D54FAE67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4177DB8-CD1D-10F1-D5E6-369F976CAFA6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6E799F5-DDED-5108-C366-2099258D5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97C1F2B-6B87-25DF-3C3E-81F06803C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7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0D2D8-4324-9E5E-62C7-D13D551E7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9B7A6E-7AFE-B140-DBDA-BE18FBB0F83F}"/>
              </a:ext>
            </a:extLst>
          </p:cNvPr>
          <p:cNvSpPr/>
          <p:nvPr/>
        </p:nvSpPr>
        <p:spPr>
          <a:xfrm>
            <a:off x="5094814" y="3499747"/>
            <a:ext cx="907271" cy="940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FE2E3E-644F-B569-4004-06AF9005A19B}"/>
              </a:ext>
            </a:extLst>
          </p:cNvPr>
          <p:cNvSpPr/>
          <p:nvPr/>
        </p:nvSpPr>
        <p:spPr>
          <a:xfrm>
            <a:off x="3922137" y="3499747"/>
            <a:ext cx="907271" cy="940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456883E-228A-B220-DFC7-604960D9273A}"/>
              </a:ext>
            </a:extLst>
          </p:cNvPr>
          <p:cNvSpPr txBox="1"/>
          <p:nvPr/>
        </p:nvSpPr>
        <p:spPr>
          <a:xfrm>
            <a:off x="865239" y="905894"/>
            <a:ext cx="666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قيمة الرقم 7 في العدد هي: 700. من يقوم  ليشرح لنا كيف حددها؟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5486EB-F4B9-A490-D9DA-8FD826816D74}"/>
              </a:ext>
            </a:extLst>
          </p:cNvPr>
          <p:cNvSpPr txBox="1"/>
          <p:nvPr/>
        </p:nvSpPr>
        <p:spPr>
          <a:xfrm>
            <a:off x="2282408" y="3231959"/>
            <a:ext cx="4579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5400" b="1" kern="100" dirty="0">
                <a:solidFill>
                  <a:srgbClr val="00ACA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5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01EA15-DC1B-9186-8E85-A71D06297F37}"/>
              </a:ext>
            </a:extLst>
          </p:cNvPr>
          <p:cNvSpPr txBox="1"/>
          <p:nvPr/>
        </p:nvSpPr>
        <p:spPr>
          <a:xfrm>
            <a:off x="3758843" y="4813500"/>
            <a:ext cx="1626312" cy="8512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700</a:t>
            </a:r>
            <a:endParaRPr lang="fr-FR" sz="4400" b="1" kern="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lèche : haut 7">
            <a:extLst>
              <a:ext uri="{FF2B5EF4-FFF2-40B4-BE49-F238E27FC236}">
                <a16:creationId xmlns:a16="http://schemas.microsoft.com/office/drawing/2014/main" id="{3E790862-0B1C-DD87-5B20-02EBE338E770}"/>
              </a:ext>
            </a:extLst>
          </p:cNvPr>
          <p:cNvSpPr/>
          <p:nvPr/>
        </p:nvSpPr>
        <p:spPr>
          <a:xfrm flipV="1">
            <a:off x="4316780" y="4100052"/>
            <a:ext cx="319861" cy="597777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5" name="Image 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F49F2F86-D666-7187-EEAB-50796CC8C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167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4E77C-7305-0561-A301-0F6480247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63027B-78DE-B524-3B4C-3D3DD0ADFB05}"/>
              </a:ext>
            </a:extLst>
          </p:cNvPr>
          <p:cNvSpPr/>
          <p:nvPr/>
        </p:nvSpPr>
        <p:spPr>
          <a:xfrm>
            <a:off x="4997809" y="3454961"/>
            <a:ext cx="903024" cy="935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CDFA2C-5CB7-C338-DC8C-08223B789142}"/>
              </a:ext>
            </a:extLst>
          </p:cNvPr>
          <p:cNvSpPr/>
          <p:nvPr/>
        </p:nvSpPr>
        <p:spPr>
          <a:xfrm>
            <a:off x="3825132" y="3454961"/>
            <a:ext cx="903024" cy="935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2C7D0A-9A16-60BB-002E-6934C59CFC63}"/>
              </a:ext>
            </a:extLst>
          </p:cNvPr>
          <p:cNvSpPr/>
          <p:nvPr/>
        </p:nvSpPr>
        <p:spPr>
          <a:xfrm>
            <a:off x="3760484" y="3594116"/>
            <a:ext cx="2031814" cy="935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Image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1942AAF-E841-9C2C-AF3E-CDA832B52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2B2D903-FE63-EC2C-A459-B882B0B63E09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حددوا قيمة الرقم 3 في العدد التالي: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6291AC-74F9-1268-8014-A370608790F0}"/>
              </a:ext>
            </a:extLst>
          </p:cNvPr>
          <p:cNvSpPr txBox="1"/>
          <p:nvPr/>
        </p:nvSpPr>
        <p:spPr>
          <a:xfrm>
            <a:off x="2282408" y="3231959"/>
            <a:ext cx="4579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5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5400" b="1" kern="100" dirty="0">
                <a:solidFill>
                  <a:srgbClr val="00ACA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5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653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CAA58-CDCA-129D-2B8F-506B5D129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500B0CE-7819-8C90-AA4C-4B489860219C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3B88D2-112A-B6D5-142A-4F968B1F7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BF7D75-7DD7-23BB-A00A-3E82EFF8E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5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A0EFA-1544-BDBC-8CC6-27802194B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B374BB-B366-7C76-6E5E-2BFD1799EC74}"/>
              </a:ext>
            </a:extLst>
          </p:cNvPr>
          <p:cNvSpPr/>
          <p:nvPr/>
        </p:nvSpPr>
        <p:spPr>
          <a:xfrm>
            <a:off x="5198509" y="3473577"/>
            <a:ext cx="883914" cy="915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091DFB-B172-5D34-649A-7C68D1F229CE}"/>
              </a:ext>
            </a:extLst>
          </p:cNvPr>
          <p:cNvSpPr/>
          <p:nvPr/>
        </p:nvSpPr>
        <p:spPr>
          <a:xfrm>
            <a:off x="4025832" y="3473577"/>
            <a:ext cx="883914" cy="915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D8FAB0-F1FC-DF87-24B5-ABFE1FC77070}"/>
              </a:ext>
            </a:extLst>
          </p:cNvPr>
          <p:cNvSpPr/>
          <p:nvPr/>
        </p:nvSpPr>
        <p:spPr>
          <a:xfrm>
            <a:off x="3961184" y="3612732"/>
            <a:ext cx="1988816" cy="91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005A4C-36AB-06B9-21FC-3197139A287D}"/>
              </a:ext>
            </a:extLst>
          </p:cNvPr>
          <p:cNvSpPr txBox="1"/>
          <p:nvPr/>
        </p:nvSpPr>
        <p:spPr>
          <a:xfrm>
            <a:off x="865239" y="905894"/>
            <a:ext cx="666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قيمة الرقم 3 في العدد هي: 30. من يقوم  ليشرح لنا كيف حددها؟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C8085AC-1770-BCBB-0EC5-4EF155CCA536}"/>
              </a:ext>
            </a:extLst>
          </p:cNvPr>
          <p:cNvSpPr txBox="1"/>
          <p:nvPr/>
        </p:nvSpPr>
        <p:spPr>
          <a:xfrm>
            <a:off x="4096590" y="4909430"/>
            <a:ext cx="1626312" cy="8512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2B758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fr-FR" sz="4400" b="1" kern="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lèche : haut 9">
            <a:extLst>
              <a:ext uri="{FF2B5EF4-FFF2-40B4-BE49-F238E27FC236}">
                <a16:creationId xmlns:a16="http://schemas.microsoft.com/office/drawing/2014/main" id="{A18DF970-CC4F-0BEA-05B9-897A20B2689D}"/>
              </a:ext>
            </a:extLst>
          </p:cNvPr>
          <p:cNvSpPr/>
          <p:nvPr/>
        </p:nvSpPr>
        <p:spPr>
          <a:xfrm flipV="1">
            <a:off x="4665928" y="4090612"/>
            <a:ext cx="319861" cy="597777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69D8F85-A699-3AC2-5CF1-609A258C9E30}"/>
              </a:ext>
            </a:extLst>
          </p:cNvPr>
          <p:cNvSpPr txBox="1"/>
          <p:nvPr/>
        </p:nvSpPr>
        <p:spPr>
          <a:xfrm>
            <a:off x="2282408" y="3231959"/>
            <a:ext cx="4579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5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5400" b="1" kern="100" dirty="0">
                <a:solidFill>
                  <a:srgbClr val="00ACA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5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5" name="Image 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0D2F9D7E-3A51-A3E1-FD63-59D230CEF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475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0AD79-C94F-C0F2-638B-65AE135BA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A566FA0-E56C-7A29-B05D-8E9EB149EFF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19DF15C-E6F5-D7E9-41BC-46C71D24AD72}"/>
              </a:ext>
            </a:extLst>
          </p:cNvPr>
          <p:cNvGrpSpPr/>
          <p:nvPr/>
        </p:nvGrpSpPr>
        <p:grpSpPr>
          <a:xfrm>
            <a:off x="2050585" y="2436266"/>
            <a:ext cx="4694460" cy="2598313"/>
            <a:chOff x="2050585" y="2436266"/>
            <a:chExt cx="4694460" cy="2598313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201022BC-6EB6-7E0C-3E99-60EC925B4FC9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5" name="Image 1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ED23987-C94E-D9A2-76B6-B107F142F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645405" y="4312109"/>
              <a:ext cx="631873" cy="631873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659DE0D-28EA-47D5-F9D1-B3392D33C847}"/>
                </a:ext>
              </a:extLst>
            </p:cNvPr>
            <p:cNvSpPr txBox="1"/>
            <p:nvPr/>
          </p:nvSpPr>
          <p:spPr>
            <a:xfrm>
              <a:off x="2080133" y="3346129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7" name="Flowchart: Alternate Process 54">
              <a:extLst>
                <a:ext uri="{FF2B5EF4-FFF2-40B4-BE49-F238E27FC236}">
                  <a16:creationId xmlns:a16="http://schemas.microsoft.com/office/drawing/2014/main" id="{EF041C46-056D-D91A-9F4E-ED48F63429F3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31158152-91C1-F8AA-C3AB-A0221B295C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82BC61-8A2F-FBDB-1666-20E8B4F33600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44978DA-2FD8-8162-ECC8-56045F0C833F}"/>
                </a:ext>
              </a:extLst>
            </p:cNvPr>
            <p:cNvSpPr txBox="1"/>
            <p:nvPr/>
          </p:nvSpPr>
          <p:spPr>
            <a:xfrm>
              <a:off x="2050585" y="4397214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3125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46132" y="91942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خذوا كراساتكم  على الصفحة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ED77B3-33EC-AAE8-4362-7E3655AD1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77" y="1502229"/>
            <a:ext cx="6885246" cy="475158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8C1C1E0-CE1C-2D8B-79A5-13A8B3991A2C}"/>
              </a:ext>
            </a:extLst>
          </p:cNvPr>
          <p:cNvSpPr/>
          <p:nvPr/>
        </p:nvSpPr>
        <p:spPr>
          <a:xfrm>
            <a:off x="4594086" y="4539889"/>
            <a:ext cx="2868369" cy="116390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 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3B2E855-227C-269D-6C42-F92BDEDE9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589B9F8-91F4-0E12-F451-42F92D77D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655689" y="5386638"/>
            <a:ext cx="558587" cy="754927"/>
          </a:xfrm>
          <a:prstGeom prst="rect">
            <a:avLst/>
          </a:prstGeom>
        </p:spPr>
      </p:pic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83AC15E-9BD6-92BD-7136-6CC756C069EE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BF1698E-3A69-E0B5-F9A3-FA1D5038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2F2DEA8-A74D-904C-CABB-8907DFEF94DC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0362808-6A54-B3AC-EDCB-C5DC360AE4A3}"/>
              </a:ext>
            </a:extLst>
          </p:cNvPr>
          <p:cNvGrpSpPr/>
          <p:nvPr/>
        </p:nvGrpSpPr>
        <p:grpSpPr>
          <a:xfrm>
            <a:off x="1626293" y="3237261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E1872AA4-78F9-BDD0-835C-2666555ED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A8AD85F6-6C61-0461-4135-0DFE4461EEC4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B7FCE3B-DA79-7656-EEA7-E9C769E2CB03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36070E25-1926-855A-DEA7-865B4A02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D3E8AEB-7175-CD90-18E9-3FE4B5FAE739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ar-MA" sz="1900" b="1" dirty="0">
                  <a:solidFill>
                    <a:srgbClr val="33878B"/>
                  </a:solidFill>
                </a:rPr>
                <a:t>8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E2040406-29F0-62A9-B021-C6ED000065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5" t="21361" r="68495" b="64787"/>
          <a:stretch/>
        </p:blipFill>
        <p:spPr>
          <a:xfrm>
            <a:off x="1384784" y="4444677"/>
            <a:ext cx="1188081" cy="101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3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85218" y="927527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سنطبق نفس الخطوات في هذا النشاط؛ سأشرح التعليمة. انتظروا الانطلاقة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89EDDB4-115C-71F0-F4CD-3D53F4BB7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13CCD9E-E363-98E5-928E-646CA1CF1E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97"/>
          <a:stretch>
            <a:fillRect/>
          </a:stretch>
        </p:blipFill>
        <p:spPr>
          <a:xfrm>
            <a:off x="1071226" y="2872154"/>
            <a:ext cx="6430315" cy="194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1C66E47-25AA-9D84-53E5-67A8DA24BD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19"/>
          <a:stretch>
            <a:fillRect/>
          </a:stretch>
        </p:blipFill>
        <p:spPr>
          <a:xfrm>
            <a:off x="308182" y="3197668"/>
            <a:ext cx="5296751" cy="16035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81991" y="90195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أنجزوا التمرين: معكم دقيقتان، سأمر بين الصفوف لمساعدتكم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13924C6-26FA-014B-8DE1-3640752A0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89950" y="2018001"/>
            <a:ext cx="2783254" cy="2783254"/>
          </a:xfrm>
          <a:prstGeom prst="rect">
            <a:avLst/>
          </a:prstGeom>
        </p:spPr>
      </p:pic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DB5D01F-3009-A21B-03C5-FCD0431AD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36EFAF19-6C41-04CC-6B2E-31D660704720}"/>
              </a:ext>
            </a:extLst>
          </p:cNvPr>
          <p:cNvGrpSpPr/>
          <p:nvPr/>
        </p:nvGrpSpPr>
        <p:grpSpPr>
          <a:xfrm>
            <a:off x="381991" y="938324"/>
            <a:ext cx="614494" cy="688367"/>
            <a:chOff x="924143" y="3511073"/>
            <a:chExt cx="614494" cy="68836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FE6E53D-FEE4-A17A-83AC-31AEDFED6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70AF72B-7A84-178F-FF6A-37B43EB89309}"/>
                </a:ext>
              </a:extLst>
            </p:cNvPr>
            <p:cNvSpPr txBox="1"/>
            <p:nvPr/>
          </p:nvSpPr>
          <p:spPr>
            <a:xfrm>
              <a:off x="998735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2631830" y="799525"/>
            <a:ext cx="485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ستشتغلون في ثنائيات: قارن إنجازك مع إنجاز زميلك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تأكدوا أنكم اتبعتم الخطوات بشكل سليم.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2D6610E-C51C-89B3-8947-BB3021FC6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9941" y="2502876"/>
            <a:ext cx="2231513" cy="2231513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0B4C43A-0E83-F478-7708-D10F311D7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DF79F83-598F-F2F1-20E6-57B6D40C5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91" y="2502876"/>
            <a:ext cx="4980003" cy="27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90776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A1AE5F5-3C1C-DBD0-590A-6016975B5293}"/>
              </a:ext>
            </a:extLst>
          </p:cNvPr>
          <p:cNvGrpSpPr/>
          <p:nvPr/>
        </p:nvGrpSpPr>
        <p:grpSpPr>
          <a:xfrm>
            <a:off x="581017" y="907765"/>
            <a:ext cx="614494" cy="688367"/>
            <a:chOff x="924143" y="3511073"/>
            <a:chExt cx="614494" cy="68836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A521CDB-C26F-B56A-DA6B-55658FDC0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2123565-E817-4A03-4969-88EE45643A69}"/>
                </a:ext>
              </a:extLst>
            </p:cNvPr>
            <p:cNvSpPr txBox="1"/>
            <p:nvPr/>
          </p:nvSpPr>
          <p:spPr>
            <a:xfrm>
              <a:off x="998735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951C6C38-C66B-3BA4-7F02-AF9123B80E53}"/>
              </a:ext>
            </a:extLst>
          </p:cNvPr>
          <p:cNvGrpSpPr/>
          <p:nvPr/>
        </p:nvGrpSpPr>
        <p:grpSpPr>
          <a:xfrm>
            <a:off x="999712" y="2791754"/>
            <a:ext cx="7319449" cy="2210619"/>
            <a:chOff x="385218" y="2920181"/>
            <a:chExt cx="8448994" cy="2473205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6589BA87-AA20-8D61-4277-A7AA063FD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790" b="1"/>
            <a:stretch>
              <a:fillRect/>
            </a:stretch>
          </p:blipFill>
          <p:spPr>
            <a:xfrm>
              <a:off x="385218" y="2920181"/>
              <a:ext cx="8158378" cy="2473205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3128CFF-65A7-896A-24F9-7193166EA4DC}"/>
                </a:ext>
              </a:extLst>
            </p:cNvPr>
            <p:cNvSpPr txBox="1"/>
            <p:nvPr/>
          </p:nvSpPr>
          <p:spPr>
            <a:xfrm>
              <a:off x="2448232" y="4645854"/>
              <a:ext cx="1651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6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20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B00C6D9-2902-58A6-85FE-4E69240980AF}"/>
                </a:ext>
              </a:extLst>
            </p:cNvPr>
            <p:cNvSpPr txBox="1"/>
            <p:nvPr/>
          </p:nvSpPr>
          <p:spPr>
            <a:xfrm>
              <a:off x="5473048" y="4654121"/>
              <a:ext cx="1651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6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400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B1182C1-0DDF-310A-B7FE-CD463BA763F2}"/>
                </a:ext>
              </a:extLst>
            </p:cNvPr>
            <p:cNvSpPr txBox="1"/>
            <p:nvPr/>
          </p:nvSpPr>
          <p:spPr>
            <a:xfrm>
              <a:off x="6316031" y="4645854"/>
              <a:ext cx="1651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6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80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10E8E18-6BAE-FE38-55BF-B2985B75320F}"/>
                </a:ext>
              </a:extLst>
            </p:cNvPr>
            <p:cNvSpPr txBox="1"/>
            <p:nvPr/>
          </p:nvSpPr>
          <p:spPr>
            <a:xfrm>
              <a:off x="4324435" y="4665518"/>
              <a:ext cx="1651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6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6 000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573DFD8E-2538-3BF1-BA00-84A88BD0A8B4}"/>
                </a:ext>
              </a:extLst>
            </p:cNvPr>
            <p:cNvSpPr txBox="1"/>
            <p:nvPr/>
          </p:nvSpPr>
          <p:spPr>
            <a:xfrm>
              <a:off x="7182392" y="4637587"/>
              <a:ext cx="1651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6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2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9BFA152-13A4-C92E-A052-9DC28DDE7F61}"/>
                </a:ext>
              </a:extLst>
            </p:cNvPr>
            <p:cNvSpPr txBox="1"/>
            <p:nvPr/>
          </p:nvSpPr>
          <p:spPr>
            <a:xfrm>
              <a:off x="3304761" y="4647419"/>
              <a:ext cx="1651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6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9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7" name="Image 6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4F3CC47D-17A4-7FCF-C77E-8EB9420F1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290145" y="806081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أنجزوا النشاط رقم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لأتحقق من إنجازاتكم وأصحح كراساتكم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7D1667-4599-94B1-9FB3-5DB3357D8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0223" y="624931"/>
            <a:ext cx="1030099" cy="1030099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453A5C6-561C-331E-145D-1DD4AF24E5CF}"/>
              </a:ext>
            </a:extLst>
          </p:cNvPr>
          <p:cNvGrpSpPr/>
          <p:nvPr/>
        </p:nvGrpSpPr>
        <p:grpSpPr>
          <a:xfrm>
            <a:off x="457222" y="966663"/>
            <a:ext cx="614494" cy="688367"/>
            <a:chOff x="924143" y="3511073"/>
            <a:chExt cx="614494" cy="68836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ABF084D-0997-F3D1-3046-74FE34F5E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C0B0EFF-BD2D-C7B4-3CA3-0364C7EA72AC}"/>
                </a:ext>
              </a:extLst>
            </p:cNvPr>
            <p:cNvSpPr txBox="1"/>
            <p:nvPr/>
          </p:nvSpPr>
          <p:spPr>
            <a:xfrm>
              <a:off x="998735" y="3640531"/>
              <a:ext cx="445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3878B"/>
                  </a:solidFill>
                </a:rPr>
                <a:t>8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774C18F4-805E-6287-EBB8-ECE273879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77" y="1502229"/>
            <a:ext cx="6885246" cy="475158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1652296-1AC3-97E1-D072-B24C02E9135A}"/>
              </a:ext>
            </a:extLst>
          </p:cNvPr>
          <p:cNvSpPr/>
          <p:nvPr/>
        </p:nvSpPr>
        <p:spPr>
          <a:xfrm>
            <a:off x="1862667" y="1913467"/>
            <a:ext cx="2709333" cy="99819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0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0D68B4C-F630-151A-2773-6965F398D3B5}"/>
              </a:ext>
            </a:extLst>
          </p:cNvPr>
          <p:cNvSpPr txBox="1"/>
          <p:nvPr/>
        </p:nvSpPr>
        <p:spPr>
          <a:xfrm>
            <a:off x="1272261" y="89169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B84A4A-998F-2107-2127-514387B48B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476B5173-B55B-E819-CCFD-0A0F20C39D5D}"/>
              </a:ext>
            </a:extLst>
          </p:cNvPr>
          <p:cNvGrpSpPr/>
          <p:nvPr/>
        </p:nvGrpSpPr>
        <p:grpSpPr>
          <a:xfrm>
            <a:off x="500899" y="970418"/>
            <a:ext cx="614494" cy="688367"/>
            <a:chOff x="924143" y="3511073"/>
            <a:chExt cx="614494" cy="688367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E9ED0108-6E2B-8CD3-CB0D-70611CBB7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51E38336-BD2C-1DED-B294-4E833C8BCFC4}"/>
                </a:ext>
              </a:extLst>
            </p:cNvPr>
            <p:cNvSpPr txBox="1"/>
            <p:nvPr/>
          </p:nvSpPr>
          <p:spPr>
            <a:xfrm>
              <a:off x="998735" y="3630699"/>
              <a:ext cx="445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8EFB31D-8DDA-33F2-2F6A-0E77AE18261B}"/>
              </a:ext>
            </a:extLst>
          </p:cNvPr>
          <p:cNvGrpSpPr/>
          <p:nvPr/>
        </p:nvGrpSpPr>
        <p:grpSpPr>
          <a:xfrm>
            <a:off x="1115393" y="2717097"/>
            <a:ext cx="6563209" cy="2064515"/>
            <a:chOff x="345591" y="2809052"/>
            <a:chExt cx="8239240" cy="2529865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6B270AA-4DF9-A210-8EC1-6B6E2FB01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591" y="2809052"/>
              <a:ext cx="8239240" cy="2529865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5F51A3A8-7859-B4AA-FBEF-3ABD805CE452}"/>
                </a:ext>
              </a:extLst>
            </p:cNvPr>
            <p:cNvSpPr txBox="1"/>
            <p:nvPr/>
          </p:nvSpPr>
          <p:spPr>
            <a:xfrm>
              <a:off x="2556386" y="3580206"/>
              <a:ext cx="5801033" cy="43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rgbClr val="D6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10 000 + 2 000 + 500 + 40 + 8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1C4F45C-0416-688D-165D-97EF2D61AB59}"/>
                </a:ext>
              </a:extLst>
            </p:cNvPr>
            <p:cNvSpPr txBox="1"/>
            <p:nvPr/>
          </p:nvSpPr>
          <p:spPr>
            <a:xfrm>
              <a:off x="2551468" y="3979499"/>
              <a:ext cx="5801032" cy="43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rgbClr val="D6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50 000 + 1 000 + 700 + 30 + 6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2A4B19A-EBDC-E911-1E19-B1EDD954FF19}"/>
                </a:ext>
              </a:extLst>
            </p:cNvPr>
            <p:cNvSpPr txBox="1"/>
            <p:nvPr/>
          </p:nvSpPr>
          <p:spPr>
            <a:xfrm>
              <a:off x="2556386" y="4348207"/>
              <a:ext cx="5801032" cy="43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rgbClr val="D6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40 000 + 3 000 + 800 + 80 + 3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9BEA45C-A9E9-2296-5B47-9D6695A17AB2}"/>
                </a:ext>
              </a:extLst>
            </p:cNvPr>
            <p:cNvSpPr txBox="1"/>
            <p:nvPr/>
          </p:nvSpPr>
          <p:spPr>
            <a:xfrm>
              <a:off x="2551466" y="4747500"/>
              <a:ext cx="5801032" cy="452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rgbClr val="D6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400 000 + 70 000 + 4 000 + 70 + 20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70852AD-3B59-9C8C-192B-87B555B61DA2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333B9A0D-6E5B-4337-A5E5-F1F575696792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19313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539982" y="914488"/>
            <a:ext cx="6984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المنزل، ستنجزون الأنشطة المتبقية على الصفحتين 20 و21. </a:t>
            </a: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114E84E6-DE5A-2991-4428-EFBAF5BF3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600748" y="735035"/>
            <a:ext cx="1193521" cy="907543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6CED102-9B53-47BD-68FA-1309DF3CF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77" y="1502229"/>
            <a:ext cx="6885246" cy="475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08229" y="933905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 سنصحح أنشطة الواجب المنزلي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5399" b="2627"/>
          <a:stretch>
            <a:fillRect/>
          </a:stretch>
        </p:blipFill>
        <p:spPr>
          <a:xfrm>
            <a:off x="4484548" y="2198670"/>
            <a:ext cx="2360273" cy="3466848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t="3654" b="2382"/>
          <a:stretch>
            <a:fillRect/>
          </a:stretch>
        </p:blipFill>
        <p:spPr>
          <a:xfrm>
            <a:off x="2496620" y="2198670"/>
            <a:ext cx="2075380" cy="3466848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C5FCB10-311F-7354-F42E-ED74AA4B616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7CF3D80-B16B-1FF4-4E21-A0B3FA4804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61DA521-F13F-66F6-14CE-A2EDCDA0706F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2AB0F6-D3DF-7F4A-5CAC-FA5FE96ADA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2E58A50-8395-C227-44A9-21F7B70D19A7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84808FE-7B1E-8859-378D-D6834AA5EC6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9ECD804-8F28-F47E-3785-C7A9A0C72A66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تحديد القيمة المكانية لأرقام عدد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DCAC60F-F174-80BC-6C17-D631E71A6D80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8F8F0-FDB5-7109-CDA9-3D6AF665214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A973C2B-B7AA-10F2-122B-7041671CF0C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E0BB714-E402-6E20-B41D-F78AFCB1EE6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02616D-624D-521F-827F-D86B3CF0162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7178F748-085A-6FFC-8232-BF11AF8E6BD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5477987-C1A6-78AD-FA46-F48FA57B357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47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075"/>
              </a:lnSpc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E1740D-48F9-1EFE-D1C1-B32CCA4D86D0}"/>
              </a:ext>
            </a:extLst>
          </p:cNvPr>
          <p:cNvGrpSpPr/>
          <p:nvPr/>
        </p:nvGrpSpPr>
        <p:grpSpPr>
          <a:xfrm>
            <a:off x="2095799" y="2436266"/>
            <a:ext cx="4649246" cy="2598313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22CD944-C95A-7F13-1B05-B180BA86D5AC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6E12811-D3C5-1449-AAF8-0AA3CB58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C3487C0-6552-437C-909E-045AE91FF9CA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A8AD340F-350B-83A6-7647-660D9B5E7B7E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B76E087-25C7-D484-EEE8-A3FA0490F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C951D87-2E52-FBCF-D41D-2115D913E897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63C0823-84C5-B106-0737-BE76E494237A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9966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107831" y="909195"/>
            <a:ext cx="641669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الكراسة،  ص 19 – سنصحح تمارين الواجب المنزلي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20E224F-7539-5A04-7919-4218A141D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6508" y="767388"/>
            <a:ext cx="757857" cy="7442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B3120D6-39E7-09A6-2AF7-AE9573133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97" y="2006611"/>
            <a:ext cx="5221625" cy="3942194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090998B-5BD6-2553-B4F0-B01B83AC4928}"/>
              </a:ext>
            </a:extLst>
          </p:cNvPr>
          <p:cNvSpPr/>
          <p:nvPr/>
        </p:nvSpPr>
        <p:spPr>
          <a:xfrm>
            <a:off x="2278251" y="4690798"/>
            <a:ext cx="2138766" cy="805413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0B082-0B15-3DD0-B989-B192DF320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D9109D4-E01E-1707-E226-C7F4E8F88AEB}"/>
              </a:ext>
            </a:extLst>
          </p:cNvPr>
          <p:cNvSpPr txBox="1"/>
          <p:nvPr/>
        </p:nvSpPr>
        <p:spPr>
          <a:xfrm>
            <a:off x="1160586" y="918622"/>
            <a:ext cx="636394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رقم 5 من الصفحة 19؛ لديكم دقيقة واحدة.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12EF8FD-ACCB-AF70-4732-5B551D4F16D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2BBBC7F4-4F0C-CABB-853C-A183984D3DB4}"/>
              </a:ext>
            </a:extLst>
          </p:cNvPr>
          <p:cNvGrpSpPr/>
          <p:nvPr/>
        </p:nvGrpSpPr>
        <p:grpSpPr>
          <a:xfrm>
            <a:off x="1215022" y="2479729"/>
            <a:ext cx="6713956" cy="2657620"/>
            <a:chOff x="291278" y="2553266"/>
            <a:chExt cx="8355002" cy="332800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C5427C8-323F-6B27-2967-8DD9CE128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278" y="2553266"/>
              <a:ext cx="8355002" cy="3328001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18BFD95-43CF-B907-B16D-4D8322982FC8}"/>
                </a:ext>
              </a:extLst>
            </p:cNvPr>
            <p:cNvSpPr txBox="1"/>
            <p:nvPr/>
          </p:nvSpPr>
          <p:spPr>
            <a:xfrm>
              <a:off x="511273" y="4869305"/>
              <a:ext cx="1828803" cy="50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>
                  <a:solidFill>
                    <a:srgbClr val="C00000"/>
                  </a:solidFill>
                  <a:latin typeface="Aptos" panose="02110004020202020204"/>
                  <a:cs typeface="Arial" panose="020B0604020202020204" pitchFamily="34" charset="0"/>
                </a:rPr>
                <a:t>67 891</a:t>
              </a:r>
              <a:endPara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A086FFB-A0A2-806A-91B3-BC5777757A8A}"/>
                </a:ext>
              </a:extLst>
            </p:cNvPr>
            <p:cNvSpPr txBox="1"/>
            <p:nvPr/>
          </p:nvSpPr>
          <p:spPr>
            <a:xfrm>
              <a:off x="648924" y="4107861"/>
              <a:ext cx="1553500" cy="50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902 315</a:t>
              </a:r>
              <a:endPara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37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AE4F50F-E362-44C6-9DE5-AD779E4DAC66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14198</TotalTime>
  <Words>949</Words>
  <Application>Microsoft Office PowerPoint</Application>
  <PresentationFormat>Affichage à l'écran (4:3)</PresentationFormat>
  <Paragraphs>248</Paragraphs>
  <Slides>60</Slides>
  <Notes>10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60</vt:i4>
      </vt:variant>
    </vt:vector>
  </HeadingPairs>
  <TitlesOfParts>
    <vt:vector size="72" baseType="lpstr">
      <vt:lpstr>Aptos Display</vt:lpstr>
      <vt:lpstr>Calibri</vt:lpstr>
      <vt:lpstr>Dosis</vt:lpstr>
      <vt:lpstr>Arial</vt:lpstr>
      <vt:lpstr>Chalkboard</vt:lpstr>
      <vt:lpstr>Aptos</vt:lpstr>
      <vt:lpstr>Effra CC Arbc</vt:lpstr>
      <vt:lpstr>2_Conception personnalisée</vt:lpstr>
      <vt:lpstr>Page d'entree</vt:lpstr>
      <vt:lpstr>partie 1</vt:lpstr>
      <vt:lpstr>3_Conception personnalisée</vt:lpstr>
      <vt:lpstr>1_partie 1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Abdelghani SLIMANI</dc:creator>
  <cp:lastModifiedBy>EL HAMDOUNI BTIHAJ</cp:lastModifiedBy>
  <cp:revision>6</cp:revision>
  <cp:lastPrinted>2025-08-13T10:11:39Z</cp:lastPrinted>
  <dcterms:created xsi:type="dcterms:W3CDTF">2025-08-01T12:31:49Z</dcterms:created>
  <dcterms:modified xsi:type="dcterms:W3CDTF">2025-11-03T17:48:50Z</dcterms:modified>
</cp:coreProperties>
</file>