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33"/>
  </p:notesMasterIdLst>
  <p:handoutMasterIdLst>
    <p:handoutMasterId r:id="rId34"/>
  </p:handoutMasterIdLst>
  <p:sldIdLst>
    <p:sldId id="300" r:id="rId2"/>
    <p:sldId id="301" r:id="rId3"/>
    <p:sldId id="302" r:id="rId4"/>
    <p:sldId id="256" r:id="rId5"/>
    <p:sldId id="257" r:id="rId6"/>
    <p:sldId id="304" r:id="rId7"/>
    <p:sldId id="305" r:id="rId8"/>
    <p:sldId id="269" r:id="rId9"/>
    <p:sldId id="277" r:id="rId10"/>
    <p:sldId id="298" r:id="rId11"/>
    <p:sldId id="273" r:id="rId12"/>
    <p:sldId id="271" r:id="rId13"/>
    <p:sldId id="282" r:id="rId14"/>
    <p:sldId id="307" r:id="rId15"/>
    <p:sldId id="265" r:id="rId16"/>
    <p:sldId id="294" r:id="rId17"/>
    <p:sldId id="263" r:id="rId18"/>
    <p:sldId id="295" r:id="rId19"/>
    <p:sldId id="308" r:id="rId20"/>
    <p:sldId id="285" r:id="rId21"/>
    <p:sldId id="319" r:id="rId22"/>
    <p:sldId id="320" r:id="rId23"/>
    <p:sldId id="318" r:id="rId24"/>
    <p:sldId id="314" r:id="rId25"/>
    <p:sldId id="315" r:id="rId26"/>
    <p:sldId id="313" r:id="rId27"/>
    <p:sldId id="316" r:id="rId28"/>
    <p:sldId id="299" r:id="rId29"/>
    <p:sldId id="306" r:id="rId30"/>
    <p:sldId id="296" r:id="rId31"/>
    <p:sldId id="279" r:id="rId32"/>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比佐志 園" initials="比佐志" lastIdx="2" clrIdx="0">
    <p:extLst>
      <p:ext uri="{19B8F6BF-5375-455C-9EA6-DF929625EA0E}">
        <p15:presenceInfo xmlns:p15="http://schemas.microsoft.com/office/powerpoint/2012/main" userId="d26c749b05db3e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autoAdjust="0"/>
  </p:normalViewPr>
  <p:slideViewPr>
    <p:cSldViewPr snapToGrid="0">
      <p:cViewPr varScale="1">
        <p:scale>
          <a:sx n="111" d="100"/>
          <a:sy n="111" d="100"/>
        </p:scale>
        <p:origin x="480"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0" d="100"/>
          <a:sy n="80" d="100"/>
        </p:scale>
        <p:origin x="372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211E597-0DDA-2472-DE0A-6A7A9FE2956B}"/>
              </a:ext>
            </a:extLst>
          </p:cNvPr>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F68832F-27CA-3A66-A1AD-BE19C6C32414}"/>
              </a:ext>
            </a:extLst>
          </p:cNvPr>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2C7EA524-856B-4659-8F11-805D457C77C1}" type="datetimeFigureOut">
              <a:rPr kumimoji="1" lang="ja-JP" altLang="en-US" smtClean="0"/>
              <a:t>2025/5/14</a:t>
            </a:fld>
            <a:endParaRPr kumimoji="1" lang="ja-JP" altLang="en-US"/>
          </a:p>
        </p:txBody>
      </p:sp>
      <p:sp>
        <p:nvSpPr>
          <p:cNvPr id="4" name="フッター プレースホルダー 3">
            <a:extLst>
              <a:ext uri="{FF2B5EF4-FFF2-40B4-BE49-F238E27FC236}">
                <a16:creationId xmlns:a16="http://schemas.microsoft.com/office/drawing/2014/main" id="{819907F9-14EE-5F52-7B40-A8065E21A3AB}"/>
              </a:ext>
            </a:extLst>
          </p:cNvPr>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021D9F5-0015-79FF-E05E-80400145E99E}"/>
              </a:ext>
            </a:extLst>
          </p:cNvPr>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96B95671-0632-4B3F-AF4A-2FE5999E4A71}" type="slidenum">
              <a:rPr kumimoji="1" lang="ja-JP" altLang="en-US" smtClean="0"/>
              <a:t>‹#›</a:t>
            </a:fld>
            <a:endParaRPr kumimoji="1" lang="ja-JP" altLang="en-US"/>
          </a:p>
        </p:txBody>
      </p:sp>
    </p:spTree>
    <p:extLst>
      <p:ext uri="{BB962C8B-B14F-4D97-AF65-F5344CB8AC3E}">
        <p14:creationId xmlns:p14="http://schemas.microsoft.com/office/powerpoint/2010/main" val="4214768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383F8027-3D8A-4E59-83AE-BCFB28F07CA8}" type="datetimeFigureOut">
              <a:rPr kumimoji="1" lang="ja-JP" altLang="en-US" smtClean="0"/>
              <a:t>2025/5/14</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289DD0D6-75A4-47BF-A1D8-24BDBC09FAAD}" type="slidenum">
              <a:rPr kumimoji="1" lang="ja-JP" altLang="en-US" smtClean="0"/>
              <a:t>‹#›</a:t>
            </a:fld>
            <a:endParaRPr kumimoji="1" lang="ja-JP" altLang="en-US"/>
          </a:p>
        </p:txBody>
      </p:sp>
    </p:spTree>
    <p:extLst>
      <p:ext uri="{BB962C8B-B14F-4D97-AF65-F5344CB8AC3E}">
        <p14:creationId xmlns:p14="http://schemas.microsoft.com/office/powerpoint/2010/main" val="27768987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9738" y="1252538"/>
            <a:ext cx="6008687" cy="33813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9DD0D6-75A4-47BF-A1D8-24BDBC09FAAD}" type="slidenum">
              <a:rPr kumimoji="1" lang="ja-JP" altLang="en-US" smtClean="0"/>
              <a:t>4</a:t>
            </a:fld>
            <a:endParaRPr kumimoji="1" lang="ja-JP" altLang="en-US"/>
          </a:p>
        </p:txBody>
      </p:sp>
    </p:spTree>
    <p:extLst>
      <p:ext uri="{BB962C8B-B14F-4D97-AF65-F5344CB8AC3E}">
        <p14:creationId xmlns:p14="http://schemas.microsoft.com/office/powerpoint/2010/main" val="2782364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6"/>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7"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4"/>
            <a:ext cx="7766937"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173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7888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40" y="3632201"/>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2"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46182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3187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4" y="4013201"/>
            <a:ext cx="8596668"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2"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3592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4" y="4013201"/>
            <a:ext cx="8596668"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1943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903782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600"/>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49"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8393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627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407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5" y="2160589"/>
            <a:ext cx="4184036"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1" y="2160590"/>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436297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7"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7"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4"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8"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881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989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3465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3"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3" y="514925"/>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3"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A54C80-263E-416B-A8E0-580EDEADCBDC}" type="datetimeFigureOut">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05446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5/14/2025</a:t>
            </a:fld>
            <a:endParaRPr lang="en-US" dirty="0"/>
          </a:p>
        </p:txBody>
      </p:sp>
    </p:spTree>
    <p:extLst>
      <p:ext uri="{BB962C8B-B14F-4D97-AF65-F5344CB8AC3E}">
        <p14:creationId xmlns:p14="http://schemas.microsoft.com/office/powerpoint/2010/main" val="207438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6"/>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90"/>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2" y="6041363"/>
            <a:ext cx="91194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3"/>
          </p:nvPr>
        </p:nvSpPr>
        <p:spPr>
          <a:xfrm>
            <a:off x="677334" y="6041363"/>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3"/>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71617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suiboumap.gsi.go.jp/ShinsuiMap/Map/?x=140.01753330230716&amp;y=35.87973170059626&amp;z=15"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suiboumap.gsi.go.jp/ShinsuiMap/Map/?x=140.01753330230716&amp;y=35.87973170059626&amp;z=1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PowerPoint_Presentation.pptx"/><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Word_Document1.docx"/><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package" Target="../embeddings/Microsoft_Word_Document2.docx"/></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suiboumap.gsi.go.jp/ShinsuiMap/Map/?x=140.01753330230716&amp;y=35.87973170059626&amp;z=15"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0CF92B5-B023-D582-ADC1-597383053DB8}"/>
              </a:ext>
            </a:extLst>
          </p:cNvPr>
          <p:cNvSpPr>
            <a:spLocks noGrp="1"/>
          </p:cNvSpPr>
          <p:nvPr>
            <p:ph type="title"/>
          </p:nvPr>
        </p:nvSpPr>
        <p:spPr>
          <a:xfrm>
            <a:off x="2956838" y="200143"/>
            <a:ext cx="4696923" cy="546340"/>
          </a:xfrm>
        </p:spPr>
        <p:txBody>
          <a:bodyPr>
            <a:normAutofit fontScale="90000"/>
          </a:bodyPr>
          <a:lstStyle/>
          <a:p>
            <a:r>
              <a:rPr lang="ja-JP" altLang="en-US" b="1" dirty="0">
                <a:solidFill>
                  <a:schemeClr val="tx1">
                    <a:lumMod val="75000"/>
                    <a:lumOff val="25000"/>
                  </a:schemeClr>
                </a:solidFill>
              </a:rPr>
              <a:t>松園自治会概要</a:t>
            </a:r>
          </a:p>
        </p:txBody>
      </p:sp>
      <p:sp>
        <p:nvSpPr>
          <p:cNvPr id="5" name="コンテンツ プレースホルダー 4">
            <a:extLst>
              <a:ext uri="{FF2B5EF4-FFF2-40B4-BE49-F238E27FC236}">
                <a16:creationId xmlns:a16="http://schemas.microsoft.com/office/drawing/2014/main" id="{7A8AF594-A800-9D46-8C3E-5758DB35D792}"/>
              </a:ext>
            </a:extLst>
          </p:cNvPr>
          <p:cNvSpPr>
            <a:spLocks noGrp="1"/>
          </p:cNvSpPr>
          <p:nvPr>
            <p:ph idx="1"/>
          </p:nvPr>
        </p:nvSpPr>
        <p:spPr>
          <a:xfrm>
            <a:off x="229469" y="889920"/>
            <a:ext cx="10151659" cy="5137434"/>
          </a:xfrm>
        </p:spPr>
        <p:txBody>
          <a:bodyPr>
            <a:normAutofit fontScale="25000" lnSpcReduction="20000"/>
          </a:bodyPr>
          <a:lstStyle/>
          <a:p>
            <a:r>
              <a:rPr lang="ja-JP" altLang="en-US" sz="8800" b="1" dirty="0">
                <a:latin typeface="BIZ UDPゴシック" panose="020B0400000000000000" pitchFamily="50" charset="-128"/>
                <a:ea typeface="BIZ UDPゴシック" panose="020B0400000000000000" pitchFamily="50" charset="-128"/>
              </a:rPr>
              <a:t>我孫子</a:t>
            </a:r>
            <a:r>
              <a:rPr lang="en-US" altLang="ja-JP" sz="8800" b="1" dirty="0">
                <a:latin typeface="BIZ UDPゴシック" panose="020B0400000000000000" pitchFamily="50" charset="-128"/>
                <a:ea typeface="BIZ UDPゴシック" panose="020B0400000000000000" pitchFamily="50" charset="-128"/>
              </a:rPr>
              <a:t>3</a:t>
            </a:r>
            <a:r>
              <a:rPr lang="ja-JP" altLang="en-US" sz="8800" b="1" dirty="0">
                <a:latin typeface="BIZ UDPゴシック" panose="020B0400000000000000" pitchFamily="50" charset="-128"/>
                <a:ea typeface="BIZ UDPゴシック" panose="020B0400000000000000" pitchFamily="50" charset="-128"/>
              </a:rPr>
              <a:t>丁目</a:t>
            </a:r>
            <a:endParaRPr lang="en-US" altLang="ja-JP" sz="8800" b="1" dirty="0">
              <a:latin typeface="BIZ UDPゴシック" panose="020B0400000000000000" pitchFamily="50" charset="-128"/>
              <a:ea typeface="BIZ UDPゴシック" panose="020B0400000000000000" pitchFamily="50" charset="-128"/>
            </a:endParaRPr>
          </a:p>
          <a:p>
            <a:pPr marL="0" indent="0">
              <a:buNone/>
            </a:pPr>
            <a:r>
              <a:rPr lang="ja-JP" altLang="en-US" sz="8800" b="1" dirty="0">
                <a:latin typeface="BIZ UDPゴシック" panose="020B0400000000000000" pitchFamily="50" charset="-128"/>
                <a:ea typeface="BIZ UDPゴシック" panose="020B0400000000000000" pitchFamily="50" charset="-128"/>
              </a:rPr>
              <a:t>一部を除き周囲を国道</a:t>
            </a:r>
            <a:r>
              <a:rPr lang="en-US" altLang="ja-JP" sz="8800" b="1" dirty="0">
                <a:latin typeface="BIZ UDPゴシック" panose="020B0400000000000000" pitchFamily="50" charset="-128"/>
                <a:ea typeface="BIZ UDPゴシック" panose="020B0400000000000000" pitchFamily="50" charset="-128"/>
              </a:rPr>
              <a:t>6</a:t>
            </a:r>
            <a:r>
              <a:rPr lang="ja-JP" altLang="en-US" sz="8800" b="1" dirty="0">
                <a:latin typeface="BIZ UDPゴシック" panose="020B0400000000000000" pitchFamily="50" charset="-128"/>
                <a:ea typeface="BIZ UDPゴシック" panose="020B0400000000000000" pitchFamily="50" charset="-128"/>
              </a:rPr>
              <a:t>号と高層住宅群に囲まれた盆地状の地形</a:t>
            </a:r>
            <a:endParaRPr lang="en-US" altLang="ja-JP" sz="8800" b="1" dirty="0">
              <a:latin typeface="BIZ UDPゴシック" panose="020B0400000000000000" pitchFamily="50" charset="-128"/>
              <a:ea typeface="BIZ UDPゴシック" panose="020B0400000000000000" pitchFamily="50" charset="-128"/>
            </a:endParaRPr>
          </a:p>
          <a:p>
            <a:r>
              <a:rPr lang="ja-JP" altLang="en-US" sz="8800" b="1" dirty="0">
                <a:latin typeface="BIZ UDPゴシック" panose="020B0400000000000000" pitchFamily="50" charset="-128"/>
                <a:ea typeface="BIZ UDPゴシック" panose="020B0400000000000000" pitchFamily="50" charset="-128"/>
              </a:rPr>
              <a:t>木造</a:t>
            </a:r>
            <a:r>
              <a:rPr lang="en-US" altLang="ja-JP" sz="8800" b="1" dirty="0">
                <a:latin typeface="BIZ UDPゴシック" panose="020B0400000000000000" pitchFamily="50" charset="-128"/>
                <a:ea typeface="BIZ UDPゴシック" panose="020B0400000000000000" pitchFamily="50" charset="-128"/>
              </a:rPr>
              <a:t>2</a:t>
            </a:r>
            <a:r>
              <a:rPr lang="ja-JP" altLang="en-US" sz="8800" b="1" dirty="0">
                <a:latin typeface="BIZ UDPゴシック" panose="020B0400000000000000" pitchFamily="50" charset="-128"/>
                <a:ea typeface="BIZ UDPゴシック" panose="020B0400000000000000" pitchFamily="50" charset="-128"/>
              </a:rPr>
              <a:t>階戸建て中心約</a:t>
            </a:r>
            <a:r>
              <a:rPr lang="en-US" altLang="ja-JP" sz="8800" b="1" dirty="0">
                <a:latin typeface="BIZ UDPゴシック" panose="020B0400000000000000" pitchFamily="50" charset="-128"/>
                <a:ea typeface="BIZ UDPゴシック" panose="020B0400000000000000" pitchFamily="50" charset="-128"/>
              </a:rPr>
              <a:t>250</a:t>
            </a:r>
            <a:r>
              <a:rPr lang="ja-JP" altLang="en-US" sz="8800" b="1" dirty="0">
                <a:latin typeface="BIZ UDPゴシック" panose="020B0400000000000000" pitchFamily="50" charset="-128"/>
                <a:ea typeface="BIZ UDPゴシック" panose="020B0400000000000000" pitchFamily="50" charset="-128"/>
              </a:rPr>
              <a:t>世帯（</a:t>
            </a:r>
            <a:r>
              <a:rPr lang="en-US" altLang="ja-JP" sz="8800" b="1" dirty="0">
                <a:latin typeface="BIZ UDPゴシック" panose="020B0400000000000000" pitchFamily="50" charset="-128"/>
                <a:ea typeface="BIZ UDPゴシック" panose="020B0400000000000000" pitchFamily="50" charset="-128"/>
              </a:rPr>
              <a:t>700</a:t>
            </a:r>
            <a:r>
              <a:rPr lang="ja-JP" altLang="en-US" sz="8800" b="1" dirty="0">
                <a:latin typeface="BIZ UDPゴシック" panose="020B0400000000000000" pitchFamily="50" charset="-128"/>
                <a:ea typeface="BIZ UDPゴシック" panose="020B0400000000000000" pitchFamily="50" charset="-128"/>
              </a:rPr>
              <a:t>名前後）</a:t>
            </a:r>
            <a:endParaRPr lang="en-US" altLang="ja-JP" sz="8800" b="1" dirty="0">
              <a:latin typeface="BIZ UDPゴシック" panose="020B0400000000000000" pitchFamily="50" charset="-128"/>
              <a:ea typeface="BIZ UDPゴシック" panose="020B0400000000000000" pitchFamily="50" charset="-128"/>
            </a:endParaRPr>
          </a:p>
          <a:p>
            <a:r>
              <a:rPr lang="ja-JP" altLang="en-US" sz="8800" b="1" dirty="0">
                <a:latin typeface="BIZ UDPゴシック" panose="020B0400000000000000" pitchFamily="50" charset="-128"/>
                <a:ea typeface="BIZ UDPゴシック" panose="020B0400000000000000" pitchFamily="50" charset="-128"/>
              </a:rPr>
              <a:t>昭和５０年代後半造成　高齢化率高い</a:t>
            </a:r>
            <a:endParaRPr lang="en-US" altLang="ja-JP" sz="8800" b="1" dirty="0">
              <a:latin typeface="BIZ UDPゴシック" panose="020B0400000000000000" pitchFamily="50" charset="-128"/>
              <a:ea typeface="BIZ UDPゴシック" panose="020B0400000000000000" pitchFamily="50" charset="-128"/>
            </a:endParaRPr>
          </a:p>
          <a:p>
            <a:endParaRPr lang="en-US" altLang="ja-JP" sz="8800" b="1" dirty="0">
              <a:latin typeface="BIZ UDPゴシック" panose="020B0400000000000000" pitchFamily="50" charset="-128"/>
              <a:ea typeface="BIZ UDPゴシック" panose="020B0400000000000000" pitchFamily="50" charset="-128"/>
            </a:endParaRPr>
          </a:p>
          <a:p>
            <a:pPr marL="0" indent="0">
              <a:buNone/>
            </a:pPr>
            <a:r>
              <a:rPr lang="ja-JP" altLang="en-US" sz="9600" b="1" dirty="0">
                <a:solidFill>
                  <a:srgbClr val="002060"/>
                </a:solidFill>
                <a:latin typeface="BIZ UDPゴシック" panose="020B0400000000000000" pitchFamily="50" charset="-128"/>
                <a:ea typeface="BIZ UDPゴシック" panose="020B0400000000000000" pitchFamily="50" charset="-128"/>
              </a:rPr>
              <a:t>ー　ハザードマップ災害評価　ー</a:t>
            </a:r>
            <a:endParaRPr lang="en-US" altLang="ja-JP" sz="9600" b="1" dirty="0">
              <a:solidFill>
                <a:srgbClr val="002060"/>
              </a:solidFill>
              <a:latin typeface="BIZ UDPゴシック" panose="020B0400000000000000" pitchFamily="50" charset="-128"/>
              <a:ea typeface="BIZ UDPゴシック" panose="020B0400000000000000" pitchFamily="50" charset="-128"/>
            </a:endParaRPr>
          </a:p>
          <a:p>
            <a:pPr marL="0" indent="0">
              <a:buNone/>
            </a:pPr>
            <a:r>
              <a:rPr lang="ja-JP" altLang="en-US" sz="8800" b="1" dirty="0">
                <a:solidFill>
                  <a:srgbClr val="002060"/>
                </a:solidFill>
                <a:latin typeface="BIZ UDPゴシック" panose="020B0400000000000000" pitchFamily="50" charset="-128"/>
                <a:ea typeface="BIZ UDPゴシック" panose="020B0400000000000000" pitchFamily="50" charset="-128"/>
              </a:rPr>
              <a:t>・外水氾濫（利根川）：５</a:t>
            </a:r>
            <a:r>
              <a:rPr lang="en-US" altLang="ja-JP" sz="8800" b="1" dirty="0">
                <a:solidFill>
                  <a:srgbClr val="002060"/>
                </a:solidFill>
                <a:latin typeface="BIZ UDPゴシック" panose="020B0400000000000000" pitchFamily="50" charset="-128"/>
                <a:ea typeface="BIZ UDPゴシック" panose="020B0400000000000000" pitchFamily="50" charset="-128"/>
              </a:rPr>
              <a:t>M</a:t>
            </a:r>
            <a:r>
              <a:rPr lang="ja-JP" altLang="en-US" sz="8800" b="1" dirty="0">
                <a:solidFill>
                  <a:srgbClr val="002060"/>
                </a:solidFill>
                <a:latin typeface="BIZ UDPゴシック" panose="020B0400000000000000" pitchFamily="50" charset="-128"/>
                <a:ea typeface="BIZ UDPゴシック" panose="020B0400000000000000" pitchFamily="50" charset="-128"/>
              </a:rPr>
              <a:t>以上の浸水、最長</a:t>
            </a:r>
            <a:r>
              <a:rPr lang="en-US" altLang="ja-JP" sz="8800" b="1" dirty="0">
                <a:solidFill>
                  <a:srgbClr val="002060"/>
                </a:solidFill>
                <a:latin typeface="BIZ UDPゴシック" panose="020B0400000000000000" pitchFamily="50" charset="-128"/>
                <a:ea typeface="BIZ UDPゴシック" panose="020B0400000000000000" pitchFamily="50" charset="-128"/>
              </a:rPr>
              <a:t>1</a:t>
            </a:r>
            <a:r>
              <a:rPr lang="ja-JP" altLang="en-US" sz="8800" b="1" dirty="0">
                <a:solidFill>
                  <a:srgbClr val="002060"/>
                </a:solidFill>
                <a:latin typeface="BIZ UDPゴシック" panose="020B0400000000000000" pitchFamily="50" charset="-128"/>
                <a:ea typeface="BIZ UDPゴシック" panose="020B0400000000000000" pitchFamily="50" charset="-128"/>
              </a:rPr>
              <a:t>週間</a:t>
            </a:r>
            <a:endParaRPr lang="en-US" altLang="ja-JP" sz="8800" b="1" dirty="0">
              <a:solidFill>
                <a:srgbClr val="002060"/>
              </a:solidFill>
              <a:latin typeface="BIZ UDPゴシック" panose="020B0400000000000000" pitchFamily="50" charset="-128"/>
              <a:ea typeface="BIZ UDPゴシック" panose="020B0400000000000000" pitchFamily="50" charset="-128"/>
            </a:endParaRPr>
          </a:p>
          <a:p>
            <a:pPr marL="0" indent="0">
              <a:buNone/>
            </a:pPr>
            <a:r>
              <a:rPr lang="ja-JP" altLang="en-US" sz="8800" b="1" dirty="0">
                <a:solidFill>
                  <a:srgbClr val="002060"/>
                </a:solidFill>
                <a:latin typeface="BIZ UDPゴシック" panose="020B0400000000000000" pitchFamily="50" charset="-128"/>
                <a:ea typeface="BIZ UDPゴシック" panose="020B0400000000000000" pitchFamily="50" charset="-128"/>
              </a:rPr>
              <a:t>・内水氾濫　令和５年２件の床下浸水</a:t>
            </a:r>
            <a:endParaRPr lang="en-US" altLang="ja-JP" sz="8800" b="1" dirty="0">
              <a:solidFill>
                <a:srgbClr val="002060"/>
              </a:solidFill>
              <a:latin typeface="BIZ UDPゴシック" panose="020B0400000000000000" pitchFamily="50" charset="-128"/>
              <a:ea typeface="BIZ UDPゴシック" panose="020B0400000000000000" pitchFamily="50" charset="-128"/>
            </a:endParaRPr>
          </a:p>
          <a:p>
            <a:pPr marL="0" indent="0">
              <a:buNone/>
            </a:pPr>
            <a:r>
              <a:rPr lang="ja-JP" altLang="en-US" sz="8800" b="1" dirty="0">
                <a:solidFill>
                  <a:srgbClr val="002060"/>
                </a:solidFill>
                <a:latin typeface="BIZ UDPゴシック" panose="020B0400000000000000" pitchFamily="50" charset="-128"/>
                <a:ea typeface="BIZ UDPゴシック" panose="020B0400000000000000" pitchFamily="50" charset="-128"/>
              </a:rPr>
              <a:t>・地震：揺れやすい（造成以前は湿地）</a:t>
            </a:r>
            <a:endParaRPr lang="en-US" altLang="ja-JP" sz="8800" b="1" dirty="0">
              <a:solidFill>
                <a:srgbClr val="002060"/>
              </a:solidFill>
              <a:latin typeface="BIZ UDPゴシック" panose="020B0400000000000000" pitchFamily="50" charset="-128"/>
              <a:ea typeface="BIZ UDPゴシック" panose="020B0400000000000000" pitchFamily="50" charset="-128"/>
            </a:endParaRPr>
          </a:p>
          <a:p>
            <a:pPr marL="0" indent="0">
              <a:buNone/>
            </a:pPr>
            <a:r>
              <a:rPr lang="ja-JP" altLang="en-US" sz="8800" b="1" dirty="0">
                <a:solidFill>
                  <a:srgbClr val="002060"/>
                </a:solidFill>
                <a:latin typeface="BIZ UDPゴシック" panose="020B0400000000000000" pitchFamily="50" charset="-128"/>
                <a:ea typeface="BIZ UDPゴシック" panose="020B0400000000000000" pitchFamily="50" charset="-128"/>
              </a:rPr>
              <a:t>・液状化率大きい</a:t>
            </a:r>
            <a:endParaRPr lang="en-US" altLang="ja-JP" sz="8800" b="1" dirty="0">
              <a:solidFill>
                <a:srgbClr val="002060"/>
              </a:solidFill>
              <a:latin typeface="BIZ UDPゴシック" panose="020B0400000000000000" pitchFamily="50" charset="-128"/>
              <a:ea typeface="BIZ UDPゴシック" panose="020B0400000000000000" pitchFamily="50" charset="-128"/>
            </a:endParaRPr>
          </a:p>
          <a:p>
            <a:pPr marL="0" indent="0">
              <a:buNone/>
            </a:pPr>
            <a:endParaRPr lang="en-US" altLang="ja-JP" sz="8800" b="1" dirty="0">
              <a:latin typeface="BIZ UDPゴシック" panose="020B0400000000000000" pitchFamily="50" charset="-128"/>
              <a:ea typeface="BIZ UDPゴシック" panose="020B0400000000000000" pitchFamily="50" charset="-128"/>
            </a:endParaRPr>
          </a:p>
          <a:p>
            <a:pPr marL="0" indent="0">
              <a:buNone/>
            </a:pPr>
            <a:r>
              <a:rPr lang="ja-JP" altLang="en-US" sz="8800" b="1" dirty="0">
                <a:solidFill>
                  <a:schemeClr val="tx1">
                    <a:lumMod val="50000"/>
                    <a:lumOff val="50000"/>
                  </a:schemeClr>
                </a:solidFill>
                <a:latin typeface="BIZ UDPゴシック" panose="020B0400000000000000" pitchFamily="50" charset="-128"/>
                <a:ea typeface="BIZ UDPゴシック" panose="020B0400000000000000" pitchFamily="50" charset="-128"/>
              </a:rPr>
              <a:t>・木造密集に近い（道路幅も大半が４Ｍ）</a:t>
            </a:r>
            <a:endParaRPr lang="en-US" altLang="ja-JP" sz="8800" b="1" dirty="0">
              <a:solidFill>
                <a:schemeClr val="tx1">
                  <a:lumMod val="50000"/>
                  <a:lumOff val="50000"/>
                </a:schemeClr>
              </a:solidFill>
              <a:latin typeface="BIZ UDPゴシック" panose="020B0400000000000000" pitchFamily="50" charset="-128"/>
              <a:ea typeface="BIZ UDPゴシック" panose="020B0400000000000000" pitchFamily="50" charset="-128"/>
            </a:endParaRPr>
          </a:p>
          <a:p>
            <a:pPr marL="0" indent="0">
              <a:buNone/>
            </a:pPr>
            <a:r>
              <a:rPr lang="ja-JP" altLang="en-US" sz="2400" b="1" dirty="0">
                <a:latin typeface="+mj-ea"/>
                <a:ea typeface="+mj-ea"/>
              </a:rPr>
              <a:t>　</a:t>
            </a:r>
            <a:endParaRPr lang="en-US" altLang="ja-JP" sz="2400" b="1" dirty="0">
              <a:latin typeface="+mj-ea"/>
              <a:ea typeface="+mj-ea"/>
            </a:endParaRPr>
          </a:p>
          <a:p>
            <a:endParaRPr lang="en-US" altLang="ja-JP" sz="2400" b="1" dirty="0">
              <a:latin typeface="+mj-ea"/>
              <a:ea typeface="+mj-ea"/>
            </a:endParaRPr>
          </a:p>
          <a:p>
            <a:endParaRPr lang="en-US" altLang="ja-JP" sz="2400" b="1" dirty="0">
              <a:latin typeface="+mj-ea"/>
              <a:ea typeface="+mj-ea"/>
            </a:endParaRPr>
          </a:p>
          <a:p>
            <a:endParaRPr lang="en-US" altLang="ja-JP" sz="2400" b="1" dirty="0">
              <a:latin typeface="+mj-ea"/>
              <a:ea typeface="+mj-ea"/>
            </a:endParaRPr>
          </a:p>
          <a:p>
            <a:endParaRPr lang="ja-JP" altLang="en-US" dirty="0"/>
          </a:p>
        </p:txBody>
      </p:sp>
      <p:pic>
        <p:nvPicPr>
          <p:cNvPr id="3" name="図 2" descr="マップ&#10;&#10;AI によって生成されたコンテンツは間違っている可能性があります。">
            <a:extLst>
              <a:ext uri="{FF2B5EF4-FFF2-40B4-BE49-F238E27FC236}">
                <a16:creationId xmlns:a16="http://schemas.microsoft.com/office/drawing/2014/main" id="{275D8DB8-0519-4169-F5F9-CEFE3C1056D2}"/>
              </a:ext>
            </a:extLst>
          </p:cNvPr>
          <p:cNvPicPr>
            <a:picLocks noChangeAspect="1"/>
          </p:cNvPicPr>
          <p:nvPr/>
        </p:nvPicPr>
        <p:blipFill>
          <a:blip r:embed="rId2"/>
          <a:stretch>
            <a:fillRect/>
          </a:stretch>
        </p:blipFill>
        <p:spPr>
          <a:xfrm>
            <a:off x="6528719" y="1954308"/>
            <a:ext cx="5529413" cy="4560115"/>
          </a:xfrm>
          <a:prstGeom prst="rect">
            <a:avLst/>
          </a:prstGeom>
        </p:spPr>
      </p:pic>
    </p:spTree>
    <p:extLst>
      <p:ext uri="{BB962C8B-B14F-4D97-AF65-F5344CB8AC3E}">
        <p14:creationId xmlns:p14="http://schemas.microsoft.com/office/powerpoint/2010/main" val="405569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hlinkClick r:id="rId2"/>
            <a:extLst>
              <a:ext uri="{FF2B5EF4-FFF2-40B4-BE49-F238E27FC236}">
                <a16:creationId xmlns:a16="http://schemas.microsoft.com/office/drawing/2014/main" id="{7131EBA8-8D95-325A-9946-22471154A85F}"/>
              </a:ext>
            </a:extLst>
          </p:cNvPr>
          <p:cNvSpPr txBox="1"/>
          <p:nvPr/>
        </p:nvSpPr>
        <p:spPr>
          <a:xfrm>
            <a:off x="438100" y="94902"/>
            <a:ext cx="10054049" cy="707886"/>
          </a:xfrm>
          <a:prstGeom prst="rect">
            <a:avLst/>
          </a:prstGeom>
          <a:noFill/>
        </p:spPr>
        <p:txBody>
          <a:bodyPr wrap="square" rtlCol="0">
            <a:spAutoFit/>
          </a:bodyPr>
          <a:lstStyle/>
          <a:p>
            <a:r>
              <a:rPr kumimoji="1" lang="ja-JP" altLang="en-US" sz="2400" b="1" dirty="0">
                <a:latin typeface="BIZ UDPゴシック" panose="020B0400000000000000" pitchFamily="50" charset="-128"/>
                <a:ea typeface="BIZ UDPゴシック" panose="020B0400000000000000" pitchFamily="50" charset="-128"/>
              </a:rPr>
              <a:t>外水氾濫（利根川氾濫）ー松園への影響予測ー</a:t>
            </a:r>
            <a:endParaRPr kumimoji="1" lang="en-US" altLang="ja-JP" sz="24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－国交省洪水シュミレーション－中央学院裏堤防決壊後の推移１</a:t>
            </a:r>
          </a:p>
        </p:txBody>
      </p:sp>
      <p:sp>
        <p:nvSpPr>
          <p:cNvPr id="12" name="テキスト ボックス 11">
            <a:extLst>
              <a:ext uri="{FF2B5EF4-FFF2-40B4-BE49-F238E27FC236}">
                <a16:creationId xmlns:a16="http://schemas.microsoft.com/office/drawing/2014/main" id="{02102808-A59B-66E7-3D3E-45F59A41D2FE}"/>
              </a:ext>
            </a:extLst>
          </p:cNvPr>
          <p:cNvSpPr txBox="1"/>
          <p:nvPr/>
        </p:nvSpPr>
        <p:spPr>
          <a:xfrm>
            <a:off x="881627" y="5198835"/>
            <a:ext cx="3535097" cy="400110"/>
          </a:xfrm>
          <a:prstGeom prst="rect">
            <a:avLst/>
          </a:prstGeom>
          <a:noFill/>
        </p:spPr>
        <p:txBody>
          <a:bodyPr wrap="square">
            <a:spAutoFit/>
          </a:bodyPr>
          <a:lstStyle/>
          <a:p>
            <a:r>
              <a:rPr kumimoji="1" lang="ja-JP" altLang="en-US" sz="2000" b="1" dirty="0">
                <a:latin typeface="BIZ UDPゴシック" panose="020B0400000000000000" pitchFamily="50" charset="-128"/>
                <a:ea typeface="BIZ UDPゴシック" panose="020B0400000000000000" pitchFamily="50" charset="-128"/>
              </a:rPr>
              <a:t>決壊後２時間　松園</a:t>
            </a:r>
          </a:p>
        </p:txBody>
      </p:sp>
      <p:sp>
        <p:nvSpPr>
          <p:cNvPr id="5" name="テキスト ボックス 4">
            <a:extLst>
              <a:ext uri="{FF2B5EF4-FFF2-40B4-BE49-F238E27FC236}">
                <a16:creationId xmlns:a16="http://schemas.microsoft.com/office/drawing/2014/main" id="{738E6188-5D54-BA2E-0985-A12E49034F0E}"/>
              </a:ext>
            </a:extLst>
          </p:cNvPr>
          <p:cNvSpPr txBox="1"/>
          <p:nvPr/>
        </p:nvSpPr>
        <p:spPr>
          <a:xfrm>
            <a:off x="8083224" y="1797365"/>
            <a:ext cx="2829193" cy="400110"/>
          </a:xfrm>
          <a:prstGeom prst="rect">
            <a:avLst/>
          </a:prstGeom>
          <a:noFill/>
        </p:spPr>
        <p:txBody>
          <a:bodyPr wrap="square">
            <a:spAutoFit/>
          </a:bodyPr>
          <a:lstStyle/>
          <a:p>
            <a:r>
              <a:rPr kumimoji="1" lang="ja-JP" altLang="en-US" sz="2000" b="1" dirty="0">
                <a:latin typeface="BIZ UDPゴシック" panose="020B0400000000000000" pitchFamily="50" charset="-128"/>
                <a:ea typeface="BIZ UDPゴシック" panose="020B0400000000000000" pitchFamily="50" charset="-128"/>
              </a:rPr>
              <a:t>決壊後２．５時間　松園</a:t>
            </a:r>
          </a:p>
        </p:txBody>
      </p:sp>
      <p:pic>
        <p:nvPicPr>
          <p:cNvPr id="13" name="図 12" descr="ダイアグラム&#10;&#10;AI によって生成されたコンテンツは間違っている可能性があります。">
            <a:extLst>
              <a:ext uri="{FF2B5EF4-FFF2-40B4-BE49-F238E27FC236}">
                <a16:creationId xmlns:a16="http://schemas.microsoft.com/office/drawing/2014/main" id="{70BA83B2-BDEF-2749-979C-31E7EC4088EB}"/>
              </a:ext>
            </a:extLst>
          </p:cNvPr>
          <p:cNvPicPr>
            <a:picLocks noChangeAspect="1"/>
          </p:cNvPicPr>
          <p:nvPr/>
        </p:nvPicPr>
        <p:blipFill>
          <a:blip r:embed="rId3"/>
          <a:stretch>
            <a:fillRect/>
          </a:stretch>
        </p:blipFill>
        <p:spPr>
          <a:xfrm>
            <a:off x="310900" y="1101577"/>
            <a:ext cx="5997302" cy="3800580"/>
          </a:xfrm>
          <a:prstGeom prst="rect">
            <a:avLst/>
          </a:prstGeom>
          <a:ln>
            <a:solidFill>
              <a:schemeClr val="tx1"/>
            </a:solidFill>
          </a:ln>
        </p:spPr>
      </p:pic>
      <p:pic>
        <p:nvPicPr>
          <p:cNvPr id="15" name="図 14" descr="ダイアグラム&#10;&#10;AI によって生成されたコンテンツは間違っている可能性があります。">
            <a:extLst>
              <a:ext uri="{FF2B5EF4-FFF2-40B4-BE49-F238E27FC236}">
                <a16:creationId xmlns:a16="http://schemas.microsoft.com/office/drawing/2014/main" id="{9D9A5264-BB71-B830-A11F-FFDB2766E408}"/>
              </a:ext>
            </a:extLst>
          </p:cNvPr>
          <p:cNvPicPr>
            <a:picLocks noChangeAspect="1"/>
          </p:cNvPicPr>
          <p:nvPr/>
        </p:nvPicPr>
        <p:blipFill>
          <a:blip r:embed="rId4"/>
          <a:stretch>
            <a:fillRect/>
          </a:stretch>
        </p:blipFill>
        <p:spPr>
          <a:xfrm>
            <a:off x="5246073" y="2790834"/>
            <a:ext cx="6738544" cy="3929079"/>
          </a:xfrm>
          <a:prstGeom prst="rect">
            <a:avLst/>
          </a:prstGeom>
          <a:ln>
            <a:solidFill>
              <a:schemeClr val="tx1"/>
            </a:solidFill>
          </a:ln>
        </p:spPr>
      </p:pic>
    </p:spTree>
    <p:extLst>
      <p:ext uri="{BB962C8B-B14F-4D97-AF65-F5344CB8AC3E}">
        <p14:creationId xmlns:p14="http://schemas.microsoft.com/office/powerpoint/2010/main" val="2938790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F761A9-5E4D-ED5F-89AE-E84A97D0557E}"/>
              </a:ext>
            </a:extLst>
          </p:cNvPr>
          <p:cNvSpPr>
            <a:spLocks noGrp="1"/>
          </p:cNvSpPr>
          <p:nvPr>
            <p:ph type="title"/>
          </p:nvPr>
        </p:nvSpPr>
        <p:spPr>
          <a:xfrm>
            <a:off x="677333" y="609600"/>
            <a:ext cx="8596669" cy="857061"/>
          </a:xfrm>
        </p:spPr>
        <p:txBody>
          <a:bodyPr>
            <a:normAutofit/>
          </a:bodyPr>
          <a:lstStyle/>
          <a:p>
            <a:r>
              <a:rPr lang="ja-JP" altLang="en-US" b="1" dirty="0">
                <a:solidFill>
                  <a:srgbClr val="002060"/>
                </a:solidFill>
              </a:rPr>
              <a:t>松園自治会の災害脆弱性ー２</a:t>
            </a:r>
            <a:endParaRPr kumimoji="1" lang="ja-JP" altLang="en-US" dirty="0">
              <a:solidFill>
                <a:srgbClr val="002060"/>
              </a:solidFill>
            </a:endParaRPr>
          </a:p>
        </p:txBody>
      </p:sp>
      <p:sp>
        <p:nvSpPr>
          <p:cNvPr id="3" name="コンテンツ プレースホルダー 2">
            <a:extLst>
              <a:ext uri="{FF2B5EF4-FFF2-40B4-BE49-F238E27FC236}">
                <a16:creationId xmlns:a16="http://schemas.microsoft.com/office/drawing/2014/main" id="{1B04A9B4-8E17-CCBD-5C8B-811F76C493E5}"/>
              </a:ext>
            </a:extLst>
          </p:cNvPr>
          <p:cNvSpPr>
            <a:spLocks noGrp="1"/>
          </p:cNvSpPr>
          <p:nvPr>
            <p:ph idx="1"/>
          </p:nvPr>
        </p:nvSpPr>
        <p:spPr>
          <a:xfrm>
            <a:off x="677333" y="1369033"/>
            <a:ext cx="8855965" cy="4796875"/>
          </a:xfrm>
        </p:spPr>
        <p:txBody>
          <a:bodyPr>
            <a:normAutofit fontScale="92500" lnSpcReduction="10000"/>
          </a:bodyPr>
          <a:lstStyle/>
          <a:p>
            <a:endParaRPr lang="en-US" altLang="ja-JP" sz="2400" dirty="0"/>
          </a:p>
          <a:p>
            <a:r>
              <a:rPr lang="ja-JP" altLang="en-US" sz="3000" b="1" dirty="0"/>
              <a:t>延焼火災：木造家屋が密集に近い状態</a:t>
            </a:r>
            <a:endParaRPr lang="en-US" altLang="ja-JP" sz="3000" b="1" dirty="0"/>
          </a:p>
          <a:p>
            <a:pPr marL="0" indent="0">
              <a:buNone/>
            </a:pPr>
            <a:r>
              <a:rPr lang="ja-JP" altLang="en-US" sz="2800" b="1" dirty="0">
                <a:solidFill>
                  <a:srgbClr val="002060"/>
                </a:solidFill>
              </a:rPr>
              <a:t>*</a:t>
            </a:r>
            <a:r>
              <a:rPr lang="ja-JP" altLang="en-US" sz="2600" b="1" dirty="0">
                <a:solidFill>
                  <a:srgbClr val="002060"/>
                </a:solidFill>
              </a:rPr>
              <a:t>木造</a:t>
            </a:r>
            <a:r>
              <a:rPr lang="en-US" altLang="ja-JP" sz="2600" b="1" dirty="0">
                <a:solidFill>
                  <a:srgbClr val="002060"/>
                </a:solidFill>
              </a:rPr>
              <a:t>2</a:t>
            </a:r>
            <a:r>
              <a:rPr lang="ja-JP" altLang="en-US" sz="2600" b="1" dirty="0">
                <a:solidFill>
                  <a:srgbClr val="002060"/>
                </a:solidFill>
              </a:rPr>
              <a:t>階建ての場合、延焼の可能性が低くなる距離は隣接境界線または道路の中心から</a:t>
            </a:r>
            <a:r>
              <a:rPr lang="en-US" altLang="ja-JP" sz="2600" b="1" dirty="0">
                <a:solidFill>
                  <a:srgbClr val="002060"/>
                </a:solidFill>
              </a:rPr>
              <a:t>5</a:t>
            </a:r>
            <a:r>
              <a:rPr lang="ja-JP" altLang="en-US" sz="2600" b="1" dirty="0">
                <a:solidFill>
                  <a:srgbClr val="002060"/>
                </a:solidFill>
              </a:rPr>
              <a:t>メートル以上とされる</a:t>
            </a:r>
            <a:endParaRPr lang="en-US" altLang="ja-JP" sz="2800" b="1" dirty="0"/>
          </a:p>
          <a:p>
            <a:r>
              <a:rPr lang="ja-JP" altLang="en-US" sz="3000" b="1" dirty="0"/>
              <a:t>道路幅で狭く（大半が</a:t>
            </a:r>
            <a:r>
              <a:rPr lang="en-US" altLang="ja-JP" sz="3000" b="1" dirty="0"/>
              <a:t>4</a:t>
            </a:r>
            <a:r>
              <a:rPr lang="ja-JP" altLang="en-US" sz="3000" b="1" dirty="0"/>
              <a:t>メートル幅）緊急自動車が侵入困難</a:t>
            </a:r>
            <a:endParaRPr lang="en-US" altLang="ja-JP" sz="3000" b="1" dirty="0"/>
          </a:p>
          <a:p>
            <a:endParaRPr lang="en-US" altLang="ja-JP" sz="2800" b="1" dirty="0"/>
          </a:p>
          <a:p>
            <a:r>
              <a:rPr lang="ja-JP" altLang="en-US" sz="3000" b="1" dirty="0"/>
              <a:t>盛土造成を支える古い擁壁</a:t>
            </a:r>
            <a:endParaRPr lang="en-US" altLang="ja-JP" sz="3000" b="1" dirty="0"/>
          </a:p>
          <a:p>
            <a:endParaRPr lang="en-US" altLang="ja-JP" sz="3000" b="1" dirty="0"/>
          </a:p>
          <a:p>
            <a:r>
              <a:rPr lang="ja-JP" altLang="en-US" sz="3000" b="1" dirty="0"/>
              <a:t>上水道の耐震化（震度</a:t>
            </a:r>
            <a:r>
              <a:rPr lang="en-US" altLang="ja-JP" sz="3000" b="1" dirty="0"/>
              <a:t>6</a:t>
            </a:r>
            <a:r>
              <a:rPr lang="ja-JP" altLang="en-US" sz="3000" b="1" dirty="0"/>
              <a:t>強）達成率が約</a:t>
            </a:r>
            <a:r>
              <a:rPr lang="en-US" altLang="ja-JP" sz="3000" b="1" dirty="0"/>
              <a:t>5</a:t>
            </a:r>
            <a:r>
              <a:rPr lang="ja-JP" altLang="en-US" sz="3000" b="1" dirty="0"/>
              <a:t>割</a:t>
            </a:r>
            <a:endParaRPr lang="en-US" altLang="ja-JP" sz="3000" b="1" dirty="0"/>
          </a:p>
          <a:p>
            <a:endParaRPr lang="en-US" altLang="ja-JP" sz="3000" b="1" dirty="0"/>
          </a:p>
          <a:p>
            <a:endParaRPr lang="en-US" altLang="ja-JP" sz="2400" dirty="0"/>
          </a:p>
          <a:p>
            <a:endParaRPr kumimoji="1" lang="ja-JP" altLang="en-US" dirty="0"/>
          </a:p>
        </p:txBody>
      </p:sp>
    </p:spTree>
    <p:extLst>
      <p:ext uri="{BB962C8B-B14F-4D97-AF65-F5344CB8AC3E}">
        <p14:creationId xmlns:p14="http://schemas.microsoft.com/office/powerpoint/2010/main" val="2229995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FDF876-6693-C8E3-342B-FEE9AAAC0528}"/>
              </a:ext>
            </a:extLst>
          </p:cNvPr>
          <p:cNvSpPr>
            <a:spLocks noGrp="1"/>
          </p:cNvSpPr>
          <p:nvPr>
            <p:ph type="title"/>
          </p:nvPr>
        </p:nvSpPr>
        <p:spPr>
          <a:xfrm>
            <a:off x="677332" y="301303"/>
            <a:ext cx="8596668" cy="1320800"/>
          </a:xfrm>
        </p:spPr>
        <p:txBody>
          <a:bodyPr/>
          <a:lstStyle/>
          <a:p>
            <a:r>
              <a:rPr kumimoji="1" lang="ja-JP" altLang="en-US" b="1" dirty="0">
                <a:solidFill>
                  <a:srgbClr val="002060"/>
                </a:solidFill>
              </a:rPr>
              <a:t>過去から学ぶ（</a:t>
            </a:r>
            <a:r>
              <a:rPr lang="ja-JP" altLang="en-US" b="1" dirty="0">
                <a:solidFill>
                  <a:srgbClr val="002060"/>
                </a:solidFill>
              </a:rPr>
              <a:t>大地震</a:t>
            </a:r>
            <a:r>
              <a:rPr kumimoji="1" lang="ja-JP" altLang="en-US" b="1" dirty="0">
                <a:solidFill>
                  <a:srgbClr val="002060"/>
                </a:solidFill>
              </a:rPr>
              <a:t>）</a:t>
            </a:r>
          </a:p>
        </p:txBody>
      </p:sp>
      <p:sp>
        <p:nvSpPr>
          <p:cNvPr id="6" name="フリーフォーム: 図形 5">
            <a:extLst>
              <a:ext uri="{FF2B5EF4-FFF2-40B4-BE49-F238E27FC236}">
                <a16:creationId xmlns:a16="http://schemas.microsoft.com/office/drawing/2014/main" id="{72050854-62AC-5AD1-4577-5D8DC98456E6}"/>
              </a:ext>
            </a:extLst>
          </p:cNvPr>
          <p:cNvSpPr/>
          <p:nvPr/>
        </p:nvSpPr>
        <p:spPr>
          <a:xfrm>
            <a:off x="258650" y="1804568"/>
            <a:ext cx="9393916" cy="2069119"/>
          </a:xfrm>
          <a:custGeom>
            <a:avLst/>
            <a:gdLst>
              <a:gd name="connsiteX0" fmla="*/ 0 w 9325003"/>
              <a:gd name="connsiteY0" fmla="*/ 0 h 2381400"/>
              <a:gd name="connsiteX1" fmla="*/ 9325003 w 9325003"/>
              <a:gd name="connsiteY1" fmla="*/ 0 h 2381400"/>
              <a:gd name="connsiteX2" fmla="*/ 9325003 w 9325003"/>
              <a:gd name="connsiteY2" fmla="*/ 2381400 h 2381400"/>
              <a:gd name="connsiteX3" fmla="*/ 0 w 9325003"/>
              <a:gd name="connsiteY3" fmla="*/ 2381400 h 2381400"/>
              <a:gd name="connsiteX4" fmla="*/ 0 w 9325003"/>
              <a:gd name="connsiteY4" fmla="*/ 0 h 238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5003" h="2381400">
                <a:moveTo>
                  <a:pt x="0" y="0"/>
                </a:moveTo>
                <a:lnTo>
                  <a:pt x="9325003" y="0"/>
                </a:lnTo>
                <a:lnTo>
                  <a:pt x="9325003" y="2381400"/>
                </a:lnTo>
                <a:lnTo>
                  <a:pt x="0" y="2381400"/>
                </a:lnTo>
                <a:lnTo>
                  <a:pt x="0" y="0"/>
                </a:lnTo>
                <a:close/>
              </a:path>
            </a:pathLst>
          </a:custGeom>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3724" tIns="291592" rIns="723724" bIns="113792" numCol="1" spcCol="1270" anchor="t" anchorCtr="0">
            <a:noAutofit/>
          </a:bodyPr>
          <a:lstStyle/>
          <a:p>
            <a:pPr marL="171450" lvl="1" indent="-171450" defTabSz="711200">
              <a:lnSpc>
                <a:spcPct val="90000"/>
              </a:lnSpc>
              <a:spcBef>
                <a:spcPct val="0"/>
              </a:spcBef>
              <a:spcAft>
                <a:spcPct val="15000"/>
              </a:spcAft>
              <a:buChar char="•"/>
            </a:pPr>
            <a:r>
              <a:rPr kumimoji="1" lang="ja-JP" altLang="en-US" sz="2800" b="1" dirty="0">
                <a:solidFill>
                  <a:schemeClr val="tx1">
                    <a:lumMod val="75000"/>
                    <a:lumOff val="25000"/>
                  </a:schemeClr>
                </a:solidFill>
              </a:rPr>
              <a:t>家屋・家具の倒壊での死傷者８０％以上</a:t>
            </a:r>
          </a:p>
          <a:p>
            <a:pPr marL="171450" lvl="1" indent="-171450" defTabSz="711200">
              <a:lnSpc>
                <a:spcPct val="90000"/>
              </a:lnSpc>
              <a:spcBef>
                <a:spcPct val="0"/>
              </a:spcBef>
              <a:spcAft>
                <a:spcPct val="15000"/>
              </a:spcAft>
              <a:buChar char="•"/>
            </a:pPr>
            <a:r>
              <a:rPr kumimoji="1" lang="ja-JP" altLang="en-US" sz="2800" b="1" dirty="0">
                <a:solidFill>
                  <a:schemeClr val="tx1">
                    <a:lumMod val="75000"/>
                    <a:lumOff val="25000"/>
                  </a:schemeClr>
                </a:solidFill>
              </a:rPr>
              <a:t>火災による犠牲者</a:t>
            </a:r>
            <a:r>
              <a:rPr kumimoji="1" lang="en-US" altLang="ja-JP" sz="2800" b="1" dirty="0">
                <a:solidFill>
                  <a:schemeClr val="tx1">
                    <a:lumMod val="75000"/>
                    <a:lumOff val="25000"/>
                  </a:schemeClr>
                </a:solidFill>
              </a:rPr>
              <a:t>10</a:t>
            </a:r>
            <a:r>
              <a:rPr kumimoji="1" lang="ja-JP" altLang="en-US" sz="2800" b="1" dirty="0">
                <a:solidFill>
                  <a:schemeClr val="tx1">
                    <a:lumMod val="75000"/>
                    <a:lumOff val="25000"/>
                  </a:schemeClr>
                </a:solidFill>
              </a:rPr>
              <a:t>％</a:t>
            </a:r>
          </a:p>
          <a:p>
            <a:pPr marL="0" lvl="1" defTabSz="711200">
              <a:lnSpc>
                <a:spcPct val="90000"/>
              </a:lnSpc>
              <a:spcBef>
                <a:spcPct val="0"/>
              </a:spcBef>
              <a:spcAft>
                <a:spcPct val="15000"/>
              </a:spcAft>
            </a:pPr>
            <a:r>
              <a:rPr kumimoji="1" lang="ja-JP" altLang="en-US" sz="2800" b="1" dirty="0">
                <a:solidFill>
                  <a:srgbClr val="FF0000"/>
                </a:solidFill>
              </a:rPr>
              <a:t>救助された人の</a:t>
            </a:r>
            <a:r>
              <a:rPr kumimoji="1" lang="ja-JP" altLang="en-US" sz="2800" b="1" u="sng" dirty="0">
                <a:solidFill>
                  <a:srgbClr val="FF0000"/>
                </a:solidFill>
              </a:rPr>
              <a:t>８０％は近隣・家族による</a:t>
            </a:r>
          </a:p>
          <a:p>
            <a:pPr marL="0" lvl="1" defTabSz="711200">
              <a:lnSpc>
                <a:spcPct val="90000"/>
              </a:lnSpc>
              <a:spcBef>
                <a:spcPct val="0"/>
              </a:spcBef>
              <a:spcAft>
                <a:spcPct val="15000"/>
              </a:spcAft>
            </a:pPr>
            <a:r>
              <a:rPr kumimoji="1" lang="ja-JP" altLang="en-US" sz="2800" b="1" dirty="0">
                <a:solidFill>
                  <a:srgbClr val="FF0000"/>
                </a:solidFill>
              </a:rPr>
              <a:t>（消防・救急が機能しだしたのは</a:t>
            </a:r>
            <a:r>
              <a:rPr kumimoji="1" lang="en-US" altLang="ja-JP" sz="2800" b="1" dirty="0">
                <a:solidFill>
                  <a:srgbClr val="FF0000"/>
                </a:solidFill>
              </a:rPr>
              <a:t>12</a:t>
            </a:r>
            <a:r>
              <a:rPr kumimoji="1" lang="ja-JP" altLang="en-US" sz="2800" b="1" dirty="0">
                <a:solidFill>
                  <a:srgbClr val="FF0000"/>
                </a:solidFill>
              </a:rPr>
              <a:t>時間後）　　　　　　　　　　　　　　</a:t>
            </a:r>
          </a:p>
        </p:txBody>
      </p:sp>
      <p:sp>
        <p:nvSpPr>
          <p:cNvPr id="7" name="フリーフォーム: 図形 6">
            <a:extLst>
              <a:ext uri="{FF2B5EF4-FFF2-40B4-BE49-F238E27FC236}">
                <a16:creationId xmlns:a16="http://schemas.microsoft.com/office/drawing/2014/main" id="{6045D8DC-8024-A9BA-D9B3-5EA100118BAA}"/>
              </a:ext>
            </a:extLst>
          </p:cNvPr>
          <p:cNvSpPr/>
          <p:nvPr/>
        </p:nvSpPr>
        <p:spPr>
          <a:xfrm>
            <a:off x="379812" y="1115544"/>
            <a:ext cx="9151593" cy="749924"/>
          </a:xfrm>
          <a:custGeom>
            <a:avLst/>
            <a:gdLst>
              <a:gd name="connsiteX0" fmla="*/ 0 w 6527502"/>
              <a:gd name="connsiteY0" fmla="*/ 68881 h 413280"/>
              <a:gd name="connsiteX1" fmla="*/ 68881 w 6527502"/>
              <a:gd name="connsiteY1" fmla="*/ 0 h 413280"/>
              <a:gd name="connsiteX2" fmla="*/ 6458621 w 6527502"/>
              <a:gd name="connsiteY2" fmla="*/ 0 h 413280"/>
              <a:gd name="connsiteX3" fmla="*/ 6527502 w 6527502"/>
              <a:gd name="connsiteY3" fmla="*/ 68881 h 413280"/>
              <a:gd name="connsiteX4" fmla="*/ 6527502 w 6527502"/>
              <a:gd name="connsiteY4" fmla="*/ 344399 h 413280"/>
              <a:gd name="connsiteX5" fmla="*/ 6458621 w 6527502"/>
              <a:gd name="connsiteY5" fmla="*/ 413280 h 413280"/>
              <a:gd name="connsiteX6" fmla="*/ 68881 w 6527502"/>
              <a:gd name="connsiteY6" fmla="*/ 413280 h 413280"/>
              <a:gd name="connsiteX7" fmla="*/ 0 w 6527502"/>
              <a:gd name="connsiteY7" fmla="*/ 344399 h 413280"/>
              <a:gd name="connsiteX8" fmla="*/ 0 w 6527502"/>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7502" h="413280">
                <a:moveTo>
                  <a:pt x="0" y="68881"/>
                </a:moveTo>
                <a:cubicBezTo>
                  <a:pt x="0" y="30839"/>
                  <a:pt x="30839" y="0"/>
                  <a:pt x="68881" y="0"/>
                </a:cubicBezTo>
                <a:lnTo>
                  <a:pt x="6458621" y="0"/>
                </a:lnTo>
                <a:cubicBezTo>
                  <a:pt x="6496663" y="0"/>
                  <a:pt x="6527502" y="30839"/>
                  <a:pt x="6527502" y="68881"/>
                </a:cubicBezTo>
                <a:lnTo>
                  <a:pt x="6527502" y="344399"/>
                </a:lnTo>
                <a:cubicBezTo>
                  <a:pt x="6527502" y="382441"/>
                  <a:pt x="6496663" y="413280"/>
                  <a:pt x="6458621" y="413280"/>
                </a:cubicBezTo>
                <a:lnTo>
                  <a:pt x="68881" y="413280"/>
                </a:lnTo>
                <a:cubicBezTo>
                  <a:pt x="30839" y="413280"/>
                  <a:pt x="0" y="382441"/>
                  <a:pt x="0" y="344399"/>
                </a:cubicBezTo>
                <a:lnTo>
                  <a:pt x="0" y="68881"/>
                </a:lnTo>
                <a:close/>
              </a:path>
            </a:pathLst>
          </a:custGeom>
          <a:solidFill>
            <a:srgbClr val="0070C0"/>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6899" tIns="20175" rIns="266899" bIns="20175" numCol="1" spcCol="1270" anchor="ctr" anchorCtr="0">
            <a:noAutofit/>
          </a:bodyPr>
          <a:lstStyle/>
          <a:p>
            <a:pPr defTabSz="622300">
              <a:lnSpc>
                <a:spcPct val="90000"/>
              </a:lnSpc>
              <a:spcBef>
                <a:spcPct val="0"/>
              </a:spcBef>
              <a:spcAft>
                <a:spcPct val="35000"/>
              </a:spcAft>
            </a:pPr>
            <a:r>
              <a:rPr kumimoji="1" lang="ja-JP" altLang="en-US" sz="2800" b="1" dirty="0">
                <a:solidFill>
                  <a:schemeClr val="bg1"/>
                </a:solidFill>
              </a:rPr>
              <a:t>阪神淡路等の教訓１：大災害時に公助は期待できない</a:t>
            </a:r>
          </a:p>
        </p:txBody>
      </p:sp>
      <p:sp>
        <p:nvSpPr>
          <p:cNvPr id="8" name="フリーフォーム: 図形 7">
            <a:extLst>
              <a:ext uri="{FF2B5EF4-FFF2-40B4-BE49-F238E27FC236}">
                <a16:creationId xmlns:a16="http://schemas.microsoft.com/office/drawing/2014/main" id="{FA8BC5D7-3D97-CB22-6DBB-E9C76F79E8DD}"/>
              </a:ext>
            </a:extLst>
          </p:cNvPr>
          <p:cNvSpPr/>
          <p:nvPr/>
        </p:nvSpPr>
        <p:spPr>
          <a:xfrm>
            <a:off x="313164" y="5235767"/>
            <a:ext cx="10067453" cy="1057718"/>
          </a:xfrm>
          <a:custGeom>
            <a:avLst/>
            <a:gdLst>
              <a:gd name="connsiteX0" fmla="*/ 0 w 9325003"/>
              <a:gd name="connsiteY0" fmla="*/ 0 h 793800"/>
              <a:gd name="connsiteX1" fmla="*/ 9325003 w 9325003"/>
              <a:gd name="connsiteY1" fmla="*/ 0 h 793800"/>
              <a:gd name="connsiteX2" fmla="*/ 9325003 w 9325003"/>
              <a:gd name="connsiteY2" fmla="*/ 793800 h 793800"/>
              <a:gd name="connsiteX3" fmla="*/ 0 w 9325003"/>
              <a:gd name="connsiteY3" fmla="*/ 793800 h 793800"/>
              <a:gd name="connsiteX4" fmla="*/ 0 w 9325003"/>
              <a:gd name="connsiteY4" fmla="*/ 0 h 7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5003" h="793800">
                <a:moveTo>
                  <a:pt x="0" y="0"/>
                </a:moveTo>
                <a:lnTo>
                  <a:pt x="9325003" y="0"/>
                </a:lnTo>
                <a:lnTo>
                  <a:pt x="9325003" y="793800"/>
                </a:lnTo>
                <a:lnTo>
                  <a:pt x="0" y="793800"/>
                </a:lnTo>
                <a:lnTo>
                  <a:pt x="0" y="0"/>
                </a:lnTo>
                <a:close/>
              </a:path>
            </a:pathLst>
          </a:custGeom>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3724" tIns="291592" rIns="723724" bIns="113792" numCol="1" spcCol="1270" anchor="t" anchorCtr="0">
            <a:noAutofit/>
          </a:bodyPr>
          <a:lstStyle/>
          <a:p>
            <a:pPr marL="171450" lvl="1" indent="-171450" defTabSz="711200">
              <a:lnSpc>
                <a:spcPct val="90000"/>
              </a:lnSpc>
              <a:spcBef>
                <a:spcPct val="0"/>
              </a:spcBef>
              <a:spcAft>
                <a:spcPct val="15000"/>
              </a:spcAft>
              <a:buChar char="•"/>
            </a:pPr>
            <a:r>
              <a:rPr kumimoji="1" lang="ja-JP" altLang="en-US" sz="2800" b="1" dirty="0">
                <a:solidFill>
                  <a:schemeClr val="tx1">
                    <a:lumMod val="75000"/>
                    <a:lumOff val="25000"/>
                  </a:schemeClr>
                </a:solidFill>
              </a:rPr>
              <a:t>震度７の連続で新耐震基準（</a:t>
            </a:r>
            <a:r>
              <a:rPr kumimoji="1" lang="en-US" altLang="ja-JP" sz="2800" b="1" dirty="0">
                <a:solidFill>
                  <a:schemeClr val="tx1">
                    <a:lumMod val="75000"/>
                    <a:lumOff val="25000"/>
                  </a:schemeClr>
                </a:solidFill>
              </a:rPr>
              <a:t>1991</a:t>
            </a:r>
            <a:r>
              <a:rPr kumimoji="1" lang="ja-JP" altLang="en-US" sz="2800" b="1" dirty="0">
                <a:solidFill>
                  <a:schemeClr val="tx1">
                    <a:lumMod val="75000"/>
                    <a:lumOff val="25000"/>
                  </a:schemeClr>
                </a:solidFill>
              </a:rPr>
              <a:t>年及び</a:t>
            </a:r>
            <a:r>
              <a:rPr kumimoji="1" lang="en-US" altLang="ja-JP" sz="2800" b="1" dirty="0">
                <a:solidFill>
                  <a:schemeClr val="tx1">
                    <a:lumMod val="75000"/>
                    <a:lumOff val="25000"/>
                  </a:schemeClr>
                </a:solidFill>
              </a:rPr>
              <a:t>2000</a:t>
            </a:r>
            <a:r>
              <a:rPr kumimoji="1" lang="ja-JP" altLang="en-US" sz="2800" b="1" dirty="0">
                <a:solidFill>
                  <a:schemeClr val="tx1">
                    <a:lumMod val="75000"/>
                    <a:lumOff val="25000"/>
                  </a:schemeClr>
                </a:solidFill>
              </a:rPr>
              <a:t>年）を満たした住宅も約１０％～３０％が全・半倒壊</a:t>
            </a:r>
          </a:p>
        </p:txBody>
      </p:sp>
      <p:sp>
        <p:nvSpPr>
          <p:cNvPr id="9" name="フリーフォーム: 図形 8">
            <a:extLst>
              <a:ext uri="{FF2B5EF4-FFF2-40B4-BE49-F238E27FC236}">
                <a16:creationId xmlns:a16="http://schemas.microsoft.com/office/drawing/2014/main" id="{B74134BC-5D0C-EEB4-4172-B3142353D58C}"/>
              </a:ext>
            </a:extLst>
          </p:cNvPr>
          <p:cNvSpPr/>
          <p:nvPr/>
        </p:nvSpPr>
        <p:spPr>
          <a:xfrm>
            <a:off x="379812" y="4714679"/>
            <a:ext cx="7786262" cy="679009"/>
          </a:xfrm>
          <a:custGeom>
            <a:avLst/>
            <a:gdLst>
              <a:gd name="connsiteX0" fmla="*/ 0 w 6527502"/>
              <a:gd name="connsiteY0" fmla="*/ 68881 h 413280"/>
              <a:gd name="connsiteX1" fmla="*/ 68881 w 6527502"/>
              <a:gd name="connsiteY1" fmla="*/ 0 h 413280"/>
              <a:gd name="connsiteX2" fmla="*/ 6458621 w 6527502"/>
              <a:gd name="connsiteY2" fmla="*/ 0 h 413280"/>
              <a:gd name="connsiteX3" fmla="*/ 6527502 w 6527502"/>
              <a:gd name="connsiteY3" fmla="*/ 68881 h 413280"/>
              <a:gd name="connsiteX4" fmla="*/ 6527502 w 6527502"/>
              <a:gd name="connsiteY4" fmla="*/ 344399 h 413280"/>
              <a:gd name="connsiteX5" fmla="*/ 6458621 w 6527502"/>
              <a:gd name="connsiteY5" fmla="*/ 413280 h 413280"/>
              <a:gd name="connsiteX6" fmla="*/ 68881 w 6527502"/>
              <a:gd name="connsiteY6" fmla="*/ 413280 h 413280"/>
              <a:gd name="connsiteX7" fmla="*/ 0 w 6527502"/>
              <a:gd name="connsiteY7" fmla="*/ 344399 h 413280"/>
              <a:gd name="connsiteX8" fmla="*/ 0 w 6527502"/>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7502" h="413280">
                <a:moveTo>
                  <a:pt x="0" y="68881"/>
                </a:moveTo>
                <a:cubicBezTo>
                  <a:pt x="0" y="30839"/>
                  <a:pt x="30839" y="0"/>
                  <a:pt x="68881" y="0"/>
                </a:cubicBezTo>
                <a:lnTo>
                  <a:pt x="6458621" y="0"/>
                </a:lnTo>
                <a:cubicBezTo>
                  <a:pt x="6496663" y="0"/>
                  <a:pt x="6527502" y="30839"/>
                  <a:pt x="6527502" y="68881"/>
                </a:cubicBezTo>
                <a:lnTo>
                  <a:pt x="6527502" y="344399"/>
                </a:lnTo>
                <a:cubicBezTo>
                  <a:pt x="6527502" y="382441"/>
                  <a:pt x="6496663" y="413280"/>
                  <a:pt x="6458621" y="413280"/>
                </a:cubicBezTo>
                <a:lnTo>
                  <a:pt x="68881" y="413280"/>
                </a:lnTo>
                <a:cubicBezTo>
                  <a:pt x="30839" y="413280"/>
                  <a:pt x="0" y="382441"/>
                  <a:pt x="0" y="344399"/>
                </a:cubicBezTo>
                <a:lnTo>
                  <a:pt x="0" y="68881"/>
                </a:lnTo>
                <a:close/>
              </a:path>
            </a:pathLst>
          </a:custGeom>
          <a:solidFill>
            <a:srgbClr val="0070C0"/>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6899" tIns="20175" rIns="266899" bIns="20175" numCol="1" spcCol="1270" anchor="ctr" anchorCtr="0">
            <a:noAutofit/>
          </a:bodyPr>
          <a:lstStyle/>
          <a:p>
            <a:pPr defTabSz="622300">
              <a:lnSpc>
                <a:spcPct val="90000"/>
              </a:lnSpc>
              <a:spcBef>
                <a:spcPct val="0"/>
              </a:spcBef>
              <a:spcAft>
                <a:spcPct val="35000"/>
              </a:spcAft>
            </a:pPr>
            <a:r>
              <a:rPr kumimoji="1" lang="ja-JP" altLang="en-US" sz="2800" b="1" dirty="0">
                <a:solidFill>
                  <a:schemeClr val="bg1"/>
                </a:solidFill>
              </a:rPr>
              <a:t>熊本地震の教訓２：本震並みの揺れは複数回</a:t>
            </a:r>
          </a:p>
        </p:txBody>
      </p:sp>
      <p:sp>
        <p:nvSpPr>
          <p:cNvPr id="10" name="テキスト ボックス 9">
            <a:extLst>
              <a:ext uri="{FF2B5EF4-FFF2-40B4-BE49-F238E27FC236}">
                <a16:creationId xmlns:a16="http://schemas.microsoft.com/office/drawing/2014/main" id="{14CF3FB3-1507-4272-7835-8B9D4F3C287B}"/>
              </a:ext>
            </a:extLst>
          </p:cNvPr>
          <p:cNvSpPr txBox="1"/>
          <p:nvPr/>
        </p:nvSpPr>
        <p:spPr>
          <a:xfrm>
            <a:off x="0" y="4018872"/>
            <a:ext cx="10194201" cy="461665"/>
          </a:xfrm>
          <a:prstGeom prst="rect">
            <a:avLst/>
          </a:prstGeom>
          <a:noFill/>
        </p:spPr>
        <p:txBody>
          <a:bodyPr wrap="square">
            <a:spAutoFit/>
          </a:bodyPr>
          <a:lstStyle/>
          <a:p>
            <a:r>
              <a:rPr kumimoji="1" lang="ja-JP" altLang="en-US" sz="2400" b="1" dirty="0">
                <a:solidFill>
                  <a:schemeClr val="bg2">
                    <a:lumMod val="25000"/>
                  </a:schemeClr>
                </a:solidFill>
              </a:rPr>
              <a:t>＊東日本震災時（震度</a:t>
            </a:r>
            <a:r>
              <a:rPr kumimoji="1" lang="en-US" altLang="ja-JP" sz="2400" b="1" dirty="0">
                <a:solidFill>
                  <a:schemeClr val="bg2">
                    <a:lumMod val="25000"/>
                  </a:schemeClr>
                </a:solidFill>
              </a:rPr>
              <a:t>5</a:t>
            </a:r>
            <a:r>
              <a:rPr kumimoji="1" lang="ja-JP" altLang="en-US" sz="2400" b="1" dirty="0">
                <a:solidFill>
                  <a:schemeClr val="bg2">
                    <a:lumMod val="25000"/>
                  </a:schemeClr>
                </a:solidFill>
              </a:rPr>
              <a:t>弱）の我孫子消防署の稼働率は通常時の</a:t>
            </a:r>
            <a:r>
              <a:rPr kumimoji="1" lang="en-US" altLang="ja-JP" sz="2400" b="1" dirty="0">
                <a:solidFill>
                  <a:schemeClr val="bg2">
                    <a:lumMod val="25000"/>
                  </a:schemeClr>
                </a:solidFill>
              </a:rPr>
              <a:t>3</a:t>
            </a:r>
            <a:r>
              <a:rPr kumimoji="1" lang="ja-JP" altLang="en-US" sz="2400" b="1" dirty="0">
                <a:solidFill>
                  <a:schemeClr val="bg2">
                    <a:lumMod val="25000"/>
                  </a:schemeClr>
                </a:solidFill>
              </a:rPr>
              <a:t>倍</a:t>
            </a:r>
            <a:endParaRPr lang="ja-JP" altLang="en-US" sz="2400" dirty="0">
              <a:solidFill>
                <a:schemeClr val="bg2">
                  <a:lumMod val="25000"/>
                </a:schemeClr>
              </a:solidFill>
            </a:endParaRPr>
          </a:p>
        </p:txBody>
      </p:sp>
    </p:spTree>
    <p:extLst>
      <p:ext uri="{BB962C8B-B14F-4D97-AF65-F5344CB8AC3E}">
        <p14:creationId xmlns:p14="http://schemas.microsoft.com/office/powerpoint/2010/main" val="845774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1BA2A32-7017-C840-5089-38A7AEAD8CC4}"/>
              </a:ext>
            </a:extLst>
          </p:cNvPr>
          <p:cNvSpPr>
            <a:spLocks noGrp="1"/>
          </p:cNvSpPr>
          <p:nvPr>
            <p:ph idx="1"/>
          </p:nvPr>
        </p:nvSpPr>
        <p:spPr>
          <a:xfrm>
            <a:off x="257014" y="935156"/>
            <a:ext cx="8422594" cy="3947395"/>
          </a:xfrm>
        </p:spPr>
        <p:txBody>
          <a:bodyPr>
            <a:normAutofit fontScale="25000" lnSpcReduction="20000"/>
          </a:bodyPr>
          <a:lstStyle/>
          <a:p>
            <a:pPr marL="0" indent="0">
              <a:buNone/>
            </a:pPr>
            <a:r>
              <a:rPr lang="en-US" altLang="ja-JP" sz="11200" b="1" dirty="0">
                <a:solidFill>
                  <a:srgbClr val="FF0000"/>
                </a:solidFill>
              </a:rPr>
              <a:t>【</a:t>
            </a:r>
            <a:r>
              <a:rPr lang="ja-JP" altLang="en-US" sz="11200" b="1" dirty="0">
                <a:solidFill>
                  <a:srgbClr val="FF0000"/>
                </a:solidFill>
              </a:rPr>
              <a:t>家具の転倒から身を守る</a:t>
            </a:r>
            <a:r>
              <a:rPr lang="en-US" altLang="ja-JP" sz="11200" b="1" dirty="0">
                <a:solidFill>
                  <a:srgbClr val="FF0000"/>
                </a:solidFill>
              </a:rPr>
              <a:t>】</a:t>
            </a:r>
          </a:p>
          <a:p>
            <a:pPr marL="0" indent="0">
              <a:buNone/>
            </a:pPr>
            <a:r>
              <a:rPr lang="ja-JP" altLang="en-US" sz="9600" b="1" dirty="0"/>
              <a:t>・家具固定（日頃）</a:t>
            </a:r>
            <a:endParaRPr lang="en-US" altLang="ja-JP" sz="9600" b="1" dirty="0"/>
          </a:p>
          <a:p>
            <a:pPr marL="0" indent="0">
              <a:buNone/>
            </a:pPr>
            <a:r>
              <a:rPr lang="ja-JP" altLang="en-US" sz="9600" b="1" dirty="0"/>
              <a:t>・わが身を守るとっさの行動</a:t>
            </a:r>
            <a:endParaRPr lang="en-US" altLang="ja-JP" sz="9600" b="1" dirty="0"/>
          </a:p>
          <a:p>
            <a:pPr marL="0" indent="0">
              <a:buNone/>
            </a:pPr>
            <a:r>
              <a:rPr lang="ja-JP" altLang="en-US" sz="9600" b="1" dirty="0"/>
              <a:t>・余震に備え屋外への避難路確保</a:t>
            </a:r>
            <a:endParaRPr lang="en-US" altLang="ja-JP" sz="9600" b="1" dirty="0"/>
          </a:p>
          <a:p>
            <a:pPr marL="0" indent="0">
              <a:buNone/>
            </a:pPr>
            <a:endParaRPr lang="en-US" altLang="ja-JP" sz="9600" b="1" dirty="0"/>
          </a:p>
          <a:p>
            <a:pPr marL="0" indent="0">
              <a:buNone/>
            </a:pPr>
            <a:r>
              <a:rPr lang="en-US" altLang="ja-JP" sz="11200" b="1" i="1" dirty="0">
                <a:solidFill>
                  <a:srgbClr val="FF0000"/>
                </a:solidFill>
              </a:rPr>
              <a:t>【</a:t>
            </a:r>
            <a:r>
              <a:rPr lang="ja-JP" altLang="en-US" sz="11200" b="1" i="1" dirty="0">
                <a:solidFill>
                  <a:srgbClr val="FF0000"/>
                </a:solidFill>
              </a:rPr>
              <a:t>火災を出さない</a:t>
            </a:r>
            <a:r>
              <a:rPr lang="en-US" altLang="ja-JP" sz="11200" b="1" i="1" dirty="0">
                <a:solidFill>
                  <a:srgbClr val="FF0000"/>
                </a:solidFill>
              </a:rPr>
              <a:t>】</a:t>
            </a:r>
          </a:p>
          <a:p>
            <a:pPr marL="0" indent="0">
              <a:buNone/>
            </a:pPr>
            <a:r>
              <a:rPr lang="ja-JP" altLang="en-US" sz="9600" b="1" i="1" dirty="0"/>
              <a:t>・火の元確認（石油ストーブ等）</a:t>
            </a:r>
            <a:endParaRPr lang="en-US" altLang="ja-JP" sz="9600" b="1" i="1" dirty="0"/>
          </a:p>
          <a:p>
            <a:pPr marL="0" indent="0">
              <a:buNone/>
            </a:pPr>
            <a:r>
              <a:rPr lang="ja-JP" altLang="en-US" sz="9600" b="1" i="1" dirty="0"/>
              <a:t>・通電火災防止（ブレーカー⇒各機器、ケーブル確認）</a:t>
            </a:r>
            <a:endParaRPr lang="en-US" altLang="ja-JP" sz="9600" b="1" i="1" dirty="0"/>
          </a:p>
          <a:p>
            <a:pPr marL="0" indent="0">
              <a:buNone/>
            </a:pPr>
            <a:r>
              <a:rPr lang="ja-JP" altLang="en-US" sz="9600" b="1" i="1" dirty="0"/>
              <a:t>・初期消火：人に知らせる・天井に火が移ったら逃げる</a:t>
            </a:r>
            <a:endParaRPr lang="en-US" altLang="ja-JP" sz="9600" b="1" i="1" dirty="0"/>
          </a:p>
          <a:p>
            <a:endParaRPr kumimoji="1" lang="ja-JP" altLang="en-US" dirty="0"/>
          </a:p>
        </p:txBody>
      </p:sp>
      <p:sp>
        <p:nvSpPr>
          <p:cNvPr id="4" name="タイトル 1">
            <a:extLst>
              <a:ext uri="{FF2B5EF4-FFF2-40B4-BE49-F238E27FC236}">
                <a16:creationId xmlns:a16="http://schemas.microsoft.com/office/drawing/2014/main" id="{FFDDEFB3-7232-0020-6D1A-9758F4DBED98}"/>
              </a:ext>
            </a:extLst>
          </p:cNvPr>
          <p:cNvSpPr>
            <a:spLocks noGrp="1"/>
          </p:cNvSpPr>
          <p:nvPr>
            <p:ph type="title"/>
          </p:nvPr>
        </p:nvSpPr>
        <p:spPr>
          <a:xfrm>
            <a:off x="696252" y="267329"/>
            <a:ext cx="8422594" cy="653143"/>
          </a:xfrm>
        </p:spPr>
        <p:txBody>
          <a:bodyPr>
            <a:normAutofit fontScale="90000"/>
          </a:bodyPr>
          <a:lstStyle/>
          <a:p>
            <a:r>
              <a:rPr kumimoji="1" lang="ja-JP" altLang="en-US" b="1" u="sng" dirty="0">
                <a:solidFill>
                  <a:srgbClr val="002060"/>
                </a:solidFill>
              </a:rPr>
              <a:t>自助</a:t>
            </a:r>
            <a:br>
              <a:rPr kumimoji="1" lang="en-US" altLang="ja-JP" b="1" dirty="0">
                <a:solidFill>
                  <a:srgbClr val="002060"/>
                </a:solidFill>
              </a:rPr>
            </a:br>
            <a:br>
              <a:rPr kumimoji="1" lang="en-US" altLang="ja-JP" b="1" dirty="0">
                <a:solidFill>
                  <a:srgbClr val="002060"/>
                </a:solidFill>
              </a:rPr>
            </a:br>
            <a:br>
              <a:rPr lang="en-US" altLang="ja-JP" b="1" dirty="0">
                <a:solidFill>
                  <a:srgbClr val="002060"/>
                </a:solidFill>
              </a:rPr>
            </a:br>
            <a:br>
              <a:rPr lang="en-US" altLang="ja-JP" b="1" dirty="0">
                <a:solidFill>
                  <a:srgbClr val="002060"/>
                </a:solidFill>
              </a:rPr>
            </a:br>
            <a:br>
              <a:rPr kumimoji="1" lang="en-US" altLang="ja-JP" b="1" dirty="0">
                <a:solidFill>
                  <a:srgbClr val="002060"/>
                </a:solidFill>
              </a:rPr>
            </a:br>
            <a:endParaRPr lang="ja-JP" altLang="en-US" sz="3100" b="1" dirty="0">
              <a:solidFill>
                <a:srgbClr val="002060"/>
              </a:solidFill>
            </a:endParaRPr>
          </a:p>
        </p:txBody>
      </p:sp>
      <p:sp>
        <p:nvSpPr>
          <p:cNvPr id="5" name="テキスト ボックス 4">
            <a:extLst>
              <a:ext uri="{FF2B5EF4-FFF2-40B4-BE49-F238E27FC236}">
                <a16:creationId xmlns:a16="http://schemas.microsoft.com/office/drawing/2014/main" id="{602411A3-629E-C9E7-6A8D-BD417CE584B7}"/>
              </a:ext>
            </a:extLst>
          </p:cNvPr>
          <p:cNvSpPr txBox="1"/>
          <p:nvPr/>
        </p:nvSpPr>
        <p:spPr>
          <a:xfrm>
            <a:off x="867548" y="5400354"/>
            <a:ext cx="8493854" cy="1384995"/>
          </a:xfrm>
          <a:prstGeom prst="rect">
            <a:avLst/>
          </a:prstGeom>
          <a:noFill/>
        </p:spPr>
        <p:txBody>
          <a:bodyPr wrap="square">
            <a:spAutoFit/>
          </a:bodyPr>
          <a:lstStyle/>
          <a:p>
            <a:r>
              <a:rPr lang="ja-JP" altLang="en-US" sz="2800" b="1" u="sng" dirty="0">
                <a:solidFill>
                  <a:srgbClr val="002060"/>
                </a:solidFill>
              </a:rPr>
              <a:t>災害を“我が家”でイメージする</a:t>
            </a:r>
            <a:r>
              <a:rPr lang="ja-JP" altLang="en-US" sz="2800" b="1" dirty="0">
                <a:solidFill>
                  <a:srgbClr val="002060"/>
                </a:solidFill>
              </a:rPr>
              <a:t>：</a:t>
            </a:r>
            <a:r>
              <a:rPr lang="ja-JP" altLang="en-US" sz="2800" b="1" dirty="0">
                <a:solidFill>
                  <a:schemeClr val="tx1">
                    <a:lumMod val="75000"/>
                    <a:lumOff val="25000"/>
                  </a:schemeClr>
                </a:solidFill>
              </a:rPr>
              <a:t>防災訓練・防災センターツアー参加・災害情報の入手・机上シュミレーション等</a:t>
            </a:r>
            <a:endParaRPr lang="en-US" altLang="ja-JP" sz="2800" b="1" dirty="0">
              <a:solidFill>
                <a:schemeClr val="tx1">
                  <a:lumMod val="75000"/>
                  <a:lumOff val="25000"/>
                </a:schemeClr>
              </a:solidFill>
            </a:endParaRPr>
          </a:p>
        </p:txBody>
      </p:sp>
      <p:sp>
        <p:nvSpPr>
          <p:cNvPr id="6" name="矢印: 下 5">
            <a:extLst>
              <a:ext uri="{FF2B5EF4-FFF2-40B4-BE49-F238E27FC236}">
                <a16:creationId xmlns:a16="http://schemas.microsoft.com/office/drawing/2014/main" id="{D2A91D45-C293-3A3B-DBBC-F03FDA7D5B1A}"/>
              </a:ext>
            </a:extLst>
          </p:cNvPr>
          <p:cNvSpPr/>
          <p:nvPr/>
        </p:nvSpPr>
        <p:spPr>
          <a:xfrm>
            <a:off x="3615655" y="4989368"/>
            <a:ext cx="1115736" cy="369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ダイアグラム が含まれている画像&#10;&#10;AI によって生成されたコンテンツは間違っている可能性があります。">
            <a:extLst>
              <a:ext uri="{FF2B5EF4-FFF2-40B4-BE49-F238E27FC236}">
                <a16:creationId xmlns:a16="http://schemas.microsoft.com/office/drawing/2014/main" id="{5BE5F078-54D6-A18F-DEB3-0A6E19B8EF8E}"/>
              </a:ext>
            </a:extLst>
          </p:cNvPr>
          <p:cNvPicPr>
            <a:picLocks noChangeAspect="1"/>
          </p:cNvPicPr>
          <p:nvPr/>
        </p:nvPicPr>
        <p:blipFill>
          <a:blip r:embed="rId2"/>
          <a:stretch>
            <a:fillRect/>
          </a:stretch>
        </p:blipFill>
        <p:spPr>
          <a:xfrm>
            <a:off x="7630060" y="444145"/>
            <a:ext cx="4281597" cy="1660344"/>
          </a:xfrm>
          <a:prstGeom prst="rect">
            <a:avLst/>
          </a:prstGeom>
        </p:spPr>
      </p:pic>
      <p:pic>
        <p:nvPicPr>
          <p:cNvPr id="10" name="図 9" descr="ダイアグラム&#10;&#10;AI によって生成されたコンテンツは間違っている可能性があります。">
            <a:extLst>
              <a:ext uri="{FF2B5EF4-FFF2-40B4-BE49-F238E27FC236}">
                <a16:creationId xmlns:a16="http://schemas.microsoft.com/office/drawing/2014/main" id="{672D0CA5-2D7B-4BC3-8E67-359CDF97E3BA}"/>
              </a:ext>
            </a:extLst>
          </p:cNvPr>
          <p:cNvPicPr>
            <a:picLocks noChangeAspect="1"/>
          </p:cNvPicPr>
          <p:nvPr/>
        </p:nvPicPr>
        <p:blipFill>
          <a:blip r:embed="rId3"/>
          <a:stretch>
            <a:fillRect/>
          </a:stretch>
        </p:blipFill>
        <p:spPr>
          <a:xfrm>
            <a:off x="7982893" y="2257560"/>
            <a:ext cx="3952095" cy="1958779"/>
          </a:xfrm>
          <a:prstGeom prst="rect">
            <a:avLst/>
          </a:prstGeom>
        </p:spPr>
      </p:pic>
    </p:spTree>
    <p:extLst>
      <p:ext uri="{BB962C8B-B14F-4D97-AF65-F5344CB8AC3E}">
        <p14:creationId xmlns:p14="http://schemas.microsoft.com/office/powerpoint/2010/main" val="1582408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6A4C34F-A1C3-834A-C5F4-1F3984567E27}"/>
              </a:ext>
            </a:extLst>
          </p:cNvPr>
          <p:cNvSpPr txBox="1">
            <a:spLocks/>
          </p:cNvSpPr>
          <p:nvPr/>
        </p:nvSpPr>
        <p:spPr>
          <a:xfrm>
            <a:off x="1107184" y="359261"/>
            <a:ext cx="1839363" cy="637836"/>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b="1" u="sng" dirty="0">
                <a:solidFill>
                  <a:srgbClr val="002060"/>
                </a:solidFill>
              </a:rPr>
              <a:t>共助</a:t>
            </a:r>
            <a:r>
              <a:rPr lang="ja-JP" altLang="en-US" b="1" dirty="0">
                <a:solidFill>
                  <a:srgbClr val="002060"/>
                </a:solidFill>
              </a:rPr>
              <a:t>　</a:t>
            </a:r>
          </a:p>
        </p:txBody>
      </p:sp>
      <p:sp>
        <p:nvSpPr>
          <p:cNvPr id="5" name="フリーフォーム: 図形 4">
            <a:extLst>
              <a:ext uri="{FF2B5EF4-FFF2-40B4-BE49-F238E27FC236}">
                <a16:creationId xmlns:a16="http://schemas.microsoft.com/office/drawing/2014/main" id="{FF44C66A-A9A4-9A49-B9BC-770189C100A3}"/>
              </a:ext>
            </a:extLst>
          </p:cNvPr>
          <p:cNvSpPr/>
          <p:nvPr/>
        </p:nvSpPr>
        <p:spPr>
          <a:xfrm>
            <a:off x="729910" y="997099"/>
            <a:ext cx="11253637" cy="1455019"/>
          </a:xfrm>
          <a:custGeom>
            <a:avLst/>
            <a:gdLst>
              <a:gd name="connsiteX0" fmla="*/ 0 w 9125572"/>
              <a:gd name="connsiteY0" fmla="*/ 0 h 1993660"/>
              <a:gd name="connsiteX1" fmla="*/ 9125572 w 9125572"/>
              <a:gd name="connsiteY1" fmla="*/ 0 h 1993660"/>
              <a:gd name="connsiteX2" fmla="*/ 9125572 w 9125572"/>
              <a:gd name="connsiteY2" fmla="*/ 1993660 h 1993660"/>
              <a:gd name="connsiteX3" fmla="*/ 0 w 9125572"/>
              <a:gd name="connsiteY3" fmla="*/ 1993660 h 1993660"/>
              <a:gd name="connsiteX4" fmla="*/ 0 w 9125572"/>
              <a:gd name="connsiteY4" fmla="*/ 0 h 199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5572" h="1993660">
                <a:moveTo>
                  <a:pt x="0" y="0"/>
                </a:moveTo>
                <a:lnTo>
                  <a:pt x="9125572" y="0"/>
                </a:lnTo>
                <a:lnTo>
                  <a:pt x="9125572" y="1993660"/>
                </a:lnTo>
                <a:lnTo>
                  <a:pt x="0" y="19936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9737" tIns="20320" rIns="113792" bIns="20320" numCol="1" spcCol="1270" anchor="t" anchorCtr="0">
            <a:noAutofit/>
          </a:bodyPr>
          <a:lstStyle/>
          <a:p>
            <a:pPr marL="171450" lvl="1" indent="-171450" defTabSz="711200">
              <a:lnSpc>
                <a:spcPct val="90000"/>
              </a:lnSpc>
              <a:spcBef>
                <a:spcPct val="0"/>
              </a:spcBef>
              <a:spcAft>
                <a:spcPct val="20000"/>
              </a:spcAft>
              <a:buChar char="•"/>
            </a:pPr>
            <a:endParaRPr kumimoji="1" lang="en-US" altLang="ja-JP" sz="2800" b="1" dirty="0">
              <a:solidFill>
                <a:srgbClr val="002060"/>
              </a:solidFill>
            </a:endParaRPr>
          </a:p>
          <a:p>
            <a:pPr marL="171450" lvl="1" indent="-171450" defTabSz="711200">
              <a:lnSpc>
                <a:spcPct val="90000"/>
              </a:lnSpc>
              <a:spcBef>
                <a:spcPct val="0"/>
              </a:spcBef>
              <a:spcAft>
                <a:spcPct val="20000"/>
              </a:spcAft>
              <a:buChar char="•"/>
            </a:pPr>
            <a:r>
              <a:rPr kumimoji="1" lang="ja-JP" altLang="en-US" sz="2800" b="1" dirty="0">
                <a:solidFill>
                  <a:schemeClr val="tx1">
                    <a:lumMod val="65000"/>
                    <a:lumOff val="35000"/>
                  </a:schemeClr>
                </a:solidFill>
              </a:rPr>
              <a:t>災害時対策本部の設置（情報提供・安否確認</a:t>
            </a:r>
            <a:r>
              <a:rPr kumimoji="1" lang="en-US" altLang="ja-JP" sz="2800" b="1" dirty="0">
                <a:solidFill>
                  <a:schemeClr val="tx1">
                    <a:lumMod val="65000"/>
                    <a:lumOff val="35000"/>
                  </a:schemeClr>
                </a:solidFill>
              </a:rPr>
              <a:t>/</a:t>
            </a:r>
            <a:r>
              <a:rPr kumimoji="1" lang="ja-JP" altLang="en-US" sz="2800" b="1" dirty="0">
                <a:solidFill>
                  <a:schemeClr val="tx1">
                    <a:lumMod val="65000"/>
                    <a:lumOff val="35000"/>
                  </a:schemeClr>
                </a:solidFill>
              </a:rPr>
              <a:t>救出・避難支援）</a:t>
            </a:r>
            <a:endParaRPr kumimoji="1" lang="en-US" altLang="ja-JP" sz="2800" b="1" dirty="0">
              <a:solidFill>
                <a:schemeClr val="tx1">
                  <a:lumMod val="65000"/>
                  <a:lumOff val="35000"/>
                </a:schemeClr>
              </a:solidFill>
            </a:endParaRPr>
          </a:p>
          <a:p>
            <a:pPr marL="171450" lvl="1" indent="-171450" defTabSz="711200">
              <a:lnSpc>
                <a:spcPct val="90000"/>
              </a:lnSpc>
              <a:spcBef>
                <a:spcPct val="0"/>
              </a:spcBef>
              <a:spcAft>
                <a:spcPct val="20000"/>
              </a:spcAft>
              <a:buChar char="•"/>
            </a:pPr>
            <a:r>
              <a:rPr kumimoji="1" lang="ja-JP" altLang="en-US" sz="2800" b="1" dirty="0">
                <a:solidFill>
                  <a:schemeClr val="tx1">
                    <a:lumMod val="65000"/>
                    <a:lumOff val="35000"/>
                  </a:schemeClr>
                </a:solidFill>
              </a:rPr>
              <a:t>班長会での説明・意見交換</a:t>
            </a:r>
            <a:endParaRPr kumimoji="1" lang="en-US" altLang="ja-JP" sz="2800" b="1" dirty="0">
              <a:solidFill>
                <a:schemeClr val="tx1">
                  <a:lumMod val="65000"/>
                  <a:lumOff val="35000"/>
                </a:schemeClr>
              </a:solidFill>
            </a:endParaRPr>
          </a:p>
          <a:p>
            <a:pPr marL="171450" lvl="1" indent="-171450" defTabSz="711200">
              <a:lnSpc>
                <a:spcPct val="90000"/>
              </a:lnSpc>
              <a:spcBef>
                <a:spcPct val="0"/>
              </a:spcBef>
              <a:spcAft>
                <a:spcPct val="20000"/>
              </a:spcAft>
              <a:buChar char="•"/>
            </a:pPr>
            <a:r>
              <a:rPr kumimoji="1" lang="ja-JP" altLang="en-US" sz="2800" b="1" dirty="0">
                <a:solidFill>
                  <a:schemeClr val="tx1">
                    <a:lumMod val="65000"/>
                    <a:lumOff val="35000"/>
                  </a:schemeClr>
                </a:solidFill>
              </a:rPr>
              <a:t>総合防災訓練：安否確認・救出訓練・初期消火・</a:t>
            </a:r>
            <a:r>
              <a:rPr kumimoji="1" lang="en-US" altLang="ja-JP" sz="2800" b="1" dirty="0">
                <a:solidFill>
                  <a:schemeClr val="tx1">
                    <a:lumMod val="65000"/>
                    <a:lumOff val="35000"/>
                  </a:schemeClr>
                </a:solidFill>
              </a:rPr>
              <a:t>AED</a:t>
            </a:r>
          </a:p>
          <a:p>
            <a:pPr marL="171450" lvl="1" indent="-171450" defTabSz="711200">
              <a:lnSpc>
                <a:spcPct val="90000"/>
              </a:lnSpc>
              <a:spcBef>
                <a:spcPct val="0"/>
              </a:spcBef>
              <a:spcAft>
                <a:spcPct val="20000"/>
              </a:spcAft>
              <a:buChar char="•"/>
            </a:pPr>
            <a:r>
              <a:rPr kumimoji="1" lang="ja-JP" altLang="en-US" sz="2800" b="1" dirty="0">
                <a:solidFill>
                  <a:schemeClr val="tx1">
                    <a:lumMod val="65000"/>
                    <a:lumOff val="35000"/>
                  </a:schemeClr>
                </a:solidFill>
              </a:rPr>
              <a:t>顔の見える関係つくり：祭り等町内リクリエーション</a:t>
            </a:r>
            <a:endParaRPr kumimoji="1" lang="en-US" altLang="ja-JP" sz="2800" b="1" dirty="0">
              <a:solidFill>
                <a:schemeClr val="tx1">
                  <a:lumMod val="65000"/>
                  <a:lumOff val="35000"/>
                </a:schemeClr>
              </a:solidFill>
            </a:endParaRPr>
          </a:p>
          <a:p>
            <a:pPr marL="171450" lvl="1" indent="-171450" defTabSz="711200">
              <a:lnSpc>
                <a:spcPct val="90000"/>
              </a:lnSpc>
              <a:spcBef>
                <a:spcPct val="0"/>
              </a:spcBef>
              <a:spcAft>
                <a:spcPct val="20000"/>
              </a:spcAft>
              <a:buChar char="•"/>
            </a:pPr>
            <a:r>
              <a:rPr kumimoji="1" lang="ja-JP" altLang="en-US" sz="2800" b="1" dirty="0">
                <a:solidFill>
                  <a:schemeClr val="tx1">
                    <a:lumMod val="65000"/>
                    <a:lumOff val="35000"/>
                  </a:schemeClr>
                </a:solidFill>
              </a:rPr>
              <a:t>安否確認旗の掲出</a:t>
            </a:r>
            <a:endParaRPr kumimoji="1" lang="en-US" altLang="ja-JP" sz="2800" b="1" dirty="0">
              <a:solidFill>
                <a:schemeClr val="tx1">
                  <a:lumMod val="65000"/>
                  <a:lumOff val="35000"/>
                </a:schemeClr>
              </a:solidFill>
            </a:endParaRPr>
          </a:p>
          <a:p>
            <a:pPr marL="0" lvl="1" defTabSz="711200">
              <a:lnSpc>
                <a:spcPct val="90000"/>
              </a:lnSpc>
              <a:spcBef>
                <a:spcPct val="0"/>
              </a:spcBef>
              <a:spcAft>
                <a:spcPct val="20000"/>
              </a:spcAft>
            </a:pPr>
            <a:endParaRPr kumimoji="1" lang="en-US" altLang="ja-JP" sz="2800" b="1" dirty="0">
              <a:solidFill>
                <a:schemeClr val="tx1">
                  <a:lumMod val="65000"/>
                  <a:lumOff val="35000"/>
                </a:schemeClr>
              </a:solidFill>
            </a:endParaRPr>
          </a:p>
          <a:p>
            <a:pPr marL="0" lvl="1" defTabSz="711200">
              <a:lnSpc>
                <a:spcPct val="90000"/>
              </a:lnSpc>
              <a:spcBef>
                <a:spcPct val="0"/>
              </a:spcBef>
              <a:spcAft>
                <a:spcPct val="20000"/>
              </a:spcAft>
            </a:pPr>
            <a:endParaRPr kumimoji="1" lang="en-US" altLang="ja-JP" sz="2000"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p>
            <a:pPr marL="0" lvl="1" defTabSz="711200">
              <a:lnSpc>
                <a:spcPct val="90000"/>
              </a:lnSpc>
              <a:spcBef>
                <a:spcPct val="0"/>
              </a:spcBef>
              <a:spcAft>
                <a:spcPct val="20000"/>
              </a:spcAft>
            </a:pPr>
            <a:r>
              <a:rPr kumimoji="1" lang="ja-JP" altLang="en-US" sz="2000" b="1" dirty="0">
                <a:solidFill>
                  <a:srgbClr val="0070C0"/>
                </a:solidFill>
                <a:latin typeface="BIZ UDPゴシック" panose="020B0400000000000000" pitchFamily="50" charset="-128"/>
                <a:ea typeface="BIZ UDPゴシック" panose="020B0400000000000000" pitchFamily="50" charset="-128"/>
              </a:rPr>
              <a:t>ー東日本大地震時の教訓ー</a:t>
            </a:r>
            <a:endParaRPr kumimoji="1" lang="en-US" altLang="ja-JP" sz="2000" b="1" dirty="0">
              <a:solidFill>
                <a:srgbClr val="0070C0"/>
              </a:solidFill>
              <a:latin typeface="BIZ UDPゴシック" panose="020B0400000000000000" pitchFamily="50" charset="-128"/>
              <a:ea typeface="BIZ UDPゴシック" panose="020B0400000000000000" pitchFamily="50" charset="-128"/>
            </a:endParaRPr>
          </a:p>
          <a:p>
            <a:pPr marL="0" lvl="1" defTabSz="711200">
              <a:lnSpc>
                <a:spcPct val="90000"/>
              </a:lnSpc>
              <a:spcBef>
                <a:spcPct val="0"/>
              </a:spcBef>
              <a:spcAft>
                <a:spcPct val="20000"/>
              </a:spcAft>
            </a:pPr>
            <a:endParaRPr kumimoji="1" lang="en-US" altLang="ja-JP" sz="2000" b="1" dirty="0">
              <a:solidFill>
                <a:srgbClr val="0070C0"/>
              </a:solidFill>
              <a:latin typeface="BIZ UDPゴシック" panose="020B0400000000000000" pitchFamily="50" charset="-128"/>
              <a:ea typeface="BIZ UDPゴシック" panose="020B0400000000000000" pitchFamily="50" charset="-128"/>
            </a:endParaRPr>
          </a:p>
          <a:p>
            <a:pPr marL="0" lvl="1" defTabSz="711200">
              <a:lnSpc>
                <a:spcPct val="90000"/>
              </a:lnSpc>
              <a:spcBef>
                <a:spcPct val="0"/>
              </a:spcBef>
              <a:spcAft>
                <a:spcPct val="20000"/>
              </a:spcAft>
            </a:pPr>
            <a:r>
              <a:rPr kumimoji="1" lang="ja-JP" altLang="en-US" sz="2000" b="1" dirty="0">
                <a:solidFill>
                  <a:srgbClr val="0070C0"/>
                </a:solidFill>
                <a:latin typeface="BIZ UDPゴシック" panose="020B0400000000000000" pitchFamily="50" charset="-128"/>
                <a:ea typeface="BIZ UDPゴシック" panose="020B0400000000000000" pitchFamily="50" charset="-128"/>
              </a:rPr>
              <a:t>犠牲者ゼロを達成した地区に共通した３つの要素</a:t>
            </a:r>
            <a:endParaRPr kumimoji="1" lang="en-US" altLang="ja-JP" sz="2000" b="1" dirty="0">
              <a:solidFill>
                <a:srgbClr val="0070C0"/>
              </a:solidFill>
              <a:latin typeface="BIZ UDPゴシック" panose="020B0400000000000000" pitchFamily="50" charset="-128"/>
              <a:ea typeface="BIZ UDPゴシック" panose="020B0400000000000000" pitchFamily="50" charset="-128"/>
            </a:endParaRPr>
          </a:p>
          <a:p>
            <a:pPr marL="0" lvl="1" defTabSz="711200">
              <a:lnSpc>
                <a:spcPct val="90000"/>
              </a:lnSpc>
              <a:spcBef>
                <a:spcPct val="0"/>
              </a:spcBef>
              <a:spcAft>
                <a:spcPct val="20000"/>
              </a:spcAft>
            </a:pPr>
            <a:r>
              <a:rPr kumimoji="1" lang="ja-JP" altLang="en-US" sz="2000" b="1" dirty="0">
                <a:solidFill>
                  <a:srgbClr val="0070C0"/>
                </a:solidFill>
                <a:latin typeface="BIZ UDPゴシック" panose="020B0400000000000000" pitchFamily="50" charset="-128"/>
                <a:ea typeface="BIZ UDPゴシック" panose="020B0400000000000000" pitchFamily="50" charset="-128"/>
              </a:rPr>
              <a:t>１顔が見えるコミュニティ　２毎年の防災訓練参加　３過去の伝聞共有</a:t>
            </a:r>
            <a:endParaRPr kumimoji="1" lang="en-US" altLang="ja-JP" sz="2000" b="1" dirty="0">
              <a:solidFill>
                <a:srgbClr val="0070C0"/>
              </a:solidFill>
              <a:latin typeface="BIZ UDPゴシック" panose="020B0400000000000000" pitchFamily="50" charset="-128"/>
              <a:ea typeface="BIZ UDPゴシック" panose="020B0400000000000000" pitchFamily="50" charset="-128"/>
            </a:endParaRPr>
          </a:p>
          <a:p>
            <a:pPr marL="0" lvl="1" defTabSz="711200">
              <a:lnSpc>
                <a:spcPct val="90000"/>
              </a:lnSpc>
              <a:spcBef>
                <a:spcPct val="0"/>
              </a:spcBef>
              <a:spcAft>
                <a:spcPct val="20000"/>
              </a:spcAft>
            </a:pPr>
            <a:r>
              <a:rPr kumimoji="1" lang="ja-JP" altLang="en-US" sz="2000" b="1" dirty="0">
                <a:solidFill>
                  <a:schemeClr val="tx1">
                    <a:lumMod val="65000"/>
                    <a:lumOff val="35000"/>
                  </a:schemeClr>
                </a:solidFill>
                <a:latin typeface="BIZ UDPゴシック" panose="020B0400000000000000" pitchFamily="50" charset="-128"/>
                <a:ea typeface="BIZ UDPゴシック" panose="020B0400000000000000" pitchFamily="50" charset="-128"/>
              </a:rPr>
              <a:t>　　　　　　　　　　　　　　　　　　　　　　　＊出展：陸前高田震災遺構解説</a:t>
            </a:r>
            <a:endParaRPr kumimoji="1" lang="en-US" altLang="ja-JP" sz="2000"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p>
            <a:pPr marL="0" lvl="1" defTabSz="711200">
              <a:lnSpc>
                <a:spcPct val="90000"/>
              </a:lnSpc>
              <a:spcBef>
                <a:spcPct val="0"/>
              </a:spcBef>
              <a:spcAft>
                <a:spcPct val="20000"/>
              </a:spcAft>
            </a:pPr>
            <a:endParaRPr kumimoji="1" lang="en-US" altLang="ja-JP" sz="2800" b="1" dirty="0">
              <a:solidFill>
                <a:schemeClr val="tx1">
                  <a:lumMod val="65000"/>
                  <a:lumOff val="35000"/>
                </a:schemeClr>
              </a:solidFill>
            </a:endParaRPr>
          </a:p>
          <a:p>
            <a:pPr marL="171450" lvl="1" indent="-171450" defTabSz="711200">
              <a:lnSpc>
                <a:spcPct val="90000"/>
              </a:lnSpc>
              <a:spcBef>
                <a:spcPct val="0"/>
              </a:spcBef>
              <a:spcAft>
                <a:spcPct val="20000"/>
              </a:spcAft>
              <a:buChar char="•"/>
            </a:pPr>
            <a:endParaRPr kumimoji="1" lang="en-US" altLang="ja-JP" sz="2800" b="1" dirty="0">
              <a:solidFill>
                <a:schemeClr val="tx1">
                  <a:lumMod val="65000"/>
                  <a:lumOff val="35000"/>
                </a:schemeClr>
              </a:solidFill>
            </a:endParaRPr>
          </a:p>
          <a:p>
            <a:pPr marL="171450" lvl="1" indent="-171450" defTabSz="711200">
              <a:lnSpc>
                <a:spcPct val="90000"/>
              </a:lnSpc>
              <a:spcBef>
                <a:spcPct val="0"/>
              </a:spcBef>
              <a:spcAft>
                <a:spcPct val="20000"/>
              </a:spcAft>
              <a:buChar char="•"/>
            </a:pPr>
            <a:endParaRPr kumimoji="1" lang="ja-JP" altLang="en-US" sz="1600" dirty="0"/>
          </a:p>
          <a:p>
            <a:pPr marL="171450" lvl="1" indent="-171450" defTabSz="711200">
              <a:lnSpc>
                <a:spcPct val="90000"/>
              </a:lnSpc>
              <a:spcBef>
                <a:spcPct val="0"/>
              </a:spcBef>
              <a:spcAft>
                <a:spcPct val="20000"/>
              </a:spcAft>
              <a:buChar char="•"/>
            </a:pPr>
            <a:endParaRPr kumimoji="1" lang="ja-JP" altLang="en-US" sz="1600" dirty="0"/>
          </a:p>
          <a:p>
            <a:pPr marL="171450" lvl="1" indent="-171450" defTabSz="711200">
              <a:lnSpc>
                <a:spcPct val="90000"/>
              </a:lnSpc>
              <a:spcBef>
                <a:spcPct val="0"/>
              </a:spcBef>
              <a:spcAft>
                <a:spcPct val="20000"/>
              </a:spcAft>
              <a:buChar char="•"/>
            </a:pPr>
            <a:endParaRPr kumimoji="1" lang="ja-JP" altLang="en-US" sz="1600" dirty="0"/>
          </a:p>
          <a:p>
            <a:pPr marL="57150" lvl="1" indent="-57150" defTabSz="488950">
              <a:lnSpc>
                <a:spcPct val="90000"/>
              </a:lnSpc>
              <a:spcBef>
                <a:spcPct val="0"/>
              </a:spcBef>
              <a:spcAft>
                <a:spcPct val="20000"/>
              </a:spcAft>
              <a:buChar char="•"/>
            </a:pPr>
            <a:endParaRPr kumimoji="1" lang="ja-JP" altLang="en-US" sz="1100" dirty="0"/>
          </a:p>
          <a:p>
            <a:pPr marL="57150" lvl="1" indent="-57150" defTabSz="488950">
              <a:lnSpc>
                <a:spcPct val="90000"/>
              </a:lnSpc>
              <a:spcBef>
                <a:spcPct val="0"/>
              </a:spcBef>
              <a:spcAft>
                <a:spcPct val="20000"/>
              </a:spcAft>
              <a:buChar char="•"/>
            </a:pPr>
            <a:endParaRPr kumimoji="1" lang="ja-JP" altLang="en-US" sz="1100" dirty="0"/>
          </a:p>
        </p:txBody>
      </p:sp>
      <p:sp>
        <p:nvSpPr>
          <p:cNvPr id="7" name="四角形: 角を丸くする 6">
            <a:extLst>
              <a:ext uri="{FF2B5EF4-FFF2-40B4-BE49-F238E27FC236}">
                <a16:creationId xmlns:a16="http://schemas.microsoft.com/office/drawing/2014/main" id="{E21CD439-B6FB-1C75-328D-CC22A4905556}"/>
              </a:ext>
            </a:extLst>
          </p:cNvPr>
          <p:cNvSpPr/>
          <p:nvPr/>
        </p:nvSpPr>
        <p:spPr>
          <a:xfrm>
            <a:off x="441716" y="4557620"/>
            <a:ext cx="9731828" cy="1931437"/>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レンガ造りの壁とドア">
            <a:extLst>
              <a:ext uri="{FF2B5EF4-FFF2-40B4-BE49-F238E27FC236}">
                <a16:creationId xmlns:a16="http://schemas.microsoft.com/office/drawing/2014/main" id="{07A839F2-DB80-D92A-D406-D7D71FFEABD9}"/>
              </a:ext>
            </a:extLst>
          </p:cNvPr>
          <p:cNvPicPr>
            <a:picLocks noChangeAspect="1"/>
          </p:cNvPicPr>
          <p:nvPr/>
        </p:nvPicPr>
        <p:blipFill>
          <a:blip r:embed="rId2"/>
          <a:stretch>
            <a:fillRect/>
          </a:stretch>
        </p:blipFill>
        <p:spPr>
          <a:xfrm>
            <a:off x="10173544" y="1942238"/>
            <a:ext cx="1810003" cy="2581635"/>
          </a:xfrm>
          <a:prstGeom prst="rect">
            <a:avLst/>
          </a:prstGeom>
        </p:spPr>
      </p:pic>
    </p:spTree>
    <p:extLst>
      <p:ext uri="{BB962C8B-B14F-4D97-AF65-F5344CB8AC3E}">
        <p14:creationId xmlns:p14="http://schemas.microsoft.com/office/powerpoint/2010/main" val="4051025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3AE89-CEE4-4E84-9010-6F0DFE11F1C8}"/>
              </a:ext>
            </a:extLst>
          </p:cNvPr>
          <p:cNvSpPr>
            <a:spLocks noGrp="1"/>
          </p:cNvSpPr>
          <p:nvPr>
            <p:ph type="title"/>
          </p:nvPr>
        </p:nvSpPr>
        <p:spPr>
          <a:xfrm>
            <a:off x="1229873" y="64220"/>
            <a:ext cx="9283287" cy="1320800"/>
          </a:xfrm>
        </p:spPr>
        <p:txBody>
          <a:bodyPr/>
          <a:lstStyle/>
          <a:p>
            <a:r>
              <a:rPr lang="ja-JP" altLang="en-US" sz="2800" b="1" dirty="0">
                <a:solidFill>
                  <a:srgbClr val="002060"/>
                </a:solidFill>
              </a:rPr>
              <a:t>発災時対策本部ー組織図ー</a:t>
            </a:r>
            <a:r>
              <a:rPr lang="ja-JP" altLang="en-US" sz="2000" b="1" dirty="0">
                <a:solidFill>
                  <a:srgbClr val="002060"/>
                </a:solidFill>
              </a:rPr>
              <a:t>（避難所運営は別途規定する）</a:t>
            </a:r>
          </a:p>
        </p:txBody>
      </p:sp>
      <p:grpSp>
        <p:nvGrpSpPr>
          <p:cNvPr id="23" name="グループ化 22">
            <a:extLst>
              <a:ext uri="{FF2B5EF4-FFF2-40B4-BE49-F238E27FC236}">
                <a16:creationId xmlns:a16="http://schemas.microsoft.com/office/drawing/2014/main" id="{72CAB23F-87E6-E7DE-B222-549656818BD9}"/>
              </a:ext>
            </a:extLst>
          </p:cNvPr>
          <p:cNvGrpSpPr/>
          <p:nvPr/>
        </p:nvGrpSpPr>
        <p:grpSpPr>
          <a:xfrm>
            <a:off x="1433803" y="1063356"/>
            <a:ext cx="9889672" cy="5074223"/>
            <a:chOff x="1480456" y="904734"/>
            <a:chExt cx="9889672" cy="5074223"/>
          </a:xfrm>
        </p:grpSpPr>
        <p:grpSp>
          <p:nvGrpSpPr>
            <p:cNvPr id="3" name="グループ化 2">
              <a:extLst>
                <a:ext uri="{FF2B5EF4-FFF2-40B4-BE49-F238E27FC236}">
                  <a16:creationId xmlns:a16="http://schemas.microsoft.com/office/drawing/2014/main" id="{EC36B9B8-BA4B-4399-A545-17B8B381109A}"/>
                </a:ext>
              </a:extLst>
            </p:cNvPr>
            <p:cNvGrpSpPr/>
            <p:nvPr/>
          </p:nvGrpSpPr>
          <p:grpSpPr>
            <a:xfrm>
              <a:off x="1480456" y="904734"/>
              <a:ext cx="8099145" cy="3842280"/>
              <a:chOff x="1480456" y="904734"/>
              <a:chExt cx="8099145" cy="3842280"/>
            </a:xfrm>
          </p:grpSpPr>
          <p:sp>
            <p:nvSpPr>
              <p:cNvPr id="4" name="フリーフォーム: 図形 3">
                <a:extLst>
                  <a:ext uri="{FF2B5EF4-FFF2-40B4-BE49-F238E27FC236}">
                    <a16:creationId xmlns:a16="http://schemas.microsoft.com/office/drawing/2014/main" id="{70618D97-54DE-8E47-2029-F981E09F478D}"/>
                  </a:ext>
                </a:extLst>
              </p:cNvPr>
              <p:cNvSpPr/>
              <p:nvPr/>
            </p:nvSpPr>
            <p:spPr>
              <a:xfrm>
                <a:off x="4386502" y="1805268"/>
                <a:ext cx="297089" cy="896245"/>
              </a:xfrm>
              <a:custGeom>
                <a:avLst/>
                <a:gdLst/>
                <a:ahLst/>
                <a:cxnLst/>
                <a:rect l="0" t="0" r="0" b="0"/>
                <a:pathLst>
                  <a:path>
                    <a:moveTo>
                      <a:pt x="297089" y="0"/>
                    </a:moveTo>
                    <a:lnTo>
                      <a:pt x="297089" y="896245"/>
                    </a:lnTo>
                    <a:lnTo>
                      <a:pt x="0" y="8962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ja-JP" altLang="en-US"/>
              </a:p>
            </p:txBody>
          </p:sp>
          <p:sp>
            <p:nvSpPr>
              <p:cNvPr id="5" name="フリーフォーム: 図形 4">
                <a:extLst>
                  <a:ext uri="{FF2B5EF4-FFF2-40B4-BE49-F238E27FC236}">
                    <a16:creationId xmlns:a16="http://schemas.microsoft.com/office/drawing/2014/main" id="{F3ED0925-DF0E-3914-7F2C-A713597AE672}"/>
                  </a:ext>
                </a:extLst>
              </p:cNvPr>
              <p:cNvSpPr/>
              <p:nvPr/>
            </p:nvSpPr>
            <p:spPr>
              <a:xfrm>
                <a:off x="4683592" y="1805268"/>
                <a:ext cx="2333483" cy="1941151"/>
              </a:xfrm>
              <a:custGeom>
                <a:avLst/>
                <a:gdLst/>
                <a:ahLst/>
                <a:cxnLst/>
                <a:rect l="0" t="0" r="0" b="0"/>
                <a:pathLst>
                  <a:path>
                    <a:moveTo>
                      <a:pt x="0" y="0"/>
                    </a:moveTo>
                    <a:lnTo>
                      <a:pt x="0" y="1731027"/>
                    </a:lnTo>
                    <a:lnTo>
                      <a:pt x="2333483" y="1731027"/>
                    </a:lnTo>
                    <a:lnTo>
                      <a:pt x="2333483" y="194115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ja-JP" altLang="en-US"/>
              </a:p>
            </p:txBody>
          </p:sp>
          <p:sp>
            <p:nvSpPr>
              <p:cNvPr id="6" name="フリーフォーム: 図形 5">
                <a:extLst>
                  <a:ext uri="{FF2B5EF4-FFF2-40B4-BE49-F238E27FC236}">
                    <a16:creationId xmlns:a16="http://schemas.microsoft.com/office/drawing/2014/main" id="{4E1532DC-56C4-9289-142C-C95B9CDFFEEC}"/>
                  </a:ext>
                </a:extLst>
              </p:cNvPr>
              <p:cNvSpPr/>
              <p:nvPr/>
            </p:nvSpPr>
            <p:spPr>
              <a:xfrm>
                <a:off x="4637872" y="1805268"/>
                <a:ext cx="91440" cy="1941151"/>
              </a:xfrm>
              <a:custGeom>
                <a:avLst/>
                <a:gdLst/>
                <a:ahLst/>
                <a:cxnLst/>
                <a:rect l="0" t="0" r="0" b="0"/>
                <a:pathLst>
                  <a:path>
                    <a:moveTo>
                      <a:pt x="45720" y="0"/>
                    </a:moveTo>
                    <a:lnTo>
                      <a:pt x="45720" y="194115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ja-JP" altLang="en-US"/>
              </a:p>
            </p:txBody>
          </p:sp>
          <p:sp>
            <p:nvSpPr>
              <p:cNvPr id="7" name="フリーフォーム: 図形 6">
                <a:extLst>
                  <a:ext uri="{FF2B5EF4-FFF2-40B4-BE49-F238E27FC236}">
                    <a16:creationId xmlns:a16="http://schemas.microsoft.com/office/drawing/2014/main" id="{ED1D9E04-E0C5-EDF5-93F7-04DB4D63EFF5}"/>
                  </a:ext>
                </a:extLst>
              </p:cNvPr>
              <p:cNvSpPr/>
              <p:nvPr/>
            </p:nvSpPr>
            <p:spPr>
              <a:xfrm>
                <a:off x="2350108" y="1805268"/>
                <a:ext cx="2333483" cy="1941151"/>
              </a:xfrm>
              <a:custGeom>
                <a:avLst/>
                <a:gdLst/>
                <a:ahLst/>
                <a:cxnLst/>
                <a:rect l="0" t="0" r="0" b="0"/>
                <a:pathLst>
                  <a:path>
                    <a:moveTo>
                      <a:pt x="2333483" y="0"/>
                    </a:moveTo>
                    <a:lnTo>
                      <a:pt x="2333483" y="1731027"/>
                    </a:lnTo>
                    <a:lnTo>
                      <a:pt x="0" y="1731027"/>
                    </a:lnTo>
                    <a:lnTo>
                      <a:pt x="0" y="194115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ja-JP" altLang="en-US"/>
              </a:p>
            </p:txBody>
          </p:sp>
          <p:sp>
            <p:nvSpPr>
              <p:cNvPr id="8" name="フリーフォーム: 図形 7">
                <a:extLst>
                  <a:ext uri="{FF2B5EF4-FFF2-40B4-BE49-F238E27FC236}">
                    <a16:creationId xmlns:a16="http://schemas.microsoft.com/office/drawing/2014/main" id="{AE89C23A-A1D5-A3BD-1430-736F7DD9C03F}"/>
                  </a:ext>
                </a:extLst>
              </p:cNvPr>
              <p:cNvSpPr/>
              <p:nvPr/>
            </p:nvSpPr>
            <p:spPr>
              <a:xfrm>
                <a:off x="3813940" y="904734"/>
                <a:ext cx="1739303" cy="900534"/>
              </a:xfrm>
              <a:custGeom>
                <a:avLst/>
                <a:gdLst>
                  <a:gd name="connsiteX0" fmla="*/ 0 w 1739303"/>
                  <a:gd name="connsiteY0" fmla="*/ 0 h 900534"/>
                  <a:gd name="connsiteX1" fmla="*/ 1739303 w 1739303"/>
                  <a:gd name="connsiteY1" fmla="*/ 0 h 900534"/>
                  <a:gd name="connsiteX2" fmla="*/ 1739303 w 1739303"/>
                  <a:gd name="connsiteY2" fmla="*/ 900534 h 900534"/>
                  <a:gd name="connsiteX3" fmla="*/ 0 w 1739303"/>
                  <a:gd name="connsiteY3" fmla="*/ 900534 h 900534"/>
                  <a:gd name="connsiteX4" fmla="*/ 0 w 1739303"/>
                  <a:gd name="connsiteY4" fmla="*/ 0 h 90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303" h="900534">
                    <a:moveTo>
                      <a:pt x="0" y="0"/>
                    </a:moveTo>
                    <a:lnTo>
                      <a:pt x="1739303" y="0"/>
                    </a:lnTo>
                    <a:lnTo>
                      <a:pt x="1739303" y="900534"/>
                    </a:lnTo>
                    <a:lnTo>
                      <a:pt x="0" y="900534"/>
                    </a:lnTo>
                    <a:lnTo>
                      <a:pt x="0" y="0"/>
                    </a:lnTo>
                    <a:close/>
                  </a:path>
                </a:pathLst>
              </a:cu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27075" numCol="1" spcCol="1270" anchor="ctr" anchorCtr="0">
                <a:noAutofit/>
              </a:bodyPr>
              <a:lstStyle/>
              <a:p>
                <a:pPr algn="ctr" defTabSz="711200">
                  <a:lnSpc>
                    <a:spcPct val="90000"/>
                  </a:lnSpc>
                  <a:spcBef>
                    <a:spcPct val="0"/>
                  </a:spcBef>
                  <a:spcAft>
                    <a:spcPct val="35000"/>
                  </a:spcAft>
                </a:pPr>
                <a:r>
                  <a:rPr kumimoji="1" lang="ja-JP" altLang="en-US" sz="1600" b="1" dirty="0">
                    <a:solidFill>
                      <a:schemeClr val="tx1">
                        <a:lumMod val="75000"/>
                        <a:lumOff val="25000"/>
                      </a:schemeClr>
                    </a:solidFill>
                  </a:rPr>
                  <a:t>自治会会長</a:t>
                </a:r>
                <a:endParaRPr kumimoji="1" lang="en-US" altLang="ja-JP" sz="1600" b="1" dirty="0">
                  <a:solidFill>
                    <a:schemeClr val="tx1">
                      <a:lumMod val="75000"/>
                      <a:lumOff val="25000"/>
                    </a:schemeClr>
                  </a:solidFill>
                </a:endParaRPr>
              </a:p>
              <a:p>
                <a:pPr algn="ctr" defTabSz="711200">
                  <a:lnSpc>
                    <a:spcPct val="90000"/>
                  </a:lnSpc>
                  <a:spcBef>
                    <a:spcPct val="0"/>
                  </a:spcBef>
                  <a:spcAft>
                    <a:spcPct val="35000"/>
                  </a:spcAft>
                </a:pPr>
                <a:r>
                  <a:rPr kumimoji="1" lang="ja-JP" altLang="en-US" sz="1600" b="1" dirty="0">
                    <a:solidFill>
                      <a:schemeClr val="tx1">
                        <a:lumMod val="75000"/>
                        <a:lumOff val="25000"/>
                      </a:schemeClr>
                    </a:solidFill>
                  </a:rPr>
                  <a:t>（新・旧）</a:t>
                </a:r>
              </a:p>
            </p:txBody>
          </p:sp>
          <p:sp>
            <p:nvSpPr>
              <p:cNvPr id="9" name="フリーフォーム: 図形 8">
                <a:extLst>
                  <a:ext uri="{FF2B5EF4-FFF2-40B4-BE49-F238E27FC236}">
                    <a16:creationId xmlns:a16="http://schemas.microsoft.com/office/drawing/2014/main" id="{89A83A0B-F39F-ACCE-6E35-03831D8790C8}"/>
                  </a:ext>
                </a:extLst>
              </p:cNvPr>
              <p:cNvSpPr/>
              <p:nvPr/>
            </p:nvSpPr>
            <p:spPr>
              <a:xfrm>
                <a:off x="4306144" y="1588376"/>
                <a:ext cx="1565373" cy="300178"/>
              </a:xfrm>
              <a:custGeom>
                <a:avLst/>
                <a:gdLst>
                  <a:gd name="connsiteX0" fmla="*/ 0 w 1565373"/>
                  <a:gd name="connsiteY0" fmla="*/ 0 h 300178"/>
                  <a:gd name="connsiteX1" fmla="*/ 1565373 w 1565373"/>
                  <a:gd name="connsiteY1" fmla="*/ 0 h 300178"/>
                  <a:gd name="connsiteX2" fmla="*/ 1565373 w 1565373"/>
                  <a:gd name="connsiteY2" fmla="*/ 300178 h 300178"/>
                  <a:gd name="connsiteX3" fmla="*/ 0 w 1565373"/>
                  <a:gd name="connsiteY3" fmla="*/ 300178 h 300178"/>
                  <a:gd name="connsiteX4" fmla="*/ 0 w 1565373"/>
                  <a:gd name="connsiteY4" fmla="*/ 0 h 300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373" h="300178">
                    <a:moveTo>
                      <a:pt x="0" y="0"/>
                    </a:moveTo>
                    <a:lnTo>
                      <a:pt x="1565373" y="0"/>
                    </a:lnTo>
                    <a:lnTo>
                      <a:pt x="1565373" y="300178"/>
                    </a:lnTo>
                    <a:lnTo>
                      <a:pt x="0" y="300178"/>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480" tIns="7620" rIns="30480" bIns="7620" numCol="1" spcCol="1270" anchor="ctr" anchorCtr="0">
                <a:noAutofit/>
              </a:bodyPr>
              <a:lstStyle/>
              <a:p>
                <a:pPr algn="ctr" defTabSz="533400">
                  <a:lnSpc>
                    <a:spcPct val="90000"/>
                  </a:lnSpc>
                  <a:spcBef>
                    <a:spcPct val="0"/>
                  </a:spcBef>
                  <a:spcAft>
                    <a:spcPct val="35000"/>
                  </a:spcAft>
                </a:pPr>
                <a:r>
                  <a:rPr kumimoji="1" lang="ja-JP" altLang="en-US" sz="1200" b="1" dirty="0">
                    <a:solidFill>
                      <a:schemeClr val="tx1">
                        <a:lumMod val="75000"/>
                        <a:lumOff val="25000"/>
                      </a:schemeClr>
                    </a:solidFill>
                  </a:rPr>
                  <a:t>総指令</a:t>
                </a:r>
              </a:p>
            </p:txBody>
          </p:sp>
          <p:sp>
            <p:nvSpPr>
              <p:cNvPr id="10" name="フリーフォーム: 図形 9">
                <a:extLst>
                  <a:ext uri="{FF2B5EF4-FFF2-40B4-BE49-F238E27FC236}">
                    <a16:creationId xmlns:a16="http://schemas.microsoft.com/office/drawing/2014/main" id="{A05671AB-AFCC-907E-8DE9-90E380E56186}"/>
                  </a:ext>
                </a:extLst>
              </p:cNvPr>
              <p:cNvSpPr/>
              <p:nvPr/>
            </p:nvSpPr>
            <p:spPr>
              <a:xfrm>
                <a:off x="1480456" y="3746420"/>
                <a:ext cx="1739303" cy="900534"/>
              </a:xfrm>
              <a:custGeom>
                <a:avLst/>
                <a:gdLst>
                  <a:gd name="connsiteX0" fmla="*/ 0 w 1739303"/>
                  <a:gd name="connsiteY0" fmla="*/ 0 h 900534"/>
                  <a:gd name="connsiteX1" fmla="*/ 1739303 w 1739303"/>
                  <a:gd name="connsiteY1" fmla="*/ 0 h 900534"/>
                  <a:gd name="connsiteX2" fmla="*/ 1739303 w 1739303"/>
                  <a:gd name="connsiteY2" fmla="*/ 900534 h 900534"/>
                  <a:gd name="connsiteX3" fmla="*/ 0 w 1739303"/>
                  <a:gd name="connsiteY3" fmla="*/ 900534 h 900534"/>
                  <a:gd name="connsiteX4" fmla="*/ 0 w 1739303"/>
                  <a:gd name="connsiteY4" fmla="*/ 0 h 90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303" h="900534">
                    <a:moveTo>
                      <a:pt x="0" y="0"/>
                    </a:moveTo>
                    <a:lnTo>
                      <a:pt x="1739303" y="0"/>
                    </a:lnTo>
                    <a:lnTo>
                      <a:pt x="1739303" y="900534"/>
                    </a:lnTo>
                    <a:lnTo>
                      <a:pt x="0" y="900534"/>
                    </a:lnTo>
                    <a:lnTo>
                      <a:pt x="0" y="0"/>
                    </a:lnTo>
                    <a:close/>
                  </a:path>
                </a:pathLst>
              </a:cu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27075" numCol="1" spcCol="1270" anchor="ctr" anchorCtr="0">
                <a:noAutofit/>
              </a:bodyPr>
              <a:lstStyle/>
              <a:p>
                <a:pPr algn="ctr" defTabSz="711200">
                  <a:lnSpc>
                    <a:spcPct val="90000"/>
                  </a:lnSpc>
                  <a:spcBef>
                    <a:spcPct val="0"/>
                  </a:spcBef>
                  <a:spcAft>
                    <a:spcPct val="35000"/>
                  </a:spcAft>
                </a:pPr>
                <a:r>
                  <a:rPr kumimoji="1" lang="ja-JP" altLang="en-US" sz="1600" b="1" dirty="0">
                    <a:solidFill>
                      <a:schemeClr val="tx1">
                        <a:lumMod val="75000"/>
                        <a:lumOff val="25000"/>
                      </a:schemeClr>
                    </a:solidFill>
                  </a:rPr>
                  <a:t>救出救護（警備</a:t>
                </a:r>
                <a:r>
                  <a:rPr kumimoji="1" lang="ja-JP" altLang="en-US" sz="1600" dirty="0">
                    <a:solidFill>
                      <a:schemeClr val="tx1">
                        <a:lumMod val="75000"/>
                        <a:lumOff val="25000"/>
                      </a:schemeClr>
                    </a:solidFill>
                  </a:rPr>
                  <a:t>）</a:t>
                </a:r>
              </a:p>
            </p:txBody>
          </p:sp>
          <p:sp>
            <p:nvSpPr>
              <p:cNvPr id="11" name="フリーフォーム: 図形 10">
                <a:extLst>
                  <a:ext uri="{FF2B5EF4-FFF2-40B4-BE49-F238E27FC236}">
                    <a16:creationId xmlns:a16="http://schemas.microsoft.com/office/drawing/2014/main" id="{D120792C-4455-62D0-C34D-93B3C5450B7C}"/>
                  </a:ext>
                </a:extLst>
              </p:cNvPr>
              <p:cNvSpPr/>
              <p:nvPr/>
            </p:nvSpPr>
            <p:spPr>
              <a:xfrm>
                <a:off x="1828317" y="4446836"/>
                <a:ext cx="1565373" cy="300178"/>
              </a:xfrm>
              <a:custGeom>
                <a:avLst/>
                <a:gdLst>
                  <a:gd name="connsiteX0" fmla="*/ 0 w 1565373"/>
                  <a:gd name="connsiteY0" fmla="*/ 0 h 300178"/>
                  <a:gd name="connsiteX1" fmla="*/ 1565373 w 1565373"/>
                  <a:gd name="connsiteY1" fmla="*/ 0 h 300178"/>
                  <a:gd name="connsiteX2" fmla="*/ 1565373 w 1565373"/>
                  <a:gd name="connsiteY2" fmla="*/ 300178 h 300178"/>
                  <a:gd name="connsiteX3" fmla="*/ 0 w 1565373"/>
                  <a:gd name="connsiteY3" fmla="*/ 300178 h 300178"/>
                  <a:gd name="connsiteX4" fmla="*/ 0 w 1565373"/>
                  <a:gd name="connsiteY4" fmla="*/ 0 h 300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373" h="300178">
                    <a:moveTo>
                      <a:pt x="0" y="0"/>
                    </a:moveTo>
                    <a:lnTo>
                      <a:pt x="1565373" y="0"/>
                    </a:lnTo>
                    <a:lnTo>
                      <a:pt x="1565373" y="300178"/>
                    </a:lnTo>
                    <a:lnTo>
                      <a:pt x="0" y="300178"/>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480" tIns="7620" rIns="30480" bIns="7620" numCol="1" spcCol="1270" anchor="ctr" anchorCtr="0">
                <a:noAutofit/>
              </a:bodyPr>
              <a:lstStyle/>
              <a:p>
                <a:pPr algn="r" defTabSz="533400">
                  <a:lnSpc>
                    <a:spcPct val="90000"/>
                  </a:lnSpc>
                  <a:spcBef>
                    <a:spcPct val="0"/>
                  </a:spcBef>
                  <a:spcAft>
                    <a:spcPct val="35000"/>
                  </a:spcAft>
                </a:pPr>
                <a:r>
                  <a:rPr kumimoji="1" lang="ja-JP" altLang="en-US" sz="1200" b="1" dirty="0"/>
                  <a:t>防災会・自治会役員</a:t>
                </a:r>
              </a:p>
            </p:txBody>
          </p:sp>
          <p:sp>
            <p:nvSpPr>
              <p:cNvPr id="12" name="フリーフォーム: 図形 11">
                <a:extLst>
                  <a:ext uri="{FF2B5EF4-FFF2-40B4-BE49-F238E27FC236}">
                    <a16:creationId xmlns:a16="http://schemas.microsoft.com/office/drawing/2014/main" id="{C70A246F-6139-802F-4885-48D7DB40C681}"/>
                  </a:ext>
                </a:extLst>
              </p:cNvPr>
              <p:cNvSpPr/>
              <p:nvPr/>
            </p:nvSpPr>
            <p:spPr>
              <a:xfrm>
                <a:off x="3813940" y="3746420"/>
                <a:ext cx="1739303" cy="900534"/>
              </a:xfrm>
              <a:custGeom>
                <a:avLst/>
                <a:gdLst>
                  <a:gd name="connsiteX0" fmla="*/ 0 w 1739303"/>
                  <a:gd name="connsiteY0" fmla="*/ 0 h 900534"/>
                  <a:gd name="connsiteX1" fmla="*/ 1739303 w 1739303"/>
                  <a:gd name="connsiteY1" fmla="*/ 0 h 900534"/>
                  <a:gd name="connsiteX2" fmla="*/ 1739303 w 1739303"/>
                  <a:gd name="connsiteY2" fmla="*/ 900534 h 900534"/>
                  <a:gd name="connsiteX3" fmla="*/ 0 w 1739303"/>
                  <a:gd name="connsiteY3" fmla="*/ 900534 h 900534"/>
                  <a:gd name="connsiteX4" fmla="*/ 0 w 1739303"/>
                  <a:gd name="connsiteY4" fmla="*/ 0 h 90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303" h="900534">
                    <a:moveTo>
                      <a:pt x="0" y="0"/>
                    </a:moveTo>
                    <a:lnTo>
                      <a:pt x="1739303" y="0"/>
                    </a:lnTo>
                    <a:lnTo>
                      <a:pt x="1739303" y="900534"/>
                    </a:lnTo>
                    <a:lnTo>
                      <a:pt x="0" y="900534"/>
                    </a:lnTo>
                    <a:lnTo>
                      <a:pt x="0" y="0"/>
                    </a:lnTo>
                    <a:close/>
                  </a:path>
                </a:pathLst>
              </a:cu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27075" numCol="1" spcCol="1270" anchor="ctr" anchorCtr="0">
                <a:noAutofit/>
              </a:bodyPr>
              <a:lstStyle/>
              <a:p>
                <a:pPr algn="ctr" defTabSz="711200">
                  <a:lnSpc>
                    <a:spcPct val="90000"/>
                  </a:lnSpc>
                  <a:spcBef>
                    <a:spcPct val="0"/>
                  </a:spcBef>
                  <a:spcAft>
                    <a:spcPct val="35000"/>
                  </a:spcAft>
                </a:pPr>
                <a:r>
                  <a:rPr kumimoji="1" lang="ja-JP" altLang="en-US" sz="1600" b="1" dirty="0">
                    <a:solidFill>
                      <a:schemeClr val="tx1">
                        <a:lumMod val="75000"/>
                        <a:lumOff val="25000"/>
                      </a:schemeClr>
                    </a:solidFill>
                  </a:rPr>
                  <a:t>避難誘導・避難所運営</a:t>
                </a:r>
              </a:p>
            </p:txBody>
          </p:sp>
          <p:sp>
            <p:nvSpPr>
              <p:cNvPr id="13" name="フリーフォーム: 図形 12">
                <a:extLst>
                  <a:ext uri="{FF2B5EF4-FFF2-40B4-BE49-F238E27FC236}">
                    <a16:creationId xmlns:a16="http://schemas.microsoft.com/office/drawing/2014/main" id="{3888C551-AABB-690A-7F23-F30C80EBD3EA}"/>
                  </a:ext>
                </a:extLst>
              </p:cNvPr>
              <p:cNvSpPr/>
              <p:nvPr/>
            </p:nvSpPr>
            <p:spPr>
              <a:xfrm>
                <a:off x="4161801" y="4446836"/>
                <a:ext cx="1565373" cy="300178"/>
              </a:xfrm>
              <a:custGeom>
                <a:avLst/>
                <a:gdLst>
                  <a:gd name="connsiteX0" fmla="*/ 0 w 1565373"/>
                  <a:gd name="connsiteY0" fmla="*/ 0 h 300178"/>
                  <a:gd name="connsiteX1" fmla="*/ 1565373 w 1565373"/>
                  <a:gd name="connsiteY1" fmla="*/ 0 h 300178"/>
                  <a:gd name="connsiteX2" fmla="*/ 1565373 w 1565373"/>
                  <a:gd name="connsiteY2" fmla="*/ 300178 h 300178"/>
                  <a:gd name="connsiteX3" fmla="*/ 0 w 1565373"/>
                  <a:gd name="connsiteY3" fmla="*/ 300178 h 300178"/>
                  <a:gd name="connsiteX4" fmla="*/ 0 w 1565373"/>
                  <a:gd name="connsiteY4" fmla="*/ 0 h 300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373" h="300178">
                    <a:moveTo>
                      <a:pt x="0" y="0"/>
                    </a:moveTo>
                    <a:lnTo>
                      <a:pt x="1565373" y="0"/>
                    </a:lnTo>
                    <a:lnTo>
                      <a:pt x="1565373" y="300178"/>
                    </a:lnTo>
                    <a:lnTo>
                      <a:pt x="0" y="300178"/>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480" tIns="7620" rIns="30480" bIns="7620" numCol="1" spcCol="1270" anchor="ctr" anchorCtr="0">
                <a:noAutofit/>
              </a:bodyPr>
              <a:lstStyle/>
              <a:p>
                <a:pPr algn="r" defTabSz="533400">
                  <a:lnSpc>
                    <a:spcPct val="90000"/>
                  </a:lnSpc>
                  <a:spcBef>
                    <a:spcPct val="0"/>
                  </a:spcBef>
                  <a:spcAft>
                    <a:spcPct val="35000"/>
                  </a:spcAft>
                </a:pPr>
                <a:r>
                  <a:rPr kumimoji="1" lang="ja-JP" altLang="en-US" sz="1200" b="1" dirty="0"/>
                  <a:t>防災会・自治会役員</a:t>
                </a:r>
              </a:p>
            </p:txBody>
          </p:sp>
          <p:sp>
            <p:nvSpPr>
              <p:cNvPr id="14" name="フリーフォーム: 図形 13">
                <a:extLst>
                  <a:ext uri="{FF2B5EF4-FFF2-40B4-BE49-F238E27FC236}">
                    <a16:creationId xmlns:a16="http://schemas.microsoft.com/office/drawing/2014/main" id="{B994F48C-4A6E-CE40-11C4-CC8C97352A3B}"/>
                  </a:ext>
                </a:extLst>
              </p:cNvPr>
              <p:cNvSpPr/>
              <p:nvPr/>
            </p:nvSpPr>
            <p:spPr>
              <a:xfrm>
                <a:off x="6147423" y="3746420"/>
                <a:ext cx="1739303" cy="900534"/>
              </a:xfrm>
              <a:custGeom>
                <a:avLst/>
                <a:gdLst>
                  <a:gd name="connsiteX0" fmla="*/ 0 w 1739303"/>
                  <a:gd name="connsiteY0" fmla="*/ 0 h 900534"/>
                  <a:gd name="connsiteX1" fmla="*/ 1739303 w 1739303"/>
                  <a:gd name="connsiteY1" fmla="*/ 0 h 900534"/>
                  <a:gd name="connsiteX2" fmla="*/ 1739303 w 1739303"/>
                  <a:gd name="connsiteY2" fmla="*/ 900534 h 900534"/>
                  <a:gd name="connsiteX3" fmla="*/ 0 w 1739303"/>
                  <a:gd name="connsiteY3" fmla="*/ 900534 h 900534"/>
                  <a:gd name="connsiteX4" fmla="*/ 0 w 1739303"/>
                  <a:gd name="connsiteY4" fmla="*/ 0 h 90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303" h="900534">
                    <a:moveTo>
                      <a:pt x="0" y="0"/>
                    </a:moveTo>
                    <a:lnTo>
                      <a:pt x="1739303" y="0"/>
                    </a:lnTo>
                    <a:lnTo>
                      <a:pt x="1739303" y="900534"/>
                    </a:lnTo>
                    <a:lnTo>
                      <a:pt x="0" y="900534"/>
                    </a:lnTo>
                    <a:lnTo>
                      <a:pt x="0" y="0"/>
                    </a:lnTo>
                    <a:close/>
                  </a:path>
                </a:pathLst>
              </a:cu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27075" numCol="1" spcCol="1270" anchor="ctr" anchorCtr="0">
                <a:noAutofit/>
              </a:bodyPr>
              <a:lstStyle/>
              <a:p>
                <a:pPr algn="ctr" defTabSz="711200">
                  <a:lnSpc>
                    <a:spcPct val="90000"/>
                  </a:lnSpc>
                  <a:spcBef>
                    <a:spcPct val="0"/>
                  </a:spcBef>
                  <a:spcAft>
                    <a:spcPct val="35000"/>
                  </a:spcAft>
                </a:pPr>
                <a:r>
                  <a:rPr kumimoji="1" lang="ja-JP" altLang="en-US" sz="1600" b="1" dirty="0">
                    <a:solidFill>
                      <a:schemeClr val="tx1">
                        <a:lumMod val="75000"/>
                        <a:lumOff val="25000"/>
                      </a:schemeClr>
                    </a:solidFill>
                  </a:rPr>
                  <a:t>消火（給水）</a:t>
                </a:r>
              </a:p>
            </p:txBody>
          </p:sp>
          <p:sp>
            <p:nvSpPr>
              <p:cNvPr id="15" name="フリーフォーム: 図形 14">
                <a:extLst>
                  <a:ext uri="{FF2B5EF4-FFF2-40B4-BE49-F238E27FC236}">
                    <a16:creationId xmlns:a16="http://schemas.microsoft.com/office/drawing/2014/main" id="{4FDF2BDD-5AFA-1C8E-8D29-66B88EB3BE25}"/>
                  </a:ext>
                </a:extLst>
              </p:cNvPr>
              <p:cNvSpPr/>
              <p:nvPr/>
            </p:nvSpPr>
            <p:spPr>
              <a:xfrm>
                <a:off x="6495284" y="4446836"/>
                <a:ext cx="1565373" cy="300178"/>
              </a:xfrm>
              <a:custGeom>
                <a:avLst/>
                <a:gdLst>
                  <a:gd name="connsiteX0" fmla="*/ 0 w 1565373"/>
                  <a:gd name="connsiteY0" fmla="*/ 0 h 300178"/>
                  <a:gd name="connsiteX1" fmla="*/ 1565373 w 1565373"/>
                  <a:gd name="connsiteY1" fmla="*/ 0 h 300178"/>
                  <a:gd name="connsiteX2" fmla="*/ 1565373 w 1565373"/>
                  <a:gd name="connsiteY2" fmla="*/ 300178 h 300178"/>
                  <a:gd name="connsiteX3" fmla="*/ 0 w 1565373"/>
                  <a:gd name="connsiteY3" fmla="*/ 300178 h 300178"/>
                  <a:gd name="connsiteX4" fmla="*/ 0 w 1565373"/>
                  <a:gd name="connsiteY4" fmla="*/ 0 h 300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373" h="300178">
                    <a:moveTo>
                      <a:pt x="0" y="0"/>
                    </a:moveTo>
                    <a:lnTo>
                      <a:pt x="1565373" y="0"/>
                    </a:lnTo>
                    <a:lnTo>
                      <a:pt x="1565373" y="300178"/>
                    </a:lnTo>
                    <a:lnTo>
                      <a:pt x="0" y="300178"/>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480" tIns="7620" rIns="30480" bIns="7620" numCol="1" spcCol="1270" anchor="ctr" anchorCtr="0">
                <a:noAutofit/>
              </a:bodyPr>
              <a:lstStyle/>
              <a:p>
                <a:pPr algn="r" defTabSz="533400">
                  <a:lnSpc>
                    <a:spcPct val="90000"/>
                  </a:lnSpc>
                  <a:spcBef>
                    <a:spcPct val="0"/>
                  </a:spcBef>
                  <a:spcAft>
                    <a:spcPct val="35000"/>
                  </a:spcAft>
                </a:pPr>
                <a:r>
                  <a:rPr kumimoji="1" lang="ja-JP" altLang="en-US" sz="1200" b="1" dirty="0"/>
                  <a:t>防災会・自治会役員</a:t>
                </a:r>
              </a:p>
            </p:txBody>
          </p:sp>
          <p:sp>
            <p:nvSpPr>
              <p:cNvPr id="16" name="フリーフォーム: 図形 15">
                <a:extLst>
                  <a:ext uri="{FF2B5EF4-FFF2-40B4-BE49-F238E27FC236}">
                    <a16:creationId xmlns:a16="http://schemas.microsoft.com/office/drawing/2014/main" id="{480DE2F9-A302-520F-330A-50104CAA3F38}"/>
                  </a:ext>
                </a:extLst>
              </p:cNvPr>
              <p:cNvSpPr/>
              <p:nvPr/>
            </p:nvSpPr>
            <p:spPr>
              <a:xfrm>
                <a:off x="2647198" y="2251247"/>
                <a:ext cx="1739303" cy="900534"/>
              </a:xfrm>
              <a:custGeom>
                <a:avLst/>
                <a:gdLst>
                  <a:gd name="connsiteX0" fmla="*/ 0 w 1739303"/>
                  <a:gd name="connsiteY0" fmla="*/ 0 h 900534"/>
                  <a:gd name="connsiteX1" fmla="*/ 1739303 w 1739303"/>
                  <a:gd name="connsiteY1" fmla="*/ 0 h 900534"/>
                  <a:gd name="connsiteX2" fmla="*/ 1739303 w 1739303"/>
                  <a:gd name="connsiteY2" fmla="*/ 900534 h 900534"/>
                  <a:gd name="connsiteX3" fmla="*/ 0 w 1739303"/>
                  <a:gd name="connsiteY3" fmla="*/ 900534 h 900534"/>
                  <a:gd name="connsiteX4" fmla="*/ 0 w 1739303"/>
                  <a:gd name="connsiteY4" fmla="*/ 0 h 90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303" h="900534">
                    <a:moveTo>
                      <a:pt x="0" y="0"/>
                    </a:moveTo>
                    <a:lnTo>
                      <a:pt x="1739303" y="0"/>
                    </a:lnTo>
                    <a:lnTo>
                      <a:pt x="1739303" y="900534"/>
                    </a:lnTo>
                    <a:lnTo>
                      <a:pt x="0" y="900534"/>
                    </a:lnTo>
                    <a:lnTo>
                      <a:pt x="0" y="0"/>
                    </a:lnTo>
                    <a:close/>
                  </a:path>
                </a:pathLst>
              </a:cu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27075" numCol="1" spcCol="1270" anchor="ctr" anchorCtr="0">
                <a:noAutofit/>
              </a:bodyPr>
              <a:lstStyle/>
              <a:p>
                <a:pPr algn="ctr" defTabSz="711200">
                  <a:lnSpc>
                    <a:spcPct val="90000"/>
                  </a:lnSpc>
                  <a:spcBef>
                    <a:spcPct val="0"/>
                  </a:spcBef>
                  <a:spcAft>
                    <a:spcPct val="35000"/>
                  </a:spcAft>
                </a:pPr>
                <a:r>
                  <a:rPr kumimoji="1" lang="ja-JP" altLang="en-US" sz="1600" b="1" dirty="0">
                    <a:solidFill>
                      <a:schemeClr val="tx1">
                        <a:lumMod val="75000"/>
                        <a:lumOff val="25000"/>
                      </a:schemeClr>
                    </a:solidFill>
                  </a:rPr>
                  <a:t>防災会長</a:t>
                </a:r>
              </a:p>
            </p:txBody>
          </p:sp>
          <p:sp>
            <p:nvSpPr>
              <p:cNvPr id="17" name="フリーフォーム: 図形 16">
                <a:extLst>
                  <a:ext uri="{FF2B5EF4-FFF2-40B4-BE49-F238E27FC236}">
                    <a16:creationId xmlns:a16="http://schemas.microsoft.com/office/drawing/2014/main" id="{7E01CC46-EB8F-FFE4-C65A-EDE64EB33FB6}"/>
                  </a:ext>
                </a:extLst>
              </p:cNvPr>
              <p:cNvSpPr/>
              <p:nvPr/>
            </p:nvSpPr>
            <p:spPr>
              <a:xfrm>
                <a:off x="2995059" y="3025993"/>
                <a:ext cx="1565373" cy="300178"/>
              </a:xfrm>
              <a:custGeom>
                <a:avLst/>
                <a:gdLst>
                  <a:gd name="connsiteX0" fmla="*/ 0 w 1565373"/>
                  <a:gd name="connsiteY0" fmla="*/ 0 h 300178"/>
                  <a:gd name="connsiteX1" fmla="*/ 1565373 w 1565373"/>
                  <a:gd name="connsiteY1" fmla="*/ 0 h 300178"/>
                  <a:gd name="connsiteX2" fmla="*/ 1565373 w 1565373"/>
                  <a:gd name="connsiteY2" fmla="*/ 300178 h 300178"/>
                  <a:gd name="connsiteX3" fmla="*/ 0 w 1565373"/>
                  <a:gd name="connsiteY3" fmla="*/ 300178 h 300178"/>
                  <a:gd name="connsiteX4" fmla="*/ 0 w 1565373"/>
                  <a:gd name="connsiteY4" fmla="*/ 0 h 300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373" h="300178">
                    <a:moveTo>
                      <a:pt x="0" y="0"/>
                    </a:moveTo>
                    <a:lnTo>
                      <a:pt x="1565373" y="0"/>
                    </a:lnTo>
                    <a:lnTo>
                      <a:pt x="1565373" y="300178"/>
                    </a:lnTo>
                    <a:lnTo>
                      <a:pt x="0" y="300178"/>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480" tIns="7620" rIns="30480" bIns="7620" numCol="1" spcCol="1270" anchor="ctr" anchorCtr="0">
                <a:noAutofit/>
              </a:bodyPr>
              <a:lstStyle/>
              <a:p>
                <a:pPr algn="ctr" defTabSz="533400">
                  <a:lnSpc>
                    <a:spcPct val="90000"/>
                  </a:lnSpc>
                  <a:spcBef>
                    <a:spcPct val="0"/>
                  </a:spcBef>
                  <a:spcAft>
                    <a:spcPct val="35000"/>
                  </a:spcAft>
                </a:pPr>
                <a:r>
                  <a:rPr kumimoji="1" lang="ja-JP" altLang="en-US" sz="1200" b="1" dirty="0"/>
                  <a:t>現場指揮</a:t>
                </a:r>
              </a:p>
            </p:txBody>
          </p:sp>
          <p:sp>
            <p:nvSpPr>
              <p:cNvPr id="19" name="フリーフォーム: 図形 18">
                <a:extLst>
                  <a:ext uri="{FF2B5EF4-FFF2-40B4-BE49-F238E27FC236}">
                    <a16:creationId xmlns:a16="http://schemas.microsoft.com/office/drawing/2014/main" id="{BAC93765-7645-A50E-FCF8-33188F9F4BB0}"/>
                  </a:ext>
                </a:extLst>
              </p:cNvPr>
              <p:cNvSpPr/>
              <p:nvPr/>
            </p:nvSpPr>
            <p:spPr>
              <a:xfrm>
                <a:off x="7739373" y="2299806"/>
                <a:ext cx="1589810" cy="703254"/>
              </a:xfrm>
              <a:custGeom>
                <a:avLst/>
                <a:gdLst>
                  <a:gd name="connsiteX0" fmla="*/ 0 w 1589810"/>
                  <a:gd name="connsiteY0" fmla="*/ 0 h 703254"/>
                  <a:gd name="connsiteX1" fmla="*/ 1589810 w 1589810"/>
                  <a:gd name="connsiteY1" fmla="*/ 0 h 703254"/>
                  <a:gd name="connsiteX2" fmla="*/ 1589810 w 1589810"/>
                  <a:gd name="connsiteY2" fmla="*/ 703254 h 703254"/>
                  <a:gd name="connsiteX3" fmla="*/ 0 w 1589810"/>
                  <a:gd name="connsiteY3" fmla="*/ 703254 h 703254"/>
                  <a:gd name="connsiteX4" fmla="*/ 0 w 1589810"/>
                  <a:gd name="connsiteY4" fmla="*/ 0 h 703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10" h="703254">
                    <a:moveTo>
                      <a:pt x="0" y="0"/>
                    </a:moveTo>
                    <a:lnTo>
                      <a:pt x="1589810" y="0"/>
                    </a:lnTo>
                    <a:lnTo>
                      <a:pt x="1589810" y="703254"/>
                    </a:lnTo>
                    <a:lnTo>
                      <a:pt x="0" y="703254"/>
                    </a:lnTo>
                    <a:lnTo>
                      <a:pt x="0" y="0"/>
                    </a:lnTo>
                    <a:close/>
                  </a:path>
                </a:pathLst>
              </a:custGeom>
              <a:solidFill>
                <a:schemeClr val="accent1">
                  <a:lumMod val="40000"/>
                  <a:lumOff val="60000"/>
                </a:schemeClr>
              </a:solidFill>
              <a:ln>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27075" numCol="1" spcCol="1270" anchor="ctr" anchorCtr="0">
                <a:noAutofit/>
              </a:bodyPr>
              <a:lstStyle/>
              <a:p>
                <a:pPr algn="ctr" defTabSz="711200">
                  <a:lnSpc>
                    <a:spcPct val="90000"/>
                  </a:lnSpc>
                  <a:spcBef>
                    <a:spcPct val="0"/>
                  </a:spcBef>
                  <a:spcAft>
                    <a:spcPct val="35000"/>
                  </a:spcAft>
                </a:pPr>
                <a:r>
                  <a:rPr kumimoji="1" lang="ja-JP" altLang="en-US" sz="1600" b="1" dirty="0">
                    <a:solidFill>
                      <a:schemeClr val="tx1">
                        <a:lumMod val="75000"/>
                        <a:lumOff val="25000"/>
                      </a:schemeClr>
                    </a:solidFill>
                  </a:rPr>
                  <a:t>全班長</a:t>
                </a:r>
              </a:p>
            </p:txBody>
          </p:sp>
          <p:sp>
            <p:nvSpPr>
              <p:cNvPr id="20" name="フリーフォーム: 図形 19">
                <a:extLst>
                  <a:ext uri="{FF2B5EF4-FFF2-40B4-BE49-F238E27FC236}">
                    <a16:creationId xmlns:a16="http://schemas.microsoft.com/office/drawing/2014/main" id="{AC23FD41-8713-2DFE-0E51-DF14E9845832}"/>
                  </a:ext>
                </a:extLst>
              </p:cNvPr>
              <p:cNvSpPr/>
              <p:nvPr/>
            </p:nvSpPr>
            <p:spPr>
              <a:xfrm>
                <a:off x="8014228" y="2924134"/>
                <a:ext cx="1565373" cy="300178"/>
              </a:xfrm>
              <a:custGeom>
                <a:avLst/>
                <a:gdLst>
                  <a:gd name="connsiteX0" fmla="*/ 0 w 1565373"/>
                  <a:gd name="connsiteY0" fmla="*/ 0 h 300178"/>
                  <a:gd name="connsiteX1" fmla="*/ 1565373 w 1565373"/>
                  <a:gd name="connsiteY1" fmla="*/ 0 h 300178"/>
                  <a:gd name="connsiteX2" fmla="*/ 1565373 w 1565373"/>
                  <a:gd name="connsiteY2" fmla="*/ 300178 h 300178"/>
                  <a:gd name="connsiteX3" fmla="*/ 0 w 1565373"/>
                  <a:gd name="connsiteY3" fmla="*/ 300178 h 300178"/>
                  <a:gd name="connsiteX4" fmla="*/ 0 w 1565373"/>
                  <a:gd name="connsiteY4" fmla="*/ 0 h 300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373" h="300178">
                    <a:moveTo>
                      <a:pt x="0" y="0"/>
                    </a:moveTo>
                    <a:lnTo>
                      <a:pt x="1565373" y="0"/>
                    </a:lnTo>
                    <a:lnTo>
                      <a:pt x="1565373" y="300178"/>
                    </a:lnTo>
                    <a:lnTo>
                      <a:pt x="0" y="300178"/>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480" tIns="7620" rIns="30480" bIns="7620" numCol="1" spcCol="1270" anchor="ctr" anchorCtr="0">
                <a:noAutofit/>
              </a:bodyPr>
              <a:lstStyle/>
              <a:p>
                <a:pPr algn="ctr" defTabSz="533400">
                  <a:lnSpc>
                    <a:spcPct val="90000"/>
                  </a:lnSpc>
                  <a:spcBef>
                    <a:spcPct val="0"/>
                  </a:spcBef>
                  <a:spcAft>
                    <a:spcPct val="35000"/>
                  </a:spcAft>
                </a:pPr>
                <a:r>
                  <a:rPr kumimoji="1" lang="ja-JP" altLang="en-US" sz="1200" b="1" dirty="0"/>
                  <a:t>安否確認・異変情報</a:t>
                </a:r>
              </a:p>
            </p:txBody>
          </p:sp>
          <p:sp>
            <p:nvSpPr>
              <p:cNvPr id="21" name="フリーフォーム: 図形 20">
                <a:extLst>
                  <a:ext uri="{FF2B5EF4-FFF2-40B4-BE49-F238E27FC236}">
                    <a16:creationId xmlns:a16="http://schemas.microsoft.com/office/drawing/2014/main" id="{95BD76A1-FB75-ABE8-AC4F-AB8A9CDC1FF3}"/>
                  </a:ext>
                </a:extLst>
              </p:cNvPr>
              <p:cNvSpPr/>
              <p:nvPr/>
            </p:nvSpPr>
            <p:spPr>
              <a:xfrm>
                <a:off x="5177230" y="2251420"/>
                <a:ext cx="1749774" cy="819315"/>
              </a:xfrm>
              <a:custGeom>
                <a:avLst/>
                <a:gdLst>
                  <a:gd name="connsiteX0" fmla="*/ 0 w 1749774"/>
                  <a:gd name="connsiteY0" fmla="*/ 0 h 819315"/>
                  <a:gd name="connsiteX1" fmla="*/ 1749774 w 1749774"/>
                  <a:gd name="connsiteY1" fmla="*/ 0 h 819315"/>
                  <a:gd name="connsiteX2" fmla="*/ 1749774 w 1749774"/>
                  <a:gd name="connsiteY2" fmla="*/ 819315 h 819315"/>
                  <a:gd name="connsiteX3" fmla="*/ 0 w 1749774"/>
                  <a:gd name="connsiteY3" fmla="*/ 819315 h 819315"/>
                  <a:gd name="connsiteX4" fmla="*/ 0 w 1749774"/>
                  <a:gd name="connsiteY4" fmla="*/ 0 h 819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774" h="819315">
                    <a:moveTo>
                      <a:pt x="0" y="0"/>
                    </a:moveTo>
                    <a:lnTo>
                      <a:pt x="1749774" y="0"/>
                    </a:lnTo>
                    <a:lnTo>
                      <a:pt x="1749774" y="819315"/>
                    </a:lnTo>
                    <a:lnTo>
                      <a:pt x="0" y="819315"/>
                    </a:lnTo>
                    <a:lnTo>
                      <a:pt x="0" y="0"/>
                    </a:lnTo>
                    <a:close/>
                  </a:path>
                </a:pathLst>
              </a:cu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27075" numCol="1" spcCol="1270" anchor="ctr" anchorCtr="0">
                <a:noAutofit/>
              </a:bodyPr>
              <a:lstStyle/>
              <a:p>
                <a:pPr algn="ctr" defTabSz="711200">
                  <a:lnSpc>
                    <a:spcPct val="90000"/>
                  </a:lnSpc>
                  <a:spcBef>
                    <a:spcPct val="0"/>
                  </a:spcBef>
                  <a:spcAft>
                    <a:spcPct val="35000"/>
                  </a:spcAft>
                </a:pPr>
                <a:r>
                  <a:rPr kumimoji="1" lang="ja-JP" altLang="en-US" sz="1600" b="1" dirty="0">
                    <a:solidFill>
                      <a:schemeClr val="tx1">
                        <a:lumMod val="75000"/>
                        <a:lumOff val="25000"/>
                      </a:schemeClr>
                    </a:solidFill>
                  </a:rPr>
                  <a:t>防災情報担当</a:t>
                </a:r>
              </a:p>
            </p:txBody>
          </p:sp>
          <p:sp>
            <p:nvSpPr>
              <p:cNvPr id="22" name="フリーフォーム: 図形 21">
                <a:extLst>
                  <a:ext uri="{FF2B5EF4-FFF2-40B4-BE49-F238E27FC236}">
                    <a16:creationId xmlns:a16="http://schemas.microsoft.com/office/drawing/2014/main" id="{2C017008-092A-6542-EA54-341DB8FF8EF9}"/>
                  </a:ext>
                </a:extLst>
              </p:cNvPr>
              <p:cNvSpPr/>
              <p:nvPr/>
            </p:nvSpPr>
            <p:spPr>
              <a:xfrm>
                <a:off x="5719270" y="2951984"/>
                <a:ext cx="1565373" cy="300178"/>
              </a:xfrm>
              <a:custGeom>
                <a:avLst/>
                <a:gdLst>
                  <a:gd name="connsiteX0" fmla="*/ 0 w 1565373"/>
                  <a:gd name="connsiteY0" fmla="*/ 0 h 300178"/>
                  <a:gd name="connsiteX1" fmla="*/ 1565373 w 1565373"/>
                  <a:gd name="connsiteY1" fmla="*/ 0 h 300178"/>
                  <a:gd name="connsiteX2" fmla="*/ 1565373 w 1565373"/>
                  <a:gd name="connsiteY2" fmla="*/ 300178 h 300178"/>
                  <a:gd name="connsiteX3" fmla="*/ 0 w 1565373"/>
                  <a:gd name="connsiteY3" fmla="*/ 300178 h 300178"/>
                  <a:gd name="connsiteX4" fmla="*/ 0 w 1565373"/>
                  <a:gd name="connsiteY4" fmla="*/ 0 h 300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373" h="300178">
                    <a:moveTo>
                      <a:pt x="0" y="0"/>
                    </a:moveTo>
                    <a:lnTo>
                      <a:pt x="1565373" y="0"/>
                    </a:lnTo>
                    <a:lnTo>
                      <a:pt x="1565373" y="300178"/>
                    </a:lnTo>
                    <a:lnTo>
                      <a:pt x="0" y="300178"/>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480" tIns="7620" rIns="30480" bIns="7620" numCol="1" spcCol="1270" anchor="ctr" anchorCtr="0">
                <a:noAutofit/>
              </a:bodyPr>
              <a:lstStyle/>
              <a:p>
                <a:pPr algn="ctr" defTabSz="533400">
                  <a:lnSpc>
                    <a:spcPct val="90000"/>
                  </a:lnSpc>
                  <a:spcBef>
                    <a:spcPct val="0"/>
                  </a:spcBef>
                  <a:spcAft>
                    <a:spcPct val="35000"/>
                  </a:spcAft>
                </a:pPr>
                <a:r>
                  <a:rPr kumimoji="1" lang="ja-JP" altLang="en-US" sz="1200" b="1" dirty="0"/>
                  <a:t>情報集約</a:t>
                </a:r>
              </a:p>
            </p:txBody>
          </p:sp>
        </p:grpSp>
        <p:cxnSp>
          <p:nvCxnSpPr>
            <p:cNvPr id="29" name="直線コネクタ 28">
              <a:extLst>
                <a:ext uri="{FF2B5EF4-FFF2-40B4-BE49-F238E27FC236}">
                  <a16:creationId xmlns:a16="http://schemas.microsoft.com/office/drawing/2014/main" id="{1B938C8C-F417-4FF3-8B0E-BF2C1D060D4A}"/>
                </a:ext>
              </a:extLst>
            </p:cNvPr>
            <p:cNvCxnSpPr>
              <a:cxnSpLocks/>
            </p:cNvCxnSpPr>
            <p:nvPr/>
          </p:nvCxnSpPr>
          <p:spPr>
            <a:xfrm>
              <a:off x="7965141" y="4125940"/>
              <a:ext cx="6431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29B382A-D221-42AE-8BEC-D76C0732170B}"/>
                </a:ext>
              </a:extLst>
            </p:cNvPr>
            <p:cNvCxnSpPr/>
            <p:nvPr/>
          </p:nvCxnSpPr>
          <p:spPr>
            <a:xfrm>
              <a:off x="9579963" y="4125940"/>
              <a:ext cx="0" cy="279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1D65A32D-6646-43A8-805D-0D3AD4A1DD04}"/>
                </a:ext>
              </a:extLst>
            </p:cNvPr>
            <p:cNvCxnSpPr>
              <a:cxnSpLocks/>
            </p:cNvCxnSpPr>
            <p:nvPr/>
          </p:nvCxnSpPr>
          <p:spPr>
            <a:xfrm flipH="1">
              <a:off x="7023847" y="2681457"/>
              <a:ext cx="6473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C0C1EB66-0547-47AC-B983-74E1D876CD1F}"/>
                </a:ext>
              </a:extLst>
            </p:cNvPr>
            <p:cNvCxnSpPr>
              <a:cxnSpLocks/>
            </p:cNvCxnSpPr>
            <p:nvPr/>
          </p:nvCxnSpPr>
          <p:spPr>
            <a:xfrm flipH="1">
              <a:off x="4755243" y="2688682"/>
              <a:ext cx="489282" cy="4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9EA1ABB1-384B-4CC2-B120-BC846111AC93}"/>
                </a:ext>
              </a:extLst>
            </p:cNvPr>
            <p:cNvSpPr/>
            <p:nvPr/>
          </p:nvSpPr>
          <p:spPr>
            <a:xfrm>
              <a:off x="8608319" y="3735524"/>
              <a:ext cx="2182206" cy="83362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27" name="テキスト ボックス 26">
              <a:extLst>
                <a:ext uri="{FF2B5EF4-FFF2-40B4-BE49-F238E27FC236}">
                  <a16:creationId xmlns:a16="http://schemas.microsoft.com/office/drawing/2014/main" id="{3F0CDA2A-DC99-4F19-8C13-579247C876C7}"/>
                </a:ext>
              </a:extLst>
            </p:cNvPr>
            <p:cNvSpPr txBox="1"/>
            <p:nvPr/>
          </p:nvSpPr>
          <p:spPr>
            <a:xfrm>
              <a:off x="8608319" y="3735524"/>
              <a:ext cx="2182206" cy="833626"/>
            </a:xfrm>
            <a:prstGeom prst="rect">
              <a:avLst/>
            </a:prstGeom>
            <a:ln>
              <a:solidFill>
                <a:schemeClr val="accent2"/>
              </a:solid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153887" numCol="1" spcCol="1270" anchor="ctr" anchorCtr="0">
              <a:noAutofit/>
            </a:bodyPr>
            <a:lstStyle/>
            <a:p>
              <a:pPr algn="ctr" defTabSz="1422400">
                <a:lnSpc>
                  <a:spcPct val="90000"/>
                </a:lnSpc>
                <a:spcBef>
                  <a:spcPct val="0"/>
                </a:spcBef>
                <a:spcAft>
                  <a:spcPct val="35000"/>
                </a:spcAft>
              </a:pPr>
              <a:r>
                <a:rPr kumimoji="1" lang="ja-JP" altLang="en-US" sz="1600" b="1" dirty="0">
                  <a:solidFill>
                    <a:schemeClr val="tx1">
                      <a:lumMod val="85000"/>
                      <a:lumOff val="15000"/>
                    </a:schemeClr>
                  </a:solidFill>
                </a:rPr>
                <a:t>要支援者サポート　　　　（防災副会長指揮</a:t>
              </a:r>
              <a:r>
                <a:rPr kumimoji="1" lang="ja-JP" altLang="en-US" sz="1600" dirty="0">
                  <a:solidFill>
                    <a:schemeClr val="tx1">
                      <a:lumMod val="85000"/>
                      <a:lumOff val="15000"/>
                    </a:schemeClr>
                  </a:solidFill>
                </a:rPr>
                <a:t>）</a:t>
              </a:r>
            </a:p>
          </p:txBody>
        </p:sp>
        <p:sp>
          <p:nvSpPr>
            <p:cNvPr id="24" name="正方形/長方形 23">
              <a:extLst>
                <a:ext uri="{FF2B5EF4-FFF2-40B4-BE49-F238E27FC236}">
                  <a16:creationId xmlns:a16="http://schemas.microsoft.com/office/drawing/2014/main" id="{6486E9E0-10A9-43D5-A333-D5BD86A60CFC}"/>
                </a:ext>
              </a:extLst>
            </p:cNvPr>
            <p:cNvSpPr/>
            <p:nvPr/>
          </p:nvSpPr>
          <p:spPr>
            <a:xfrm>
              <a:off x="9107272" y="4463830"/>
              <a:ext cx="2262856" cy="49573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ja-JP" altLang="en-US" sz="1200" b="1" dirty="0"/>
                <a:t>防災会・自治会役員・ふれあいネット・民生委員</a:t>
              </a:r>
            </a:p>
          </p:txBody>
        </p:sp>
        <p:sp>
          <p:nvSpPr>
            <p:cNvPr id="47" name="吹き出し: 上矢印 46">
              <a:extLst>
                <a:ext uri="{FF2B5EF4-FFF2-40B4-BE49-F238E27FC236}">
                  <a16:creationId xmlns:a16="http://schemas.microsoft.com/office/drawing/2014/main" id="{60998EC5-C758-4ADB-897F-648478A2945C}"/>
                </a:ext>
              </a:extLst>
            </p:cNvPr>
            <p:cNvSpPr/>
            <p:nvPr/>
          </p:nvSpPr>
          <p:spPr>
            <a:xfrm>
              <a:off x="1489498" y="5071532"/>
              <a:ext cx="1811101" cy="880533"/>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lumMod val="75000"/>
                      <a:lumOff val="25000"/>
                    </a:schemeClr>
                  </a:solidFill>
                </a:rPr>
                <a:t>３・６・７・９・１１班長＋旧役員</a:t>
              </a:r>
            </a:p>
          </p:txBody>
        </p:sp>
        <p:sp>
          <p:nvSpPr>
            <p:cNvPr id="48" name="吹き出し: 上矢印 47">
              <a:extLst>
                <a:ext uri="{FF2B5EF4-FFF2-40B4-BE49-F238E27FC236}">
                  <a16:creationId xmlns:a16="http://schemas.microsoft.com/office/drawing/2014/main" id="{B3E18EF0-126B-4C91-9595-EDA37685212F}"/>
                </a:ext>
              </a:extLst>
            </p:cNvPr>
            <p:cNvSpPr/>
            <p:nvPr/>
          </p:nvSpPr>
          <p:spPr>
            <a:xfrm>
              <a:off x="3818963" y="5098424"/>
              <a:ext cx="1667436" cy="880533"/>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lumMod val="75000"/>
                      <a:lumOff val="25000"/>
                    </a:schemeClr>
                  </a:solidFill>
                </a:rPr>
                <a:t>1</a:t>
              </a:r>
              <a:r>
                <a:rPr kumimoji="1" lang="ja-JP" altLang="en-US" sz="1200" b="1" dirty="0">
                  <a:solidFill>
                    <a:schemeClr val="tx1">
                      <a:lumMod val="75000"/>
                      <a:lumOff val="25000"/>
                    </a:schemeClr>
                  </a:solidFill>
                </a:rPr>
                <a:t>・</a:t>
              </a:r>
              <a:r>
                <a:rPr kumimoji="1" lang="en-US" altLang="ja-JP" sz="1200" b="1" dirty="0">
                  <a:solidFill>
                    <a:schemeClr val="tx1">
                      <a:lumMod val="75000"/>
                      <a:lumOff val="25000"/>
                    </a:schemeClr>
                  </a:solidFill>
                </a:rPr>
                <a:t>10</a:t>
              </a:r>
              <a:r>
                <a:rPr kumimoji="1" lang="ja-JP" altLang="en-US" sz="1200" b="1" dirty="0">
                  <a:solidFill>
                    <a:schemeClr val="tx1">
                      <a:lumMod val="75000"/>
                      <a:lumOff val="25000"/>
                    </a:schemeClr>
                  </a:solidFill>
                </a:rPr>
                <a:t>・</a:t>
              </a:r>
              <a:r>
                <a:rPr kumimoji="1" lang="en-US" altLang="ja-JP" sz="1200" b="1" dirty="0">
                  <a:solidFill>
                    <a:schemeClr val="tx1">
                      <a:lumMod val="75000"/>
                      <a:lumOff val="25000"/>
                    </a:schemeClr>
                  </a:solidFill>
                </a:rPr>
                <a:t>13</a:t>
              </a:r>
              <a:r>
                <a:rPr kumimoji="1" lang="ja-JP" altLang="en-US" sz="1200" b="1" dirty="0">
                  <a:solidFill>
                    <a:schemeClr val="tx1">
                      <a:lumMod val="75000"/>
                      <a:lumOff val="25000"/>
                    </a:schemeClr>
                  </a:solidFill>
                </a:rPr>
                <a:t>班長</a:t>
              </a:r>
              <a:endParaRPr kumimoji="1" lang="en-US" altLang="ja-JP" sz="1200" b="1" dirty="0">
                <a:solidFill>
                  <a:schemeClr val="tx1">
                    <a:lumMod val="75000"/>
                    <a:lumOff val="25000"/>
                  </a:schemeClr>
                </a:solidFill>
              </a:endParaRPr>
            </a:p>
            <a:p>
              <a:pPr algn="ctr"/>
              <a:r>
                <a:rPr kumimoji="1" lang="ja-JP" altLang="en-US" sz="1200" b="1" dirty="0">
                  <a:solidFill>
                    <a:schemeClr val="tx1">
                      <a:lumMod val="75000"/>
                      <a:lumOff val="25000"/>
                    </a:schemeClr>
                  </a:solidFill>
                </a:rPr>
                <a:t>＋旧役員</a:t>
              </a:r>
            </a:p>
          </p:txBody>
        </p:sp>
        <p:sp>
          <p:nvSpPr>
            <p:cNvPr id="49" name="吹き出し: 上矢印 48">
              <a:extLst>
                <a:ext uri="{FF2B5EF4-FFF2-40B4-BE49-F238E27FC236}">
                  <a16:creationId xmlns:a16="http://schemas.microsoft.com/office/drawing/2014/main" id="{C91A41E3-6135-41D5-B8F5-BDAAF0F31A93}"/>
                </a:ext>
              </a:extLst>
            </p:cNvPr>
            <p:cNvSpPr/>
            <p:nvPr/>
          </p:nvSpPr>
          <p:spPr>
            <a:xfrm>
              <a:off x="6297705" y="5071534"/>
              <a:ext cx="1667436" cy="880533"/>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lumMod val="75000"/>
                      <a:lumOff val="25000"/>
                    </a:schemeClr>
                  </a:solidFill>
                </a:rPr>
                <a:t>４・５・８</a:t>
              </a:r>
              <a:endParaRPr kumimoji="1" lang="en-US" altLang="ja-JP" sz="1200" b="1" dirty="0">
                <a:solidFill>
                  <a:schemeClr val="tx1">
                    <a:lumMod val="75000"/>
                    <a:lumOff val="25000"/>
                  </a:schemeClr>
                </a:solidFill>
              </a:endParaRPr>
            </a:p>
            <a:p>
              <a:pPr algn="ctr"/>
              <a:r>
                <a:rPr kumimoji="1" lang="ja-JP" altLang="en-US" sz="1200" b="1" dirty="0">
                  <a:solidFill>
                    <a:schemeClr val="tx1">
                      <a:lumMod val="75000"/>
                      <a:lumOff val="25000"/>
                    </a:schemeClr>
                  </a:solidFill>
                </a:rPr>
                <a:t>１２班長＋旧役員</a:t>
              </a:r>
            </a:p>
          </p:txBody>
        </p:sp>
        <p:sp>
          <p:nvSpPr>
            <p:cNvPr id="50" name="吹き出し: 上矢印 49">
              <a:extLst>
                <a:ext uri="{FF2B5EF4-FFF2-40B4-BE49-F238E27FC236}">
                  <a16:creationId xmlns:a16="http://schemas.microsoft.com/office/drawing/2014/main" id="{6DC2E534-4E3D-4585-AF85-A0A6AC92D8AA}"/>
                </a:ext>
              </a:extLst>
            </p:cNvPr>
            <p:cNvSpPr/>
            <p:nvPr/>
          </p:nvSpPr>
          <p:spPr>
            <a:xfrm>
              <a:off x="8776446" y="5071533"/>
              <a:ext cx="2262855" cy="880533"/>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lumMod val="75000"/>
                      <a:lumOff val="25000"/>
                    </a:schemeClr>
                  </a:solidFill>
                </a:rPr>
                <a:t>新旧役員・該当班班長</a:t>
              </a:r>
            </a:p>
          </p:txBody>
        </p:sp>
        <p:cxnSp>
          <p:nvCxnSpPr>
            <p:cNvPr id="52" name="直線矢印コネクタ 51">
              <a:extLst>
                <a:ext uri="{FF2B5EF4-FFF2-40B4-BE49-F238E27FC236}">
                  <a16:creationId xmlns:a16="http://schemas.microsoft.com/office/drawing/2014/main" id="{FEAC484B-4295-40B3-B6E0-1595F070248A}"/>
                </a:ext>
              </a:extLst>
            </p:cNvPr>
            <p:cNvCxnSpPr/>
            <p:nvPr/>
          </p:nvCxnSpPr>
          <p:spPr>
            <a:xfrm>
              <a:off x="4141694" y="1873893"/>
              <a:ext cx="0" cy="2910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5465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682B26-891F-BC30-3CBF-D610CEF67A28}"/>
              </a:ext>
            </a:extLst>
          </p:cNvPr>
          <p:cNvSpPr>
            <a:spLocks noGrp="1"/>
          </p:cNvSpPr>
          <p:nvPr>
            <p:ph type="title"/>
          </p:nvPr>
        </p:nvSpPr>
        <p:spPr>
          <a:xfrm>
            <a:off x="774022" y="609600"/>
            <a:ext cx="8596668" cy="1320800"/>
          </a:xfrm>
        </p:spPr>
        <p:txBody>
          <a:bodyPr/>
          <a:lstStyle/>
          <a:p>
            <a:r>
              <a:rPr lang="ja-JP" altLang="en-US" b="1" dirty="0">
                <a:solidFill>
                  <a:srgbClr val="002060"/>
                </a:solidFill>
              </a:rPr>
              <a:t>発災時対策本部</a:t>
            </a:r>
            <a:r>
              <a:rPr kumimoji="1" lang="ja-JP" altLang="en-US" b="1" dirty="0">
                <a:solidFill>
                  <a:srgbClr val="002060"/>
                </a:solidFill>
              </a:rPr>
              <a:t>ー</a:t>
            </a:r>
            <a:r>
              <a:rPr lang="ja-JP" altLang="en-US" b="1" dirty="0">
                <a:solidFill>
                  <a:srgbClr val="002060"/>
                </a:solidFill>
              </a:rPr>
              <a:t>災害発生時ー</a:t>
            </a:r>
            <a:endParaRPr kumimoji="1" lang="ja-JP" altLang="en-US" dirty="0">
              <a:solidFill>
                <a:srgbClr val="002060"/>
              </a:solidFill>
            </a:endParaRPr>
          </a:p>
        </p:txBody>
      </p:sp>
      <p:sp>
        <p:nvSpPr>
          <p:cNvPr id="4" name="フリーフォーム: 図形 3">
            <a:extLst>
              <a:ext uri="{FF2B5EF4-FFF2-40B4-BE49-F238E27FC236}">
                <a16:creationId xmlns:a16="http://schemas.microsoft.com/office/drawing/2014/main" id="{DF889F75-6FF6-C3EB-D080-82712044D86F}"/>
              </a:ext>
            </a:extLst>
          </p:cNvPr>
          <p:cNvSpPr/>
          <p:nvPr/>
        </p:nvSpPr>
        <p:spPr>
          <a:xfrm>
            <a:off x="468902" y="1512724"/>
            <a:ext cx="9045096" cy="982648"/>
          </a:xfrm>
          <a:custGeom>
            <a:avLst/>
            <a:gdLst>
              <a:gd name="connsiteX0" fmla="*/ 0 w 9125572"/>
              <a:gd name="connsiteY0" fmla="*/ 62213 h 373269"/>
              <a:gd name="connsiteX1" fmla="*/ 62213 w 9125572"/>
              <a:gd name="connsiteY1" fmla="*/ 0 h 373269"/>
              <a:gd name="connsiteX2" fmla="*/ 9063359 w 9125572"/>
              <a:gd name="connsiteY2" fmla="*/ 0 h 373269"/>
              <a:gd name="connsiteX3" fmla="*/ 9125572 w 9125572"/>
              <a:gd name="connsiteY3" fmla="*/ 62213 h 373269"/>
              <a:gd name="connsiteX4" fmla="*/ 9125572 w 9125572"/>
              <a:gd name="connsiteY4" fmla="*/ 311056 h 373269"/>
              <a:gd name="connsiteX5" fmla="*/ 9063359 w 9125572"/>
              <a:gd name="connsiteY5" fmla="*/ 373269 h 373269"/>
              <a:gd name="connsiteX6" fmla="*/ 62213 w 9125572"/>
              <a:gd name="connsiteY6" fmla="*/ 373269 h 373269"/>
              <a:gd name="connsiteX7" fmla="*/ 0 w 9125572"/>
              <a:gd name="connsiteY7" fmla="*/ 311056 h 373269"/>
              <a:gd name="connsiteX8" fmla="*/ 0 w 9125572"/>
              <a:gd name="connsiteY8" fmla="*/ 62213 h 37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5572" h="373269">
                <a:moveTo>
                  <a:pt x="0" y="62213"/>
                </a:moveTo>
                <a:cubicBezTo>
                  <a:pt x="0" y="27854"/>
                  <a:pt x="27854" y="0"/>
                  <a:pt x="62213" y="0"/>
                </a:cubicBezTo>
                <a:lnTo>
                  <a:pt x="9063359" y="0"/>
                </a:lnTo>
                <a:cubicBezTo>
                  <a:pt x="9097718" y="0"/>
                  <a:pt x="9125572" y="27854"/>
                  <a:pt x="9125572" y="62213"/>
                </a:cubicBezTo>
                <a:lnTo>
                  <a:pt x="9125572" y="311056"/>
                </a:lnTo>
                <a:cubicBezTo>
                  <a:pt x="9125572" y="345415"/>
                  <a:pt x="9097718" y="373269"/>
                  <a:pt x="9063359" y="373269"/>
                </a:cubicBezTo>
                <a:lnTo>
                  <a:pt x="62213" y="373269"/>
                </a:lnTo>
                <a:cubicBezTo>
                  <a:pt x="27854" y="373269"/>
                  <a:pt x="0" y="345415"/>
                  <a:pt x="0" y="311056"/>
                </a:cubicBezTo>
                <a:lnTo>
                  <a:pt x="0" y="62213"/>
                </a:lnTo>
                <a:close/>
              </a:path>
            </a:pathLst>
          </a:custGeom>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801" tIns="86801" rIns="86801" bIns="86801" numCol="1" spcCol="1270" anchor="ctr" anchorCtr="0">
            <a:noAutofit/>
          </a:bodyPr>
          <a:lstStyle/>
          <a:p>
            <a:pPr defTabSz="800100">
              <a:lnSpc>
                <a:spcPct val="90000"/>
              </a:lnSpc>
              <a:spcBef>
                <a:spcPct val="0"/>
              </a:spcBef>
              <a:spcAft>
                <a:spcPct val="35000"/>
              </a:spcAft>
            </a:pPr>
            <a:r>
              <a:rPr kumimoji="1" lang="ja-JP" altLang="en-US" sz="3200" b="1" dirty="0">
                <a:solidFill>
                  <a:srgbClr val="002060"/>
                </a:solidFill>
              </a:rPr>
              <a:t>災害時対策本部員＊として減災活動にあたる</a:t>
            </a:r>
          </a:p>
        </p:txBody>
      </p:sp>
      <p:sp>
        <p:nvSpPr>
          <p:cNvPr id="5" name="フリーフォーム: 図形 4">
            <a:extLst>
              <a:ext uri="{FF2B5EF4-FFF2-40B4-BE49-F238E27FC236}">
                <a16:creationId xmlns:a16="http://schemas.microsoft.com/office/drawing/2014/main" id="{99CA6FF0-A717-3247-8DA4-5C152FED641A}"/>
              </a:ext>
            </a:extLst>
          </p:cNvPr>
          <p:cNvSpPr/>
          <p:nvPr/>
        </p:nvSpPr>
        <p:spPr>
          <a:xfrm>
            <a:off x="0" y="3688764"/>
            <a:ext cx="10780886" cy="595477"/>
          </a:xfrm>
          <a:custGeom>
            <a:avLst/>
            <a:gdLst>
              <a:gd name="connsiteX0" fmla="*/ 0 w 9125572"/>
              <a:gd name="connsiteY0" fmla="*/ 0 h 1171275"/>
              <a:gd name="connsiteX1" fmla="*/ 9125572 w 9125572"/>
              <a:gd name="connsiteY1" fmla="*/ 0 h 1171275"/>
              <a:gd name="connsiteX2" fmla="*/ 9125572 w 9125572"/>
              <a:gd name="connsiteY2" fmla="*/ 1171275 h 1171275"/>
              <a:gd name="connsiteX3" fmla="*/ 0 w 9125572"/>
              <a:gd name="connsiteY3" fmla="*/ 1171275 h 1171275"/>
              <a:gd name="connsiteX4" fmla="*/ 0 w 9125572"/>
              <a:gd name="connsiteY4" fmla="*/ 0 h 117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5572" h="1171275">
                <a:moveTo>
                  <a:pt x="0" y="0"/>
                </a:moveTo>
                <a:lnTo>
                  <a:pt x="9125572" y="0"/>
                </a:lnTo>
                <a:lnTo>
                  <a:pt x="9125572" y="1171275"/>
                </a:lnTo>
                <a:lnTo>
                  <a:pt x="0" y="11712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9737" tIns="20320" rIns="113792" bIns="20320" numCol="1" spcCol="1270" anchor="t" anchorCtr="0">
            <a:noAutofit/>
          </a:bodyPr>
          <a:lstStyle/>
          <a:p>
            <a:pPr marL="0" lvl="1" defTabSz="711200">
              <a:lnSpc>
                <a:spcPct val="90000"/>
              </a:lnSpc>
              <a:spcBef>
                <a:spcPct val="0"/>
              </a:spcBef>
              <a:spcAft>
                <a:spcPct val="20000"/>
              </a:spcAft>
            </a:pPr>
            <a:r>
              <a:rPr kumimoji="1" lang="ja-JP" altLang="en-US" sz="2400" b="1" dirty="0">
                <a:solidFill>
                  <a:srgbClr val="FF0000"/>
                </a:solidFill>
              </a:rPr>
              <a:t>●地震（震度５弱以上）</a:t>
            </a:r>
            <a:r>
              <a:rPr kumimoji="1" lang="ja-JP" altLang="en-US" sz="2400" b="1" dirty="0">
                <a:solidFill>
                  <a:schemeClr val="tx1">
                    <a:lumMod val="75000"/>
                    <a:lumOff val="25000"/>
                  </a:schemeClr>
                </a:solidFill>
              </a:rPr>
              <a:t>：</a:t>
            </a:r>
            <a:r>
              <a:rPr kumimoji="1" lang="ja-JP" altLang="en-US" sz="2400" b="1" u="sng" dirty="0">
                <a:solidFill>
                  <a:srgbClr val="002060"/>
                </a:solidFill>
              </a:rPr>
              <a:t>原則在宅避難</a:t>
            </a:r>
            <a:r>
              <a:rPr kumimoji="1" lang="ja-JP" altLang="en-US" sz="2400" b="1" dirty="0">
                <a:solidFill>
                  <a:schemeClr val="tx1">
                    <a:lumMod val="75000"/>
                    <a:lumOff val="25000"/>
                  </a:schemeClr>
                </a:solidFill>
              </a:rPr>
              <a:t>とするが危険のある家屋、希望者は集団避難とする</a:t>
            </a:r>
            <a:endParaRPr kumimoji="1" lang="en-US" altLang="ja-JP" sz="2400" b="1" dirty="0">
              <a:solidFill>
                <a:schemeClr val="tx1">
                  <a:lumMod val="75000"/>
                  <a:lumOff val="25000"/>
                </a:schemeClr>
              </a:solidFill>
            </a:endParaRPr>
          </a:p>
          <a:p>
            <a:pPr marL="0" lvl="1" defTabSz="711200">
              <a:lnSpc>
                <a:spcPct val="90000"/>
              </a:lnSpc>
              <a:spcBef>
                <a:spcPct val="0"/>
              </a:spcBef>
              <a:spcAft>
                <a:spcPct val="20000"/>
              </a:spcAft>
            </a:pPr>
            <a:r>
              <a:rPr kumimoji="1" lang="ja-JP" altLang="en-US" sz="2000" b="1" dirty="0">
                <a:solidFill>
                  <a:schemeClr val="tx1">
                    <a:lumMod val="75000"/>
                    <a:lumOff val="25000"/>
                  </a:schemeClr>
                </a:solidFill>
              </a:rPr>
              <a:t>＊発災後</a:t>
            </a:r>
            <a:r>
              <a:rPr kumimoji="1" lang="ja-JP" altLang="en-US" sz="2000" b="1" u="sng" dirty="0">
                <a:solidFill>
                  <a:srgbClr val="002060"/>
                </a:solidFill>
              </a:rPr>
              <a:t>新宿北公園</a:t>
            </a:r>
            <a:r>
              <a:rPr kumimoji="1" lang="ja-JP" altLang="en-US" sz="2000" b="1" dirty="0">
                <a:solidFill>
                  <a:schemeClr val="tx1">
                    <a:lumMod val="75000"/>
                    <a:lumOff val="25000"/>
                  </a:schemeClr>
                </a:solidFill>
              </a:rPr>
              <a:t>に対策本部兼一時避難場所を設置、対策本部員集合</a:t>
            </a:r>
            <a:endParaRPr kumimoji="1" lang="en-US" altLang="ja-JP" sz="2000" b="1" dirty="0">
              <a:solidFill>
                <a:schemeClr val="tx1">
                  <a:lumMod val="75000"/>
                  <a:lumOff val="25000"/>
                </a:schemeClr>
              </a:solidFill>
            </a:endParaRPr>
          </a:p>
          <a:p>
            <a:pPr marL="0" lvl="1" defTabSz="711200">
              <a:lnSpc>
                <a:spcPct val="90000"/>
              </a:lnSpc>
              <a:spcBef>
                <a:spcPct val="0"/>
              </a:spcBef>
              <a:spcAft>
                <a:spcPct val="20000"/>
              </a:spcAft>
            </a:pPr>
            <a:endParaRPr kumimoji="1" lang="en-US" altLang="ja-JP" sz="2400" b="1" dirty="0">
              <a:solidFill>
                <a:schemeClr val="tx1">
                  <a:lumMod val="75000"/>
                  <a:lumOff val="25000"/>
                </a:schemeClr>
              </a:solidFill>
            </a:endParaRPr>
          </a:p>
          <a:p>
            <a:pPr marL="0" lvl="1" defTabSz="711200">
              <a:lnSpc>
                <a:spcPct val="90000"/>
              </a:lnSpc>
              <a:spcBef>
                <a:spcPct val="0"/>
              </a:spcBef>
              <a:spcAft>
                <a:spcPct val="20000"/>
              </a:spcAft>
            </a:pPr>
            <a:r>
              <a:rPr kumimoji="1" lang="ja-JP" altLang="en-US" sz="2400" b="1" dirty="0">
                <a:solidFill>
                  <a:srgbClr val="FF0000"/>
                </a:solidFill>
              </a:rPr>
              <a:t>●水害等行政避難情報発令</a:t>
            </a:r>
            <a:r>
              <a:rPr kumimoji="1" lang="ja-JP" altLang="en-US" sz="2400" b="1" dirty="0">
                <a:solidFill>
                  <a:schemeClr val="tx1">
                    <a:lumMod val="75000"/>
                    <a:lumOff val="25000"/>
                  </a:schemeClr>
                </a:solidFill>
              </a:rPr>
              <a:t>（高齢者等避難・避難指示）：</a:t>
            </a:r>
            <a:r>
              <a:rPr kumimoji="1" lang="ja-JP" altLang="en-US" sz="2400" b="1" u="sng" dirty="0">
                <a:solidFill>
                  <a:schemeClr val="tx1">
                    <a:lumMod val="75000"/>
                    <a:lumOff val="25000"/>
                  </a:schemeClr>
                </a:solidFill>
              </a:rPr>
              <a:t>段階別</a:t>
            </a:r>
            <a:r>
              <a:rPr kumimoji="1" lang="ja-JP" altLang="en-US" sz="2400" b="1" u="sng" dirty="0">
                <a:solidFill>
                  <a:srgbClr val="002060"/>
                </a:solidFill>
              </a:rPr>
              <a:t>全戸避難</a:t>
            </a:r>
            <a:r>
              <a:rPr kumimoji="1" lang="ja-JP" altLang="en-US" sz="2400" b="1" dirty="0">
                <a:solidFill>
                  <a:schemeClr val="tx1">
                    <a:lumMod val="75000"/>
                    <a:lumOff val="25000"/>
                  </a:schemeClr>
                </a:solidFill>
              </a:rPr>
              <a:t>（新宿北公園階段上にて記名ののち順次４小へ避難）</a:t>
            </a:r>
            <a:endParaRPr kumimoji="1" lang="en-US" altLang="ja-JP" sz="2400" b="1" dirty="0">
              <a:solidFill>
                <a:schemeClr val="tx1">
                  <a:lumMod val="75000"/>
                  <a:lumOff val="25000"/>
                </a:schemeClr>
              </a:solidFill>
            </a:endParaRPr>
          </a:p>
          <a:p>
            <a:pPr marL="0" lvl="1" defTabSz="711200">
              <a:lnSpc>
                <a:spcPct val="90000"/>
              </a:lnSpc>
              <a:spcBef>
                <a:spcPct val="0"/>
              </a:spcBef>
              <a:spcAft>
                <a:spcPct val="20000"/>
              </a:spcAft>
            </a:pPr>
            <a:r>
              <a:rPr kumimoji="1" lang="ja-JP" altLang="en-US" sz="2000" b="1" dirty="0">
                <a:solidFill>
                  <a:schemeClr val="tx1">
                    <a:lumMod val="75000"/>
                    <a:lumOff val="25000"/>
                  </a:schemeClr>
                </a:solidFill>
              </a:rPr>
              <a:t>＊高齢者等避難発令をもって</a:t>
            </a:r>
            <a:r>
              <a:rPr kumimoji="1" lang="ja-JP" altLang="en-US" sz="2000" b="1" u="sng" dirty="0">
                <a:solidFill>
                  <a:srgbClr val="002060"/>
                </a:solidFill>
              </a:rPr>
              <a:t>自治会館（状況次第で新宿北公園階段上に変更）</a:t>
            </a:r>
            <a:r>
              <a:rPr kumimoji="1" lang="ja-JP" altLang="en-US" sz="2000" b="1" dirty="0">
                <a:solidFill>
                  <a:schemeClr val="tx1">
                    <a:lumMod val="75000"/>
                    <a:lumOff val="25000"/>
                  </a:schemeClr>
                </a:solidFill>
              </a:rPr>
              <a:t>に対策本部を設置、対策本部員集合</a:t>
            </a:r>
            <a:endParaRPr kumimoji="1" lang="en-US" altLang="ja-JP" sz="2000" b="1" dirty="0">
              <a:solidFill>
                <a:schemeClr val="tx1">
                  <a:lumMod val="75000"/>
                  <a:lumOff val="25000"/>
                </a:schemeClr>
              </a:solidFill>
            </a:endParaRPr>
          </a:p>
          <a:p>
            <a:pPr marL="0" lvl="1" defTabSz="711200">
              <a:lnSpc>
                <a:spcPct val="90000"/>
              </a:lnSpc>
              <a:spcBef>
                <a:spcPct val="0"/>
              </a:spcBef>
              <a:spcAft>
                <a:spcPct val="20000"/>
              </a:spcAft>
            </a:pPr>
            <a:endParaRPr kumimoji="1" lang="en-US" altLang="ja-JP" sz="3200" b="1" dirty="0">
              <a:solidFill>
                <a:schemeClr val="tx1">
                  <a:lumMod val="65000"/>
                  <a:lumOff val="35000"/>
                </a:schemeClr>
              </a:solidFill>
            </a:endParaRPr>
          </a:p>
        </p:txBody>
      </p:sp>
      <p:sp>
        <p:nvSpPr>
          <p:cNvPr id="6" name="テキスト ボックス 5">
            <a:extLst>
              <a:ext uri="{FF2B5EF4-FFF2-40B4-BE49-F238E27FC236}">
                <a16:creationId xmlns:a16="http://schemas.microsoft.com/office/drawing/2014/main" id="{53238259-90D7-696C-426E-5820CB85D8F2}"/>
              </a:ext>
            </a:extLst>
          </p:cNvPr>
          <p:cNvSpPr txBox="1"/>
          <p:nvPr/>
        </p:nvSpPr>
        <p:spPr>
          <a:xfrm>
            <a:off x="709301" y="2643104"/>
            <a:ext cx="7109639" cy="1138773"/>
          </a:xfrm>
          <a:prstGeom prst="rect">
            <a:avLst/>
          </a:prstGeom>
          <a:noFill/>
        </p:spPr>
        <p:txBody>
          <a:bodyPr wrap="none" rtlCol="0">
            <a:spAutoFit/>
          </a:bodyPr>
          <a:lstStyle/>
          <a:p>
            <a:r>
              <a:rPr kumimoji="1" lang="ja-JP" altLang="en-US" sz="2400" b="1" dirty="0">
                <a:solidFill>
                  <a:srgbClr val="002060"/>
                </a:solidFill>
              </a:rPr>
              <a:t>以下の原則に従って活動する</a:t>
            </a:r>
            <a:endParaRPr kumimoji="1" lang="en-US" altLang="ja-JP" sz="2400" b="1" dirty="0">
              <a:solidFill>
                <a:srgbClr val="002060"/>
              </a:solidFill>
            </a:endParaRPr>
          </a:p>
          <a:p>
            <a:r>
              <a:rPr kumimoji="1" lang="ja-JP" altLang="en-US" sz="2000" b="1" dirty="0">
                <a:solidFill>
                  <a:srgbClr val="002060"/>
                </a:solidFill>
              </a:rPr>
              <a:t>＊避難場所は第４小学校（要支援者の方は並木新館に誘導）</a:t>
            </a:r>
            <a:endParaRPr kumimoji="1" lang="en-US" altLang="ja-JP" sz="2000" b="1" dirty="0">
              <a:solidFill>
                <a:srgbClr val="002060"/>
              </a:solidFill>
            </a:endParaRPr>
          </a:p>
          <a:p>
            <a:endParaRPr kumimoji="1" lang="ja-JP" altLang="en-US" sz="2400" b="1" dirty="0">
              <a:solidFill>
                <a:srgbClr val="002060"/>
              </a:solidFill>
            </a:endParaRPr>
          </a:p>
        </p:txBody>
      </p:sp>
    </p:spTree>
    <p:extLst>
      <p:ext uri="{BB962C8B-B14F-4D97-AF65-F5344CB8AC3E}">
        <p14:creationId xmlns:p14="http://schemas.microsoft.com/office/powerpoint/2010/main" val="1298778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吹き出し: 上矢印 18">
            <a:extLst>
              <a:ext uri="{FF2B5EF4-FFF2-40B4-BE49-F238E27FC236}">
                <a16:creationId xmlns:a16="http://schemas.microsoft.com/office/drawing/2014/main" id="{2D0AFE9E-E8E7-185E-B6DF-377A12011BA0}"/>
              </a:ext>
            </a:extLst>
          </p:cNvPr>
          <p:cNvSpPr/>
          <p:nvPr/>
        </p:nvSpPr>
        <p:spPr>
          <a:xfrm rot="10800000">
            <a:off x="6177981" y="831725"/>
            <a:ext cx="3546809" cy="711832"/>
          </a:xfrm>
          <a:prstGeom prst="up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1F3417BF-8369-441F-963D-8F9D2A8FA62A}"/>
              </a:ext>
            </a:extLst>
          </p:cNvPr>
          <p:cNvSpPr>
            <a:spLocks noGrp="1"/>
          </p:cNvSpPr>
          <p:nvPr>
            <p:ph type="title"/>
          </p:nvPr>
        </p:nvSpPr>
        <p:spPr>
          <a:xfrm>
            <a:off x="715303" y="568429"/>
            <a:ext cx="8596668" cy="1320800"/>
          </a:xfrm>
        </p:spPr>
        <p:txBody>
          <a:bodyPr>
            <a:normAutofit/>
          </a:bodyPr>
          <a:lstStyle/>
          <a:p>
            <a:r>
              <a:rPr lang="ja-JP" altLang="en-US" sz="3200" b="1" dirty="0">
                <a:solidFill>
                  <a:srgbClr val="002060"/>
                </a:solidFill>
              </a:rPr>
              <a:t>対策本部活動の流れ（地震）</a:t>
            </a:r>
          </a:p>
        </p:txBody>
      </p:sp>
      <p:sp>
        <p:nvSpPr>
          <p:cNvPr id="18" name="テキスト ボックス 17">
            <a:extLst>
              <a:ext uri="{FF2B5EF4-FFF2-40B4-BE49-F238E27FC236}">
                <a16:creationId xmlns:a16="http://schemas.microsoft.com/office/drawing/2014/main" id="{3FBA2AEA-FD63-F2BC-9E5F-A60C167A17E6}"/>
              </a:ext>
            </a:extLst>
          </p:cNvPr>
          <p:cNvSpPr txBox="1"/>
          <p:nvPr/>
        </p:nvSpPr>
        <p:spPr>
          <a:xfrm>
            <a:off x="6208936" y="886989"/>
            <a:ext cx="3416320" cy="369332"/>
          </a:xfrm>
          <a:prstGeom prst="rect">
            <a:avLst/>
          </a:prstGeom>
          <a:noFill/>
        </p:spPr>
        <p:txBody>
          <a:bodyPr wrap="none" rtlCol="0">
            <a:spAutoFit/>
          </a:bodyPr>
          <a:lstStyle/>
          <a:p>
            <a:r>
              <a:rPr kumimoji="1" lang="ja-JP" altLang="en-US" b="1" dirty="0">
                <a:solidFill>
                  <a:schemeClr val="tx1">
                    <a:lumMod val="75000"/>
                    <a:lumOff val="25000"/>
                  </a:schemeClr>
                </a:solidFill>
              </a:rPr>
              <a:t>点呼・必要に応じて役割再編成</a:t>
            </a:r>
          </a:p>
        </p:txBody>
      </p:sp>
      <p:sp>
        <p:nvSpPr>
          <p:cNvPr id="17" name="フリーフォーム: 図形 16">
            <a:extLst>
              <a:ext uri="{FF2B5EF4-FFF2-40B4-BE49-F238E27FC236}">
                <a16:creationId xmlns:a16="http://schemas.microsoft.com/office/drawing/2014/main" id="{4691F0E3-A1BD-595E-7995-964C9859FC8C}"/>
              </a:ext>
            </a:extLst>
          </p:cNvPr>
          <p:cNvSpPr/>
          <p:nvPr/>
        </p:nvSpPr>
        <p:spPr>
          <a:xfrm rot="16200000">
            <a:off x="9089827" y="630729"/>
            <a:ext cx="1565316" cy="3546808"/>
          </a:xfrm>
          <a:custGeom>
            <a:avLst/>
            <a:gdLst>
              <a:gd name="connsiteX0" fmla="*/ 0 w 3555834"/>
              <a:gd name="connsiteY0" fmla="*/ 158599 h 3171971"/>
              <a:gd name="connsiteX1" fmla="*/ 158599 w 3555834"/>
              <a:gd name="connsiteY1" fmla="*/ 0 h 3171971"/>
              <a:gd name="connsiteX2" fmla="*/ 3397235 w 3555834"/>
              <a:gd name="connsiteY2" fmla="*/ 0 h 3171971"/>
              <a:gd name="connsiteX3" fmla="*/ 3555834 w 3555834"/>
              <a:gd name="connsiteY3" fmla="*/ 158599 h 3171971"/>
              <a:gd name="connsiteX4" fmla="*/ 3555834 w 3555834"/>
              <a:gd name="connsiteY4" fmla="*/ 3013372 h 3171971"/>
              <a:gd name="connsiteX5" fmla="*/ 3397235 w 3555834"/>
              <a:gd name="connsiteY5" fmla="*/ 3171971 h 3171971"/>
              <a:gd name="connsiteX6" fmla="*/ 158599 w 3555834"/>
              <a:gd name="connsiteY6" fmla="*/ 3171971 h 3171971"/>
              <a:gd name="connsiteX7" fmla="*/ 0 w 3555834"/>
              <a:gd name="connsiteY7" fmla="*/ 3013372 h 3171971"/>
              <a:gd name="connsiteX8" fmla="*/ 0 w 3555834"/>
              <a:gd name="connsiteY8" fmla="*/ 158599 h 317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834" h="3171971">
                <a:moveTo>
                  <a:pt x="3378041" y="0"/>
                </a:moveTo>
                <a:cubicBezTo>
                  <a:pt x="3476233" y="0"/>
                  <a:pt x="3555833" y="63342"/>
                  <a:pt x="3555833" y="141478"/>
                </a:cubicBezTo>
                <a:lnTo>
                  <a:pt x="3555833" y="3030493"/>
                </a:lnTo>
                <a:cubicBezTo>
                  <a:pt x="3555833" y="3108629"/>
                  <a:pt x="3476233" y="3171971"/>
                  <a:pt x="3378041" y="3171971"/>
                </a:cubicBezTo>
                <a:lnTo>
                  <a:pt x="177793" y="3171971"/>
                </a:lnTo>
                <a:cubicBezTo>
                  <a:pt x="79601" y="3171971"/>
                  <a:pt x="1" y="3108629"/>
                  <a:pt x="1" y="3030493"/>
                </a:cubicBezTo>
                <a:lnTo>
                  <a:pt x="1" y="141478"/>
                </a:lnTo>
                <a:cubicBezTo>
                  <a:pt x="1" y="63342"/>
                  <a:pt x="79601" y="0"/>
                  <a:pt x="177793" y="0"/>
                </a:cubicBezTo>
                <a:lnTo>
                  <a:pt x="3378041" y="0"/>
                </a:lnTo>
                <a:close/>
              </a:path>
            </a:pathLst>
          </a:custGeom>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0955" tIns="144019" rIns="186690" bIns="2844668" numCol="1" spcCol="1270" anchor="t" anchorCtr="0">
            <a:noAutofit/>
          </a:bodyPr>
          <a:lstStyle/>
          <a:p>
            <a:pPr algn="r" defTabSz="1866900">
              <a:lnSpc>
                <a:spcPct val="90000"/>
              </a:lnSpc>
              <a:spcBef>
                <a:spcPct val="0"/>
              </a:spcBef>
              <a:spcAft>
                <a:spcPct val="35000"/>
              </a:spcAft>
            </a:pPr>
            <a:endParaRPr kumimoji="1" lang="ja-JP" altLang="en-US" sz="4200" dirty="0"/>
          </a:p>
        </p:txBody>
      </p:sp>
      <p:sp>
        <p:nvSpPr>
          <p:cNvPr id="16" name="フリーフォーム: 図形 15">
            <a:extLst>
              <a:ext uri="{FF2B5EF4-FFF2-40B4-BE49-F238E27FC236}">
                <a16:creationId xmlns:a16="http://schemas.microsoft.com/office/drawing/2014/main" id="{5DAF28B9-FFAB-ED3F-DE2A-EE0ACAB746A3}"/>
              </a:ext>
            </a:extLst>
          </p:cNvPr>
          <p:cNvSpPr/>
          <p:nvPr/>
        </p:nvSpPr>
        <p:spPr>
          <a:xfrm rot="16200000">
            <a:off x="5115665" y="358542"/>
            <a:ext cx="1565316" cy="4045881"/>
          </a:xfrm>
          <a:custGeom>
            <a:avLst/>
            <a:gdLst>
              <a:gd name="connsiteX0" fmla="*/ 0 w 3555834"/>
              <a:gd name="connsiteY0" fmla="*/ 158599 h 3171971"/>
              <a:gd name="connsiteX1" fmla="*/ 158599 w 3555834"/>
              <a:gd name="connsiteY1" fmla="*/ 0 h 3171971"/>
              <a:gd name="connsiteX2" fmla="*/ 3397235 w 3555834"/>
              <a:gd name="connsiteY2" fmla="*/ 0 h 3171971"/>
              <a:gd name="connsiteX3" fmla="*/ 3555834 w 3555834"/>
              <a:gd name="connsiteY3" fmla="*/ 158599 h 3171971"/>
              <a:gd name="connsiteX4" fmla="*/ 3555834 w 3555834"/>
              <a:gd name="connsiteY4" fmla="*/ 3013372 h 3171971"/>
              <a:gd name="connsiteX5" fmla="*/ 3397235 w 3555834"/>
              <a:gd name="connsiteY5" fmla="*/ 3171971 h 3171971"/>
              <a:gd name="connsiteX6" fmla="*/ 158599 w 3555834"/>
              <a:gd name="connsiteY6" fmla="*/ 3171971 h 3171971"/>
              <a:gd name="connsiteX7" fmla="*/ 0 w 3555834"/>
              <a:gd name="connsiteY7" fmla="*/ 3013372 h 3171971"/>
              <a:gd name="connsiteX8" fmla="*/ 0 w 3555834"/>
              <a:gd name="connsiteY8" fmla="*/ 158599 h 317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834" h="3171971">
                <a:moveTo>
                  <a:pt x="3378041" y="0"/>
                </a:moveTo>
                <a:cubicBezTo>
                  <a:pt x="3476233" y="0"/>
                  <a:pt x="3555833" y="63342"/>
                  <a:pt x="3555833" y="141478"/>
                </a:cubicBezTo>
                <a:lnTo>
                  <a:pt x="3555833" y="3030493"/>
                </a:lnTo>
                <a:cubicBezTo>
                  <a:pt x="3555833" y="3108629"/>
                  <a:pt x="3476233" y="3171971"/>
                  <a:pt x="3378041" y="3171971"/>
                </a:cubicBezTo>
                <a:lnTo>
                  <a:pt x="177793" y="3171971"/>
                </a:lnTo>
                <a:cubicBezTo>
                  <a:pt x="79601" y="3171971"/>
                  <a:pt x="1" y="3108629"/>
                  <a:pt x="1" y="3030493"/>
                </a:cubicBezTo>
                <a:lnTo>
                  <a:pt x="1" y="141478"/>
                </a:lnTo>
                <a:cubicBezTo>
                  <a:pt x="1" y="63342"/>
                  <a:pt x="79601" y="0"/>
                  <a:pt x="177793" y="0"/>
                </a:cubicBezTo>
                <a:lnTo>
                  <a:pt x="3378041" y="0"/>
                </a:lnTo>
                <a:close/>
              </a:path>
            </a:pathLst>
          </a:custGeom>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0955" tIns="144019" rIns="186690" bIns="2844668" numCol="1" spcCol="1270" anchor="t" anchorCtr="0">
            <a:noAutofit/>
          </a:bodyPr>
          <a:lstStyle/>
          <a:p>
            <a:pPr algn="r" defTabSz="1866900">
              <a:lnSpc>
                <a:spcPct val="90000"/>
              </a:lnSpc>
              <a:spcBef>
                <a:spcPct val="0"/>
              </a:spcBef>
              <a:spcAft>
                <a:spcPct val="35000"/>
              </a:spcAft>
            </a:pPr>
            <a:endParaRPr kumimoji="1" lang="ja-JP" altLang="en-US" sz="4200" dirty="0"/>
          </a:p>
        </p:txBody>
      </p:sp>
      <p:sp>
        <p:nvSpPr>
          <p:cNvPr id="8" name="フリーフォーム: 図形 7">
            <a:extLst>
              <a:ext uri="{FF2B5EF4-FFF2-40B4-BE49-F238E27FC236}">
                <a16:creationId xmlns:a16="http://schemas.microsoft.com/office/drawing/2014/main" id="{C4EAE581-ADE9-9806-B0ED-CFDC86AEEDAE}"/>
              </a:ext>
            </a:extLst>
          </p:cNvPr>
          <p:cNvSpPr/>
          <p:nvPr/>
        </p:nvSpPr>
        <p:spPr>
          <a:xfrm rot="16200000">
            <a:off x="1200847" y="617171"/>
            <a:ext cx="1565316" cy="3546808"/>
          </a:xfrm>
          <a:custGeom>
            <a:avLst/>
            <a:gdLst>
              <a:gd name="connsiteX0" fmla="*/ 0 w 3555834"/>
              <a:gd name="connsiteY0" fmla="*/ 158599 h 3171971"/>
              <a:gd name="connsiteX1" fmla="*/ 158599 w 3555834"/>
              <a:gd name="connsiteY1" fmla="*/ 0 h 3171971"/>
              <a:gd name="connsiteX2" fmla="*/ 3397235 w 3555834"/>
              <a:gd name="connsiteY2" fmla="*/ 0 h 3171971"/>
              <a:gd name="connsiteX3" fmla="*/ 3555834 w 3555834"/>
              <a:gd name="connsiteY3" fmla="*/ 158599 h 3171971"/>
              <a:gd name="connsiteX4" fmla="*/ 3555834 w 3555834"/>
              <a:gd name="connsiteY4" fmla="*/ 3013372 h 3171971"/>
              <a:gd name="connsiteX5" fmla="*/ 3397235 w 3555834"/>
              <a:gd name="connsiteY5" fmla="*/ 3171971 h 3171971"/>
              <a:gd name="connsiteX6" fmla="*/ 158599 w 3555834"/>
              <a:gd name="connsiteY6" fmla="*/ 3171971 h 3171971"/>
              <a:gd name="connsiteX7" fmla="*/ 0 w 3555834"/>
              <a:gd name="connsiteY7" fmla="*/ 3013372 h 3171971"/>
              <a:gd name="connsiteX8" fmla="*/ 0 w 3555834"/>
              <a:gd name="connsiteY8" fmla="*/ 158599 h 317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834" h="3171971">
                <a:moveTo>
                  <a:pt x="3378041" y="0"/>
                </a:moveTo>
                <a:cubicBezTo>
                  <a:pt x="3476233" y="0"/>
                  <a:pt x="3555833" y="63342"/>
                  <a:pt x="3555833" y="141478"/>
                </a:cubicBezTo>
                <a:lnTo>
                  <a:pt x="3555833" y="3030493"/>
                </a:lnTo>
                <a:cubicBezTo>
                  <a:pt x="3555833" y="3108629"/>
                  <a:pt x="3476233" y="3171971"/>
                  <a:pt x="3378041" y="3171971"/>
                </a:cubicBezTo>
                <a:lnTo>
                  <a:pt x="177793" y="3171971"/>
                </a:lnTo>
                <a:cubicBezTo>
                  <a:pt x="79601" y="3171971"/>
                  <a:pt x="1" y="3108629"/>
                  <a:pt x="1" y="3030493"/>
                </a:cubicBezTo>
                <a:lnTo>
                  <a:pt x="1" y="141478"/>
                </a:lnTo>
                <a:cubicBezTo>
                  <a:pt x="1" y="63342"/>
                  <a:pt x="79601" y="0"/>
                  <a:pt x="177793" y="0"/>
                </a:cubicBezTo>
                <a:lnTo>
                  <a:pt x="3378041" y="0"/>
                </a:lnTo>
                <a:close/>
              </a:path>
            </a:pathLst>
          </a:custGeom>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0955" tIns="144019" rIns="186690" bIns="2844668" numCol="1" spcCol="1270" anchor="t" anchorCtr="0">
            <a:noAutofit/>
          </a:bodyPr>
          <a:lstStyle/>
          <a:p>
            <a:pPr algn="r" defTabSz="1866900">
              <a:lnSpc>
                <a:spcPct val="90000"/>
              </a:lnSpc>
              <a:spcBef>
                <a:spcPct val="0"/>
              </a:spcBef>
              <a:spcAft>
                <a:spcPct val="35000"/>
              </a:spcAft>
            </a:pPr>
            <a:endParaRPr kumimoji="1" lang="ja-JP" altLang="en-US" sz="4200" dirty="0"/>
          </a:p>
        </p:txBody>
      </p:sp>
      <p:sp>
        <p:nvSpPr>
          <p:cNvPr id="9" name="フリーフォーム: 図形 8">
            <a:extLst>
              <a:ext uri="{FF2B5EF4-FFF2-40B4-BE49-F238E27FC236}">
                <a16:creationId xmlns:a16="http://schemas.microsoft.com/office/drawing/2014/main" id="{9E400C33-D11D-69EB-9E85-B2B06EDDD914}"/>
              </a:ext>
            </a:extLst>
          </p:cNvPr>
          <p:cNvSpPr/>
          <p:nvPr/>
        </p:nvSpPr>
        <p:spPr>
          <a:xfrm>
            <a:off x="542863" y="1829110"/>
            <a:ext cx="3005915" cy="1565319"/>
          </a:xfrm>
          <a:custGeom>
            <a:avLst/>
            <a:gdLst>
              <a:gd name="connsiteX0" fmla="*/ 0 w 2649096"/>
              <a:gd name="connsiteY0" fmla="*/ 0 h 3171971"/>
              <a:gd name="connsiteX1" fmla="*/ 2649096 w 2649096"/>
              <a:gd name="connsiteY1" fmla="*/ 0 h 3171971"/>
              <a:gd name="connsiteX2" fmla="*/ 2649096 w 2649096"/>
              <a:gd name="connsiteY2" fmla="*/ 3171971 h 3171971"/>
              <a:gd name="connsiteX3" fmla="*/ 0 w 2649096"/>
              <a:gd name="connsiteY3" fmla="*/ 3171971 h 3171971"/>
              <a:gd name="connsiteX4" fmla="*/ 0 w 2649096"/>
              <a:gd name="connsiteY4" fmla="*/ 0 h 3171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096" h="3171971">
                <a:moveTo>
                  <a:pt x="0" y="0"/>
                </a:moveTo>
                <a:lnTo>
                  <a:pt x="2649096" y="0"/>
                </a:lnTo>
                <a:lnTo>
                  <a:pt x="2649096" y="3171971"/>
                </a:lnTo>
                <a:lnTo>
                  <a:pt x="0" y="317197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6012" rIns="0" bIns="0" numCol="1" spcCol="1270" anchor="t" anchorCtr="0">
            <a:noAutofit/>
          </a:bodyPr>
          <a:lstStyle/>
          <a:p>
            <a:pPr defTabSz="1244600">
              <a:lnSpc>
                <a:spcPct val="90000"/>
              </a:lnSpc>
              <a:spcBef>
                <a:spcPct val="0"/>
              </a:spcBef>
              <a:spcAft>
                <a:spcPct val="35000"/>
              </a:spcAft>
            </a:pPr>
            <a:r>
              <a:rPr kumimoji="1" lang="ja-JP" altLang="en-US" sz="2800" b="1" dirty="0">
                <a:solidFill>
                  <a:srgbClr val="002060"/>
                </a:solidFill>
                <a:highlight>
                  <a:srgbClr val="C0C0C0"/>
                </a:highlight>
              </a:rPr>
              <a:t>震度</a:t>
            </a:r>
            <a:r>
              <a:rPr kumimoji="1" lang="en-US" altLang="ja-JP" sz="2800" b="1" dirty="0">
                <a:solidFill>
                  <a:srgbClr val="002060"/>
                </a:solidFill>
                <a:highlight>
                  <a:srgbClr val="C0C0C0"/>
                </a:highlight>
              </a:rPr>
              <a:t>5</a:t>
            </a:r>
            <a:r>
              <a:rPr kumimoji="1" lang="ja-JP" altLang="en-US" sz="2800" b="1" dirty="0">
                <a:solidFill>
                  <a:srgbClr val="002060"/>
                </a:solidFill>
                <a:highlight>
                  <a:srgbClr val="C0C0C0"/>
                </a:highlight>
              </a:rPr>
              <a:t>弱発災</a:t>
            </a:r>
            <a:endParaRPr kumimoji="1" lang="en-US" altLang="ja-JP" sz="2800" b="1" dirty="0">
              <a:solidFill>
                <a:srgbClr val="002060"/>
              </a:solidFill>
              <a:highlight>
                <a:srgbClr val="C0C0C0"/>
              </a:highlight>
            </a:endParaRPr>
          </a:p>
          <a:p>
            <a:pPr defTabSz="1244600">
              <a:lnSpc>
                <a:spcPct val="90000"/>
              </a:lnSpc>
              <a:spcBef>
                <a:spcPct val="0"/>
              </a:spcBef>
              <a:spcAft>
                <a:spcPct val="35000"/>
              </a:spcAft>
            </a:pPr>
            <a:r>
              <a:rPr kumimoji="1" lang="ja-JP" altLang="en-US" sz="2400" b="1" dirty="0">
                <a:solidFill>
                  <a:schemeClr val="tx1">
                    <a:lumMod val="65000"/>
                    <a:lumOff val="35000"/>
                  </a:schemeClr>
                </a:solidFill>
              </a:rPr>
              <a:t>わが身・家族の安全確保・安全確認旗</a:t>
            </a:r>
            <a:endParaRPr kumimoji="1" lang="en-US" altLang="ja-JP" sz="2400" b="1" dirty="0">
              <a:solidFill>
                <a:schemeClr val="tx1">
                  <a:lumMod val="65000"/>
                  <a:lumOff val="35000"/>
                </a:schemeClr>
              </a:solidFill>
            </a:endParaRPr>
          </a:p>
          <a:p>
            <a:pPr defTabSz="1244600">
              <a:lnSpc>
                <a:spcPct val="90000"/>
              </a:lnSpc>
              <a:spcBef>
                <a:spcPct val="0"/>
              </a:spcBef>
              <a:spcAft>
                <a:spcPct val="35000"/>
              </a:spcAft>
            </a:pPr>
            <a:endParaRPr kumimoji="1" lang="en-US" altLang="ja-JP" sz="2400" dirty="0"/>
          </a:p>
          <a:p>
            <a:pPr defTabSz="1244600">
              <a:lnSpc>
                <a:spcPct val="90000"/>
              </a:lnSpc>
              <a:spcBef>
                <a:spcPct val="0"/>
              </a:spcBef>
              <a:spcAft>
                <a:spcPct val="35000"/>
              </a:spcAft>
            </a:pPr>
            <a:endParaRPr kumimoji="1" lang="ja-JP" altLang="en-US" sz="2400" dirty="0"/>
          </a:p>
        </p:txBody>
      </p:sp>
      <p:sp>
        <p:nvSpPr>
          <p:cNvPr id="11" name="フローチャート: 抜出し 10">
            <a:extLst>
              <a:ext uri="{FF2B5EF4-FFF2-40B4-BE49-F238E27FC236}">
                <a16:creationId xmlns:a16="http://schemas.microsoft.com/office/drawing/2014/main" id="{02A0B6C6-EED0-C184-4574-6CE8FA191C13}"/>
              </a:ext>
            </a:extLst>
          </p:cNvPr>
          <p:cNvSpPr/>
          <p:nvPr/>
        </p:nvSpPr>
        <p:spPr>
          <a:xfrm rot="5400000">
            <a:off x="3635093" y="2198894"/>
            <a:ext cx="429493" cy="365175"/>
          </a:xfrm>
          <a:prstGeom prst="flowChartExtract">
            <a:avLst/>
          </a:prstGeom>
          <a:ln>
            <a:solidFill>
              <a:srgbClr val="00206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14" name="フローチャート: 抜出し 13">
            <a:extLst>
              <a:ext uri="{FF2B5EF4-FFF2-40B4-BE49-F238E27FC236}">
                <a16:creationId xmlns:a16="http://schemas.microsoft.com/office/drawing/2014/main" id="{473DD79E-79D8-CD59-DB95-160C88530B56}"/>
              </a:ext>
            </a:extLst>
          </p:cNvPr>
          <p:cNvSpPr/>
          <p:nvPr/>
        </p:nvSpPr>
        <p:spPr>
          <a:xfrm rot="5400000">
            <a:off x="7819325" y="2171412"/>
            <a:ext cx="429493" cy="365175"/>
          </a:xfrm>
          <a:prstGeom prst="flowChartExtract">
            <a:avLst/>
          </a:prstGeom>
          <a:ln>
            <a:solidFill>
              <a:srgbClr val="00206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15" name="フリーフォーム: 図形 14">
            <a:extLst>
              <a:ext uri="{FF2B5EF4-FFF2-40B4-BE49-F238E27FC236}">
                <a16:creationId xmlns:a16="http://schemas.microsoft.com/office/drawing/2014/main" id="{0F4DD257-E454-766B-B0B0-BC1B90790C51}"/>
              </a:ext>
            </a:extLst>
          </p:cNvPr>
          <p:cNvSpPr/>
          <p:nvPr/>
        </p:nvSpPr>
        <p:spPr>
          <a:xfrm>
            <a:off x="8209166" y="1793581"/>
            <a:ext cx="3627233" cy="1393211"/>
          </a:xfrm>
          <a:custGeom>
            <a:avLst/>
            <a:gdLst>
              <a:gd name="connsiteX0" fmla="*/ 0 w 1813704"/>
              <a:gd name="connsiteY0" fmla="*/ 0 h 3204457"/>
              <a:gd name="connsiteX1" fmla="*/ 1813704 w 1813704"/>
              <a:gd name="connsiteY1" fmla="*/ 0 h 3204457"/>
              <a:gd name="connsiteX2" fmla="*/ 1813704 w 1813704"/>
              <a:gd name="connsiteY2" fmla="*/ 3204457 h 3204457"/>
              <a:gd name="connsiteX3" fmla="*/ 0 w 1813704"/>
              <a:gd name="connsiteY3" fmla="*/ 3204457 h 3204457"/>
              <a:gd name="connsiteX4" fmla="*/ 0 w 1813704"/>
              <a:gd name="connsiteY4" fmla="*/ 0 h 320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704" h="3204457">
                <a:moveTo>
                  <a:pt x="0" y="0"/>
                </a:moveTo>
                <a:lnTo>
                  <a:pt x="1813704" y="0"/>
                </a:lnTo>
                <a:lnTo>
                  <a:pt x="1813704" y="3204457"/>
                </a:lnTo>
                <a:lnTo>
                  <a:pt x="0" y="320445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8580" rIns="0" bIns="0" numCol="1" spcCol="1270" anchor="t" anchorCtr="0">
            <a:noAutofit/>
          </a:bodyPr>
          <a:lstStyle/>
          <a:p>
            <a:pPr defTabSz="889000">
              <a:lnSpc>
                <a:spcPct val="90000"/>
              </a:lnSpc>
              <a:spcBef>
                <a:spcPct val="0"/>
              </a:spcBef>
              <a:spcAft>
                <a:spcPct val="35000"/>
              </a:spcAft>
            </a:pPr>
            <a:r>
              <a:rPr kumimoji="1" lang="en-US" altLang="ja-JP" sz="2800" b="1" dirty="0">
                <a:solidFill>
                  <a:srgbClr val="002060"/>
                </a:solidFill>
                <a:highlight>
                  <a:srgbClr val="C0C0C0"/>
                </a:highlight>
              </a:rPr>
              <a:t>30</a:t>
            </a:r>
            <a:r>
              <a:rPr kumimoji="1" lang="ja-JP" altLang="en-US" sz="2800" b="1" dirty="0">
                <a:solidFill>
                  <a:srgbClr val="002060"/>
                </a:solidFill>
                <a:highlight>
                  <a:srgbClr val="C0C0C0"/>
                </a:highlight>
              </a:rPr>
              <a:t>分目途</a:t>
            </a:r>
            <a:endParaRPr kumimoji="1" lang="en-US" altLang="ja-JP" sz="2800" b="1" dirty="0">
              <a:solidFill>
                <a:srgbClr val="002060"/>
              </a:solidFill>
              <a:highlight>
                <a:srgbClr val="C0C0C0"/>
              </a:highlight>
            </a:endParaRPr>
          </a:p>
          <a:p>
            <a:pPr defTabSz="889000">
              <a:lnSpc>
                <a:spcPct val="90000"/>
              </a:lnSpc>
              <a:spcBef>
                <a:spcPct val="0"/>
              </a:spcBef>
              <a:spcAft>
                <a:spcPct val="35000"/>
              </a:spcAft>
            </a:pPr>
            <a:r>
              <a:rPr kumimoji="1" lang="ja-JP" altLang="en-US" sz="2400" b="1" dirty="0">
                <a:solidFill>
                  <a:schemeClr val="tx1">
                    <a:lumMod val="75000"/>
                    <a:lumOff val="25000"/>
                  </a:schemeClr>
                </a:solidFill>
              </a:rPr>
              <a:t>班毎に</a:t>
            </a:r>
            <a:r>
              <a:rPr kumimoji="1" lang="ja-JP" altLang="en-US" sz="2400" b="1" u="sng" dirty="0">
                <a:solidFill>
                  <a:schemeClr val="tx1">
                    <a:lumMod val="75000"/>
                    <a:lumOff val="25000"/>
                  </a:schemeClr>
                </a:solidFill>
              </a:rPr>
              <a:t>安否確認</a:t>
            </a:r>
            <a:r>
              <a:rPr kumimoji="1" lang="ja-JP" altLang="en-US" sz="2400" b="1" dirty="0">
                <a:solidFill>
                  <a:schemeClr val="tx1">
                    <a:lumMod val="75000"/>
                    <a:lumOff val="25000"/>
                  </a:schemeClr>
                </a:solidFill>
              </a:rPr>
              <a:t>巡回開始</a:t>
            </a:r>
            <a:endParaRPr kumimoji="1" lang="en-US" altLang="ja-JP" sz="2400" b="1" dirty="0">
              <a:solidFill>
                <a:schemeClr val="tx1">
                  <a:lumMod val="75000"/>
                  <a:lumOff val="25000"/>
                </a:schemeClr>
              </a:solidFill>
            </a:endParaRPr>
          </a:p>
          <a:p>
            <a:pPr defTabSz="889000">
              <a:lnSpc>
                <a:spcPct val="90000"/>
              </a:lnSpc>
              <a:spcBef>
                <a:spcPct val="0"/>
              </a:spcBef>
              <a:spcAft>
                <a:spcPct val="35000"/>
              </a:spcAft>
            </a:pPr>
            <a:r>
              <a:rPr kumimoji="1" lang="ja-JP" altLang="en-US" sz="2400" b="1" dirty="0">
                <a:solidFill>
                  <a:schemeClr val="tx1">
                    <a:lumMod val="75000"/>
                    <a:lumOff val="25000"/>
                  </a:schemeClr>
                </a:solidFill>
              </a:rPr>
              <a:t>チェックリスト配布</a:t>
            </a:r>
            <a:endParaRPr kumimoji="1" lang="en-US" altLang="ja-JP" sz="2400" b="1" dirty="0">
              <a:solidFill>
                <a:schemeClr val="tx1">
                  <a:lumMod val="75000"/>
                  <a:lumOff val="25000"/>
                </a:schemeClr>
              </a:solidFill>
            </a:endParaRPr>
          </a:p>
        </p:txBody>
      </p:sp>
      <p:sp>
        <p:nvSpPr>
          <p:cNvPr id="12" name="フリーフォーム: 図形 11">
            <a:extLst>
              <a:ext uri="{FF2B5EF4-FFF2-40B4-BE49-F238E27FC236}">
                <a16:creationId xmlns:a16="http://schemas.microsoft.com/office/drawing/2014/main" id="{C43353CC-DA07-731F-11A2-FC7FFC3A0DF1}"/>
              </a:ext>
            </a:extLst>
          </p:cNvPr>
          <p:cNvSpPr/>
          <p:nvPr/>
        </p:nvSpPr>
        <p:spPr>
          <a:xfrm>
            <a:off x="4062068" y="1705064"/>
            <a:ext cx="3585820" cy="3162625"/>
          </a:xfrm>
          <a:custGeom>
            <a:avLst/>
            <a:gdLst>
              <a:gd name="connsiteX0" fmla="*/ 0 w 1813704"/>
              <a:gd name="connsiteY0" fmla="*/ 0 h 3168670"/>
              <a:gd name="connsiteX1" fmla="*/ 1813704 w 1813704"/>
              <a:gd name="connsiteY1" fmla="*/ 0 h 3168670"/>
              <a:gd name="connsiteX2" fmla="*/ 1813704 w 1813704"/>
              <a:gd name="connsiteY2" fmla="*/ 3168670 h 3168670"/>
              <a:gd name="connsiteX3" fmla="*/ 0 w 1813704"/>
              <a:gd name="connsiteY3" fmla="*/ 3168670 h 3168670"/>
              <a:gd name="connsiteX4" fmla="*/ 0 w 1813704"/>
              <a:gd name="connsiteY4" fmla="*/ 0 h 3168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704" h="3168670">
                <a:moveTo>
                  <a:pt x="0" y="0"/>
                </a:moveTo>
                <a:lnTo>
                  <a:pt x="1813704" y="0"/>
                </a:lnTo>
                <a:lnTo>
                  <a:pt x="1813704" y="3168670"/>
                </a:lnTo>
                <a:lnTo>
                  <a:pt x="0" y="316867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defTabSz="1066800">
              <a:lnSpc>
                <a:spcPct val="90000"/>
              </a:lnSpc>
              <a:spcBef>
                <a:spcPct val="0"/>
              </a:spcBef>
              <a:spcAft>
                <a:spcPct val="35000"/>
              </a:spcAft>
            </a:pPr>
            <a:r>
              <a:rPr kumimoji="1" lang="en-US" altLang="ja-JP" sz="2800" b="1" dirty="0">
                <a:solidFill>
                  <a:srgbClr val="002060"/>
                </a:solidFill>
                <a:highlight>
                  <a:srgbClr val="C0C0C0"/>
                </a:highlight>
              </a:rPr>
              <a:t>20</a:t>
            </a:r>
            <a:r>
              <a:rPr kumimoji="1" lang="ja-JP" altLang="en-US" sz="2800" b="1" dirty="0">
                <a:solidFill>
                  <a:srgbClr val="002060"/>
                </a:solidFill>
                <a:highlight>
                  <a:srgbClr val="C0C0C0"/>
                </a:highlight>
              </a:rPr>
              <a:t>分目途</a:t>
            </a:r>
            <a:endParaRPr kumimoji="1" lang="en-US" altLang="ja-JP" sz="2800" dirty="0">
              <a:highlight>
                <a:srgbClr val="FF0000"/>
              </a:highlight>
            </a:endParaRPr>
          </a:p>
          <a:p>
            <a:pPr defTabSz="1066800">
              <a:lnSpc>
                <a:spcPct val="90000"/>
              </a:lnSpc>
              <a:spcBef>
                <a:spcPct val="0"/>
              </a:spcBef>
              <a:spcAft>
                <a:spcPct val="35000"/>
              </a:spcAft>
            </a:pPr>
            <a:r>
              <a:rPr kumimoji="1" lang="ja-JP" altLang="en-US" sz="2400" b="1" dirty="0">
                <a:solidFill>
                  <a:schemeClr val="tx1">
                    <a:lumMod val="65000"/>
                    <a:lumOff val="35000"/>
                  </a:schemeClr>
                </a:solidFill>
              </a:rPr>
              <a:t>新宿北公園に集合</a:t>
            </a:r>
            <a:endParaRPr kumimoji="1" lang="en-US" altLang="ja-JP" sz="2400" b="1" dirty="0">
              <a:solidFill>
                <a:schemeClr val="tx1">
                  <a:lumMod val="65000"/>
                  <a:lumOff val="35000"/>
                </a:schemeClr>
              </a:solidFill>
            </a:endParaRPr>
          </a:p>
          <a:p>
            <a:pPr defTabSz="1066800">
              <a:lnSpc>
                <a:spcPct val="90000"/>
              </a:lnSpc>
              <a:spcBef>
                <a:spcPct val="0"/>
              </a:spcBef>
              <a:spcAft>
                <a:spcPct val="35000"/>
              </a:spcAft>
            </a:pPr>
            <a:r>
              <a:rPr kumimoji="1" lang="ja-JP" altLang="en-US" sz="2400" b="1" dirty="0">
                <a:solidFill>
                  <a:schemeClr val="tx1">
                    <a:lumMod val="65000"/>
                    <a:lumOff val="35000"/>
                  </a:schemeClr>
                </a:solidFill>
              </a:rPr>
              <a:t>ヘルメット・皮手袋着用</a:t>
            </a:r>
            <a:endParaRPr kumimoji="1" lang="en-US" altLang="ja-JP" sz="2400" b="1" dirty="0">
              <a:solidFill>
                <a:schemeClr val="tx1">
                  <a:lumMod val="65000"/>
                  <a:lumOff val="35000"/>
                </a:schemeClr>
              </a:solidFill>
            </a:endParaRPr>
          </a:p>
        </p:txBody>
      </p:sp>
      <p:sp>
        <p:nvSpPr>
          <p:cNvPr id="20" name="フローチャート: 組合せ 19">
            <a:extLst>
              <a:ext uri="{FF2B5EF4-FFF2-40B4-BE49-F238E27FC236}">
                <a16:creationId xmlns:a16="http://schemas.microsoft.com/office/drawing/2014/main" id="{42E46053-F461-51A3-F67A-181E137B45AA}"/>
              </a:ext>
            </a:extLst>
          </p:cNvPr>
          <p:cNvSpPr/>
          <p:nvPr/>
        </p:nvSpPr>
        <p:spPr>
          <a:xfrm>
            <a:off x="9435772" y="3717903"/>
            <a:ext cx="578032" cy="437229"/>
          </a:xfrm>
          <a:prstGeom prst="flowChartMerg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B87C4345-AF2C-4728-141D-403ADE12040C}"/>
              </a:ext>
            </a:extLst>
          </p:cNvPr>
          <p:cNvSpPr/>
          <p:nvPr/>
        </p:nvSpPr>
        <p:spPr>
          <a:xfrm rot="16200000">
            <a:off x="9089827" y="3695495"/>
            <a:ext cx="1565316" cy="3546808"/>
          </a:xfrm>
          <a:custGeom>
            <a:avLst/>
            <a:gdLst>
              <a:gd name="connsiteX0" fmla="*/ 0 w 3555834"/>
              <a:gd name="connsiteY0" fmla="*/ 158599 h 3171971"/>
              <a:gd name="connsiteX1" fmla="*/ 158599 w 3555834"/>
              <a:gd name="connsiteY1" fmla="*/ 0 h 3171971"/>
              <a:gd name="connsiteX2" fmla="*/ 3397235 w 3555834"/>
              <a:gd name="connsiteY2" fmla="*/ 0 h 3171971"/>
              <a:gd name="connsiteX3" fmla="*/ 3555834 w 3555834"/>
              <a:gd name="connsiteY3" fmla="*/ 158599 h 3171971"/>
              <a:gd name="connsiteX4" fmla="*/ 3555834 w 3555834"/>
              <a:gd name="connsiteY4" fmla="*/ 3013372 h 3171971"/>
              <a:gd name="connsiteX5" fmla="*/ 3397235 w 3555834"/>
              <a:gd name="connsiteY5" fmla="*/ 3171971 h 3171971"/>
              <a:gd name="connsiteX6" fmla="*/ 158599 w 3555834"/>
              <a:gd name="connsiteY6" fmla="*/ 3171971 h 3171971"/>
              <a:gd name="connsiteX7" fmla="*/ 0 w 3555834"/>
              <a:gd name="connsiteY7" fmla="*/ 3013372 h 3171971"/>
              <a:gd name="connsiteX8" fmla="*/ 0 w 3555834"/>
              <a:gd name="connsiteY8" fmla="*/ 158599 h 317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834" h="3171971">
                <a:moveTo>
                  <a:pt x="3378041" y="0"/>
                </a:moveTo>
                <a:cubicBezTo>
                  <a:pt x="3476233" y="0"/>
                  <a:pt x="3555833" y="63342"/>
                  <a:pt x="3555833" y="141478"/>
                </a:cubicBezTo>
                <a:lnTo>
                  <a:pt x="3555833" y="3030493"/>
                </a:lnTo>
                <a:cubicBezTo>
                  <a:pt x="3555833" y="3108629"/>
                  <a:pt x="3476233" y="3171971"/>
                  <a:pt x="3378041" y="3171971"/>
                </a:cubicBezTo>
                <a:lnTo>
                  <a:pt x="177793" y="3171971"/>
                </a:lnTo>
                <a:cubicBezTo>
                  <a:pt x="79601" y="3171971"/>
                  <a:pt x="1" y="3108629"/>
                  <a:pt x="1" y="3030493"/>
                </a:cubicBezTo>
                <a:lnTo>
                  <a:pt x="1" y="141478"/>
                </a:lnTo>
                <a:cubicBezTo>
                  <a:pt x="1" y="63342"/>
                  <a:pt x="79601" y="0"/>
                  <a:pt x="177793" y="0"/>
                </a:cubicBezTo>
                <a:lnTo>
                  <a:pt x="3378041" y="0"/>
                </a:lnTo>
                <a:close/>
              </a:path>
            </a:pathLst>
          </a:custGeom>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0955" tIns="144019" rIns="186690" bIns="2844668" numCol="1" spcCol="1270" anchor="t" anchorCtr="0">
            <a:noAutofit/>
          </a:bodyPr>
          <a:lstStyle/>
          <a:p>
            <a:pPr algn="r" defTabSz="1866900">
              <a:lnSpc>
                <a:spcPct val="90000"/>
              </a:lnSpc>
              <a:spcBef>
                <a:spcPct val="0"/>
              </a:spcBef>
              <a:spcAft>
                <a:spcPct val="35000"/>
              </a:spcAft>
            </a:pPr>
            <a:endParaRPr kumimoji="1" lang="ja-JP" altLang="en-US" sz="4200" dirty="0"/>
          </a:p>
        </p:txBody>
      </p:sp>
      <p:sp>
        <p:nvSpPr>
          <p:cNvPr id="25" name="フリーフォーム: 図形 24">
            <a:extLst>
              <a:ext uri="{FF2B5EF4-FFF2-40B4-BE49-F238E27FC236}">
                <a16:creationId xmlns:a16="http://schemas.microsoft.com/office/drawing/2014/main" id="{6434C683-5FAB-F7ED-9841-64970A7F0621}"/>
              </a:ext>
            </a:extLst>
          </p:cNvPr>
          <p:cNvSpPr/>
          <p:nvPr/>
        </p:nvSpPr>
        <p:spPr>
          <a:xfrm>
            <a:off x="8209165" y="4772295"/>
            <a:ext cx="3627233" cy="1393211"/>
          </a:xfrm>
          <a:custGeom>
            <a:avLst/>
            <a:gdLst>
              <a:gd name="connsiteX0" fmla="*/ 0 w 1813704"/>
              <a:gd name="connsiteY0" fmla="*/ 0 h 3204457"/>
              <a:gd name="connsiteX1" fmla="*/ 1813704 w 1813704"/>
              <a:gd name="connsiteY1" fmla="*/ 0 h 3204457"/>
              <a:gd name="connsiteX2" fmla="*/ 1813704 w 1813704"/>
              <a:gd name="connsiteY2" fmla="*/ 3204457 h 3204457"/>
              <a:gd name="connsiteX3" fmla="*/ 0 w 1813704"/>
              <a:gd name="connsiteY3" fmla="*/ 3204457 h 3204457"/>
              <a:gd name="connsiteX4" fmla="*/ 0 w 1813704"/>
              <a:gd name="connsiteY4" fmla="*/ 0 h 320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704" h="3204457">
                <a:moveTo>
                  <a:pt x="0" y="0"/>
                </a:moveTo>
                <a:lnTo>
                  <a:pt x="1813704" y="0"/>
                </a:lnTo>
                <a:lnTo>
                  <a:pt x="1813704" y="3204457"/>
                </a:lnTo>
                <a:lnTo>
                  <a:pt x="0" y="320445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8580" rIns="0" bIns="0" numCol="1" spcCol="1270" anchor="t" anchorCtr="0">
            <a:noAutofit/>
          </a:bodyPr>
          <a:lstStyle/>
          <a:p>
            <a:pPr defTabSz="889000">
              <a:lnSpc>
                <a:spcPct val="90000"/>
              </a:lnSpc>
              <a:spcBef>
                <a:spcPct val="0"/>
              </a:spcBef>
              <a:spcAft>
                <a:spcPct val="35000"/>
              </a:spcAft>
            </a:pPr>
            <a:endParaRPr kumimoji="1" lang="en-US" altLang="ja-JP" sz="2800" b="1" dirty="0">
              <a:solidFill>
                <a:srgbClr val="002060"/>
              </a:solidFill>
              <a:highlight>
                <a:srgbClr val="C0C0C0"/>
              </a:highlight>
            </a:endParaRPr>
          </a:p>
        </p:txBody>
      </p:sp>
      <p:sp>
        <p:nvSpPr>
          <p:cNvPr id="26" name="フリーフォーム: 図形 25">
            <a:extLst>
              <a:ext uri="{FF2B5EF4-FFF2-40B4-BE49-F238E27FC236}">
                <a16:creationId xmlns:a16="http://schemas.microsoft.com/office/drawing/2014/main" id="{D700E67B-89A7-770C-06C0-A5D54783A438}"/>
              </a:ext>
            </a:extLst>
          </p:cNvPr>
          <p:cNvSpPr/>
          <p:nvPr/>
        </p:nvSpPr>
        <p:spPr>
          <a:xfrm>
            <a:off x="8231568" y="4815322"/>
            <a:ext cx="3627233" cy="1393211"/>
          </a:xfrm>
          <a:custGeom>
            <a:avLst/>
            <a:gdLst>
              <a:gd name="connsiteX0" fmla="*/ 0 w 1813704"/>
              <a:gd name="connsiteY0" fmla="*/ 0 h 3204457"/>
              <a:gd name="connsiteX1" fmla="*/ 1813704 w 1813704"/>
              <a:gd name="connsiteY1" fmla="*/ 0 h 3204457"/>
              <a:gd name="connsiteX2" fmla="*/ 1813704 w 1813704"/>
              <a:gd name="connsiteY2" fmla="*/ 3204457 h 3204457"/>
              <a:gd name="connsiteX3" fmla="*/ 0 w 1813704"/>
              <a:gd name="connsiteY3" fmla="*/ 3204457 h 3204457"/>
              <a:gd name="connsiteX4" fmla="*/ 0 w 1813704"/>
              <a:gd name="connsiteY4" fmla="*/ 0 h 320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704" h="3204457">
                <a:moveTo>
                  <a:pt x="0" y="0"/>
                </a:moveTo>
                <a:lnTo>
                  <a:pt x="1813704" y="0"/>
                </a:lnTo>
                <a:lnTo>
                  <a:pt x="1813704" y="3204457"/>
                </a:lnTo>
                <a:lnTo>
                  <a:pt x="0" y="320445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8580" rIns="0" bIns="0" numCol="1" spcCol="1270" anchor="t" anchorCtr="0">
            <a:noAutofit/>
          </a:bodyPr>
          <a:lstStyle/>
          <a:p>
            <a:pPr defTabSz="889000">
              <a:lnSpc>
                <a:spcPct val="90000"/>
              </a:lnSpc>
              <a:spcBef>
                <a:spcPct val="0"/>
              </a:spcBef>
              <a:spcAft>
                <a:spcPct val="35000"/>
              </a:spcAft>
            </a:pPr>
            <a:r>
              <a:rPr kumimoji="1" lang="en-US" altLang="ja-JP" sz="2800" b="1" dirty="0">
                <a:solidFill>
                  <a:srgbClr val="002060"/>
                </a:solidFill>
                <a:highlight>
                  <a:srgbClr val="C0C0C0"/>
                </a:highlight>
              </a:rPr>
              <a:t>50</a:t>
            </a:r>
            <a:r>
              <a:rPr kumimoji="1" lang="ja-JP" altLang="en-US" sz="2800" b="1" dirty="0">
                <a:solidFill>
                  <a:srgbClr val="002060"/>
                </a:solidFill>
                <a:highlight>
                  <a:srgbClr val="C0C0C0"/>
                </a:highlight>
              </a:rPr>
              <a:t>分目途</a:t>
            </a:r>
            <a:endParaRPr kumimoji="1" lang="en-US" altLang="ja-JP" sz="2800" b="1" dirty="0">
              <a:solidFill>
                <a:srgbClr val="002060"/>
              </a:solidFill>
              <a:highlight>
                <a:srgbClr val="C0C0C0"/>
              </a:highlight>
            </a:endParaRPr>
          </a:p>
          <a:p>
            <a:pPr defTabSz="889000">
              <a:lnSpc>
                <a:spcPct val="90000"/>
              </a:lnSpc>
              <a:spcBef>
                <a:spcPct val="0"/>
              </a:spcBef>
              <a:spcAft>
                <a:spcPct val="35000"/>
              </a:spcAft>
            </a:pPr>
            <a:r>
              <a:rPr kumimoji="1" lang="ja-JP" altLang="en-US" sz="2400" b="1" dirty="0">
                <a:solidFill>
                  <a:schemeClr val="tx1">
                    <a:lumMod val="75000"/>
                    <a:lumOff val="25000"/>
                  </a:schemeClr>
                </a:solidFill>
              </a:rPr>
              <a:t>本部にて集計・サポート人員含め再編成</a:t>
            </a:r>
            <a:endParaRPr kumimoji="1" lang="en-US" altLang="ja-JP" sz="2400" b="1" dirty="0">
              <a:solidFill>
                <a:schemeClr val="tx1">
                  <a:lumMod val="75000"/>
                  <a:lumOff val="25000"/>
                </a:schemeClr>
              </a:solidFill>
            </a:endParaRPr>
          </a:p>
        </p:txBody>
      </p:sp>
      <p:sp>
        <p:nvSpPr>
          <p:cNvPr id="27" name="フリーフォーム: 図形 26">
            <a:extLst>
              <a:ext uri="{FF2B5EF4-FFF2-40B4-BE49-F238E27FC236}">
                <a16:creationId xmlns:a16="http://schemas.microsoft.com/office/drawing/2014/main" id="{F7C7AD11-FD75-219F-B425-378FA0986C99}"/>
              </a:ext>
            </a:extLst>
          </p:cNvPr>
          <p:cNvSpPr/>
          <p:nvPr/>
        </p:nvSpPr>
        <p:spPr>
          <a:xfrm rot="16200000">
            <a:off x="3468341" y="2565110"/>
            <a:ext cx="674169" cy="3034339"/>
          </a:xfrm>
          <a:custGeom>
            <a:avLst/>
            <a:gdLst>
              <a:gd name="connsiteX0" fmla="*/ 0 w 3555834"/>
              <a:gd name="connsiteY0" fmla="*/ 158599 h 3171971"/>
              <a:gd name="connsiteX1" fmla="*/ 158599 w 3555834"/>
              <a:gd name="connsiteY1" fmla="*/ 0 h 3171971"/>
              <a:gd name="connsiteX2" fmla="*/ 3397235 w 3555834"/>
              <a:gd name="connsiteY2" fmla="*/ 0 h 3171971"/>
              <a:gd name="connsiteX3" fmla="*/ 3555834 w 3555834"/>
              <a:gd name="connsiteY3" fmla="*/ 158599 h 3171971"/>
              <a:gd name="connsiteX4" fmla="*/ 3555834 w 3555834"/>
              <a:gd name="connsiteY4" fmla="*/ 3013372 h 3171971"/>
              <a:gd name="connsiteX5" fmla="*/ 3397235 w 3555834"/>
              <a:gd name="connsiteY5" fmla="*/ 3171971 h 3171971"/>
              <a:gd name="connsiteX6" fmla="*/ 158599 w 3555834"/>
              <a:gd name="connsiteY6" fmla="*/ 3171971 h 3171971"/>
              <a:gd name="connsiteX7" fmla="*/ 0 w 3555834"/>
              <a:gd name="connsiteY7" fmla="*/ 3013372 h 3171971"/>
              <a:gd name="connsiteX8" fmla="*/ 0 w 3555834"/>
              <a:gd name="connsiteY8" fmla="*/ 158599 h 317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834" h="3171971">
                <a:moveTo>
                  <a:pt x="3378041" y="0"/>
                </a:moveTo>
                <a:cubicBezTo>
                  <a:pt x="3476233" y="0"/>
                  <a:pt x="3555833" y="63342"/>
                  <a:pt x="3555833" y="141478"/>
                </a:cubicBezTo>
                <a:lnTo>
                  <a:pt x="3555833" y="3030493"/>
                </a:lnTo>
                <a:cubicBezTo>
                  <a:pt x="3555833" y="3108629"/>
                  <a:pt x="3476233" y="3171971"/>
                  <a:pt x="3378041" y="3171971"/>
                </a:cubicBezTo>
                <a:lnTo>
                  <a:pt x="177793" y="3171971"/>
                </a:lnTo>
                <a:cubicBezTo>
                  <a:pt x="79601" y="3171971"/>
                  <a:pt x="1" y="3108629"/>
                  <a:pt x="1" y="3030493"/>
                </a:cubicBezTo>
                <a:lnTo>
                  <a:pt x="1" y="141478"/>
                </a:lnTo>
                <a:cubicBezTo>
                  <a:pt x="1" y="63342"/>
                  <a:pt x="79601" y="0"/>
                  <a:pt x="177793" y="0"/>
                </a:cubicBezTo>
                <a:lnTo>
                  <a:pt x="3378041" y="0"/>
                </a:lnTo>
                <a:close/>
              </a:path>
            </a:pathLst>
          </a:custGeom>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0955" tIns="144019" rIns="186690" bIns="2844668" numCol="1" spcCol="1270" anchor="t" anchorCtr="0">
            <a:noAutofit/>
          </a:bodyPr>
          <a:lstStyle/>
          <a:p>
            <a:pPr algn="r" defTabSz="1866900">
              <a:lnSpc>
                <a:spcPct val="90000"/>
              </a:lnSpc>
              <a:spcBef>
                <a:spcPct val="0"/>
              </a:spcBef>
              <a:spcAft>
                <a:spcPct val="35000"/>
              </a:spcAft>
            </a:pPr>
            <a:endParaRPr kumimoji="1" lang="ja-JP" altLang="en-US" sz="4200" dirty="0"/>
          </a:p>
        </p:txBody>
      </p:sp>
      <p:sp>
        <p:nvSpPr>
          <p:cNvPr id="32" name="フリーフォーム: 図形 31">
            <a:extLst>
              <a:ext uri="{FF2B5EF4-FFF2-40B4-BE49-F238E27FC236}">
                <a16:creationId xmlns:a16="http://schemas.microsoft.com/office/drawing/2014/main" id="{021BA3F1-B39A-9C8D-254A-1FCAB868AAAA}"/>
              </a:ext>
            </a:extLst>
          </p:cNvPr>
          <p:cNvSpPr/>
          <p:nvPr/>
        </p:nvSpPr>
        <p:spPr>
          <a:xfrm>
            <a:off x="2668855" y="3874892"/>
            <a:ext cx="2361967" cy="504378"/>
          </a:xfrm>
          <a:custGeom>
            <a:avLst/>
            <a:gdLst>
              <a:gd name="connsiteX0" fmla="*/ 0 w 1813704"/>
              <a:gd name="connsiteY0" fmla="*/ 0 h 3204457"/>
              <a:gd name="connsiteX1" fmla="*/ 1813704 w 1813704"/>
              <a:gd name="connsiteY1" fmla="*/ 0 h 3204457"/>
              <a:gd name="connsiteX2" fmla="*/ 1813704 w 1813704"/>
              <a:gd name="connsiteY2" fmla="*/ 3204457 h 3204457"/>
              <a:gd name="connsiteX3" fmla="*/ 0 w 1813704"/>
              <a:gd name="connsiteY3" fmla="*/ 3204457 h 3204457"/>
              <a:gd name="connsiteX4" fmla="*/ 0 w 1813704"/>
              <a:gd name="connsiteY4" fmla="*/ 0 h 320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704" h="3204457">
                <a:moveTo>
                  <a:pt x="0" y="0"/>
                </a:moveTo>
                <a:lnTo>
                  <a:pt x="1813704" y="0"/>
                </a:lnTo>
                <a:lnTo>
                  <a:pt x="1813704" y="3204457"/>
                </a:lnTo>
                <a:lnTo>
                  <a:pt x="0" y="320445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8580" rIns="0" bIns="0" numCol="1" spcCol="1270" anchor="t" anchorCtr="0">
            <a:noAutofit/>
          </a:bodyPr>
          <a:lstStyle/>
          <a:p>
            <a:pPr defTabSz="889000">
              <a:lnSpc>
                <a:spcPct val="90000"/>
              </a:lnSpc>
              <a:spcBef>
                <a:spcPct val="0"/>
              </a:spcBef>
              <a:spcAft>
                <a:spcPct val="35000"/>
              </a:spcAft>
            </a:pPr>
            <a:r>
              <a:rPr kumimoji="1" lang="ja-JP" altLang="en-US" sz="2400" b="1" dirty="0">
                <a:solidFill>
                  <a:schemeClr val="tx1">
                    <a:lumMod val="75000"/>
                    <a:lumOff val="25000"/>
                  </a:schemeClr>
                </a:solidFill>
              </a:rPr>
              <a:t>避難者対応誘導</a:t>
            </a:r>
            <a:endParaRPr kumimoji="1" lang="en-US" altLang="ja-JP" sz="2400" b="1" dirty="0">
              <a:solidFill>
                <a:schemeClr val="tx1">
                  <a:lumMod val="75000"/>
                  <a:lumOff val="25000"/>
                </a:schemeClr>
              </a:solidFill>
            </a:endParaRPr>
          </a:p>
        </p:txBody>
      </p:sp>
      <p:sp>
        <p:nvSpPr>
          <p:cNvPr id="36" name="フリーフォーム: 図形 35">
            <a:extLst>
              <a:ext uri="{FF2B5EF4-FFF2-40B4-BE49-F238E27FC236}">
                <a16:creationId xmlns:a16="http://schemas.microsoft.com/office/drawing/2014/main" id="{2882A549-A558-4049-2566-3A0ED8A9017D}"/>
              </a:ext>
            </a:extLst>
          </p:cNvPr>
          <p:cNvSpPr/>
          <p:nvPr/>
        </p:nvSpPr>
        <p:spPr>
          <a:xfrm rot="16200000">
            <a:off x="3442714" y="4108350"/>
            <a:ext cx="674169" cy="3034339"/>
          </a:xfrm>
          <a:custGeom>
            <a:avLst/>
            <a:gdLst>
              <a:gd name="connsiteX0" fmla="*/ 0 w 3555834"/>
              <a:gd name="connsiteY0" fmla="*/ 158599 h 3171971"/>
              <a:gd name="connsiteX1" fmla="*/ 158599 w 3555834"/>
              <a:gd name="connsiteY1" fmla="*/ 0 h 3171971"/>
              <a:gd name="connsiteX2" fmla="*/ 3397235 w 3555834"/>
              <a:gd name="connsiteY2" fmla="*/ 0 h 3171971"/>
              <a:gd name="connsiteX3" fmla="*/ 3555834 w 3555834"/>
              <a:gd name="connsiteY3" fmla="*/ 158599 h 3171971"/>
              <a:gd name="connsiteX4" fmla="*/ 3555834 w 3555834"/>
              <a:gd name="connsiteY4" fmla="*/ 3013372 h 3171971"/>
              <a:gd name="connsiteX5" fmla="*/ 3397235 w 3555834"/>
              <a:gd name="connsiteY5" fmla="*/ 3171971 h 3171971"/>
              <a:gd name="connsiteX6" fmla="*/ 158599 w 3555834"/>
              <a:gd name="connsiteY6" fmla="*/ 3171971 h 3171971"/>
              <a:gd name="connsiteX7" fmla="*/ 0 w 3555834"/>
              <a:gd name="connsiteY7" fmla="*/ 3013372 h 3171971"/>
              <a:gd name="connsiteX8" fmla="*/ 0 w 3555834"/>
              <a:gd name="connsiteY8" fmla="*/ 158599 h 317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834" h="3171971">
                <a:moveTo>
                  <a:pt x="3378041" y="0"/>
                </a:moveTo>
                <a:cubicBezTo>
                  <a:pt x="3476233" y="0"/>
                  <a:pt x="3555833" y="63342"/>
                  <a:pt x="3555833" y="141478"/>
                </a:cubicBezTo>
                <a:lnTo>
                  <a:pt x="3555833" y="3030493"/>
                </a:lnTo>
                <a:cubicBezTo>
                  <a:pt x="3555833" y="3108629"/>
                  <a:pt x="3476233" y="3171971"/>
                  <a:pt x="3378041" y="3171971"/>
                </a:cubicBezTo>
                <a:lnTo>
                  <a:pt x="177793" y="3171971"/>
                </a:lnTo>
                <a:cubicBezTo>
                  <a:pt x="79601" y="3171971"/>
                  <a:pt x="1" y="3108629"/>
                  <a:pt x="1" y="3030493"/>
                </a:cubicBezTo>
                <a:lnTo>
                  <a:pt x="1" y="141478"/>
                </a:lnTo>
                <a:cubicBezTo>
                  <a:pt x="1" y="63342"/>
                  <a:pt x="79601" y="0"/>
                  <a:pt x="177793" y="0"/>
                </a:cubicBezTo>
                <a:lnTo>
                  <a:pt x="3378041" y="0"/>
                </a:lnTo>
                <a:close/>
              </a:path>
            </a:pathLst>
          </a:custGeom>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0955" tIns="144019" rIns="186690" bIns="2844668" numCol="1" spcCol="1270" anchor="t" anchorCtr="0">
            <a:noAutofit/>
          </a:bodyPr>
          <a:lstStyle/>
          <a:p>
            <a:pPr algn="r" defTabSz="1866900">
              <a:lnSpc>
                <a:spcPct val="90000"/>
              </a:lnSpc>
              <a:spcBef>
                <a:spcPct val="0"/>
              </a:spcBef>
              <a:spcAft>
                <a:spcPct val="35000"/>
              </a:spcAft>
            </a:pPr>
            <a:endParaRPr kumimoji="1" lang="ja-JP" altLang="en-US" sz="4200" dirty="0"/>
          </a:p>
        </p:txBody>
      </p:sp>
      <p:sp>
        <p:nvSpPr>
          <p:cNvPr id="37" name="フリーフォーム: 図形 36">
            <a:extLst>
              <a:ext uri="{FF2B5EF4-FFF2-40B4-BE49-F238E27FC236}">
                <a16:creationId xmlns:a16="http://schemas.microsoft.com/office/drawing/2014/main" id="{4F04CAC8-0E7E-C963-F404-7CA5FAA22447}"/>
              </a:ext>
            </a:extLst>
          </p:cNvPr>
          <p:cNvSpPr/>
          <p:nvPr/>
        </p:nvSpPr>
        <p:spPr>
          <a:xfrm rot="16200000">
            <a:off x="3444347" y="3327788"/>
            <a:ext cx="674169" cy="3034339"/>
          </a:xfrm>
          <a:custGeom>
            <a:avLst/>
            <a:gdLst>
              <a:gd name="connsiteX0" fmla="*/ 0 w 3555834"/>
              <a:gd name="connsiteY0" fmla="*/ 158599 h 3171971"/>
              <a:gd name="connsiteX1" fmla="*/ 158599 w 3555834"/>
              <a:gd name="connsiteY1" fmla="*/ 0 h 3171971"/>
              <a:gd name="connsiteX2" fmla="*/ 3397235 w 3555834"/>
              <a:gd name="connsiteY2" fmla="*/ 0 h 3171971"/>
              <a:gd name="connsiteX3" fmla="*/ 3555834 w 3555834"/>
              <a:gd name="connsiteY3" fmla="*/ 158599 h 3171971"/>
              <a:gd name="connsiteX4" fmla="*/ 3555834 w 3555834"/>
              <a:gd name="connsiteY4" fmla="*/ 3013372 h 3171971"/>
              <a:gd name="connsiteX5" fmla="*/ 3397235 w 3555834"/>
              <a:gd name="connsiteY5" fmla="*/ 3171971 h 3171971"/>
              <a:gd name="connsiteX6" fmla="*/ 158599 w 3555834"/>
              <a:gd name="connsiteY6" fmla="*/ 3171971 h 3171971"/>
              <a:gd name="connsiteX7" fmla="*/ 0 w 3555834"/>
              <a:gd name="connsiteY7" fmla="*/ 3013372 h 3171971"/>
              <a:gd name="connsiteX8" fmla="*/ 0 w 3555834"/>
              <a:gd name="connsiteY8" fmla="*/ 158599 h 317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834" h="3171971">
                <a:moveTo>
                  <a:pt x="3378041" y="0"/>
                </a:moveTo>
                <a:cubicBezTo>
                  <a:pt x="3476233" y="0"/>
                  <a:pt x="3555833" y="63342"/>
                  <a:pt x="3555833" y="141478"/>
                </a:cubicBezTo>
                <a:lnTo>
                  <a:pt x="3555833" y="3030493"/>
                </a:lnTo>
                <a:cubicBezTo>
                  <a:pt x="3555833" y="3108629"/>
                  <a:pt x="3476233" y="3171971"/>
                  <a:pt x="3378041" y="3171971"/>
                </a:cubicBezTo>
                <a:lnTo>
                  <a:pt x="177793" y="3171971"/>
                </a:lnTo>
                <a:cubicBezTo>
                  <a:pt x="79601" y="3171971"/>
                  <a:pt x="1" y="3108629"/>
                  <a:pt x="1" y="3030493"/>
                </a:cubicBezTo>
                <a:lnTo>
                  <a:pt x="1" y="141478"/>
                </a:lnTo>
                <a:cubicBezTo>
                  <a:pt x="1" y="63342"/>
                  <a:pt x="79601" y="0"/>
                  <a:pt x="177793" y="0"/>
                </a:cubicBezTo>
                <a:lnTo>
                  <a:pt x="3378041" y="0"/>
                </a:lnTo>
                <a:close/>
              </a:path>
            </a:pathLst>
          </a:custGeom>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0955" tIns="144019" rIns="186690" bIns="2844668" numCol="1" spcCol="1270" anchor="t" anchorCtr="0">
            <a:noAutofit/>
          </a:bodyPr>
          <a:lstStyle/>
          <a:p>
            <a:pPr algn="r" defTabSz="1866900">
              <a:lnSpc>
                <a:spcPct val="90000"/>
              </a:lnSpc>
              <a:spcBef>
                <a:spcPct val="0"/>
              </a:spcBef>
              <a:spcAft>
                <a:spcPct val="35000"/>
              </a:spcAft>
            </a:pPr>
            <a:endParaRPr kumimoji="1" lang="ja-JP" altLang="en-US" sz="4200" dirty="0"/>
          </a:p>
        </p:txBody>
      </p:sp>
      <p:sp>
        <p:nvSpPr>
          <p:cNvPr id="38" name="フリーフォーム: 図形 37">
            <a:extLst>
              <a:ext uri="{FF2B5EF4-FFF2-40B4-BE49-F238E27FC236}">
                <a16:creationId xmlns:a16="http://schemas.microsoft.com/office/drawing/2014/main" id="{175EAB41-B338-F46A-52C5-FCDF486D846F}"/>
              </a:ext>
            </a:extLst>
          </p:cNvPr>
          <p:cNvSpPr/>
          <p:nvPr/>
        </p:nvSpPr>
        <p:spPr>
          <a:xfrm>
            <a:off x="3059281" y="4608576"/>
            <a:ext cx="1529830" cy="504378"/>
          </a:xfrm>
          <a:custGeom>
            <a:avLst/>
            <a:gdLst>
              <a:gd name="connsiteX0" fmla="*/ 0 w 1813704"/>
              <a:gd name="connsiteY0" fmla="*/ 0 h 3204457"/>
              <a:gd name="connsiteX1" fmla="*/ 1813704 w 1813704"/>
              <a:gd name="connsiteY1" fmla="*/ 0 h 3204457"/>
              <a:gd name="connsiteX2" fmla="*/ 1813704 w 1813704"/>
              <a:gd name="connsiteY2" fmla="*/ 3204457 h 3204457"/>
              <a:gd name="connsiteX3" fmla="*/ 0 w 1813704"/>
              <a:gd name="connsiteY3" fmla="*/ 3204457 h 3204457"/>
              <a:gd name="connsiteX4" fmla="*/ 0 w 1813704"/>
              <a:gd name="connsiteY4" fmla="*/ 0 h 320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704" h="3204457">
                <a:moveTo>
                  <a:pt x="0" y="0"/>
                </a:moveTo>
                <a:lnTo>
                  <a:pt x="1813704" y="0"/>
                </a:lnTo>
                <a:lnTo>
                  <a:pt x="1813704" y="3204457"/>
                </a:lnTo>
                <a:lnTo>
                  <a:pt x="0" y="320445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8580" rIns="0" bIns="0" numCol="1" spcCol="1270" anchor="t" anchorCtr="0">
            <a:noAutofit/>
          </a:bodyPr>
          <a:lstStyle/>
          <a:p>
            <a:pPr defTabSz="889000">
              <a:lnSpc>
                <a:spcPct val="90000"/>
              </a:lnSpc>
              <a:spcBef>
                <a:spcPct val="0"/>
              </a:spcBef>
              <a:spcAft>
                <a:spcPct val="35000"/>
              </a:spcAft>
            </a:pPr>
            <a:r>
              <a:rPr kumimoji="1" lang="ja-JP" altLang="en-US" sz="2400" b="1" dirty="0">
                <a:solidFill>
                  <a:schemeClr val="tx1">
                    <a:lumMod val="75000"/>
                    <a:lumOff val="25000"/>
                  </a:schemeClr>
                </a:solidFill>
              </a:rPr>
              <a:t>救出救護</a:t>
            </a:r>
            <a:endParaRPr kumimoji="1" lang="en-US" altLang="ja-JP" sz="2400" b="1" dirty="0">
              <a:solidFill>
                <a:schemeClr val="tx1">
                  <a:lumMod val="75000"/>
                  <a:lumOff val="25000"/>
                </a:schemeClr>
              </a:solidFill>
            </a:endParaRPr>
          </a:p>
        </p:txBody>
      </p:sp>
      <p:sp>
        <p:nvSpPr>
          <p:cNvPr id="39" name="フリーフォーム: 図形 38">
            <a:extLst>
              <a:ext uri="{FF2B5EF4-FFF2-40B4-BE49-F238E27FC236}">
                <a16:creationId xmlns:a16="http://schemas.microsoft.com/office/drawing/2014/main" id="{BA4DED45-B2F9-2529-5008-EB0A540A9EE7}"/>
              </a:ext>
            </a:extLst>
          </p:cNvPr>
          <p:cNvSpPr/>
          <p:nvPr/>
        </p:nvSpPr>
        <p:spPr>
          <a:xfrm>
            <a:off x="2378824" y="5427969"/>
            <a:ext cx="3307203" cy="433965"/>
          </a:xfrm>
          <a:custGeom>
            <a:avLst/>
            <a:gdLst>
              <a:gd name="connsiteX0" fmla="*/ 0 w 1813704"/>
              <a:gd name="connsiteY0" fmla="*/ 0 h 3204457"/>
              <a:gd name="connsiteX1" fmla="*/ 1813704 w 1813704"/>
              <a:gd name="connsiteY1" fmla="*/ 0 h 3204457"/>
              <a:gd name="connsiteX2" fmla="*/ 1813704 w 1813704"/>
              <a:gd name="connsiteY2" fmla="*/ 3204457 h 3204457"/>
              <a:gd name="connsiteX3" fmla="*/ 0 w 1813704"/>
              <a:gd name="connsiteY3" fmla="*/ 3204457 h 3204457"/>
              <a:gd name="connsiteX4" fmla="*/ 0 w 1813704"/>
              <a:gd name="connsiteY4" fmla="*/ 0 h 3204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704" h="3204457">
                <a:moveTo>
                  <a:pt x="0" y="0"/>
                </a:moveTo>
                <a:lnTo>
                  <a:pt x="1813704" y="0"/>
                </a:lnTo>
                <a:lnTo>
                  <a:pt x="1813704" y="3204457"/>
                </a:lnTo>
                <a:lnTo>
                  <a:pt x="0" y="320445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8580" rIns="0" bIns="0" numCol="1" spcCol="1270" anchor="t" anchorCtr="0">
            <a:noAutofit/>
          </a:bodyPr>
          <a:lstStyle/>
          <a:p>
            <a:pPr defTabSz="889000">
              <a:lnSpc>
                <a:spcPct val="90000"/>
              </a:lnSpc>
              <a:spcBef>
                <a:spcPct val="0"/>
              </a:spcBef>
              <a:spcAft>
                <a:spcPct val="35000"/>
              </a:spcAft>
            </a:pPr>
            <a:r>
              <a:rPr kumimoji="1" lang="ja-JP" altLang="en-US" sz="2000" b="1" dirty="0">
                <a:solidFill>
                  <a:schemeClr val="tx1">
                    <a:lumMod val="75000"/>
                    <a:lumOff val="25000"/>
                  </a:schemeClr>
                </a:solidFill>
              </a:rPr>
              <a:t>消火（状況により即応）</a:t>
            </a:r>
            <a:endParaRPr kumimoji="1" lang="en-US" altLang="ja-JP" sz="2000" b="1" dirty="0">
              <a:solidFill>
                <a:schemeClr val="tx1">
                  <a:lumMod val="75000"/>
                  <a:lumOff val="25000"/>
                </a:schemeClr>
              </a:solidFill>
            </a:endParaRPr>
          </a:p>
        </p:txBody>
      </p:sp>
      <p:sp>
        <p:nvSpPr>
          <p:cNvPr id="40" name="フリーフォーム: 図形 39">
            <a:extLst>
              <a:ext uri="{FF2B5EF4-FFF2-40B4-BE49-F238E27FC236}">
                <a16:creationId xmlns:a16="http://schemas.microsoft.com/office/drawing/2014/main" id="{CAA790E4-9760-D040-68F8-2416B7792F5D}"/>
              </a:ext>
            </a:extLst>
          </p:cNvPr>
          <p:cNvSpPr/>
          <p:nvPr/>
        </p:nvSpPr>
        <p:spPr>
          <a:xfrm rot="16200000">
            <a:off x="3444346" y="4871028"/>
            <a:ext cx="674169" cy="3034339"/>
          </a:xfrm>
          <a:custGeom>
            <a:avLst/>
            <a:gdLst>
              <a:gd name="connsiteX0" fmla="*/ 0 w 3555834"/>
              <a:gd name="connsiteY0" fmla="*/ 158599 h 3171971"/>
              <a:gd name="connsiteX1" fmla="*/ 158599 w 3555834"/>
              <a:gd name="connsiteY1" fmla="*/ 0 h 3171971"/>
              <a:gd name="connsiteX2" fmla="*/ 3397235 w 3555834"/>
              <a:gd name="connsiteY2" fmla="*/ 0 h 3171971"/>
              <a:gd name="connsiteX3" fmla="*/ 3555834 w 3555834"/>
              <a:gd name="connsiteY3" fmla="*/ 158599 h 3171971"/>
              <a:gd name="connsiteX4" fmla="*/ 3555834 w 3555834"/>
              <a:gd name="connsiteY4" fmla="*/ 3013372 h 3171971"/>
              <a:gd name="connsiteX5" fmla="*/ 3397235 w 3555834"/>
              <a:gd name="connsiteY5" fmla="*/ 3171971 h 3171971"/>
              <a:gd name="connsiteX6" fmla="*/ 158599 w 3555834"/>
              <a:gd name="connsiteY6" fmla="*/ 3171971 h 3171971"/>
              <a:gd name="connsiteX7" fmla="*/ 0 w 3555834"/>
              <a:gd name="connsiteY7" fmla="*/ 3013372 h 3171971"/>
              <a:gd name="connsiteX8" fmla="*/ 0 w 3555834"/>
              <a:gd name="connsiteY8" fmla="*/ 158599 h 317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834" h="3171971">
                <a:moveTo>
                  <a:pt x="3378041" y="0"/>
                </a:moveTo>
                <a:cubicBezTo>
                  <a:pt x="3476233" y="0"/>
                  <a:pt x="3555833" y="63342"/>
                  <a:pt x="3555833" y="141478"/>
                </a:cubicBezTo>
                <a:lnTo>
                  <a:pt x="3555833" y="3030493"/>
                </a:lnTo>
                <a:cubicBezTo>
                  <a:pt x="3555833" y="3108629"/>
                  <a:pt x="3476233" y="3171971"/>
                  <a:pt x="3378041" y="3171971"/>
                </a:cubicBezTo>
                <a:lnTo>
                  <a:pt x="177793" y="3171971"/>
                </a:lnTo>
                <a:cubicBezTo>
                  <a:pt x="79601" y="3171971"/>
                  <a:pt x="1" y="3108629"/>
                  <a:pt x="1" y="3030493"/>
                </a:cubicBezTo>
                <a:lnTo>
                  <a:pt x="1" y="141478"/>
                </a:lnTo>
                <a:cubicBezTo>
                  <a:pt x="1" y="63342"/>
                  <a:pt x="79601" y="0"/>
                  <a:pt x="177793" y="0"/>
                </a:cubicBezTo>
                <a:lnTo>
                  <a:pt x="3378041" y="0"/>
                </a:lnTo>
                <a:close/>
              </a:path>
            </a:pathLst>
          </a:custGeom>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0955" tIns="144019" rIns="186690" bIns="2844668" numCol="1" spcCol="1270" anchor="t" anchorCtr="0">
            <a:noAutofit/>
          </a:bodyPr>
          <a:lstStyle/>
          <a:p>
            <a:pPr algn="r" defTabSz="1866900">
              <a:lnSpc>
                <a:spcPct val="90000"/>
              </a:lnSpc>
              <a:spcBef>
                <a:spcPct val="0"/>
              </a:spcBef>
              <a:spcAft>
                <a:spcPct val="35000"/>
              </a:spcAft>
            </a:pPr>
            <a:endParaRPr kumimoji="1" lang="ja-JP" altLang="en-US" sz="4200" dirty="0"/>
          </a:p>
        </p:txBody>
      </p:sp>
      <p:sp>
        <p:nvSpPr>
          <p:cNvPr id="42" name="テキスト ボックス 41">
            <a:extLst>
              <a:ext uri="{FF2B5EF4-FFF2-40B4-BE49-F238E27FC236}">
                <a16:creationId xmlns:a16="http://schemas.microsoft.com/office/drawing/2014/main" id="{4B64DF84-75D0-C93D-8D9D-C03ABF84166E}"/>
              </a:ext>
            </a:extLst>
          </p:cNvPr>
          <p:cNvSpPr txBox="1"/>
          <p:nvPr/>
        </p:nvSpPr>
        <p:spPr>
          <a:xfrm>
            <a:off x="2475538" y="6208531"/>
            <a:ext cx="2918313" cy="433965"/>
          </a:xfrm>
          <a:prstGeom prst="rect">
            <a:avLst/>
          </a:prstGeom>
          <a:noFill/>
        </p:spPr>
        <p:txBody>
          <a:bodyPr wrap="square">
            <a:spAutoFit/>
          </a:bodyPr>
          <a:lstStyle/>
          <a:p>
            <a:pPr defTabSz="889000">
              <a:lnSpc>
                <a:spcPct val="90000"/>
              </a:lnSpc>
              <a:spcBef>
                <a:spcPct val="0"/>
              </a:spcBef>
              <a:spcAft>
                <a:spcPct val="35000"/>
              </a:spcAft>
            </a:pPr>
            <a:r>
              <a:rPr kumimoji="1" lang="ja-JP" altLang="en-US" sz="2400" b="1" dirty="0">
                <a:solidFill>
                  <a:schemeClr val="tx1">
                    <a:lumMod val="75000"/>
                    <a:lumOff val="25000"/>
                  </a:schemeClr>
                </a:solidFill>
              </a:rPr>
              <a:t>要支援者サポート</a:t>
            </a:r>
            <a:endParaRPr kumimoji="1" lang="en-US" altLang="ja-JP" sz="2400" b="1" dirty="0">
              <a:solidFill>
                <a:schemeClr val="tx1">
                  <a:lumMod val="75000"/>
                  <a:lumOff val="25000"/>
                </a:schemeClr>
              </a:solidFill>
            </a:endParaRPr>
          </a:p>
        </p:txBody>
      </p:sp>
      <p:sp>
        <p:nvSpPr>
          <p:cNvPr id="43" name="フローチャート: 抜出し 42">
            <a:extLst>
              <a:ext uri="{FF2B5EF4-FFF2-40B4-BE49-F238E27FC236}">
                <a16:creationId xmlns:a16="http://schemas.microsoft.com/office/drawing/2014/main" id="{F7F25742-6554-F041-CA89-97071FD6485E}"/>
              </a:ext>
            </a:extLst>
          </p:cNvPr>
          <p:cNvSpPr/>
          <p:nvPr/>
        </p:nvSpPr>
        <p:spPr>
          <a:xfrm rot="16200000">
            <a:off x="6466766" y="5088781"/>
            <a:ext cx="511551" cy="550544"/>
          </a:xfrm>
          <a:prstGeom prst="flowChartExtract">
            <a:avLst/>
          </a:prstGeom>
          <a:ln>
            <a:solidFill>
              <a:srgbClr val="00206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ja-JP" altLang="en-US"/>
          </a:p>
        </p:txBody>
      </p:sp>
    </p:spTree>
    <p:extLst>
      <p:ext uri="{BB962C8B-B14F-4D97-AF65-F5344CB8AC3E}">
        <p14:creationId xmlns:p14="http://schemas.microsoft.com/office/powerpoint/2010/main" val="3040475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hlinkClick r:id="rId2"/>
            <a:extLst>
              <a:ext uri="{FF2B5EF4-FFF2-40B4-BE49-F238E27FC236}">
                <a16:creationId xmlns:a16="http://schemas.microsoft.com/office/drawing/2014/main" id="{7131EBA8-8D95-325A-9946-22471154A85F}"/>
              </a:ext>
            </a:extLst>
          </p:cNvPr>
          <p:cNvSpPr txBox="1"/>
          <p:nvPr/>
        </p:nvSpPr>
        <p:spPr>
          <a:xfrm>
            <a:off x="637161" y="832804"/>
            <a:ext cx="8101397" cy="523220"/>
          </a:xfrm>
          <a:prstGeom prst="rect">
            <a:avLst/>
          </a:prstGeom>
          <a:noFill/>
        </p:spPr>
        <p:txBody>
          <a:bodyPr wrap="square" rtlCol="0">
            <a:spAutoFit/>
          </a:bodyPr>
          <a:lstStyle/>
          <a:p>
            <a:r>
              <a:rPr kumimoji="1" lang="ja-JP" altLang="en-US" sz="2800" b="1" dirty="0">
                <a:latin typeface="BIZ UDPゴシック" panose="020B0400000000000000" pitchFamily="50" charset="-128"/>
                <a:ea typeface="BIZ UDPゴシック" panose="020B0400000000000000" pitchFamily="50" charset="-128"/>
              </a:rPr>
              <a:t>　</a:t>
            </a:r>
            <a:r>
              <a:rPr kumimoji="1" lang="ja-JP" altLang="en-US" sz="2000" b="1" dirty="0">
                <a:latin typeface="BIZ UDPゴシック" panose="020B0400000000000000" pitchFamily="50" charset="-128"/>
                <a:ea typeface="BIZ UDPゴシック" panose="020B0400000000000000" pitchFamily="50" charset="-128"/>
              </a:rPr>
              <a:t>－我孫子市発避難情報（利根川取手近辺での氾濫前まで）－</a:t>
            </a:r>
          </a:p>
        </p:txBody>
      </p:sp>
      <p:sp>
        <p:nvSpPr>
          <p:cNvPr id="10" name="フリーフォーム: 図形 9">
            <a:extLst>
              <a:ext uri="{FF2B5EF4-FFF2-40B4-BE49-F238E27FC236}">
                <a16:creationId xmlns:a16="http://schemas.microsoft.com/office/drawing/2014/main" id="{02063AC0-5F64-6925-C373-18F34C8FF1D6}"/>
              </a:ext>
            </a:extLst>
          </p:cNvPr>
          <p:cNvSpPr/>
          <p:nvPr/>
        </p:nvSpPr>
        <p:spPr>
          <a:xfrm>
            <a:off x="267418" y="1569240"/>
            <a:ext cx="3416059" cy="2436016"/>
          </a:xfrm>
          <a:custGeom>
            <a:avLst/>
            <a:gdLst>
              <a:gd name="connsiteX0" fmla="*/ 0 w 2343240"/>
              <a:gd name="connsiteY0" fmla="*/ 0 h 1405944"/>
              <a:gd name="connsiteX1" fmla="*/ 2343240 w 2343240"/>
              <a:gd name="connsiteY1" fmla="*/ 0 h 1405944"/>
              <a:gd name="connsiteX2" fmla="*/ 2343240 w 2343240"/>
              <a:gd name="connsiteY2" fmla="*/ 1405944 h 1405944"/>
              <a:gd name="connsiteX3" fmla="*/ 0 w 2343240"/>
              <a:gd name="connsiteY3" fmla="*/ 1405944 h 1405944"/>
              <a:gd name="connsiteX4" fmla="*/ 0 w 2343240"/>
              <a:gd name="connsiteY4" fmla="*/ 0 h 140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40" h="1405944">
                <a:moveTo>
                  <a:pt x="0" y="0"/>
                </a:moveTo>
                <a:lnTo>
                  <a:pt x="2343240" y="0"/>
                </a:lnTo>
                <a:lnTo>
                  <a:pt x="2343240" y="1405944"/>
                </a:lnTo>
                <a:lnTo>
                  <a:pt x="0" y="1405944"/>
                </a:lnTo>
                <a:lnTo>
                  <a:pt x="0" y="0"/>
                </a:lnTo>
                <a:close/>
              </a:path>
            </a:pathLst>
          </a:custGeom>
          <a:ln w="381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algn="ctr" defTabSz="711200">
              <a:lnSpc>
                <a:spcPct val="90000"/>
              </a:lnSpc>
              <a:spcBef>
                <a:spcPct val="0"/>
              </a:spcBef>
              <a:spcAft>
                <a:spcPct val="35000"/>
              </a:spcAft>
            </a:pPr>
            <a:r>
              <a:rPr kumimoji="1" lang="ja-JP" altLang="en-US" sz="2000" b="1" u="sng" dirty="0">
                <a:solidFill>
                  <a:srgbClr val="7030A0"/>
                </a:solidFill>
                <a:latin typeface="BIZ UDPゴシック" panose="020B0400000000000000" pitchFamily="50" charset="-128"/>
                <a:ea typeface="BIZ UDPゴシック" panose="020B0400000000000000" pitchFamily="50" charset="-128"/>
              </a:rPr>
              <a:t>高齢者等避難開始発令</a:t>
            </a:r>
            <a:endParaRPr kumimoji="1" lang="en-US" altLang="ja-JP" sz="2000" b="1" u="sng" dirty="0">
              <a:solidFill>
                <a:srgbClr val="7030A0"/>
              </a:solidFill>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b="1" dirty="0">
                <a:solidFill>
                  <a:schemeClr val="tx2"/>
                </a:solidFill>
                <a:latin typeface="BIZ UDPゴシック" panose="020B0400000000000000" pitchFamily="50" charset="-128"/>
                <a:ea typeface="BIZ UDPゴシック" panose="020B0400000000000000" pitchFamily="50" charset="-128"/>
              </a:rPr>
              <a:t>・松園災害対策本部設置</a:t>
            </a:r>
            <a:endParaRPr kumimoji="1" lang="en-US" altLang="ja-JP" b="1" dirty="0">
              <a:solidFill>
                <a:schemeClr val="tx2"/>
              </a:solidFill>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b="1" dirty="0">
                <a:solidFill>
                  <a:schemeClr val="tx2"/>
                </a:solidFill>
                <a:latin typeface="BIZ UDPゴシック" panose="020B0400000000000000" pitchFamily="50" charset="-128"/>
                <a:ea typeface="BIZ UDPゴシック" panose="020B0400000000000000" pitchFamily="50" charset="-128"/>
              </a:rPr>
              <a:t>（自治会館内）</a:t>
            </a:r>
            <a:endParaRPr kumimoji="1" lang="en-US" altLang="ja-JP" b="1" dirty="0">
              <a:solidFill>
                <a:schemeClr val="tx2"/>
              </a:solidFill>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b="1" dirty="0">
                <a:solidFill>
                  <a:schemeClr val="tx2"/>
                </a:solidFill>
                <a:latin typeface="BIZ UDPゴシック" panose="020B0400000000000000" pitchFamily="50" charset="-128"/>
                <a:ea typeface="BIZ UDPゴシック" panose="020B0400000000000000" pitchFamily="50" charset="-128"/>
              </a:rPr>
              <a:t>・高齢者・要支援者各戸訪問</a:t>
            </a:r>
            <a:endParaRPr kumimoji="1" lang="en-US" altLang="ja-JP" b="1" dirty="0">
              <a:solidFill>
                <a:schemeClr val="tx2"/>
              </a:solidFill>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b="1" dirty="0">
                <a:solidFill>
                  <a:schemeClr val="tx2"/>
                </a:solidFill>
                <a:latin typeface="BIZ UDPゴシック" panose="020B0400000000000000" pitchFamily="50" charset="-128"/>
                <a:ea typeface="BIZ UDPゴシック" panose="020B0400000000000000" pitchFamily="50" charset="-128"/>
              </a:rPr>
              <a:t>誘導開始（巡回車両にて北近隣センター移送または４小へ誘導）</a:t>
            </a:r>
            <a:endParaRPr kumimoji="1" lang="en-US" altLang="ja-JP" b="1" dirty="0">
              <a:solidFill>
                <a:schemeClr val="tx2"/>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CCB51BC0-4F0E-0A16-4AEF-9B341B5A9F90}"/>
              </a:ext>
            </a:extLst>
          </p:cNvPr>
          <p:cNvSpPr txBox="1"/>
          <p:nvPr/>
        </p:nvSpPr>
        <p:spPr>
          <a:xfrm>
            <a:off x="2213800" y="5646185"/>
            <a:ext cx="6402715" cy="1015663"/>
          </a:xfrm>
          <a:prstGeom prst="rect">
            <a:avLst/>
          </a:prstGeom>
          <a:noFill/>
        </p:spPr>
        <p:txBody>
          <a:bodyPr wrap="none" rtlCol="0">
            <a:spAutoFit/>
          </a:bodyPr>
          <a:lstStyle/>
          <a:p>
            <a:r>
              <a:rPr kumimoji="1" lang="ja-JP" altLang="en-US" sz="2000" b="1" dirty="0">
                <a:solidFill>
                  <a:schemeClr val="tx2"/>
                </a:solidFill>
                <a:latin typeface="BIZ UDPゴシック" panose="020B0400000000000000" pitchFamily="50" charset="-128"/>
                <a:ea typeface="BIZ UDPゴシック" panose="020B0400000000000000" pitchFamily="50" charset="-128"/>
              </a:rPr>
              <a:t>＊自治会内一時避難場所（点呼）：新宿北公園階段上</a:t>
            </a:r>
            <a:endParaRPr kumimoji="1" lang="en-US" altLang="ja-JP" sz="2000" b="1" dirty="0">
              <a:solidFill>
                <a:schemeClr val="tx2"/>
              </a:solidFill>
              <a:latin typeface="BIZ UDPゴシック" panose="020B0400000000000000" pitchFamily="50" charset="-128"/>
              <a:ea typeface="BIZ UDPゴシック" panose="020B0400000000000000" pitchFamily="50" charset="-128"/>
            </a:endParaRPr>
          </a:p>
          <a:p>
            <a:r>
              <a:rPr kumimoji="1" lang="ja-JP" altLang="en-US" sz="2000" b="1" dirty="0">
                <a:solidFill>
                  <a:schemeClr val="tx2"/>
                </a:solidFill>
                <a:latin typeface="BIZ UDPゴシック" panose="020B0400000000000000" pitchFamily="50" charset="-128"/>
                <a:ea typeface="BIZ UDPゴシック" panose="020B0400000000000000" pitchFamily="50" charset="-128"/>
              </a:rPr>
              <a:t>＊避難所（一般）：第</a:t>
            </a:r>
            <a:r>
              <a:rPr kumimoji="1" lang="en-US" altLang="ja-JP" sz="2000" b="1" dirty="0">
                <a:solidFill>
                  <a:schemeClr val="tx2"/>
                </a:solidFill>
                <a:latin typeface="BIZ UDPゴシック" panose="020B0400000000000000" pitchFamily="50" charset="-128"/>
                <a:ea typeface="BIZ UDPゴシック" panose="020B0400000000000000" pitchFamily="50" charset="-128"/>
              </a:rPr>
              <a:t>4</a:t>
            </a:r>
            <a:r>
              <a:rPr kumimoji="1" lang="ja-JP" altLang="en-US" sz="2000" b="1" dirty="0">
                <a:solidFill>
                  <a:schemeClr val="tx2"/>
                </a:solidFill>
                <a:latin typeface="BIZ UDPゴシック" panose="020B0400000000000000" pitchFamily="50" charset="-128"/>
                <a:ea typeface="BIZ UDPゴシック" panose="020B0400000000000000" pitchFamily="50" charset="-128"/>
              </a:rPr>
              <a:t>小学校</a:t>
            </a:r>
            <a:endParaRPr kumimoji="1" lang="en-US" altLang="ja-JP" sz="2000" b="1" dirty="0">
              <a:solidFill>
                <a:schemeClr val="tx2"/>
              </a:solidFill>
              <a:latin typeface="BIZ UDPゴシック" panose="020B0400000000000000" pitchFamily="50" charset="-128"/>
              <a:ea typeface="BIZ UDPゴシック" panose="020B0400000000000000" pitchFamily="50" charset="-128"/>
            </a:endParaRPr>
          </a:p>
          <a:p>
            <a:r>
              <a:rPr kumimoji="1" lang="ja-JP" altLang="en-US" sz="2000" b="1" dirty="0">
                <a:solidFill>
                  <a:schemeClr val="tx2"/>
                </a:solidFill>
                <a:latin typeface="BIZ UDPゴシック" panose="020B0400000000000000" pitchFamily="50" charset="-128"/>
                <a:ea typeface="BIZ UDPゴシック" panose="020B0400000000000000" pitchFamily="50" charset="-128"/>
              </a:rPr>
              <a:t>＊福祉避難所（避難要支援者）：北近隣センター並木本館</a:t>
            </a:r>
            <a:endParaRPr kumimoji="1" lang="en-US" altLang="ja-JP" sz="2000" b="1" dirty="0">
              <a:solidFill>
                <a:schemeClr val="tx2"/>
              </a:solidFill>
              <a:latin typeface="BIZ UDPゴシック" panose="020B0400000000000000" pitchFamily="50" charset="-128"/>
              <a:ea typeface="BIZ UDPゴシック" panose="020B0400000000000000" pitchFamily="50" charset="-128"/>
            </a:endParaRPr>
          </a:p>
        </p:txBody>
      </p:sp>
      <p:sp>
        <p:nvSpPr>
          <p:cNvPr id="31" name="フリーフォーム: 図形 30">
            <a:extLst>
              <a:ext uri="{FF2B5EF4-FFF2-40B4-BE49-F238E27FC236}">
                <a16:creationId xmlns:a16="http://schemas.microsoft.com/office/drawing/2014/main" id="{5C59CF0F-8120-7F06-9FF9-FC7E97192EA8}"/>
              </a:ext>
            </a:extLst>
          </p:cNvPr>
          <p:cNvSpPr/>
          <p:nvPr/>
        </p:nvSpPr>
        <p:spPr>
          <a:xfrm>
            <a:off x="8049768" y="1569240"/>
            <a:ext cx="3416059" cy="2436016"/>
          </a:xfrm>
          <a:custGeom>
            <a:avLst/>
            <a:gdLst>
              <a:gd name="connsiteX0" fmla="*/ 0 w 2343240"/>
              <a:gd name="connsiteY0" fmla="*/ 0 h 1405944"/>
              <a:gd name="connsiteX1" fmla="*/ 2343240 w 2343240"/>
              <a:gd name="connsiteY1" fmla="*/ 0 h 1405944"/>
              <a:gd name="connsiteX2" fmla="*/ 2343240 w 2343240"/>
              <a:gd name="connsiteY2" fmla="*/ 1405944 h 1405944"/>
              <a:gd name="connsiteX3" fmla="*/ 0 w 2343240"/>
              <a:gd name="connsiteY3" fmla="*/ 1405944 h 1405944"/>
              <a:gd name="connsiteX4" fmla="*/ 0 w 2343240"/>
              <a:gd name="connsiteY4" fmla="*/ 0 h 140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40" h="1405944">
                <a:moveTo>
                  <a:pt x="0" y="0"/>
                </a:moveTo>
                <a:lnTo>
                  <a:pt x="2343240" y="0"/>
                </a:lnTo>
                <a:lnTo>
                  <a:pt x="2343240" y="1405944"/>
                </a:lnTo>
                <a:lnTo>
                  <a:pt x="0" y="1405944"/>
                </a:lnTo>
                <a:lnTo>
                  <a:pt x="0" y="0"/>
                </a:lnTo>
                <a:close/>
              </a:path>
            </a:pathLst>
          </a:custGeom>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algn="ctr" defTabSz="711200">
              <a:lnSpc>
                <a:spcPct val="90000"/>
              </a:lnSpc>
              <a:spcBef>
                <a:spcPct val="0"/>
              </a:spcBef>
              <a:spcAft>
                <a:spcPct val="35000"/>
              </a:spcAft>
            </a:pPr>
            <a:r>
              <a:rPr kumimoji="1" lang="ja-JP" altLang="en-US" sz="2000" b="1" u="sng" dirty="0">
                <a:solidFill>
                  <a:srgbClr val="7030A0"/>
                </a:solidFill>
                <a:latin typeface="BIZ UDPゴシック" panose="020B0400000000000000" pitchFamily="50" charset="-128"/>
                <a:ea typeface="BIZ UDPゴシック" panose="020B0400000000000000" pitchFamily="50" charset="-128"/>
              </a:rPr>
              <a:t>緊急安全確保</a:t>
            </a:r>
            <a:endParaRPr kumimoji="1" lang="en-US" altLang="ja-JP" sz="2000" b="1" u="sng" dirty="0">
              <a:solidFill>
                <a:srgbClr val="7030A0"/>
              </a:solidFill>
              <a:latin typeface="BIZ UDPゴシック" panose="020B0400000000000000" pitchFamily="50" charset="-128"/>
              <a:ea typeface="BIZ UDPゴシック" panose="020B0400000000000000" pitchFamily="50" charset="-128"/>
            </a:endParaRPr>
          </a:p>
          <a:p>
            <a:pPr algn="ctr" defTabSz="711200">
              <a:lnSpc>
                <a:spcPct val="90000"/>
              </a:lnSpc>
              <a:spcBef>
                <a:spcPct val="0"/>
              </a:spcBef>
              <a:spcAft>
                <a:spcPct val="35000"/>
              </a:spcAft>
            </a:pPr>
            <a:r>
              <a:rPr kumimoji="1" lang="ja-JP" altLang="en-US" sz="1400" b="1" dirty="0">
                <a:solidFill>
                  <a:srgbClr val="7030A0"/>
                </a:solidFill>
                <a:latin typeface="BIZ UDPゴシック" panose="020B0400000000000000" pitchFamily="50" charset="-128"/>
                <a:ea typeface="BIZ UDPゴシック" panose="020B0400000000000000" pitchFamily="50" charset="-128"/>
              </a:rPr>
              <a:t>（利根川氾濫開始＝取手近辺）</a:t>
            </a:r>
            <a:endParaRPr kumimoji="1" lang="en-US" altLang="ja-JP" sz="1400" b="1" dirty="0">
              <a:solidFill>
                <a:srgbClr val="7030A0"/>
              </a:solidFill>
              <a:latin typeface="BIZ UDPゴシック" panose="020B0400000000000000" pitchFamily="50" charset="-128"/>
              <a:ea typeface="BIZ UDPゴシック" panose="020B0400000000000000" pitchFamily="50" charset="-128"/>
            </a:endParaRPr>
          </a:p>
          <a:p>
            <a:pPr algn="ctr" defTabSz="711200">
              <a:lnSpc>
                <a:spcPct val="90000"/>
              </a:lnSpc>
              <a:spcBef>
                <a:spcPct val="0"/>
              </a:spcBef>
              <a:spcAft>
                <a:spcPct val="35000"/>
              </a:spcAft>
            </a:pPr>
            <a:endParaRPr kumimoji="1" lang="en-US" altLang="ja-JP" sz="1400" b="1" dirty="0">
              <a:solidFill>
                <a:srgbClr val="7030A0"/>
              </a:solidFill>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b="1" dirty="0">
                <a:solidFill>
                  <a:schemeClr val="tx2"/>
                </a:solidFill>
                <a:latin typeface="BIZ UDPゴシック" panose="020B0400000000000000" pitchFamily="50" charset="-128"/>
                <a:ea typeface="BIZ UDPゴシック" panose="020B0400000000000000" pitchFamily="50" charset="-128"/>
              </a:rPr>
              <a:t>対策本部またはエスパ駐車場・びっくりドンキー駐車場＊まで自力脱出</a:t>
            </a:r>
            <a:endParaRPr kumimoji="1" lang="en-US" altLang="ja-JP" b="1" dirty="0">
              <a:solidFill>
                <a:schemeClr val="tx2"/>
              </a:solidFill>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sz="1400" b="1" dirty="0">
                <a:solidFill>
                  <a:schemeClr val="tx2"/>
                </a:solidFill>
                <a:latin typeface="BIZ UDPゴシック" panose="020B0400000000000000" pitchFamily="50" charset="-128"/>
                <a:ea typeface="BIZ UDPゴシック" panose="020B0400000000000000" pitchFamily="50" charset="-128"/>
              </a:rPr>
              <a:t>＊本部以外は数日間孤立の可能性あり</a:t>
            </a:r>
            <a:endParaRPr kumimoji="1" lang="en-US" altLang="ja-JP" sz="1400" dirty="0">
              <a:solidFill>
                <a:schemeClr val="tx2"/>
              </a:solidFill>
            </a:endParaRPr>
          </a:p>
        </p:txBody>
      </p:sp>
      <p:sp>
        <p:nvSpPr>
          <p:cNvPr id="32" name="フリーフォーム: 図形 31">
            <a:extLst>
              <a:ext uri="{FF2B5EF4-FFF2-40B4-BE49-F238E27FC236}">
                <a16:creationId xmlns:a16="http://schemas.microsoft.com/office/drawing/2014/main" id="{29D5980F-2016-D8FC-C75B-4CE1A5D4B131}"/>
              </a:ext>
            </a:extLst>
          </p:cNvPr>
          <p:cNvSpPr/>
          <p:nvPr/>
        </p:nvSpPr>
        <p:spPr>
          <a:xfrm>
            <a:off x="4119775" y="1560614"/>
            <a:ext cx="3416059" cy="2436016"/>
          </a:xfrm>
          <a:custGeom>
            <a:avLst/>
            <a:gdLst>
              <a:gd name="connsiteX0" fmla="*/ 0 w 2343240"/>
              <a:gd name="connsiteY0" fmla="*/ 0 h 1405944"/>
              <a:gd name="connsiteX1" fmla="*/ 2343240 w 2343240"/>
              <a:gd name="connsiteY1" fmla="*/ 0 h 1405944"/>
              <a:gd name="connsiteX2" fmla="*/ 2343240 w 2343240"/>
              <a:gd name="connsiteY2" fmla="*/ 1405944 h 1405944"/>
              <a:gd name="connsiteX3" fmla="*/ 0 w 2343240"/>
              <a:gd name="connsiteY3" fmla="*/ 1405944 h 1405944"/>
              <a:gd name="connsiteX4" fmla="*/ 0 w 2343240"/>
              <a:gd name="connsiteY4" fmla="*/ 0 h 140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40" h="1405944">
                <a:moveTo>
                  <a:pt x="0" y="0"/>
                </a:moveTo>
                <a:lnTo>
                  <a:pt x="2343240" y="0"/>
                </a:lnTo>
                <a:lnTo>
                  <a:pt x="2343240" y="1405944"/>
                </a:lnTo>
                <a:lnTo>
                  <a:pt x="0" y="1405944"/>
                </a:lnTo>
                <a:lnTo>
                  <a:pt x="0" y="0"/>
                </a:lnTo>
                <a:close/>
              </a:path>
            </a:pathLst>
          </a:custGeom>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algn="ctr" defTabSz="711200">
              <a:lnSpc>
                <a:spcPct val="90000"/>
              </a:lnSpc>
              <a:spcBef>
                <a:spcPct val="0"/>
              </a:spcBef>
              <a:spcAft>
                <a:spcPct val="35000"/>
              </a:spcAft>
            </a:pPr>
            <a:r>
              <a:rPr kumimoji="1" lang="ja-JP" altLang="en-US" sz="2000" b="1" u="sng" dirty="0">
                <a:solidFill>
                  <a:srgbClr val="7030A0"/>
                </a:solidFill>
                <a:latin typeface="BIZ UDPゴシック" panose="020B0400000000000000" pitchFamily="50" charset="-128"/>
                <a:ea typeface="BIZ UDPゴシック" panose="020B0400000000000000" pitchFamily="50" charset="-128"/>
              </a:rPr>
              <a:t>避難指示発令</a:t>
            </a:r>
            <a:endParaRPr kumimoji="1" lang="en-US" altLang="ja-JP" sz="2000" b="1" u="sng" dirty="0">
              <a:solidFill>
                <a:srgbClr val="7030A0"/>
              </a:solidFill>
              <a:latin typeface="BIZ UDPゴシック" panose="020B0400000000000000" pitchFamily="50" charset="-128"/>
              <a:ea typeface="BIZ UDPゴシック" panose="020B0400000000000000" pitchFamily="50" charset="-128"/>
            </a:endParaRPr>
          </a:p>
          <a:p>
            <a:pPr algn="ctr" defTabSz="711200">
              <a:lnSpc>
                <a:spcPct val="90000"/>
              </a:lnSpc>
              <a:spcBef>
                <a:spcPct val="0"/>
              </a:spcBef>
              <a:spcAft>
                <a:spcPct val="35000"/>
              </a:spcAft>
            </a:pPr>
            <a:r>
              <a:rPr kumimoji="1" lang="ja-JP" altLang="en-US" b="1" dirty="0">
                <a:solidFill>
                  <a:srgbClr val="7030A0"/>
                </a:solidFill>
                <a:latin typeface="BIZ UDPゴシック" panose="020B0400000000000000" pitchFamily="50" charset="-128"/>
                <a:ea typeface="BIZ UDPゴシック" panose="020B0400000000000000" pitchFamily="50" charset="-128"/>
              </a:rPr>
              <a:t>（全戸避難対象）</a:t>
            </a:r>
            <a:endParaRPr kumimoji="1" lang="en-US" altLang="ja-JP" sz="2000" b="1" u="sng" dirty="0">
              <a:solidFill>
                <a:srgbClr val="7030A0"/>
              </a:solidFill>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b="1" dirty="0">
                <a:solidFill>
                  <a:schemeClr val="tx2"/>
                </a:solidFill>
                <a:latin typeface="BIZ UDPゴシック" panose="020B0400000000000000" pitchFamily="50" charset="-128"/>
                <a:ea typeface="BIZ UDPゴシック" panose="020B0400000000000000" pitchFamily="50" charset="-128"/>
              </a:rPr>
              <a:t>・対策本部で集合点呼（全戸）</a:t>
            </a:r>
            <a:endParaRPr kumimoji="1" lang="en-US" altLang="ja-JP" b="1" dirty="0">
              <a:solidFill>
                <a:schemeClr val="tx2"/>
              </a:solidFill>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b="1" dirty="0">
                <a:solidFill>
                  <a:schemeClr val="tx2"/>
                </a:solidFill>
                <a:latin typeface="BIZ UDPゴシック" panose="020B0400000000000000" pitchFamily="50" charset="-128"/>
                <a:ea typeface="BIZ UDPゴシック" panose="020B0400000000000000" pitchFamily="50" charset="-128"/>
              </a:rPr>
              <a:t>・順次</a:t>
            </a:r>
            <a:r>
              <a:rPr kumimoji="1" lang="en-US" altLang="ja-JP" b="1" dirty="0">
                <a:solidFill>
                  <a:schemeClr val="tx2"/>
                </a:solidFill>
                <a:latin typeface="BIZ UDPゴシック" panose="020B0400000000000000" pitchFamily="50" charset="-128"/>
                <a:ea typeface="BIZ UDPゴシック" panose="020B0400000000000000" pitchFamily="50" charset="-128"/>
              </a:rPr>
              <a:t>4</a:t>
            </a:r>
            <a:r>
              <a:rPr kumimoji="1" lang="ja-JP" altLang="en-US" b="1" dirty="0">
                <a:solidFill>
                  <a:schemeClr val="tx2"/>
                </a:solidFill>
                <a:latin typeface="BIZ UDPゴシック" panose="020B0400000000000000" pitchFamily="50" charset="-128"/>
                <a:ea typeface="BIZ UDPゴシック" panose="020B0400000000000000" pitchFamily="50" charset="-128"/>
              </a:rPr>
              <a:t>小へ移動誘導</a:t>
            </a:r>
            <a:endParaRPr kumimoji="1" lang="en-US" altLang="ja-JP" b="1" dirty="0">
              <a:solidFill>
                <a:schemeClr val="tx2"/>
              </a:solidFill>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b="1" dirty="0">
                <a:solidFill>
                  <a:schemeClr val="tx2"/>
                </a:solidFill>
                <a:latin typeface="BIZ UDPゴシック" panose="020B0400000000000000" pitchFamily="50" charset="-128"/>
                <a:ea typeface="BIZ UDPゴシック" panose="020B0400000000000000" pitchFamily="50" charset="-128"/>
              </a:rPr>
              <a:t>・班内声掛け</a:t>
            </a:r>
            <a:endParaRPr kumimoji="1" lang="en-US" altLang="ja-JP" b="1" dirty="0">
              <a:solidFill>
                <a:schemeClr val="tx2"/>
              </a:solidFill>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b="1" dirty="0">
                <a:solidFill>
                  <a:schemeClr val="tx2"/>
                </a:solidFill>
                <a:latin typeface="BIZ UDPゴシック" panose="020B0400000000000000" pitchFamily="50" charset="-128"/>
                <a:ea typeface="BIZ UDPゴシック" panose="020B0400000000000000" pitchFamily="50" charset="-128"/>
              </a:rPr>
              <a:t>・点呼と黄色旗確認で残留者確認の上再度声掛け・安否確認</a:t>
            </a:r>
            <a:endParaRPr kumimoji="1" lang="en-US" altLang="ja-JP" b="1" dirty="0">
              <a:solidFill>
                <a:schemeClr val="tx2"/>
              </a:solidFill>
              <a:latin typeface="BIZ UDPゴシック" panose="020B0400000000000000" pitchFamily="50" charset="-128"/>
              <a:ea typeface="BIZ UDPゴシック" panose="020B0400000000000000" pitchFamily="50" charset="-128"/>
            </a:endParaRPr>
          </a:p>
        </p:txBody>
      </p:sp>
      <p:sp>
        <p:nvSpPr>
          <p:cNvPr id="33" name="四角形: 角を丸くする 32">
            <a:extLst>
              <a:ext uri="{FF2B5EF4-FFF2-40B4-BE49-F238E27FC236}">
                <a16:creationId xmlns:a16="http://schemas.microsoft.com/office/drawing/2014/main" id="{CEF4413F-ABC6-663F-F7E4-70A57C16C2A7}"/>
              </a:ext>
            </a:extLst>
          </p:cNvPr>
          <p:cNvSpPr/>
          <p:nvPr/>
        </p:nvSpPr>
        <p:spPr>
          <a:xfrm>
            <a:off x="1587259" y="5522523"/>
            <a:ext cx="7349707" cy="1207130"/>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7DA6460C-78A3-4EAB-B310-BAD387E4303D}"/>
              </a:ext>
            </a:extLst>
          </p:cNvPr>
          <p:cNvSpPr txBox="1"/>
          <p:nvPr/>
        </p:nvSpPr>
        <p:spPr>
          <a:xfrm>
            <a:off x="1728805" y="4522525"/>
            <a:ext cx="6320961" cy="707886"/>
          </a:xfrm>
          <a:prstGeom prst="rect">
            <a:avLst/>
          </a:prstGeom>
          <a:noFill/>
        </p:spPr>
        <p:txBody>
          <a:bodyPr wrap="none" rtlCol="0">
            <a:spAutoFit/>
          </a:bodyPr>
          <a:lstStyle/>
          <a:p>
            <a:r>
              <a:rPr kumimoji="1" lang="ja-JP" altLang="en-US" sz="2000" b="1" dirty="0">
                <a:latin typeface="BIZ UDPゴシック" panose="020B0400000000000000" pitchFamily="50" charset="-128"/>
                <a:ea typeface="BIZ UDPゴシック" panose="020B0400000000000000" pitchFamily="50" charset="-128"/>
              </a:rPr>
              <a:t>”松園地区に直接災害をもたらす利根川取手近辺での</a:t>
            </a:r>
            <a:endParaRPr kumimoji="1" lang="en-US" altLang="ja-JP" sz="2000" b="1" dirty="0">
              <a:latin typeface="BIZ UDPゴシック" panose="020B0400000000000000" pitchFamily="50" charset="-128"/>
              <a:ea typeface="BIZ UDPゴシック" panose="020B0400000000000000" pitchFamily="50" charset="-128"/>
            </a:endParaRPr>
          </a:p>
          <a:p>
            <a:r>
              <a:rPr kumimoji="1" lang="ja-JP" altLang="en-US" sz="2000" b="1" dirty="0">
                <a:latin typeface="BIZ UDPゴシック" panose="020B0400000000000000" pitchFamily="50" charset="-128"/>
                <a:ea typeface="BIZ UDPゴシック" panose="020B0400000000000000" pitchFamily="50" charset="-128"/>
              </a:rPr>
              <a:t>洪水発生は避難情報発令から５～７時間後（推測）”</a:t>
            </a:r>
          </a:p>
        </p:txBody>
      </p:sp>
      <p:sp>
        <p:nvSpPr>
          <p:cNvPr id="39" name="矢印: 右 38">
            <a:extLst>
              <a:ext uri="{FF2B5EF4-FFF2-40B4-BE49-F238E27FC236}">
                <a16:creationId xmlns:a16="http://schemas.microsoft.com/office/drawing/2014/main" id="{5DBFF4B7-F83B-4DE9-2339-1A923CBD61D6}"/>
              </a:ext>
            </a:extLst>
          </p:cNvPr>
          <p:cNvSpPr/>
          <p:nvPr/>
        </p:nvSpPr>
        <p:spPr>
          <a:xfrm>
            <a:off x="3683477" y="2570674"/>
            <a:ext cx="436296" cy="3536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右 40">
            <a:extLst>
              <a:ext uri="{FF2B5EF4-FFF2-40B4-BE49-F238E27FC236}">
                <a16:creationId xmlns:a16="http://schemas.microsoft.com/office/drawing/2014/main" id="{F0795F5E-9881-BBC5-E97D-0281FF43FBBF}"/>
              </a:ext>
            </a:extLst>
          </p:cNvPr>
          <p:cNvSpPr/>
          <p:nvPr/>
        </p:nvSpPr>
        <p:spPr>
          <a:xfrm>
            <a:off x="7581062" y="2516057"/>
            <a:ext cx="436296" cy="3536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36B6B367-CEE5-DAFC-E048-F9D371D43977}"/>
              </a:ext>
            </a:extLst>
          </p:cNvPr>
          <p:cNvSpPr>
            <a:spLocks noGrp="1"/>
          </p:cNvSpPr>
          <p:nvPr>
            <p:ph type="title"/>
          </p:nvPr>
        </p:nvSpPr>
        <p:spPr>
          <a:xfrm>
            <a:off x="929272" y="237938"/>
            <a:ext cx="8637422" cy="523220"/>
          </a:xfrm>
        </p:spPr>
        <p:txBody>
          <a:bodyPr>
            <a:normAutofit fontScale="90000"/>
          </a:bodyPr>
          <a:lstStyle/>
          <a:p>
            <a:r>
              <a:rPr lang="ja-JP" altLang="en-US" sz="3200" b="1" dirty="0">
                <a:solidFill>
                  <a:srgbClr val="002060"/>
                </a:solidFill>
              </a:rPr>
              <a:t>対策本部活動の流れ（利根川氾濫）</a:t>
            </a:r>
          </a:p>
        </p:txBody>
      </p:sp>
    </p:spTree>
    <p:extLst>
      <p:ext uri="{BB962C8B-B14F-4D97-AF65-F5344CB8AC3E}">
        <p14:creationId xmlns:p14="http://schemas.microsoft.com/office/powerpoint/2010/main" val="562580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E1758BC1-13DD-7DBA-C858-9B08960E822F}"/>
              </a:ext>
            </a:extLst>
          </p:cNvPr>
          <p:cNvGrpSpPr/>
          <p:nvPr/>
        </p:nvGrpSpPr>
        <p:grpSpPr>
          <a:xfrm>
            <a:off x="70262" y="34698"/>
            <a:ext cx="11887486" cy="6405095"/>
            <a:chOff x="70262" y="34698"/>
            <a:chExt cx="11887486" cy="6405095"/>
          </a:xfrm>
        </p:grpSpPr>
        <p:sp>
          <p:nvSpPr>
            <p:cNvPr id="5" name="テキスト ボックス 4">
              <a:extLst>
                <a:ext uri="{FF2B5EF4-FFF2-40B4-BE49-F238E27FC236}">
                  <a16:creationId xmlns:a16="http://schemas.microsoft.com/office/drawing/2014/main" id="{2162041C-4E23-D915-7311-15224767D0E9}"/>
                </a:ext>
              </a:extLst>
            </p:cNvPr>
            <p:cNvSpPr txBox="1"/>
            <p:nvPr/>
          </p:nvSpPr>
          <p:spPr>
            <a:xfrm>
              <a:off x="3780388" y="34698"/>
              <a:ext cx="4268753" cy="369332"/>
            </a:xfrm>
            <a:prstGeom prst="rect">
              <a:avLst/>
            </a:prstGeom>
            <a:noFill/>
          </p:spPr>
          <p:txBody>
            <a:bodyPr wrap="square">
              <a:spAutoFit/>
            </a:bodyPr>
            <a:lstStyle/>
            <a:p>
              <a:r>
                <a:rPr kumimoji="1" lang="ja-JP" altLang="en-US" b="1" dirty="0">
                  <a:latin typeface="BIZ UDPゴシック" panose="020B0400000000000000" pitchFamily="50" charset="-128"/>
                  <a:ea typeface="BIZ UDPゴシック" panose="020B0400000000000000" pitchFamily="50" charset="-128"/>
                </a:rPr>
                <a:t>避難情報発令（利根川洪水）ごとの行動</a:t>
              </a:r>
              <a:endParaRPr kumimoji="1" lang="ja-JP" altLang="en-US" sz="1400" b="1"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F8D46A21-20F9-4031-2C19-ECEB3CBCBABF}"/>
                </a:ext>
              </a:extLst>
            </p:cNvPr>
            <p:cNvSpPr txBox="1"/>
            <p:nvPr/>
          </p:nvSpPr>
          <p:spPr>
            <a:xfrm>
              <a:off x="8544764" y="1206249"/>
              <a:ext cx="3027370" cy="1794337"/>
            </a:xfrm>
            <a:prstGeom prst="rect">
              <a:avLst/>
            </a:prstGeom>
            <a:noFill/>
          </p:spPr>
          <p:txBody>
            <a:bodyPr wrap="square">
              <a:spAutoFit/>
            </a:bodyPr>
            <a:lstStyle/>
            <a:p>
              <a:pPr defTabSz="711200">
                <a:lnSpc>
                  <a:spcPct val="90000"/>
                </a:lnSpc>
                <a:spcBef>
                  <a:spcPct val="0"/>
                </a:spcBef>
                <a:spcAft>
                  <a:spcPct val="35000"/>
                </a:spcAft>
              </a:pPr>
              <a:r>
                <a:rPr kumimoji="1" lang="ja-JP" altLang="en-US" sz="1400" dirty="0">
                  <a:latin typeface="BIZ UDPゴシック" panose="020B0400000000000000" pitchFamily="50" charset="-128"/>
                  <a:ea typeface="BIZ UDPゴシック" panose="020B0400000000000000" pitchFamily="50" charset="-128"/>
                </a:rPr>
                <a:t>・発令後３０分以内：自治会指定避難路で４小に避難</a:t>
              </a:r>
              <a:endParaRPr kumimoji="1" lang="en-US" altLang="ja-JP" sz="1400" dirty="0">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kumimoji="1" lang="ja-JP" altLang="en-US" sz="1400" dirty="0">
                  <a:latin typeface="BIZ UDPゴシック" panose="020B0400000000000000" pitchFamily="50" charset="-128"/>
                  <a:ea typeface="BIZ UDPゴシック" panose="020B0400000000000000" pitchFamily="50" charset="-128"/>
                </a:rPr>
                <a:t>それ以降はエスパ駐車場・びっくりドンキー駐車場等＊最寄りの高台まで緊急避難してください</a:t>
              </a:r>
              <a:endParaRPr lang="en-US" altLang="ja-JP" sz="1600" b="1" dirty="0">
                <a:latin typeface="BIZ UDPゴシック" panose="020B0400000000000000" pitchFamily="50" charset="-128"/>
                <a:ea typeface="BIZ UDPゴシック" panose="020B0400000000000000" pitchFamily="50" charset="-128"/>
              </a:endParaRPr>
            </a:p>
            <a:p>
              <a:pPr defTabSz="711200">
                <a:lnSpc>
                  <a:spcPct val="90000"/>
                </a:lnSpc>
                <a:spcBef>
                  <a:spcPct val="0"/>
                </a:spcBef>
                <a:spcAft>
                  <a:spcPct val="35000"/>
                </a:spcAft>
              </a:pPr>
              <a:r>
                <a:rPr lang="ja-JP" altLang="en-US" sz="1400" dirty="0">
                  <a:latin typeface="BIZ UDPゴシック" panose="020B0400000000000000" pitchFamily="50" charset="-128"/>
                  <a:ea typeface="BIZ UDPゴシック" panose="020B0400000000000000" pitchFamily="50" charset="-128"/>
                </a:rPr>
                <a:t>＊場所によっては孤立の可能性もあり予めハザードマップにて調べて下さい。</a:t>
              </a:r>
              <a:endParaRPr lang="en-US" altLang="ja-JP" sz="1400" dirty="0">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F4DA22A8-94F8-D3F5-AA58-DA778FB8A791}"/>
                </a:ext>
              </a:extLst>
            </p:cNvPr>
            <p:cNvGrpSpPr/>
            <p:nvPr/>
          </p:nvGrpSpPr>
          <p:grpSpPr>
            <a:xfrm>
              <a:off x="610119" y="571799"/>
              <a:ext cx="10971761" cy="4179364"/>
              <a:chOff x="1015027" y="545695"/>
              <a:chExt cx="10971761" cy="4179364"/>
            </a:xfrm>
          </p:grpSpPr>
          <p:sp>
            <p:nvSpPr>
              <p:cNvPr id="25" name="テキスト ボックス 24">
                <a:extLst>
                  <a:ext uri="{FF2B5EF4-FFF2-40B4-BE49-F238E27FC236}">
                    <a16:creationId xmlns:a16="http://schemas.microsoft.com/office/drawing/2014/main" id="{05E24D7A-1896-F9B2-83BF-B2492A1B517D}"/>
                  </a:ext>
                </a:extLst>
              </p:cNvPr>
              <p:cNvSpPr txBox="1"/>
              <p:nvPr/>
            </p:nvSpPr>
            <p:spPr>
              <a:xfrm>
                <a:off x="1268990" y="3323479"/>
                <a:ext cx="3741911" cy="584775"/>
              </a:xfrm>
              <a:prstGeom prst="rect">
                <a:avLst/>
              </a:prstGeom>
              <a:noFill/>
            </p:spPr>
            <p:txBody>
              <a:bodyPr wrap="square">
                <a:spAutoFit/>
              </a:bodyPr>
              <a:lstStyle/>
              <a:p>
                <a:r>
                  <a:rPr kumimoji="1" lang="ja-JP" altLang="en-US" sz="1600"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第</a:t>
                </a:r>
                <a:r>
                  <a:rPr kumimoji="1" lang="en-US" altLang="ja-JP" sz="1600" b="1" dirty="0">
                    <a:latin typeface="BIZ UDPゴシック" panose="020B0400000000000000" pitchFamily="50" charset="-128"/>
                    <a:ea typeface="BIZ UDPゴシック" panose="020B0400000000000000" pitchFamily="50" charset="-128"/>
                  </a:rPr>
                  <a:t>4</a:t>
                </a:r>
                <a:r>
                  <a:rPr kumimoji="1" lang="ja-JP" altLang="en-US" sz="1600" b="1" dirty="0">
                    <a:latin typeface="BIZ UDPゴシック" panose="020B0400000000000000" pitchFamily="50" charset="-128"/>
                    <a:ea typeface="BIZ UDPゴシック" panose="020B0400000000000000" pitchFamily="50" charset="-128"/>
                  </a:rPr>
                  <a:t>小学校</a:t>
                </a:r>
                <a:r>
                  <a:rPr kumimoji="1" lang="ja-JP" altLang="en-US" sz="1600" dirty="0">
                    <a:latin typeface="BIZ UDPゴシック" panose="020B0400000000000000" pitchFamily="50" charset="-128"/>
                    <a:ea typeface="BIZ UDPゴシック" panose="020B0400000000000000" pitchFamily="50" charset="-128"/>
                  </a:rPr>
                  <a:t>へ家族または対策</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本部員の同伴誘導にて徒歩避難</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26" name="正方形/長方形 25">
                <a:extLst>
                  <a:ext uri="{FF2B5EF4-FFF2-40B4-BE49-F238E27FC236}">
                    <a16:creationId xmlns:a16="http://schemas.microsoft.com/office/drawing/2014/main" id="{F7ED8054-4F29-7190-4DBA-F774190FC1B2}"/>
                  </a:ext>
                </a:extLst>
              </p:cNvPr>
              <p:cNvSpPr/>
              <p:nvPr/>
            </p:nvSpPr>
            <p:spPr>
              <a:xfrm>
                <a:off x="1317426" y="1414837"/>
                <a:ext cx="2996697" cy="14485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9C10288-9C73-448C-B8A8-ACF8D8753CAF}"/>
                  </a:ext>
                </a:extLst>
              </p:cNvPr>
              <p:cNvSpPr/>
              <p:nvPr/>
            </p:nvSpPr>
            <p:spPr>
              <a:xfrm>
                <a:off x="1326764" y="3285616"/>
                <a:ext cx="2996696" cy="6470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3E4668A3-7823-6A3B-8E5C-ED1F7ED6EBB9}"/>
                  </a:ext>
                </a:extLst>
              </p:cNvPr>
              <p:cNvSpPr txBox="1"/>
              <p:nvPr/>
            </p:nvSpPr>
            <p:spPr>
              <a:xfrm>
                <a:off x="1254766" y="1072682"/>
                <a:ext cx="3981553" cy="338554"/>
              </a:xfrm>
              <a:prstGeom prst="rect">
                <a:avLst/>
              </a:prstGeom>
              <a:noFill/>
            </p:spPr>
            <p:txBody>
              <a:bodyPr wrap="square" rtlCol="0">
                <a:spAutoFit/>
              </a:bodyPr>
              <a:lstStyle/>
              <a:p>
                <a:r>
                  <a:rPr kumimoji="1" lang="en-US" altLang="ja-JP" sz="1600" b="1" dirty="0">
                    <a:latin typeface="BIZ UDPゴシック" panose="020B0400000000000000" pitchFamily="50" charset="-128"/>
                    <a:ea typeface="BIZ UDPゴシック" panose="020B0400000000000000" pitchFamily="50" charset="-128"/>
                  </a:rPr>
                  <a:t>A</a:t>
                </a:r>
                <a:r>
                  <a:rPr kumimoji="1" lang="ja-JP" altLang="en-US" sz="1600" b="1" dirty="0">
                    <a:latin typeface="BIZ UDPゴシック" panose="020B0400000000000000" pitchFamily="50" charset="-128"/>
                    <a:ea typeface="BIZ UDPゴシック" panose="020B0400000000000000" pitchFamily="50" charset="-128"/>
                  </a:rPr>
                  <a:t>単独避難が困難な方（事前登録）</a:t>
                </a:r>
              </a:p>
            </p:txBody>
          </p:sp>
          <p:sp>
            <p:nvSpPr>
              <p:cNvPr id="29" name="テキスト ボックス 28">
                <a:extLst>
                  <a:ext uri="{FF2B5EF4-FFF2-40B4-BE49-F238E27FC236}">
                    <a16:creationId xmlns:a16="http://schemas.microsoft.com/office/drawing/2014/main" id="{97F46DBB-3337-5F7C-95DC-DC481B0B456E}"/>
                  </a:ext>
                </a:extLst>
              </p:cNvPr>
              <p:cNvSpPr txBox="1"/>
              <p:nvPr/>
            </p:nvSpPr>
            <p:spPr>
              <a:xfrm>
                <a:off x="1254766" y="2972756"/>
                <a:ext cx="3414717" cy="338554"/>
              </a:xfrm>
              <a:prstGeom prst="rect">
                <a:avLst/>
              </a:prstGeom>
              <a:noFill/>
            </p:spPr>
            <p:txBody>
              <a:bodyPr wrap="none" rtlCol="0">
                <a:spAutoFit/>
              </a:bodyPr>
              <a:lstStyle/>
              <a:p>
                <a:r>
                  <a:rPr kumimoji="1" lang="en-US" altLang="ja-JP" sz="1600" b="1" dirty="0">
                    <a:latin typeface="BIZ UDPゴシック" panose="020B0400000000000000" pitchFamily="50" charset="-128"/>
                    <a:ea typeface="BIZ UDPゴシック" panose="020B0400000000000000" pitchFamily="50" charset="-128"/>
                  </a:rPr>
                  <a:t>B</a:t>
                </a:r>
                <a:r>
                  <a:rPr kumimoji="1" lang="ja-JP" altLang="en-US" sz="1600" b="1" dirty="0">
                    <a:latin typeface="BIZ UDPゴシック" panose="020B0400000000000000" pitchFamily="50" charset="-128"/>
                    <a:ea typeface="BIZ UDPゴシック" panose="020B0400000000000000" pitchFamily="50" charset="-128"/>
                  </a:rPr>
                  <a:t>歩行可能だが避難に時間が掛る方</a:t>
                </a:r>
              </a:p>
            </p:txBody>
          </p:sp>
          <p:sp>
            <p:nvSpPr>
              <p:cNvPr id="30" name="テキスト ボックス 29">
                <a:extLst>
                  <a:ext uri="{FF2B5EF4-FFF2-40B4-BE49-F238E27FC236}">
                    <a16:creationId xmlns:a16="http://schemas.microsoft.com/office/drawing/2014/main" id="{25AA72C7-DA8E-E765-74B6-54F1436CB5E5}"/>
                  </a:ext>
                </a:extLst>
              </p:cNvPr>
              <p:cNvSpPr txBox="1"/>
              <p:nvPr/>
            </p:nvSpPr>
            <p:spPr>
              <a:xfrm>
                <a:off x="1317426" y="1440710"/>
                <a:ext cx="3054041" cy="1446550"/>
              </a:xfrm>
              <a:prstGeom prst="rect">
                <a:avLst/>
              </a:prstGeom>
              <a:noFill/>
            </p:spPr>
            <p:txBody>
              <a:bodyPr wrap="none" rtlCol="0">
                <a:spAutoFit/>
              </a:bodyPr>
              <a:lstStyle/>
              <a:p>
                <a:r>
                  <a:rPr kumimoji="1" lang="ja-JP" altLang="en-US" sz="1600"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北近隣センター並木本館</a:t>
                </a:r>
                <a:r>
                  <a:rPr kumimoji="1" lang="ja-JP" altLang="en-US" sz="1600" dirty="0">
                    <a:latin typeface="BIZ UDPゴシック" panose="020B0400000000000000" pitchFamily="50" charset="-128"/>
                    <a:ea typeface="BIZ UDPゴシック" panose="020B0400000000000000" pitchFamily="50" charset="-128"/>
                  </a:rPr>
                  <a:t>へ</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対策本部員が車両</a:t>
                </a:r>
                <a:r>
                  <a:rPr kumimoji="1" lang="ja-JP" altLang="en-US" sz="1600" b="1"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で誘導</a:t>
                </a:r>
                <a:endParaRPr kumimoji="1"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・個別計画表に従い行動</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＊天候状況</a:t>
                </a:r>
                <a:r>
                  <a:rPr lang="ja-JP" altLang="en-US" sz="1200" dirty="0">
                    <a:latin typeface="BIZ UDPゴシック" panose="020B0400000000000000" pitchFamily="50" charset="-128"/>
                    <a:ea typeface="BIZ UDPゴシック" panose="020B0400000000000000" pitchFamily="50" charset="-128"/>
                  </a:rPr>
                  <a:t>で</a:t>
                </a:r>
                <a:r>
                  <a:rPr kumimoji="1" lang="ja-JP" altLang="en-US" sz="1200" dirty="0">
                    <a:latin typeface="BIZ UDPゴシック" panose="020B0400000000000000" pitchFamily="50" charset="-128"/>
                    <a:ea typeface="BIZ UDPゴシック" panose="020B0400000000000000" pitchFamily="50" charset="-128"/>
                  </a:rPr>
                  <a:t>車両運行見合わせ</a:t>
                </a:r>
                <a:r>
                  <a:rPr lang="ja-JP" altLang="en-US" sz="1200" dirty="0">
                    <a:latin typeface="BIZ UDPゴシック" panose="020B0400000000000000" pitchFamily="50" charset="-128"/>
                    <a:ea typeface="BIZ UDPゴシック" panose="020B0400000000000000" pitchFamily="50" charset="-128"/>
                  </a:rPr>
                  <a:t>の場合</a:t>
                </a:r>
                <a:endParaRPr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車椅子や徒歩避難（補助員同伴）となります</a:t>
                </a:r>
              </a:p>
            </p:txBody>
          </p:sp>
          <p:sp>
            <p:nvSpPr>
              <p:cNvPr id="31" name="正方形/長方形 30">
                <a:extLst>
                  <a:ext uri="{FF2B5EF4-FFF2-40B4-BE49-F238E27FC236}">
                    <a16:creationId xmlns:a16="http://schemas.microsoft.com/office/drawing/2014/main" id="{6CDCE764-DCCB-4434-13A3-A89ECEDA5365}"/>
                  </a:ext>
                </a:extLst>
              </p:cNvPr>
              <p:cNvSpPr/>
              <p:nvPr/>
            </p:nvSpPr>
            <p:spPr>
              <a:xfrm>
                <a:off x="1015027" y="781801"/>
                <a:ext cx="3573132" cy="39432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D6321E22-9A48-92BA-0138-E7654346396C}"/>
                  </a:ext>
                </a:extLst>
              </p:cNvPr>
              <p:cNvSpPr/>
              <p:nvPr/>
            </p:nvSpPr>
            <p:spPr>
              <a:xfrm>
                <a:off x="1389448" y="587466"/>
                <a:ext cx="2985226" cy="470479"/>
              </a:xfrm>
              <a:custGeom>
                <a:avLst/>
                <a:gdLst>
                  <a:gd name="connsiteX0" fmla="*/ 0 w 2343240"/>
                  <a:gd name="connsiteY0" fmla="*/ 0 h 1405944"/>
                  <a:gd name="connsiteX1" fmla="*/ 2343240 w 2343240"/>
                  <a:gd name="connsiteY1" fmla="*/ 0 h 1405944"/>
                  <a:gd name="connsiteX2" fmla="*/ 2343240 w 2343240"/>
                  <a:gd name="connsiteY2" fmla="*/ 1405944 h 1405944"/>
                  <a:gd name="connsiteX3" fmla="*/ 0 w 2343240"/>
                  <a:gd name="connsiteY3" fmla="*/ 1405944 h 1405944"/>
                  <a:gd name="connsiteX4" fmla="*/ 0 w 2343240"/>
                  <a:gd name="connsiteY4" fmla="*/ 0 h 140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40" h="1405944">
                    <a:moveTo>
                      <a:pt x="0" y="0"/>
                    </a:moveTo>
                    <a:lnTo>
                      <a:pt x="2343240" y="0"/>
                    </a:lnTo>
                    <a:lnTo>
                      <a:pt x="2343240" y="1405944"/>
                    </a:lnTo>
                    <a:lnTo>
                      <a:pt x="0" y="1405944"/>
                    </a:lnTo>
                    <a:lnTo>
                      <a:pt x="0" y="0"/>
                    </a:lnTo>
                    <a:close/>
                  </a:path>
                </a:pathLst>
              </a:custGeom>
              <a:ln w="28575">
                <a:solidFill>
                  <a:srgbClr val="FF0000"/>
                </a:solidFill>
              </a:ln>
            </p:spPr>
            <p:style>
              <a:lnRef idx="2">
                <a:schemeClr val="accent5"/>
              </a:lnRef>
              <a:fillRef idx="1">
                <a:schemeClr val="lt1"/>
              </a:fillRef>
              <a:effectRef idx="0">
                <a:schemeClr val="accent5"/>
              </a:effectRef>
              <a:fontRef idx="minor">
                <a:schemeClr val="dk1"/>
              </a:fontRef>
            </p:style>
            <p:txBody>
              <a:bodyPr spcFirstLastPara="0" vert="horz" wrap="square" lIns="113792" tIns="113792" rIns="113792" bIns="113792" numCol="1" spcCol="1270" anchor="ctr" anchorCtr="0">
                <a:noAutofit/>
              </a:bodyPr>
              <a:lstStyle/>
              <a:p>
                <a:pPr algn="ctr" defTabSz="711200">
                  <a:lnSpc>
                    <a:spcPct val="90000"/>
                  </a:lnSpc>
                  <a:spcBef>
                    <a:spcPct val="0"/>
                  </a:spcBef>
                  <a:spcAft>
                    <a:spcPct val="35000"/>
                  </a:spcAft>
                </a:pPr>
                <a:r>
                  <a:rPr kumimoji="1" lang="ja-JP" altLang="en-US" b="1" dirty="0">
                    <a:solidFill>
                      <a:srgbClr val="FF0000"/>
                    </a:solidFill>
                    <a:latin typeface="BIZ UDPゴシック" panose="020B0400000000000000" pitchFamily="50" charset="-128"/>
                    <a:ea typeface="BIZ UDPゴシック" panose="020B0400000000000000" pitchFamily="50" charset="-128"/>
                  </a:rPr>
                  <a:t>①高齢者等避難開始発令</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E4F66A00-047A-5A84-BCA4-80781C6278F3}"/>
                  </a:ext>
                </a:extLst>
              </p:cNvPr>
              <p:cNvSpPr txBox="1"/>
              <p:nvPr/>
            </p:nvSpPr>
            <p:spPr>
              <a:xfrm>
                <a:off x="1390075" y="4245497"/>
                <a:ext cx="3129383"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発令後</a:t>
                </a:r>
                <a:r>
                  <a:rPr kumimoji="1" lang="en-US" altLang="ja-JP" b="1" dirty="0">
                    <a:latin typeface="BIZ UDPゴシック" panose="020B0400000000000000" pitchFamily="50" charset="-128"/>
                    <a:ea typeface="BIZ UDPゴシック" panose="020B0400000000000000" pitchFamily="50" charset="-128"/>
                  </a:rPr>
                  <a:t>5</a:t>
                </a:r>
                <a:r>
                  <a:rPr kumimoji="1" lang="ja-JP" altLang="en-US" b="1" dirty="0">
                    <a:latin typeface="BIZ UDPゴシック" panose="020B0400000000000000" pitchFamily="50" charset="-128"/>
                    <a:ea typeface="BIZ UDPゴシック" panose="020B0400000000000000" pitchFamily="50" charset="-128"/>
                  </a:rPr>
                  <a:t>時間で避難完了目標</a:t>
                </a:r>
              </a:p>
            </p:txBody>
          </p:sp>
          <p:sp>
            <p:nvSpPr>
              <p:cNvPr id="34" name="矢印: 右 33">
                <a:extLst>
                  <a:ext uri="{FF2B5EF4-FFF2-40B4-BE49-F238E27FC236}">
                    <a16:creationId xmlns:a16="http://schemas.microsoft.com/office/drawing/2014/main" id="{0F29EC8A-7D34-BC0A-763D-E22B1F4BD4FF}"/>
                  </a:ext>
                </a:extLst>
              </p:cNvPr>
              <p:cNvSpPr/>
              <p:nvPr/>
            </p:nvSpPr>
            <p:spPr>
              <a:xfrm rot="5400000">
                <a:off x="2459482" y="3943675"/>
                <a:ext cx="226311" cy="3773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488F2072-770F-28F8-36BF-2A36544EA27E}"/>
                  </a:ext>
                </a:extLst>
              </p:cNvPr>
              <p:cNvSpPr/>
              <p:nvPr/>
            </p:nvSpPr>
            <p:spPr>
              <a:xfrm>
                <a:off x="1328293" y="4230631"/>
                <a:ext cx="1557581" cy="4362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2AF0CE6-503E-7E48-459C-4E9041C9A7A0}"/>
                  </a:ext>
                </a:extLst>
              </p:cNvPr>
              <p:cNvSpPr txBox="1"/>
              <p:nvPr/>
            </p:nvSpPr>
            <p:spPr>
              <a:xfrm>
                <a:off x="5123581" y="2387011"/>
                <a:ext cx="3443571" cy="984885"/>
              </a:xfrm>
              <a:prstGeom prst="rect">
                <a:avLst/>
              </a:prstGeom>
              <a:noFill/>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非常持ち出し品準備、</a:t>
                </a:r>
                <a:r>
                  <a:rPr lang="ja-JP" altLang="en-US" sz="1400" dirty="0">
                    <a:latin typeface="BIZ UDPゴシック" panose="020B0400000000000000" pitchFamily="50" charset="-128"/>
                    <a:ea typeface="BIZ UDPゴシック" panose="020B0400000000000000" pitchFamily="50" charset="-128"/>
                  </a:rPr>
                  <a:t>不在家族との連絡等避難準備は</a:t>
                </a:r>
                <a:r>
                  <a:rPr lang="ja-JP" altLang="en-US" sz="1400" dirty="0">
                    <a:solidFill>
                      <a:srgbClr val="FF0000"/>
                    </a:solidFill>
                    <a:latin typeface="BIZ UDPゴシック" panose="020B0400000000000000" pitchFamily="50" charset="-128"/>
                    <a:ea typeface="BIZ UDPゴシック" panose="020B0400000000000000" pitchFamily="50" charset="-128"/>
                  </a:rPr>
                  <a:t>高齢者等避難開始発令</a:t>
                </a:r>
                <a:r>
                  <a:rPr lang="ja-JP" altLang="en-US" sz="1400" dirty="0">
                    <a:latin typeface="BIZ UDPゴシック" panose="020B0400000000000000" pitchFamily="50" charset="-128"/>
                    <a:ea typeface="BIZ UDPゴシック" panose="020B0400000000000000" pitchFamily="50" charset="-128"/>
                  </a:rPr>
                  <a:t>と</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同時に開始してください</a:t>
                </a:r>
                <a:endParaRPr lang="en-US" altLang="ja-JP" sz="1400" dirty="0">
                  <a:latin typeface="BIZ UDPゴシック" panose="020B0400000000000000" pitchFamily="50" charset="-128"/>
                  <a:ea typeface="BIZ UDPゴシック" panose="020B0400000000000000" pitchFamily="50" charset="-128"/>
                </a:endParaRPr>
              </a:p>
              <a:p>
                <a:endParaRPr kumimoji="1" lang="ja-JP" altLang="en-US" sz="1600" dirty="0">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2D45FDF3-DFBB-0CA8-4773-DEDE0A8C98BC}"/>
                  </a:ext>
                </a:extLst>
              </p:cNvPr>
              <p:cNvSpPr/>
              <p:nvPr/>
            </p:nvSpPr>
            <p:spPr>
              <a:xfrm>
                <a:off x="4987222" y="781801"/>
                <a:ext cx="3573132" cy="3508766"/>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a:extLst>
                  <a:ext uri="{FF2B5EF4-FFF2-40B4-BE49-F238E27FC236}">
                    <a16:creationId xmlns:a16="http://schemas.microsoft.com/office/drawing/2014/main" id="{0A006EFE-CA68-D498-BB15-FC7E1C93F959}"/>
                  </a:ext>
                </a:extLst>
              </p:cNvPr>
              <p:cNvGrpSpPr/>
              <p:nvPr/>
            </p:nvGrpSpPr>
            <p:grpSpPr>
              <a:xfrm>
                <a:off x="5362353" y="602203"/>
                <a:ext cx="2985226" cy="470479"/>
                <a:chOff x="4493687" y="553223"/>
                <a:chExt cx="2985226" cy="470479"/>
              </a:xfrm>
            </p:grpSpPr>
            <p:sp>
              <p:nvSpPr>
                <p:cNvPr id="46" name="フリーフォーム: 図形 45">
                  <a:extLst>
                    <a:ext uri="{FF2B5EF4-FFF2-40B4-BE49-F238E27FC236}">
                      <a16:creationId xmlns:a16="http://schemas.microsoft.com/office/drawing/2014/main" id="{2A0E7E1E-322E-EECD-E566-12112B5B247A}"/>
                    </a:ext>
                  </a:extLst>
                </p:cNvPr>
                <p:cNvSpPr/>
                <p:nvPr/>
              </p:nvSpPr>
              <p:spPr>
                <a:xfrm>
                  <a:off x="4493687" y="553223"/>
                  <a:ext cx="2985226" cy="470479"/>
                </a:xfrm>
                <a:custGeom>
                  <a:avLst/>
                  <a:gdLst>
                    <a:gd name="connsiteX0" fmla="*/ 0 w 2343240"/>
                    <a:gd name="connsiteY0" fmla="*/ 0 h 1405944"/>
                    <a:gd name="connsiteX1" fmla="*/ 2343240 w 2343240"/>
                    <a:gd name="connsiteY1" fmla="*/ 0 h 1405944"/>
                    <a:gd name="connsiteX2" fmla="*/ 2343240 w 2343240"/>
                    <a:gd name="connsiteY2" fmla="*/ 1405944 h 1405944"/>
                    <a:gd name="connsiteX3" fmla="*/ 0 w 2343240"/>
                    <a:gd name="connsiteY3" fmla="*/ 1405944 h 1405944"/>
                    <a:gd name="connsiteX4" fmla="*/ 0 w 2343240"/>
                    <a:gd name="connsiteY4" fmla="*/ 0 h 140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40" h="1405944">
                      <a:moveTo>
                        <a:pt x="0" y="0"/>
                      </a:moveTo>
                      <a:lnTo>
                        <a:pt x="2343240" y="0"/>
                      </a:lnTo>
                      <a:lnTo>
                        <a:pt x="2343240" y="1405944"/>
                      </a:lnTo>
                      <a:lnTo>
                        <a:pt x="0" y="1405944"/>
                      </a:lnTo>
                      <a:lnTo>
                        <a:pt x="0" y="0"/>
                      </a:lnTo>
                      <a:close/>
                    </a:path>
                  </a:pathLst>
                </a:custGeom>
                <a:ln w="28575">
                  <a:solidFill>
                    <a:srgbClr val="7030A0"/>
                  </a:solidFill>
                </a:ln>
              </p:spPr>
              <p:style>
                <a:lnRef idx="2">
                  <a:schemeClr val="accent5"/>
                </a:lnRef>
                <a:fillRef idx="1">
                  <a:schemeClr val="lt1"/>
                </a:fillRef>
                <a:effectRef idx="0">
                  <a:schemeClr val="accent5"/>
                </a:effectRef>
                <a:fontRef idx="minor">
                  <a:schemeClr val="dk1"/>
                </a:fontRef>
              </p:style>
              <p:txBody>
                <a:bodyPr spcFirstLastPara="0" vert="horz" wrap="square" lIns="113792" tIns="113792" rIns="113792" bIns="113792" numCol="1" spcCol="1270" anchor="ctr" anchorCtr="0">
                  <a:noAutofit/>
                </a:bodyPr>
                <a:lstStyle/>
                <a:p>
                  <a:pPr algn="ctr" defTabSz="711200">
                    <a:lnSpc>
                      <a:spcPct val="90000"/>
                    </a:lnSpc>
                    <a:spcBef>
                      <a:spcPct val="0"/>
                    </a:spcBef>
                    <a:spcAft>
                      <a:spcPct val="35000"/>
                    </a:spcAft>
                  </a:pP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p:txBody>
            </p:sp>
            <p:sp>
              <p:nvSpPr>
                <p:cNvPr id="47" name="フリーフォーム: 図形 46">
                  <a:extLst>
                    <a:ext uri="{FF2B5EF4-FFF2-40B4-BE49-F238E27FC236}">
                      <a16:creationId xmlns:a16="http://schemas.microsoft.com/office/drawing/2014/main" id="{9EEDE392-E92F-E9A4-B37D-A3D14F8E0B6A}"/>
                    </a:ext>
                  </a:extLst>
                </p:cNvPr>
                <p:cNvSpPr/>
                <p:nvPr/>
              </p:nvSpPr>
              <p:spPr>
                <a:xfrm>
                  <a:off x="4683343" y="587466"/>
                  <a:ext cx="2266680" cy="369332"/>
                </a:xfrm>
                <a:custGeom>
                  <a:avLst/>
                  <a:gdLst>
                    <a:gd name="connsiteX0" fmla="*/ 0 w 2343240"/>
                    <a:gd name="connsiteY0" fmla="*/ 0 h 1405944"/>
                    <a:gd name="connsiteX1" fmla="*/ 2343240 w 2343240"/>
                    <a:gd name="connsiteY1" fmla="*/ 0 h 1405944"/>
                    <a:gd name="connsiteX2" fmla="*/ 2343240 w 2343240"/>
                    <a:gd name="connsiteY2" fmla="*/ 1405944 h 1405944"/>
                    <a:gd name="connsiteX3" fmla="*/ 0 w 2343240"/>
                    <a:gd name="connsiteY3" fmla="*/ 1405944 h 1405944"/>
                    <a:gd name="connsiteX4" fmla="*/ 0 w 2343240"/>
                    <a:gd name="connsiteY4" fmla="*/ 0 h 140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40" h="1405944">
                      <a:moveTo>
                        <a:pt x="0" y="0"/>
                      </a:moveTo>
                      <a:lnTo>
                        <a:pt x="2343240" y="0"/>
                      </a:lnTo>
                      <a:lnTo>
                        <a:pt x="2343240" y="1405944"/>
                      </a:lnTo>
                      <a:lnTo>
                        <a:pt x="0" y="1405944"/>
                      </a:lnTo>
                      <a:lnTo>
                        <a:pt x="0" y="0"/>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algn="ctr" defTabSz="711200">
                    <a:lnSpc>
                      <a:spcPct val="90000"/>
                    </a:lnSpc>
                    <a:spcBef>
                      <a:spcPct val="0"/>
                    </a:spcBef>
                    <a:spcAft>
                      <a:spcPct val="35000"/>
                    </a:spcAft>
                  </a:pPr>
                  <a:r>
                    <a:rPr kumimoji="1" lang="ja-JP" altLang="en-US" sz="2000" b="1" dirty="0">
                      <a:solidFill>
                        <a:srgbClr val="7030A0"/>
                      </a:solidFill>
                      <a:latin typeface="BIZ UDPゴシック" panose="020B0400000000000000" pitchFamily="50" charset="-128"/>
                      <a:ea typeface="BIZ UDPゴシック" panose="020B0400000000000000" pitchFamily="50" charset="-128"/>
                    </a:rPr>
                    <a:t>②避難指示発令</a:t>
                  </a:r>
                  <a:endParaRPr kumimoji="1" lang="en-US" altLang="ja-JP" sz="2000" b="1" dirty="0">
                    <a:solidFill>
                      <a:srgbClr val="7030A0"/>
                    </a:solidFill>
                    <a:latin typeface="BIZ UDPゴシック" panose="020B0400000000000000" pitchFamily="50" charset="-128"/>
                    <a:ea typeface="BIZ UDPゴシック" panose="020B0400000000000000" pitchFamily="50" charset="-128"/>
                  </a:endParaRPr>
                </a:p>
              </p:txBody>
            </p:sp>
          </p:grpSp>
          <p:sp>
            <p:nvSpPr>
              <p:cNvPr id="39" name="テキスト ボックス 38">
                <a:extLst>
                  <a:ext uri="{FF2B5EF4-FFF2-40B4-BE49-F238E27FC236}">
                    <a16:creationId xmlns:a16="http://schemas.microsoft.com/office/drawing/2014/main" id="{D931BEC7-CCEF-04E4-2C21-2860473677D9}"/>
                  </a:ext>
                </a:extLst>
              </p:cNvPr>
              <p:cNvSpPr txBox="1"/>
              <p:nvPr/>
            </p:nvSpPr>
            <p:spPr>
              <a:xfrm>
                <a:off x="5123581" y="1580182"/>
                <a:ext cx="3367343" cy="584775"/>
              </a:xfrm>
              <a:prstGeom prst="rect">
                <a:avLst/>
              </a:prstGeom>
              <a:no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・新宿北公園内対策本部にて☑の上</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第４小学校へ徒歩避難（グループ毎）</a:t>
                </a:r>
                <a:endParaRPr lang="en-US" altLang="ja-JP" sz="1600" dirty="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7BA874D6-5AE1-4107-A632-A63194A78A09}"/>
                  </a:ext>
                </a:extLst>
              </p:cNvPr>
              <p:cNvSpPr txBox="1"/>
              <p:nvPr/>
            </p:nvSpPr>
            <p:spPr>
              <a:xfrm>
                <a:off x="5019883" y="3700863"/>
                <a:ext cx="3591048"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発令後４時間以内で避難完了目標</a:t>
                </a:r>
              </a:p>
            </p:txBody>
          </p:sp>
          <p:sp>
            <p:nvSpPr>
              <p:cNvPr id="41" name="楕円 40">
                <a:extLst>
                  <a:ext uri="{FF2B5EF4-FFF2-40B4-BE49-F238E27FC236}">
                    <a16:creationId xmlns:a16="http://schemas.microsoft.com/office/drawing/2014/main" id="{187CDAA4-20FF-418E-7799-31E212EF0256}"/>
                  </a:ext>
                </a:extLst>
              </p:cNvPr>
              <p:cNvSpPr/>
              <p:nvPr/>
            </p:nvSpPr>
            <p:spPr>
              <a:xfrm>
                <a:off x="5287786" y="3629075"/>
                <a:ext cx="1557581" cy="4362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右 41">
                <a:extLst>
                  <a:ext uri="{FF2B5EF4-FFF2-40B4-BE49-F238E27FC236}">
                    <a16:creationId xmlns:a16="http://schemas.microsoft.com/office/drawing/2014/main" id="{DCE7F06D-6D03-1441-AA69-5AF95BD56DB3}"/>
                  </a:ext>
                </a:extLst>
              </p:cNvPr>
              <p:cNvSpPr/>
              <p:nvPr/>
            </p:nvSpPr>
            <p:spPr>
              <a:xfrm rot="5400000">
                <a:off x="6535904" y="3173004"/>
                <a:ext cx="226311" cy="3773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C80A995C-E494-131C-EB11-D6B5805B1E75}"/>
                  </a:ext>
                </a:extLst>
              </p:cNvPr>
              <p:cNvSpPr/>
              <p:nvPr/>
            </p:nvSpPr>
            <p:spPr>
              <a:xfrm>
                <a:off x="8959418" y="781801"/>
                <a:ext cx="3027370" cy="3508766"/>
              </a:xfrm>
              <a:prstGeom prst="rect">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図形 43">
                <a:extLst>
                  <a:ext uri="{FF2B5EF4-FFF2-40B4-BE49-F238E27FC236}">
                    <a16:creationId xmlns:a16="http://schemas.microsoft.com/office/drawing/2014/main" id="{1C26AA7C-1E33-84DE-2B88-D369A6662416}"/>
                  </a:ext>
                </a:extLst>
              </p:cNvPr>
              <p:cNvSpPr/>
              <p:nvPr/>
            </p:nvSpPr>
            <p:spPr>
              <a:xfrm>
                <a:off x="9298587" y="545695"/>
                <a:ext cx="2349031" cy="470480"/>
              </a:xfrm>
              <a:custGeom>
                <a:avLst/>
                <a:gdLst>
                  <a:gd name="connsiteX0" fmla="*/ 0 w 2343240"/>
                  <a:gd name="connsiteY0" fmla="*/ 0 h 1405944"/>
                  <a:gd name="connsiteX1" fmla="*/ 2343240 w 2343240"/>
                  <a:gd name="connsiteY1" fmla="*/ 0 h 1405944"/>
                  <a:gd name="connsiteX2" fmla="*/ 2343240 w 2343240"/>
                  <a:gd name="connsiteY2" fmla="*/ 1405944 h 1405944"/>
                  <a:gd name="connsiteX3" fmla="*/ 0 w 2343240"/>
                  <a:gd name="connsiteY3" fmla="*/ 1405944 h 1405944"/>
                  <a:gd name="connsiteX4" fmla="*/ 0 w 2343240"/>
                  <a:gd name="connsiteY4" fmla="*/ 0 h 140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40" h="1405944">
                    <a:moveTo>
                      <a:pt x="0" y="0"/>
                    </a:moveTo>
                    <a:lnTo>
                      <a:pt x="2343240" y="0"/>
                    </a:lnTo>
                    <a:lnTo>
                      <a:pt x="2343240" y="1405944"/>
                    </a:lnTo>
                    <a:lnTo>
                      <a:pt x="0" y="1405944"/>
                    </a:lnTo>
                    <a:lnTo>
                      <a:pt x="0" y="0"/>
                    </a:lnTo>
                    <a:close/>
                  </a:path>
                </a:pathLst>
              </a:custGeom>
              <a:ln w="28575">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13792" tIns="113792" rIns="113792" bIns="113792" numCol="1" spcCol="1270" anchor="ctr" anchorCtr="0">
                <a:noAutofit/>
              </a:bodyPr>
              <a:lstStyle/>
              <a:p>
                <a:pPr algn="ctr" defTabSz="711200">
                  <a:lnSpc>
                    <a:spcPct val="90000"/>
                  </a:lnSpc>
                  <a:spcBef>
                    <a:spcPct val="0"/>
                  </a:spcBef>
                  <a:spcAft>
                    <a:spcPct val="35000"/>
                  </a:spcAft>
                </a:pPr>
                <a:endParaRPr kumimoji="1" lang="en-US" altLang="ja-JP" sz="2000" b="1" dirty="0">
                  <a:solidFill>
                    <a:srgbClr val="FF0000"/>
                  </a:solidFill>
                  <a:latin typeface="BIZ UDPゴシック" panose="020B0400000000000000" pitchFamily="50" charset="-128"/>
                  <a:ea typeface="BIZ UDPゴシック" panose="020B0400000000000000" pitchFamily="50" charset="-128"/>
                </a:endParaRPr>
              </a:p>
            </p:txBody>
          </p:sp>
          <p:sp>
            <p:nvSpPr>
              <p:cNvPr id="45" name="フリーフォーム: 図形 44">
                <a:extLst>
                  <a:ext uri="{FF2B5EF4-FFF2-40B4-BE49-F238E27FC236}">
                    <a16:creationId xmlns:a16="http://schemas.microsoft.com/office/drawing/2014/main" id="{8431E94F-1342-42E6-2F0C-27DB21CA8EB4}"/>
                  </a:ext>
                </a:extLst>
              </p:cNvPr>
              <p:cNvSpPr/>
              <p:nvPr/>
            </p:nvSpPr>
            <p:spPr>
              <a:xfrm>
                <a:off x="9606237" y="575044"/>
                <a:ext cx="1939709" cy="403575"/>
              </a:xfrm>
              <a:custGeom>
                <a:avLst/>
                <a:gdLst>
                  <a:gd name="connsiteX0" fmla="*/ 0 w 2343240"/>
                  <a:gd name="connsiteY0" fmla="*/ 0 h 1405944"/>
                  <a:gd name="connsiteX1" fmla="*/ 2343240 w 2343240"/>
                  <a:gd name="connsiteY1" fmla="*/ 0 h 1405944"/>
                  <a:gd name="connsiteX2" fmla="*/ 2343240 w 2343240"/>
                  <a:gd name="connsiteY2" fmla="*/ 1405944 h 1405944"/>
                  <a:gd name="connsiteX3" fmla="*/ 0 w 2343240"/>
                  <a:gd name="connsiteY3" fmla="*/ 1405944 h 1405944"/>
                  <a:gd name="connsiteX4" fmla="*/ 0 w 2343240"/>
                  <a:gd name="connsiteY4" fmla="*/ 0 h 140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40" h="1405944">
                    <a:moveTo>
                      <a:pt x="0" y="0"/>
                    </a:moveTo>
                    <a:lnTo>
                      <a:pt x="2343240" y="0"/>
                    </a:lnTo>
                    <a:lnTo>
                      <a:pt x="2343240" y="1405944"/>
                    </a:lnTo>
                    <a:lnTo>
                      <a:pt x="0" y="1405944"/>
                    </a:lnTo>
                    <a:lnTo>
                      <a:pt x="0" y="0"/>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algn="ctr" defTabSz="711200">
                  <a:lnSpc>
                    <a:spcPct val="90000"/>
                  </a:lnSpc>
                  <a:spcBef>
                    <a:spcPct val="0"/>
                  </a:spcBef>
                  <a:spcAft>
                    <a:spcPct val="35000"/>
                  </a:spcAft>
                </a:pPr>
                <a:r>
                  <a:rPr kumimoji="1" lang="ja-JP" altLang="en-US" b="1" dirty="0">
                    <a:solidFill>
                      <a:schemeClr val="tx1">
                        <a:lumMod val="75000"/>
                        <a:lumOff val="25000"/>
                      </a:schemeClr>
                    </a:solidFill>
                    <a:latin typeface="BIZ UDPゴシック" panose="020B0400000000000000" pitchFamily="50" charset="-128"/>
                    <a:ea typeface="BIZ UDPゴシック" panose="020B0400000000000000" pitchFamily="50" charset="-128"/>
                  </a:rPr>
                  <a:t>③緊急安全確保</a:t>
                </a:r>
                <a:endParaRPr kumimoji="1" lang="en-US" altLang="ja-JP"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pSp>
        <p:sp>
          <p:nvSpPr>
            <p:cNvPr id="8" name="テキスト ボックス 7">
              <a:extLst>
                <a:ext uri="{FF2B5EF4-FFF2-40B4-BE49-F238E27FC236}">
                  <a16:creationId xmlns:a16="http://schemas.microsoft.com/office/drawing/2014/main" id="{B5127611-BD4B-068F-5EEC-54AC2001606B}"/>
                </a:ext>
              </a:extLst>
            </p:cNvPr>
            <p:cNvSpPr txBox="1"/>
            <p:nvPr/>
          </p:nvSpPr>
          <p:spPr>
            <a:xfrm>
              <a:off x="8726314" y="3516790"/>
              <a:ext cx="2756317" cy="584775"/>
            </a:xfrm>
            <a:prstGeom prst="rect">
              <a:avLst/>
            </a:prstGeom>
            <a:noFill/>
          </p:spPr>
          <p:txBody>
            <a:bodyPr wrap="square" rtlCol="0">
              <a:spAutoFit/>
            </a:bodyPr>
            <a:lstStyle/>
            <a:p>
              <a:r>
                <a:rPr kumimoji="1" lang="ja-JP" altLang="en-US" sz="1600" b="1" dirty="0">
                  <a:latin typeface="BIZ UDPゴシック" panose="020B0400000000000000" pitchFamily="50" charset="-128"/>
                  <a:ea typeface="BIZ UDPゴシック" panose="020B0400000000000000" pitchFamily="50" charset="-128"/>
                </a:rPr>
                <a:t>この段階で洪水は第１堤防を越えています</a:t>
              </a:r>
            </a:p>
          </p:txBody>
        </p:sp>
        <p:sp>
          <p:nvSpPr>
            <p:cNvPr id="9" name="矢印: 右 8">
              <a:extLst>
                <a:ext uri="{FF2B5EF4-FFF2-40B4-BE49-F238E27FC236}">
                  <a16:creationId xmlns:a16="http://schemas.microsoft.com/office/drawing/2014/main" id="{983842BE-FAAF-A786-8A97-9D4C42CE2D56}"/>
                </a:ext>
              </a:extLst>
            </p:cNvPr>
            <p:cNvSpPr/>
            <p:nvPr/>
          </p:nvSpPr>
          <p:spPr>
            <a:xfrm>
              <a:off x="4279767" y="2415780"/>
              <a:ext cx="293565" cy="251511"/>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F148BA8C-C687-F8D9-B383-3BA7F1276CED}"/>
                </a:ext>
              </a:extLst>
            </p:cNvPr>
            <p:cNvSpPr/>
            <p:nvPr/>
          </p:nvSpPr>
          <p:spPr>
            <a:xfrm>
              <a:off x="8251199" y="2415780"/>
              <a:ext cx="293565" cy="251511"/>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図形, 円&#10;&#10;自動的に生成された説明">
              <a:extLst>
                <a:ext uri="{FF2B5EF4-FFF2-40B4-BE49-F238E27FC236}">
                  <a16:creationId xmlns:a16="http://schemas.microsoft.com/office/drawing/2014/main" id="{1D140C5E-0031-DA55-A557-A22B4C907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7445" y="4480688"/>
              <a:ext cx="553950" cy="441127"/>
            </a:xfrm>
            <a:prstGeom prst="rect">
              <a:avLst/>
            </a:prstGeom>
          </p:spPr>
        </p:pic>
        <p:sp>
          <p:nvSpPr>
            <p:cNvPr id="12" name="テキスト ボックス 11">
              <a:extLst>
                <a:ext uri="{FF2B5EF4-FFF2-40B4-BE49-F238E27FC236}">
                  <a16:creationId xmlns:a16="http://schemas.microsoft.com/office/drawing/2014/main" id="{2896EAC6-FE1E-E1A6-5C4A-5B428A34FAE3}"/>
                </a:ext>
              </a:extLst>
            </p:cNvPr>
            <p:cNvSpPr txBox="1"/>
            <p:nvPr/>
          </p:nvSpPr>
          <p:spPr>
            <a:xfrm>
              <a:off x="70262" y="5092055"/>
              <a:ext cx="509344" cy="1077218"/>
            </a:xfrm>
            <a:prstGeom prst="rect">
              <a:avLst/>
            </a:prstGeom>
            <a:noFill/>
          </p:spPr>
          <p:txBody>
            <a:bodyPr wrap="square" rtlCol="0">
              <a:spAutoFit/>
            </a:bodyPr>
            <a:lstStyle/>
            <a:p>
              <a:r>
                <a:rPr kumimoji="1" lang="ja-JP" altLang="en-US" sz="1600" b="1" dirty="0">
                  <a:latin typeface="BIZ UDPゴシック" panose="020B0400000000000000" pitchFamily="50" charset="-128"/>
                  <a:ea typeface="BIZ UDPゴシック" panose="020B0400000000000000" pitchFamily="50" charset="-128"/>
                </a:rPr>
                <a:t>対策本部</a:t>
              </a:r>
            </a:p>
          </p:txBody>
        </p:sp>
        <p:pic>
          <p:nvPicPr>
            <p:cNvPr id="13" name="図 12" descr="図形, 円&#10;&#10;自動的に生成された説明">
              <a:extLst>
                <a:ext uri="{FF2B5EF4-FFF2-40B4-BE49-F238E27FC236}">
                  <a16:creationId xmlns:a16="http://schemas.microsoft.com/office/drawing/2014/main" id="{D0958E74-DCA0-5CD2-CF27-68DEF9098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424" y="613222"/>
              <a:ext cx="485458" cy="584141"/>
            </a:xfrm>
            <a:prstGeom prst="rect">
              <a:avLst/>
            </a:prstGeom>
          </p:spPr>
        </p:pic>
        <p:grpSp>
          <p:nvGrpSpPr>
            <p:cNvPr id="14" name="グループ化 13">
              <a:extLst>
                <a:ext uri="{FF2B5EF4-FFF2-40B4-BE49-F238E27FC236}">
                  <a16:creationId xmlns:a16="http://schemas.microsoft.com/office/drawing/2014/main" id="{023FB5DC-2270-CDDA-79E3-EB983EB2C075}"/>
                </a:ext>
              </a:extLst>
            </p:cNvPr>
            <p:cNvGrpSpPr/>
            <p:nvPr/>
          </p:nvGrpSpPr>
          <p:grpSpPr>
            <a:xfrm>
              <a:off x="518681" y="5027484"/>
              <a:ext cx="3660082" cy="1412309"/>
              <a:chOff x="566644" y="5200338"/>
              <a:chExt cx="3660082" cy="1412309"/>
            </a:xfrm>
          </p:grpSpPr>
          <p:sp>
            <p:nvSpPr>
              <p:cNvPr id="23" name="正方形/長方形 22">
                <a:extLst>
                  <a:ext uri="{FF2B5EF4-FFF2-40B4-BE49-F238E27FC236}">
                    <a16:creationId xmlns:a16="http://schemas.microsoft.com/office/drawing/2014/main" id="{D1DF6C83-F040-D74D-2974-79E97D1A49F0}"/>
                  </a:ext>
                </a:extLst>
              </p:cNvPr>
              <p:cNvSpPr/>
              <p:nvPr/>
            </p:nvSpPr>
            <p:spPr>
              <a:xfrm>
                <a:off x="593087" y="5200338"/>
                <a:ext cx="3527542" cy="13849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自治会</a:t>
                </a:r>
              </a:p>
            </p:txBody>
          </p:sp>
          <p:sp>
            <p:nvSpPr>
              <p:cNvPr id="24" name="テキスト ボックス 23">
                <a:extLst>
                  <a:ext uri="{FF2B5EF4-FFF2-40B4-BE49-F238E27FC236}">
                    <a16:creationId xmlns:a16="http://schemas.microsoft.com/office/drawing/2014/main" id="{2E110C38-EE00-C445-F70A-D4308FC3ABF2}"/>
                  </a:ext>
                </a:extLst>
              </p:cNvPr>
              <p:cNvSpPr txBox="1"/>
              <p:nvPr/>
            </p:nvSpPr>
            <p:spPr>
              <a:xfrm>
                <a:off x="566644" y="5227652"/>
                <a:ext cx="3660082" cy="1384995"/>
              </a:xfrm>
              <a:prstGeom prst="rect">
                <a:avLst/>
              </a:prstGeom>
              <a:noFill/>
            </p:spPr>
            <p:txBody>
              <a:bodyPr wrap="square" rtlCol="0">
                <a:spAutoFit/>
              </a:bodyPr>
              <a:lstStyle/>
              <a:p>
                <a:r>
                  <a:rPr kumimoji="1" lang="en-US" altLang="ja-JP" sz="1400" b="1" dirty="0"/>
                  <a:t>1</a:t>
                </a:r>
                <a:r>
                  <a:rPr kumimoji="1" lang="ja-JP" altLang="en-US" sz="1400" b="1" dirty="0"/>
                  <a:t>自治会長→防災会</a:t>
                </a:r>
                <a:r>
                  <a:rPr lang="ja-JP" altLang="en-US" sz="1400" b="1" dirty="0"/>
                  <a:t>長</a:t>
                </a:r>
                <a:r>
                  <a:rPr kumimoji="1" lang="ja-JP" altLang="en-US" sz="1400" b="1" dirty="0"/>
                  <a:t>へ本部開設指示</a:t>
                </a:r>
                <a:endParaRPr kumimoji="1" lang="en-US" altLang="ja-JP" sz="1400" b="1" dirty="0"/>
              </a:p>
              <a:p>
                <a:r>
                  <a:rPr lang="en-US" altLang="ja-JP" sz="1400" b="1" dirty="0"/>
                  <a:t>2</a:t>
                </a:r>
                <a:r>
                  <a:rPr lang="ja-JP" altLang="en-US" sz="1400" b="1" dirty="0"/>
                  <a:t>役員・班長・防災会・ふれあい</a:t>
                </a:r>
                <a:r>
                  <a:rPr lang="en-US" altLang="ja-JP" sz="1400" b="1" dirty="0"/>
                  <a:t>NT</a:t>
                </a:r>
                <a:r>
                  <a:rPr lang="ja-JP" altLang="en-US" sz="1400" b="1" dirty="0">
                    <a:solidFill>
                      <a:srgbClr val="FF0000"/>
                    </a:solidFill>
                  </a:rPr>
                  <a:t>連絡網</a:t>
                </a:r>
                <a:endParaRPr lang="en-US" altLang="ja-JP" sz="1400" b="1" dirty="0">
                  <a:solidFill>
                    <a:srgbClr val="FF0000"/>
                  </a:solidFill>
                </a:endParaRPr>
              </a:p>
              <a:p>
                <a:r>
                  <a:rPr kumimoji="1" lang="en-US" altLang="ja-JP" sz="1400" b="1" dirty="0"/>
                  <a:t>3</a:t>
                </a:r>
                <a:r>
                  <a:rPr kumimoji="1" lang="ja-JP" altLang="en-US" sz="1400" b="1" dirty="0"/>
                  <a:t>会館に集合</a:t>
                </a:r>
                <a:r>
                  <a:rPr lang="ja-JP" altLang="en-US" sz="1400" b="1" dirty="0"/>
                  <a:t>～</a:t>
                </a:r>
                <a:r>
                  <a:rPr kumimoji="1" lang="ja-JP" altLang="en-US" sz="1400" b="1" dirty="0"/>
                  <a:t>避難対象者へ個別伝達</a:t>
                </a:r>
                <a:endParaRPr kumimoji="1" lang="en-US" altLang="ja-JP" sz="1400" b="1" dirty="0"/>
              </a:p>
              <a:p>
                <a:r>
                  <a:rPr lang="en-US" altLang="ja-JP" sz="1400" b="1" dirty="0"/>
                  <a:t>4</a:t>
                </a:r>
                <a:r>
                  <a:rPr lang="ja-JP" altLang="en-US" sz="1400" b="1" dirty="0"/>
                  <a:t>公園で４小行き避難受付・</a:t>
                </a:r>
                <a:r>
                  <a:rPr kumimoji="1" lang="ja-JP" altLang="en-US" sz="1400" b="1" dirty="0"/>
                  <a:t>避難誘導</a:t>
                </a:r>
                <a:endParaRPr lang="en-US" altLang="ja-JP" sz="1400" b="1" dirty="0"/>
              </a:p>
              <a:p>
                <a:r>
                  <a:rPr lang="en-US" altLang="ja-JP" sz="1400" b="1" dirty="0"/>
                  <a:t>5</a:t>
                </a:r>
                <a:r>
                  <a:rPr lang="ja-JP" altLang="en-US" sz="1400" b="1" dirty="0"/>
                  <a:t>困難者車両送迎・乗車支援</a:t>
                </a:r>
                <a:endParaRPr lang="en-US" altLang="ja-JP" sz="1400" b="1" dirty="0"/>
              </a:p>
              <a:p>
                <a:r>
                  <a:rPr kumimoji="1" lang="en-US" altLang="ja-JP" sz="1400" b="1" dirty="0"/>
                  <a:t>6</a:t>
                </a:r>
                <a:r>
                  <a:rPr kumimoji="1" lang="ja-JP" altLang="en-US" sz="1400" b="1" dirty="0"/>
                  <a:t>避難所</a:t>
                </a:r>
                <a:r>
                  <a:rPr lang="ja-JP" altLang="en-US" sz="1400" b="1" dirty="0"/>
                  <a:t>受け入れ準備</a:t>
                </a:r>
                <a:r>
                  <a:rPr kumimoji="1" lang="ja-JP" altLang="en-US" sz="1400" b="1" dirty="0"/>
                  <a:t>（市担当者と）</a:t>
                </a:r>
              </a:p>
            </p:txBody>
          </p:sp>
        </p:grpSp>
        <p:grpSp>
          <p:nvGrpSpPr>
            <p:cNvPr id="15" name="グループ化 14">
              <a:extLst>
                <a:ext uri="{FF2B5EF4-FFF2-40B4-BE49-F238E27FC236}">
                  <a16:creationId xmlns:a16="http://schemas.microsoft.com/office/drawing/2014/main" id="{309BBB35-B412-1317-9CCF-07AF42FC3510}"/>
                </a:ext>
              </a:extLst>
            </p:cNvPr>
            <p:cNvGrpSpPr/>
            <p:nvPr/>
          </p:nvGrpSpPr>
          <p:grpSpPr>
            <a:xfrm>
              <a:off x="4476010" y="5027484"/>
              <a:ext cx="3573131" cy="1412309"/>
              <a:chOff x="566644" y="5200338"/>
              <a:chExt cx="3660082" cy="1412309"/>
            </a:xfrm>
          </p:grpSpPr>
          <p:sp>
            <p:nvSpPr>
              <p:cNvPr id="21" name="正方形/長方形 20">
                <a:extLst>
                  <a:ext uri="{FF2B5EF4-FFF2-40B4-BE49-F238E27FC236}">
                    <a16:creationId xmlns:a16="http://schemas.microsoft.com/office/drawing/2014/main" id="{E766F657-968A-149C-C778-366E4A407F05}"/>
                  </a:ext>
                </a:extLst>
              </p:cNvPr>
              <p:cNvSpPr/>
              <p:nvPr/>
            </p:nvSpPr>
            <p:spPr>
              <a:xfrm>
                <a:off x="593087" y="5200338"/>
                <a:ext cx="3527542" cy="13849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自治会</a:t>
                </a:r>
              </a:p>
            </p:txBody>
          </p:sp>
          <p:sp>
            <p:nvSpPr>
              <p:cNvPr id="22" name="テキスト ボックス 21">
                <a:extLst>
                  <a:ext uri="{FF2B5EF4-FFF2-40B4-BE49-F238E27FC236}">
                    <a16:creationId xmlns:a16="http://schemas.microsoft.com/office/drawing/2014/main" id="{A25AABED-D1AD-BBDB-C9D1-13BFCA107FDD}"/>
                  </a:ext>
                </a:extLst>
              </p:cNvPr>
              <p:cNvSpPr txBox="1"/>
              <p:nvPr/>
            </p:nvSpPr>
            <p:spPr>
              <a:xfrm>
                <a:off x="566644" y="5227652"/>
                <a:ext cx="3660082" cy="1384995"/>
              </a:xfrm>
              <a:prstGeom prst="rect">
                <a:avLst/>
              </a:prstGeom>
              <a:noFill/>
            </p:spPr>
            <p:txBody>
              <a:bodyPr wrap="square" rtlCol="0">
                <a:spAutoFit/>
              </a:bodyPr>
              <a:lstStyle/>
              <a:p>
                <a:r>
                  <a:rPr kumimoji="1" lang="en-US" altLang="ja-JP" sz="1400" b="1" dirty="0"/>
                  <a:t>1</a:t>
                </a:r>
                <a:r>
                  <a:rPr kumimoji="1" lang="ja-JP" altLang="en-US" sz="1400" b="1" dirty="0"/>
                  <a:t>避難者受付け（新宿北公園）</a:t>
                </a:r>
                <a:endParaRPr kumimoji="1" lang="en-US" altLang="ja-JP" sz="1400" b="1" dirty="0"/>
              </a:p>
              <a:p>
                <a:r>
                  <a:rPr lang="en-US" altLang="ja-JP" sz="1400" b="1" dirty="0"/>
                  <a:t>2</a:t>
                </a:r>
                <a:r>
                  <a:rPr lang="ja-JP" altLang="en-US" sz="1400" b="1" dirty="0"/>
                  <a:t>避難誘導・交通整理</a:t>
                </a:r>
                <a:endParaRPr lang="en-US" altLang="ja-JP" sz="1400" b="1" dirty="0"/>
              </a:p>
              <a:p>
                <a:r>
                  <a:rPr kumimoji="1" lang="en-US" altLang="ja-JP" sz="1400" b="1" dirty="0"/>
                  <a:t>3</a:t>
                </a:r>
                <a:r>
                  <a:rPr kumimoji="1" lang="ja-JP" altLang="en-US" sz="1400" b="1" dirty="0"/>
                  <a:t>避難済確認</a:t>
                </a:r>
                <a:r>
                  <a:rPr kumimoji="1" lang="en-US" altLang="ja-JP" sz="1400" b="1" dirty="0"/>
                  <a:t>/</a:t>
                </a:r>
                <a:r>
                  <a:rPr lang="ja-JP" altLang="en-US" sz="1400" b="1" dirty="0"/>
                  <a:t>報告</a:t>
                </a:r>
                <a:endParaRPr kumimoji="1" lang="en-US" altLang="ja-JP" sz="1400" b="1" dirty="0"/>
              </a:p>
              <a:p>
                <a:r>
                  <a:rPr lang="en-US" altLang="ja-JP" sz="1400" b="1" dirty="0"/>
                  <a:t>4</a:t>
                </a:r>
                <a:r>
                  <a:rPr kumimoji="1" lang="ja-JP" altLang="en-US" sz="1400" b="1" dirty="0"/>
                  <a:t>避難所</a:t>
                </a:r>
                <a:r>
                  <a:rPr lang="ja-JP" altLang="en-US" sz="1400" b="1" dirty="0"/>
                  <a:t>受け入れ準備</a:t>
                </a:r>
                <a:r>
                  <a:rPr kumimoji="1" lang="ja-JP" altLang="en-US" sz="1400" b="1" dirty="0"/>
                  <a:t>（市担当者と）</a:t>
                </a:r>
                <a:endParaRPr lang="en-US" altLang="ja-JP" sz="1400" b="1" dirty="0"/>
              </a:p>
              <a:p>
                <a:r>
                  <a:rPr lang="en-US" altLang="ja-JP" sz="1400" b="1" dirty="0"/>
                  <a:t>5</a:t>
                </a:r>
                <a:r>
                  <a:rPr lang="ja-JP" altLang="en-US" sz="1400" b="1" dirty="0"/>
                  <a:t>避難所運営（初期配布品等管理）</a:t>
                </a:r>
                <a:endParaRPr lang="en-US" altLang="ja-JP" sz="1400" b="1" dirty="0"/>
              </a:p>
              <a:p>
                <a:r>
                  <a:rPr lang="en-US" altLang="ja-JP" sz="1400" b="1" dirty="0"/>
                  <a:t>6</a:t>
                </a:r>
                <a:r>
                  <a:rPr lang="ja-JP" altLang="en-US" sz="1400" b="1" dirty="0"/>
                  <a:t>リスト上残留者声掛け・本部員避難</a:t>
                </a:r>
                <a:endParaRPr lang="en-US" altLang="ja-JP" sz="1400" b="1" dirty="0"/>
              </a:p>
            </p:txBody>
          </p:sp>
        </p:grpSp>
        <p:grpSp>
          <p:nvGrpSpPr>
            <p:cNvPr id="16" name="グループ化 15">
              <a:extLst>
                <a:ext uri="{FF2B5EF4-FFF2-40B4-BE49-F238E27FC236}">
                  <a16:creationId xmlns:a16="http://schemas.microsoft.com/office/drawing/2014/main" id="{C2773285-9675-AC5D-7388-A0B17064C729}"/>
                </a:ext>
              </a:extLst>
            </p:cNvPr>
            <p:cNvGrpSpPr/>
            <p:nvPr/>
          </p:nvGrpSpPr>
          <p:grpSpPr>
            <a:xfrm>
              <a:off x="8384617" y="5027484"/>
              <a:ext cx="3573131" cy="1412309"/>
              <a:chOff x="566644" y="5200338"/>
              <a:chExt cx="3660082" cy="1412309"/>
            </a:xfrm>
          </p:grpSpPr>
          <p:sp>
            <p:nvSpPr>
              <p:cNvPr id="19" name="正方形/長方形 18">
                <a:extLst>
                  <a:ext uri="{FF2B5EF4-FFF2-40B4-BE49-F238E27FC236}">
                    <a16:creationId xmlns:a16="http://schemas.microsoft.com/office/drawing/2014/main" id="{14F3715A-2968-06D2-9265-4F7147740219}"/>
                  </a:ext>
                </a:extLst>
              </p:cNvPr>
              <p:cNvSpPr/>
              <p:nvPr/>
            </p:nvSpPr>
            <p:spPr>
              <a:xfrm>
                <a:off x="593087" y="5200338"/>
                <a:ext cx="3527542" cy="13849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自治会</a:t>
                </a:r>
              </a:p>
            </p:txBody>
          </p:sp>
          <p:sp>
            <p:nvSpPr>
              <p:cNvPr id="20" name="テキスト ボックス 19">
                <a:extLst>
                  <a:ext uri="{FF2B5EF4-FFF2-40B4-BE49-F238E27FC236}">
                    <a16:creationId xmlns:a16="http://schemas.microsoft.com/office/drawing/2014/main" id="{CA516078-4B29-5187-D2B5-FF42903B97D8}"/>
                  </a:ext>
                </a:extLst>
              </p:cNvPr>
              <p:cNvSpPr txBox="1"/>
              <p:nvPr/>
            </p:nvSpPr>
            <p:spPr>
              <a:xfrm>
                <a:off x="566644" y="5227652"/>
                <a:ext cx="3660082" cy="1384995"/>
              </a:xfrm>
              <a:prstGeom prst="rect">
                <a:avLst/>
              </a:prstGeom>
              <a:noFill/>
            </p:spPr>
            <p:txBody>
              <a:bodyPr wrap="square" rtlCol="0">
                <a:spAutoFit/>
              </a:bodyPr>
              <a:lstStyle/>
              <a:p>
                <a:r>
                  <a:rPr kumimoji="1" lang="en-US" altLang="ja-JP" sz="1400" b="1" dirty="0"/>
                  <a:t>1</a:t>
                </a:r>
                <a:r>
                  <a:rPr kumimoji="1" lang="ja-JP" altLang="en-US" sz="1400" b="1" dirty="0"/>
                  <a:t>避難所受付け</a:t>
                </a:r>
                <a:endParaRPr kumimoji="1" lang="en-US" altLang="ja-JP" sz="1400" b="1" dirty="0"/>
              </a:p>
              <a:p>
                <a:r>
                  <a:rPr lang="en-US" altLang="ja-JP" sz="1400" b="1" dirty="0"/>
                  <a:t>2</a:t>
                </a:r>
                <a:r>
                  <a:rPr lang="ja-JP" altLang="en-US" sz="1400" b="1" dirty="0"/>
                  <a:t>各所連絡（並木本館・市役所等）</a:t>
                </a:r>
                <a:endParaRPr lang="en-US" altLang="ja-JP" sz="1400" b="1" dirty="0"/>
              </a:p>
              <a:p>
                <a:r>
                  <a:rPr kumimoji="1" lang="en-US" altLang="ja-JP" sz="1400" b="1" dirty="0"/>
                  <a:t>3</a:t>
                </a:r>
                <a:r>
                  <a:rPr kumimoji="1" lang="ja-JP" altLang="en-US" sz="1400" b="1" dirty="0"/>
                  <a:t>不明者連絡</a:t>
                </a:r>
                <a:endParaRPr kumimoji="1" lang="en-US" altLang="ja-JP" sz="1400" b="1" dirty="0"/>
              </a:p>
              <a:p>
                <a:r>
                  <a:rPr lang="en-US" altLang="ja-JP" sz="1400" b="1" dirty="0"/>
                  <a:t>4</a:t>
                </a:r>
                <a:r>
                  <a:rPr lang="ja-JP" altLang="en-US" sz="1400" b="1" dirty="0"/>
                  <a:t>避難所運営及び計画作成</a:t>
                </a:r>
                <a:endParaRPr lang="en-US" altLang="ja-JP" sz="1400" b="1" dirty="0"/>
              </a:p>
              <a:p>
                <a:r>
                  <a:rPr lang="en-US" altLang="ja-JP" sz="1400" b="1" dirty="0"/>
                  <a:t>5</a:t>
                </a:r>
                <a:r>
                  <a:rPr lang="ja-JP" altLang="en-US" sz="1400" b="1" dirty="0"/>
                  <a:t>避難者リスト取り纏め（不明者リスト）</a:t>
                </a:r>
                <a:endParaRPr lang="en-US" altLang="ja-JP" sz="1400" b="1" dirty="0"/>
              </a:p>
              <a:p>
                <a:r>
                  <a:rPr lang="en-US" altLang="ja-JP" sz="1400" b="1" dirty="0"/>
                  <a:t>6</a:t>
                </a:r>
                <a:r>
                  <a:rPr lang="ja-JP" altLang="en-US" sz="1400" b="1" dirty="0"/>
                  <a:t>水害状況共有</a:t>
                </a:r>
                <a:endParaRPr lang="en-US" altLang="ja-JP" sz="1400" b="1" dirty="0"/>
              </a:p>
            </p:txBody>
          </p:sp>
        </p:grpSp>
        <p:sp>
          <p:nvSpPr>
            <p:cNvPr id="17" name="テキスト ボックス 16">
              <a:extLst>
                <a:ext uri="{FF2B5EF4-FFF2-40B4-BE49-F238E27FC236}">
                  <a16:creationId xmlns:a16="http://schemas.microsoft.com/office/drawing/2014/main" id="{B1834900-CE56-F35B-7982-691BC11A17EF}"/>
                </a:ext>
              </a:extLst>
            </p:cNvPr>
            <p:cNvSpPr txBox="1"/>
            <p:nvPr/>
          </p:nvSpPr>
          <p:spPr>
            <a:xfrm>
              <a:off x="4718673" y="1132906"/>
              <a:ext cx="6097508" cy="369332"/>
            </a:xfrm>
            <a:prstGeom prst="rect">
              <a:avLst/>
            </a:prstGeom>
            <a:noFill/>
          </p:spPr>
          <p:txBody>
            <a:bodyPr wrap="square">
              <a:spAutoFit/>
            </a:bodyPr>
            <a:lstStyle/>
            <a:p>
              <a:r>
                <a:rPr kumimoji="1" lang="ja-JP" altLang="en-US" b="1" dirty="0">
                  <a:latin typeface="BIZ UDPゴシック" panose="020B0400000000000000" pitchFamily="50" charset="-128"/>
                  <a:ea typeface="BIZ UDPゴシック" panose="020B0400000000000000" pitchFamily="50" charset="-128"/>
                </a:rPr>
                <a:t>左記以外の全戸</a:t>
              </a:r>
            </a:p>
          </p:txBody>
        </p:sp>
        <p:sp>
          <p:nvSpPr>
            <p:cNvPr id="18" name="爆発: 14 pt 17">
              <a:extLst>
                <a:ext uri="{FF2B5EF4-FFF2-40B4-BE49-F238E27FC236}">
                  <a16:creationId xmlns:a16="http://schemas.microsoft.com/office/drawing/2014/main" id="{4B1769AF-67BD-34BB-40EE-F5E169B5E41E}"/>
                </a:ext>
              </a:extLst>
            </p:cNvPr>
            <p:cNvSpPr/>
            <p:nvPr/>
          </p:nvSpPr>
          <p:spPr>
            <a:xfrm rot="563957">
              <a:off x="8366196" y="3123595"/>
              <a:ext cx="3404207" cy="1305706"/>
            </a:xfrm>
            <a:prstGeom prst="irregularSeal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11240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8EBF9A-0926-59DD-FEB5-A405B3D1CF70}"/>
              </a:ext>
            </a:extLst>
          </p:cNvPr>
          <p:cNvSpPr>
            <a:spLocks noGrp="1"/>
          </p:cNvSpPr>
          <p:nvPr>
            <p:ph type="title"/>
          </p:nvPr>
        </p:nvSpPr>
        <p:spPr>
          <a:xfrm>
            <a:off x="379882" y="251422"/>
            <a:ext cx="8596668" cy="865517"/>
          </a:xfrm>
        </p:spPr>
        <p:txBody>
          <a:bodyPr>
            <a:normAutofit/>
          </a:bodyPr>
          <a:lstStyle/>
          <a:p>
            <a:r>
              <a:rPr lang="ja-JP" altLang="en-US" sz="2800" b="1" u="sng" dirty="0">
                <a:solidFill>
                  <a:schemeClr val="tx1">
                    <a:lumMod val="75000"/>
                    <a:lumOff val="25000"/>
                  </a:schemeClr>
                </a:solidFill>
              </a:rPr>
              <a:t>１防災活動沿革</a:t>
            </a:r>
          </a:p>
        </p:txBody>
      </p:sp>
      <p:sp>
        <p:nvSpPr>
          <p:cNvPr id="3" name="コンテンツ プレースホルダー 2">
            <a:extLst>
              <a:ext uri="{FF2B5EF4-FFF2-40B4-BE49-F238E27FC236}">
                <a16:creationId xmlns:a16="http://schemas.microsoft.com/office/drawing/2014/main" id="{B36250A2-5E2F-1F02-3C6B-80FDDD21D290}"/>
              </a:ext>
            </a:extLst>
          </p:cNvPr>
          <p:cNvSpPr>
            <a:spLocks noGrp="1"/>
          </p:cNvSpPr>
          <p:nvPr>
            <p:ph idx="1"/>
          </p:nvPr>
        </p:nvSpPr>
        <p:spPr>
          <a:xfrm>
            <a:off x="379882" y="891331"/>
            <a:ext cx="12206058" cy="5880407"/>
          </a:xfrm>
        </p:spPr>
        <p:txBody>
          <a:bodyPr>
            <a:normAutofit fontScale="47500" lnSpcReduction="20000"/>
          </a:bodyPr>
          <a:lstStyle/>
          <a:p>
            <a:r>
              <a:rPr lang="ja-JP" altLang="en-US" sz="5100" b="1" dirty="0">
                <a:latin typeface="+mj-ea"/>
                <a:ea typeface="+mj-ea"/>
              </a:rPr>
              <a:t>昭和</a:t>
            </a:r>
            <a:r>
              <a:rPr lang="en-US" altLang="ja-JP" sz="5100" b="1" dirty="0">
                <a:latin typeface="+mj-ea"/>
                <a:ea typeface="+mj-ea"/>
              </a:rPr>
              <a:t>60</a:t>
            </a:r>
            <a:r>
              <a:rPr lang="ja-JP" altLang="en-US" sz="5100" b="1" dirty="0">
                <a:latin typeface="+mj-ea"/>
                <a:ea typeface="+mj-ea"/>
              </a:rPr>
              <a:t>年に自主防災組織設立</a:t>
            </a:r>
            <a:endParaRPr lang="en-US" altLang="ja-JP" sz="5100" b="1" dirty="0">
              <a:latin typeface="+mj-ea"/>
              <a:ea typeface="+mj-ea"/>
            </a:endParaRPr>
          </a:p>
          <a:p>
            <a:pPr marL="0" indent="0">
              <a:buNone/>
            </a:pPr>
            <a:r>
              <a:rPr lang="ja-JP" altLang="en-US" sz="5100" dirty="0">
                <a:latin typeface="BIZ UDPゴシック" panose="020B0400000000000000" pitchFamily="50" charset="-128"/>
                <a:ea typeface="BIZ UDPゴシック" panose="020B0400000000000000" pitchFamily="50" charset="-128"/>
              </a:rPr>
              <a:t>　　　　　＊実質的な活動の記録無</a:t>
            </a:r>
            <a:endParaRPr lang="en-US" altLang="ja-JP" sz="5100" dirty="0">
              <a:latin typeface="BIZ UDPゴシック" panose="020B0400000000000000" pitchFamily="50" charset="-128"/>
              <a:ea typeface="BIZ UDPゴシック" panose="020B0400000000000000" pitchFamily="50" charset="-128"/>
            </a:endParaRPr>
          </a:p>
          <a:p>
            <a:r>
              <a:rPr lang="ja-JP" altLang="en-US" sz="5100" b="1" dirty="0">
                <a:latin typeface="+mj-ea"/>
                <a:ea typeface="+mj-ea"/>
              </a:rPr>
              <a:t>平成</a:t>
            </a:r>
            <a:r>
              <a:rPr lang="en-US" altLang="ja-JP" sz="5100" b="1" dirty="0">
                <a:latin typeface="+mj-ea"/>
                <a:ea typeface="+mj-ea"/>
              </a:rPr>
              <a:t>27</a:t>
            </a:r>
            <a:r>
              <a:rPr lang="ja-JP" altLang="en-US" sz="5100" b="1" dirty="0">
                <a:latin typeface="+mj-ea"/>
                <a:ea typeface="+mj-ea"/>
              </a:rPr>
              <a:t>年～有志</a:t>
            </a:r>
            <a:r>
              <a:rPr lang="en-US" altLang="ja-JP" sz="5100" b="1" dirty="0">
                <a:latin typeface="+mj-ea"/>
                <a:ea typeface="+mj-ea"/>
              </a:rPr>
              <a:t>8</a:t>
            </a:r>
            <a:r>
              <a:rPr lang="ja-JP" altLang="en-US" sz="5100" b="1" dirty="0">
                <a:latin typeface="+mj-ea"/>
                <a:ea typeface="+mj-ea"/>
              </a:rPr>
              <a:t>名にて現在の自主防災会（任期規定無）で活動再開</a:t>
            </a:r>
            <a:endParaRPr lang="en-US" altLang="ja-JP" sz="5100" b="1" dirty="0">
              <a:latin typeface="+mj-ea"/>
              <a:ea typeface="+mj-ea"/>
            </a:endParaRPr>
          </a:p>
          <a:p>
            <a:r>
              <a:rPr lang="ja-JP" altLang="en-US" sz="5100" b="1" dirty="0">
                <a:latin typeface="+mj-ea"/>
                <a:ea typeface="+mj-ea"/>
              </a:rPr>
              <a:t>平成</a:t>
            </a:r>
            <a:r>
              <a:rPr lang="en-US" altLang="ja-JP" sz="5100" b="1" dirty="0">
                <a:latin typeface="+mj-ea"/>
                <a:ea typeface="+mj-ea"/>
              </a:rPr>
              <a:t>30</a:t>
            </a:r>
            <a:r>
              <a:rPr lang="ja-JP" altLang="en-US" sz="5100" b="1" dirty="0">
                <a:latin typeface="+mj-ea"/>
                <a:ea typeface="+mj-ea"/>
              </a:rPr>
              <a:t>年～自治会内の</a:t>
            </a:r>
            <a:r>
              <a:rPr lang="en-US" altLang="ja-JP" sz="5100" b="1" dirty="0">
                <a:latin typeface="+mj-ea"/>
                <a:ea typeface="+mj-ea"/>
              </a:rPr>
              <a:t>AED</a:t>
            </a:r>
            <a:r>
              <a:rPr lang="ja-JP" altLang="en-US" sz="5100" b="1" dirty="0">
                <a:latin typeface="+mj-ea"/>
                <a:ea typeface="+mj-ea"/>
              </a:rPr>
              <a:t>保有事業者と借用契約締結</a:t>
            </a:r>
            <a:endParaRPr lang="en-US" altLang="ja-JP" sz="5100" b="1" dirty="0">
              <a:latin typeface="+mj-ea"/>
              <a:ea typeface="+mj-ea"/>
            </a:endParaRPr>
          </a:p>
          <a:p>
            <a:r>
              <a:rPr lang="ja-JP" altLang="en-US" sz="5100" b="1" dirty="0">
                <a:latin typeface="+mj-ea"/>
                <a:ea typeface="+mj-ea"/>
              </a:rPr>
              <a:t>令和</a:t>
            </a:r>
            <a:r>
              <a:rPr lang="en-US" altLang="ja-JP" sz="5100" b="1" dirty="0">
                <a:latin typeface="+mj-ea"/>
                <a:ea typeface="+mj-ea"/>
              </a:rPr>
              <a:t>3</a:t>
            </a:r>
            <a:r>
              <a:rPr lang="ja-JP" altLang="en-US" sz="5100" b="1" dirty="0">
                <a:latin typeface="+mj-ea"/>
                <a:ea typeface="+mj-ea"/>
              </a:rPr>
              <a:t>年～</a:t>
            </a:r>
            <a:endParaRPr lang="en-US" altLang="ja-JP" sz="5100" b="1" dirty="0">
              <a:latin typeface="+mj-ea"/>
              <a:ea typeface="+mj-ea"/>
            </a:endParaRPr>
          </a:p>
          <a:p>
            <a:pPr marL="0" indent="0">
              <a:buNone/>
            </a:pPr>
            <a:r>
              <a:rPr lang="ja-JP" altLang="en-US" sz="5100" b="1" dirty="0">
                <a:latin typeface="+mj-ea"/>
                <a:ea typeface="+mj-ea"/>
              </a:rPr>
              <a:t>＊自治会長を総司令とした災害時対策本部設立（災害時＋訓練時）</a:t>
            </a:r>
            <a:endParaRPr lang="en-US" altLang="ja-JP" sz="5100" b="1" dirty="0">
              <a:latin typeface="+mj-ea"/>
              <a:ea typeface="+mj-ea"/>
            </a:endParaRPr>
          </a:p>
          <a:p>
            <a:pPr marL="0" indent="0">
              <a:buNone/>
            </a:pPr>
            <a:r>
              <a:rPr lang="ja-JP" altLang="en-US" sz="5100" dirty="0">
                <a:latin typeface="+mj-ea"/>
                <a:ea typeface="+mj-ea"/>
              </a:rPr>
              <a:t>ー自治会役員・班長・防災会の総勢</a:t>
            </a:r>
            <a:r>
              <a:rPr lang="en-US" altLang="ja-JP" sz="5100" dirty="0">
                <a:latin typeface="+mj-ea"/>
                <a:ea typeface="+mj-ea"/>
              </a:rPr>
              <a:t>32</a:t>
            </a:r>
            <a:r>
              <a:rPr lang="ja-JP" altLang="en-US" sz="5100" dirty="0">
                <a:latin typeface="+mj-ea"/>
                <a:ea typeface="+mj-ea"/>
              </a:rPr>
              <a:t>名＋ふれあいネット加入調整中）</a:t>
            </a:r>
            <a:endParaRPr lang="en-US" altLang="ja-JP" sz="5100" b="1" dirty="0">
              <a:latin typeface="+mj-ea"/>
              <a:ea typeface="+mj-ea"/>
            </a:endParaRPr>
          </a:p>
          <a:p>
            <a:pPr marL="0" indent="0">
              <a:buNone/>
            </a:pPr>
            <a:r>
              <a:rPr lang="ja-JP" altLang="en-US" sz="5100" b="1" dirty="0">
                <a:latin typeface="BIZ UDPゴシック" panose="020B0400000000000000" pitchFamily="50" charset="-128"/>
                <a:ea typeface="BIZ UDPゴシック" panose="020B0400000000000000" pitchFamily="50" charset="-128"/>
              </a:rPr>
              <a:t>＊自治会主体の活動に移行中</a:t>
            </a:r>
            <a:endParaRPr lang="en-US" altLang="ja-JP" sz="5100" b="1" dirty="0">
              <a:latin typeface="BIZ UDPゴシック" panose="020B0400000000000000" pitchFamily="50" charset="-128"/>
              <a:ea typeface="BIZ UDPゴシック" panose="020B0400000000000000" pitchFamily="50" charset="-128"/>
            </a:endParaRPr>
          </a:p>
          <a:p>
            <a:pPr marL="0" indent="0">
              <a:buNone/>
            </a:pPr>
            <a:r>
              <a:rPr lang="ja-JP" altLang="en-US" sz="5100" dirty="0">
                <a:latin typeface="+mj-ea"/>
                <a:ea typeface="+mj-ea"/>
              </a:rPr>
              <a:t>ー自治会からの要請を受けて防災会が企画・運営サポートを担う</a:t>
            </a:r>
            <a:endParaRPr lang="en-US" altLang="ja-JP" sz="5100" b="1" dirty="0">
              <a:latin typeface="+mj-ea"/>
              <a:ea typeface="+mj-ea"/>
            </a:endParaRPr>
          </a:p>
          <a:p>
            <a:r>
              <a:rPr lang="ja-JP" altLang="en-US" sz="5100" b="1" dirty="0">
                <a:latin typeface="+mj-ea"/>
                <a:ea typeface="+mj-ea"/>
              </a:rPr>
              <a:t>令和</a:t>
            </a:r>
            <a:r>
              <a:rPr lang="en-US" altLang="ja-JP" sz="5100" b="1" dirty="0">
                <a:latin typeface="+mj-ea"/>
                <a:ea typeface="+mj-ea"/>
              </a:rPr>
              <a:t>7</a:t>
            </a:r>
            <a:r>
              <a:rPr lang="ja-JP" altLang="en-US" sz="5100" b="1" dirty="0">
                <a:latin typeface="+mj-ea"/>
                <a:ea typeface="+mj-ea"/>
              </a:rPr>
              <a:t>年～</a:t>
            </a:r>
            <a:endParaRPr lang="en-US" altLang="ja-JP" sz="5100" b="1" dirty="0">
              <a:latin typeface="+mj-ea"/>
              <a:ea typeface="+mj-ea"/>
            </a:endParaRPr>
          </a:p>
          <a:p>
            <a:pPr marL="0" indent="0">
              <a:buNone/>
            </a:pPr>
            <a:r>
              <a:rPr lang="ja-JP" altLang="en-US" sz="5100" b="1" dirty="0">
                <a:solidFill>
                  <a:srgbClr val="FF0000"/>
                </a:solidFill>
                <a:latin typeface="+mj-ea"/>
                <a:ea typeface="+mj-ea"/>
              </a:rPr>
              <a:t>前年度の自治会役員も対策本部員に組み込まれる事が自治会総会にて了承された</a:t>
            </a:r>
            <a:endParaRPr lang="en-US" altLang="ja-JP" sz="5100" b="1" dirty="0">
              <a:solidFill>
                <a:srgbClr val="FF0000"/>
              </a:solidFill>
              <a:latin typeface="+mj-ea"/>
              <a:ea typeface="+mj-ea"/>
            </a:endParaRPr>
          </a:p>
          <a:p>
            <a:pPr marL="0" indent="0">
              <a:buNone/>
            </a:pPr>
            <a:r>
              <a:rPr lang="ja-JP" altLang="en-US" sz="5100" dirty="0">
                <a:solidFill>
                  <a:srgbClr val="FF0000"/>
                </a:solidFill>
                <a:latin typeface="BIZ UDPゴシック" panose="020B0400000000000000" pitchFamily="50" charset="-128"/>
                <a:ea typeface="BIZ UDPゴシック" panose="020B0400000000000000" pitchFamily="50" charset="-128"/>
              </a:rPr>
              <a:t>（災害時対策本部員全４８名）</a:t>
            </a:r>
            <a:endParaRPr lang="en-US" altLang="ja-JP" sz="5100" dirty="0">
              <a:solidFill>
                <a:srgbClr val="FF0000"/>
              </a:solidFill>
              <a:latin typeface="BIZ UDPゴシック" panose="020B0400000000000000" pitchFamily="50" charset="-128"/>
              <a:ea typeface="BIZ UDPゴシック" panose="020B0400000000000000" pitchFamily="50" charset="-128"/>
            </a:endParaRPr>
          </a:p>
          <a:p>
            <a:endParaRPr lang="en-US" altLang="ja-JP" sz="6000" b="1" dirty="0">
              <a:latin typeface="+mj-ea"/>
              <a:ea typeface="+mj-ea"/>
            </a:endParaRPr>
          </a:p>
          <a:p>
            <a:pPr marL="0" indent="0">
              <a:buNone/>
            </a:pPr>
            <a:endParaRPr kumimoji="1" lang="ja-JP" altLang="en-US" b="1" dirty="0"/>
          </a:p>
        </p:txBody>
      </p:sp>
    </p:spTree>
    <p:extLst>
      <p:ext uri="{BB962C8B-B14F-4D97-AF65-F5344CB8AC3E}">
        <p14:creationId xmlns:p14="http://schemas.microsoft.com/office/powerpoint/2010/main" val="3326183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E97433-9427-9664-CE90-69571964DBFF}"/>
              </a:ext>
            </a:extLst>
          </p:cNvPr>
          <p:cNvSpPr>
            <a:spLocks noGrp="1"/>
          </p:cNvSpPr>
          <p:nvPr>
            <p:ph type="ctrTitle"/>
          </p:nvPr>
        </p:nvSpPr>
        <p:spPr>
          <a:xfrm>
            <a:off x="852726" y="1498523"/>
            <a:ext cx="7766936" cy="1646302"/>
          </a:xfrm>
        </p:spPr>
        <p:txBody>
          <a:bodyPr/>
          <a:lstStyle/>
          <a:p>
            <a:r>
              <a:rPr kumimoji="1" lang="ja-JP" altLang="en-US" b="1" dirty="0">
                <a:solidFill>
                  <a:srgbClr val="002060"/>
                </a:solidFill>
              </a:rPr>
              <a:t>ありがとうございます</a:t>
            </a:r>
          </a:p>
        </p:txBody>
      </p:sp>
    </p:spTree>
    <p:extLst>
      <p:ext uri="{BB962C8B-B14F-4D97-AF65-F5344CB8AC3E}">
        <p14:creationId xmlns:p14="http://schemas.microsoft.com/office/powerpoint/2010/main" val="2698069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4339709-09A8-B77F-D552-25E82796ACCF}"/>
              </a:ext>
            </a:extLst>
          </p:cNvPr>
          <p:cNvSpPr txBox="1"/>
          <p:nvPr/>
        </p:nvSpPr>
        <p:spPr>
          <a:xfrm>
            <a:off x="3355676" y="2441276"/>
            <a:ext cx="5750292" cy="707886"/>
          </a:xfrm>
          <a:prstGeom prst="rect">
            <a:avLst/>
          </a:prstGeom>
          <a:noFill/>
        </p:spPr>
        <p:txBody>
          <a:bodyPr wrap="none" rtlCol="0">
            <a:spAutoFit/>
          </a:bodyPr>
          <a:lstStyle/>
          <a:p>
            <a:r>
              <a:rPr kumimoji="1" lang="ja-JP" altLang="en-US" sz="4000" dirty="0">
                <a:latin typeface="BIZ UDPゴシック" panose="020B0400000000000000" pitchFamily="50" charset="-128"/>
                <a:ea typeface="BIZ UDPゴシック" panose="020B0400000000000000" pitchFamily="50" charset="-128"/>
              </a:rPr>
              <a:t>以下補足説明用スライド</a:t>
            </a:r>
          </a:p>
        </p:txBody>
      </p:sp>
    </p:spTree>
    <p:extLst>
      <p:ext uri="{BB962C8B-B14F-4D97-AF65-F5344CB8AC3E}">
        <p14:creationId xmlns:p14="http://schemas.microsoft.com/office/powerpoint/2010/main" val="3288230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093E952-EE94-0231-5AD9-CEF0C8B18A59}"/>
              </a:ext>
            </a:extLst>
          </p:cNvPr>
          <p:cNvSpPr txBox="1"/>
          <p:nvPr/>
        </p:nvSpPr>
        <p:spPr>
          <a:xfrm>
            <a:off x="4459856" y="0"/>
            <a:ext cx="800219" cy="461665"/>
          </a:xfrm>
          <a:prstGeom prst="rect">
            <a:avLst/>
          </a:prstGeom>
          <a:noFill/>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課題</a:t>
            </a:r>
          </a:p>
        </p:txBody>
      </p:sp>
      <p:sp>
        <p:nvSpPr>
          <p:cNvPr id="5" name="テキスト ボックス 4">
            <a:extLst>
              <a:ext uri="{FF2B5EF4-FFF2-40B4-BE49-F238E27FC236}">
                <a16:creationId xmlns:a16="http://schemas.microsoft.com/office/drawing/2014/main" id="{4A4CD283-1AFB-B55B-709C-05066C7CC30E}"/>
              </a:ext>
            </a:extLst>
          </p:cNvPr>
          <p:cNvSpPr txBox="1"/>
          <p:nvPr/>
        </p:nvSpPr>
        <p:spPr>
          <a:xfrm>
            <a:off x="619062" y="384027"/>
            <a:ext cx="9282025" cy="6986528"/>
          </a:xfrm>
          <a:prstGeom prst="rect">
            <a:avLst/>
          </a:prstGeom>
          <a:noFill/>
        </p:spPr>
        <p:txBody>
          <a:bodyPr wrap="square" rtlCol="0">
            <a:spAutoFit/>
          </a:bodyPr>
          <a:lstStyle/>
          <a:p>
            <a:pPr marL="285750" indent="-285750">
              <a:buFont typeface="Wingdings" panose="05000000000000000000" pitchFamily="2" charset="2"/>
              <a:buChar char="ü"/>
            </a:pPr>
            <a:r>
              <a:rPr kumimoji="1" lang="ja-JP" altLang="en-US" sz="2000" b="1" u="sng" dirty="0">
                <a:latin typeface="BIZ UDPゴシック" panose="020B0400000000000000" pitchFamily="50" charset="-128"/>
                <a:ea typeface="BIZ UDPゴシック" panose="020B0400000000000000" pitchFamily="50" charset="-128"/>
              </a:rPr>
              <a:t>訓練参加率の向上・興味喚起</a:t>
            </a:r>
            <a:endParaRPr kumimoji="1" lang="en-US" altLang="ja-JP" sz="2000" b="1" u="sng"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ü"/>
            </a:pPr>
            <a:endParaRPr kumimoji="1" lang="en-US" altLang="ja-JP" sz="2000" b="1" u="sng"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→防災活動関与者を増やす（サポーター制度立ち上げ）</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→進め方の工夫（防災ゲーム等の２</a:t>
            </a:r>
            <a:r>
              <a:rPr kumimoji="1" lang="en-US" altLang="ja-JP" dirty="0">
                <a:latin typeface="BIZ UDPゴシック" panose="020B0400000000000000" pitchFamily="50" charset="-128"/>
                <a:ea typeface="BIZ UDPゴシック" panose="020B0400000000000000" pitchFamily="50" charset="-128"/>
              </a:rPr>
              <a:t>way</a:t>
            </a:r>
            <a:r>
              <a:rPr kumimoji="1" lang="ja-JP" altLang="en-US" dirty="0">
                <a:latin typeface="BIZ UDPゴシック" panose="020B0400000000000000" pitchFamily="50" charset="-128"/>
                <a:ea typeface="BIZ UDPゴシック" panose="020B0400000000000000" pitchFamily="50" charset="-128"/>
              </a:rPr>
              <a:t>方式・身近なたとえ話等のテクニック・子供参加型）</a:t>
            </a:r>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p>
          <a:p>
            <a:endParaRPr kumimoji="1" lang="en-US" altLang="ja-JP" dirty="0"/>
          </a:p>
          <a:p>
            <a:pPr marL="285750" indent="-285750">
              <a:buFont typeface="Wingdings" panose="05000000000000000000" pitchFamily="2" charset="2"/>
              <a:buChar char="ü"/>
            </a:pPr>
            <a:r>
              <a:rPr kumimoji="1" lang="ja-JP" altLang="en-US" sz="2000" b="1" u="sng" dirty="0">
                <a:latin typeface="BIZ UDPゴシック" panose="020B0400000000000000" pitchFamily="50" charset="-128"/>
                <a:ea typeface="BIZ UDPゴシック" panose="020B0400000000000000" pitchFamily="50" charset="-128"/>
              </a:rPr>
              <a:t>実効性</a:t>
            </a:r>
            <a:endParaRPr kumimoji="1" lang="en-US" altLang="ja-JP" sz="2000" b="1" u="sng"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ü"/>
            </a:pPr>
            <a:endParaRPr kumimoji="1" lang="en-US" altLang="ja-JP" sz="2000" b="1" u="sng"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→家具固定化の訪問サポート（特に高齢者）</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→スタンドパイプの導入・訓練</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→全戸配布防災マニュアル作成</a:t>
            </a:r>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p>
          <a:p>
            <a:pPr marL="285750" indent="-285750">
              <a:buFont typeface="Wingdings" panose="05000000000000000000" pitchFamily="2" charset="2"/>
              <a:buChar char="ü"/>
            </a:pPr>
            <a:r>
              <a:rPr kumimoji="1" lang="ja-JP" altLang="en-US" sz="2000" b="1" u="sng" dirty="0">
                <a:latin typeface="BIZ UDPゴシック" panose="020B0400000000000000" pitchFamily="50" charset="-128"/>
                <a:ea typeface="BIZ UDPゴシック" panose="020B0400000000000000" pitchFamily="50" charset="-128"/>
              </a:rPr>
              <a:t>防災会メンバーの知見</a:t>
            </a:r>
            <a:endParaRPr kumimoji="1" lang="en-US" altLang="ja-JP" sz="2000" b="1" u="sng"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ü"/>
            </a:pPr>
            <a:endParaRPr kumimoji="1" lang="en-US" altLang="ja-JP" sz="2000" b="1" u="sng"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→外部とのパイプつくり＝我孫子市自主防災連絡協議会・あび北フォーラム参加</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→防災士資格</a:t>
            </a:r>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p>
          <a:p>
            <a:pPr marL="285750" indent="-285750">
              <a:buFont typeface="Wingdings" panose="05000000000000000000" pitchFamily="2" charset="2"/>
              <a:buChar char="ü"/>
            </a:pPr>
            <a:r>
              <a:rPr kumimoji="1" lang="ja-JP" altLang="en-US" sz="2000" b="1" u="sng" dirty="0">
                <a:latin typeface="BIZ UDPゴシック" panose="020B0400000000000000" pitchFamily="50" charset="-128"/>
                <a:ea typeface="BIZ UDPゴシック" panose="020B0400000000000000" pitchFamily="50" charset="-128"/>
              </a:rPr>
              <a:t>防災会メンバーの高齢化</a:t>
            </a:r>
            <a:endParaRPr kumimoji="1" lang="en-US" altLang="ja-JP" sz="2000" b="1" u="sng"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ü"/>
            </a:pPr>
            <a:endParaRPr kumimoji="1" lang="en-US" altLang="ja-JP" sz="2000" b="1" u="sng"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→次世代へのバトンタッチ（拘束時間を減らす）</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→女性メンバー（ふれあいネットワークとの協業化）</a:t>
            </a:r>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ü"/>
            </a:pPr>
            <a:endParaRPr kumimoji="1" lang="ja-JP" altLang="en-US" dirty="0"/>
          </a:p>
        </p:txBody>
      </p:sp>
    </p:spTree>
    <p:extLst>
      <p:ext uri="{BB962C8B-B14F-4D97-AF65-F5344CB8AC3E}">
        <p14:creationId xmlns:p14="http://schemas.microsoft.com/office/powerpoint/2010/main" val="285656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によって生成されたコンテンツは間違っている可能性があります。">
            <a:extLst>
              <a:ext uri="{FF2B5EF4-FFF2-40B4-BE49-F238E27FC236}">
                <a16:creationId xmlns:a16="http://schemas.microsoft.com/office/drawing/2014/main" id="{C45E9835-7EB2-7FC1-2A60-571BD36D8A5C}"/>
              </a:ext>
            </a:extLst>
          </p:cNvPr>
          <p:cNvPicPr>
            <a:picLocks noChangeAspect="1"/>
          </p:cNvPicPr>
          <p:nvPr/>
        </p:nvPicPr>
        <p:blipFill>
          <a:blip r:embed="rId2"/>
          <a:stretch>
            <a:fillRect/>
          </a:stretch>
        </p:blipFill>
        <p:spPr>
          <a:xfrm>
            <a:off x="890747" y="939800"/>
            <a:ext cx="4103947" cy="5654327"/>
          </a:xfrm>
          <a:prstGeom prst="rect">
            <a:avLst/>
          </a:prstGeom>
        </p:spPr>
      </p:pic>
      <p:graphicFrame>
        <p:nvGraphicFramePr>
          <p:cNvPr id="6" name="オブジェクト 5">
            <a:extLst>
              <a:ext uri="{FF2B5EF4-FFF2-40B4-BE49-F238E27FC236}">
                <a16:creationId xmlns:a16="http://schemas.microsoft.com/office/drawing/2014/main" id="{7CD56430-5928-157D-CDD9-69CC2EEDED44}"/>
              </a:ext>
            </a:extLst>
          </p:cNvPr>
          <p:cNvGraphicFramePr>
            <a:graphicFrameLocks noChangeAspect="1"/>
          </p:cNvGraphicFramePr>
          <p:nvPr>
            <p:extLst>
              <p:ext uri="{D42A27DB-BD31-4B8C-83A1-F6EECF244321}">
                <p14:modId xmlns:p14="http://schemas.microsoft.com/office/powerpoint/2010/main" val="1844305752"/>
              </p:ext>
            </p:extLst>
          </p:nvPr>
        </p:nvGraphicFramePr>
        <p:xfrm>
          <a:off x="4211369" y="939800"/>
          <a:ext cx="8488066" cy="5654843"/>
        </p:xfrm>
        <a:graphic>
          <a:graphicData uri="http://schemas.openxmlformats.org/presentationml/2006/ole">
            <mc:AlternateContent xmlns:mc="http://schemas.openxmlformats.org/markup-compatibility/2006">
              <mc:Choice xmlns:v="urn:schemas-microsoft-com:vml" Requires="v">
                <p:oleObj name="Document" r:id="rId3" imgW="13413788" imgH="8936119" progId="Word.Document.12">
                  <p:embed/>
                </p:oleObj>
              </mc:Choice>
              <mc:Fallback>
                <p:oleObj name="Document" r:id="rId3" imgW="13413788" imgH="8936119" progId="Word.Document.12">
                  <p:embed/>
                  <p:pic>
                    <p:nvPicPr>
                      <p:cNvPr id="0" name=""/>
                      <p:cNvPicPr/>
                      <p:nvPr/>
                    </p:nvPicPr>
                    <p:blipFill>
                      <a:blip r:embed="rId4"/>
                      <a:stretch>
                        <a:fillRect/>
                      </a:stretch>
                    </p:blipFill>
                    <p:spPr>
                      <a:xfrm>
                        <a:off x="4211369" y="939800"/>
                        <a:ext cx="8488066" cy="5654843"/>
                      </a:xfrm>
                      <a:prstGeom prst="rect">
                        <a:avLst/>
                      </a:prstGeom>
                    </p:spPr>
                  </p:pic>
                </p:oleObj>
              </mc:Fallback>
            </mc:AlternateContent>
          </a:graphicData>
        </a:graphic>
      </p:graphicFrame>
      <p:sp>
        <p:nvSpPr>
          <p:cNvPr id="7" name="テキスト ボックス 6">
            <a:extLst>
              <a:ext uri="{FF2B5EF4-FFF2-40B4-BE49-F238E27FC236}">
                <a16:creationId xmlns:a16="http://schemas.microsoft.com/office/drawing/2014/main" id="{324A0A24-3C2D-1CBE-2233-CC693EAC23A9}"/>
              </a:ext>
            </a:extLst>
          </p:cNvPr>
          <p:cNvSpPr txBox="1"/>
          <p:nvPr/>
        </p:nvSpPr>
        <p:spPr>
          <a:xfrm>
            <a:off x="3857686" y="263357"/>
            <a:ext cx="4166525" cy="400110"/>
          </a:xfrm>
          <a:prstGeom prst="rect">
            <a:avLst/>
          </a:prstGeom>
          <a:noFill/>
        </p:spPr>
        <p:txBody>
          <a:bodyPr wrap="none" rtlCol="0">
            <a:spAutoFit/>
          </a:bodyPr>
          <a:lstStyle/>
          <a:p>
            <a:r>
              <a:rPr kumimoji="1" lang="en-US" altLang="ja-JP" sz="2000" dirty="0">
                <a:latin typeface="BIZ UDPゴシック" panose="020B0400000000000000" pitchFamily="50" charset="-128"/>
                <a:ea typeface="BIZ UDPゴシック" panose="020B0400000000000000" pitchFamily="50" charset="-128"/>
              </a:rPr>
              <a:t>R4</a:t>
            </a:r>
            <a:r>
              <a:rPr kumimoji="1" lang="ja-JP" altLang="en-US" sz="2000" dirty="0">
                <a:latin typeface="BIZ UDPゴシック" panose="020B0400000000000000" pitchFamily="50" charset="-128"/>
                <a:ea typeface="BIZ UDPゴシック" panose="020B0400000000000000" pitchFamily="50" charset="-128"/>
              </a:rPr>
              <a:t>年防災訓練告知＋全戸配布資料</a:t>
            </a:r>
          </a:p>
        </p:txBody>
      </p:sp>
    </p:spTree>
    <p:extLst>
      <p:ext uri="{BB962C8B-B14F-4D97-AF65-F5344CB8AC3E}">
        <p14:creationId xmlns:p14="http://schemas.microsoft.com/office/powerpoint/2010/main" val="161704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a:hlinkClick r:id="" action="ppaction://ole?verb=0"/>
            <a:extLst>
              <a:ext uri="{FF2B5EF4-FFF2-40B4-BE49-F238E27FC236}">
                <a16:creationId xmlns:a16="http://schemas.microsoft.com/office/drawing/2014/main" id="{1BFD8F46-9CAF-4A90-7DCE-3B6450E4FEC4}"/>
              </a:ext>
            </a:extLst>
          </p:cNvPr>
          <p:cNvGraphicFramePr>
            <a:graphicFrameLocks noChangeAspect="1"/>
          </p:cNvGraphicFramePr>
          <p:nvPr>
            <p:extLst>
              <p:ext uri="{D42A27DB-BD31-4B8C-83A1-F6EECF244321}">
                <p14:modId xmlns:p14="http://schemas.microsoft.com/office/powerpoint/2010/main" val="2065172875"/>
              </p:ext>
            </p:extLst>
          </p:nvPr>
        </p:nvGraphicFramePr>
        <p:xfrm>
          <a:off x="172803" y="978568"/>
          <a:ext cx="3918291" cy="5542547"/>
        </p:xfrm>
        <a:graphic>
          <a:graphicData uri="http://schemas.openxmlformats.org/presentationml/2006/ole">
            <mc:AlternateContent xmlns:mc="http://schemas.openxmlformats.org/markup-compatibility/2006">
              <mc:Choice xmlns:v="urn:schemas-microsoft-com:vml" Requires="v">
                <p:oleObj name="Presentation" r:id="rId2" imgW="3779562" imgH="5346192" progId="PowerPoint.Show.12">
                  <p:embed/>
                </p:oleObj>
              </mc:Choice>
              <mc:Fallback>
                <p:oleObj name="Presentation" r:id="rId2" imgW="3779562" imgH="5346192" progId="PowerPoint.Show.12">
                  <p:embed/>
                  <p:pic>
                    <p:nvPicPr>
                      <p:cNvPr id="0" name=""/>
                      <p:cNvPicPr/>
                      <p:nvPr/>
                    </p:nvPicPr>
                    <p:blipFill>
                      <a:blip r:embed="rId3"/>
                      <a:stretch>
                        <a:fillRect/>
                      </a:stretch>
                    </p:blipFill>
                    <p:spPr>
                      <a:xfrm>
                        <a:off x="172803" y="978568"/>
                        <a:ext cx="3918291" cy="5542547"/>
                      </a:xfrm>
                      <a:prstGeom prst="rect">
                        <a:avLst/>
                      </a:prstGeom>
                    </p:spPr>
                  </p:pic>
                </p:oleObj>
              </mc:Fallback>
            </mc:AlternateContent>
          </a:graphicData>
        </a:graphic>
      </p:graphicFrame>
      <p:pic>
        <p:nvPicPr>
          <p:cNvPr id="6" name="図 5"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C1581EB6-6C79-76FA-AE84-78C9FE958784}"/>
              </a:ext>
            </a:extLst>
          </p:cNvPr>
          <p:cNvPicPr>
            <a:picLocks noChangeAspect="1"/>
          </p:cNvPicPr>
          <p:nvPr/>
        </p:nvPicPr>
        <p:blipFill>
          <a:blip r:embed="rId4"/>
          <a:stretch>
            <a:fillRect/>
          </a:stretch>
        </p:blipFill>
        <p:spPr>
          <a:xfrm>
            <a:off x="5171973" y="237690"/>
            <a:ext cx="6105629" cy="3437964"/>
          </a:xfrm>
          <a:prstGeom prst="rect">
            <a:avLst/>
          </a:prstGeom>
        </p:spPr>
      </p:pic>
      <p:pic>
        <p:nvPicPr>
          <p:cNvPr id="8" name="図 7" descr="テキスト が含まれている画像&#10;&#10;AI によって生成されたコンテンツは間違っている可能性があります。">
            <a:extLst>
              <a:ext uri="{FF2B5EF4-FFF2-40B4-BE49-F238E27FC236}">
                <a16:creationId xmlns:a16="http://schemas.microsoft.com/office/drawing/2014/main" id="{5CED9958-F547-94DA-865E-F08358448BE7}"/>
              </a:ext>
            </a:extLst>
          </p:cNvPr>
          <p:cNvPicPr>
            <a:picLocks noChangeAspect="1"/>
          </p:cNvPicPr>
          <p:nvPr/>
        </p:nvPicPr>
        <p:blipFill>
          <a:blip r:embed="rId5"/>
          <a:stretch>
            <a:fillRect/>
          </a:stretch>
        </p:blipFill>
        <p:spPr>
          <a:xfrm>
            <a:off x="6248162" y="2816969"/>
            <a:ext cx="5710650" cy="3207653"/>
          </a:xfrm>
          <a:prstGeom prst="rect">
            <a:avLst/>
          </a:prstGeom>
        </p:spPr>
      </p:pic>
      <p:pic>
        <p:nvPicPr>
          <p:cNvPr id="10" name="図 9" descr="ダイアグラム, タイムライン&#10;&#10;AI によって生成されたコンテンツは間違っている可能性があります。">
            <a:extLst>
              <a:ext uri="{FF2B5EF4-FFF2-40B4-BE49-F238E27FC236}">
                <a16:creationId xmlns:a16="http://schemas.microsoft.com/office/drawing/2014/main" id="{9F0600ED-D959-E59F-8EDE-B454815F2532}"/>
              </a:ext>
            </a:extLst>
          </p:cNvPr>
          <p:cNvPicPr>
            <a:picLocks noChangeAspect="1"/>
          </p:cNvPicPr>
          <p:nvPr/>
        </p:nvPicPr>
        <p:blipFill>
          <a:blip r:embed="rId6"/>
          <a:stretch>
            <a:fillRect/>
          </a:stretch>
        </p:blipFill>
        <p:spPr>
          <a:xfrm>
            <a:off x="4229575" y="3560062"/>
            <a:ext cx="5345317" cy="3217761"/>
          </a:xfrm>
          <a:prstGeom prst="rect">
            <a:avLst/>
          </a:prstGeom>
        </p:spPr>
      </p:pic>
      <p:sp>
        <p:nvSpPr>
          <p:cNvPr id="11" name="テキスト ボックス 10">
            <a:extLst>
              <a:ext uri="{FF2B5EF4-FFF2-40B4-BE49-F238E27FC236}">
                <a16:creationId xmlns:a16="http://schemas.microsoft.com/office/drawing/2014/main" id="{62FC4D76-E7D1-B2DA-074C-198E22E2BA03}"/>
              </a:ext>
            </a:extLst>
          </p:cNvPr>
          <p:cNvSpPr txBox="1"/>
          <p:nvPr/>
        </p:nvSpPr>
        <p:spPr>
          <a:xfrm>
            <a:off x="914400" y="237690"/>
            <a:ext cx="3730508" cy="461665"/>
          </a:xfrm>
          <a:prstGeom prst="rect">
            <a:avLst/>
          </a:prstGeom>
          <a:noFill/>
        </p:spPr>
        <p:txBody>
          <a:bodyPr wrap="none" rtlCol="0">
            <a:spAutoFit/>
          </a:bodyPr>
          <a:lstStyle/>
          <a:p>
            <a:r>
              <a:rPr kumimoji="1" lang="en-US" altLang="ja-JP" sz="2400" b="1" dirty="0">
                <a:latin typeface="BIZ UDPゴシック" panose="020B0400000000000000" pitchFamily="50" charset="-128"/>
                <a:ea typeface="BIZ UDPゴシック" panose="020B0400000000000000" pitchFamily="50" charset="-128"/>
              </a:rPr>
              <a:t>06</a:t>
            </a:r>
            <a:r>
              <a:rPr kumimoji="1" lang="ja-JP" altLang="en-US" sz="2400" b="1" dirty="0">
                <a:latin typeface="BIZ UDPゴシック" panose="020B0400000000000000" pitchFamily="50" charset="-128"/>
                <a:ea typeface="BIZ UDPゴシック" panose="020B0400000000000000" pitchFamily="50" charset="-128"/>
              </a:rPr>
              <a:t>防災訓練全戸配布資料</a:t>
            </a:r>
          </a:p>
        </p:txBody>
      </p:sp>
    </p:spTree>
    <p:extLst>
      <p:ext uri="{BB962C8B-B14F-4D97-AF65-F5344CB8AC3E}">
        <p14:creationId xmlns:p14="http://schemas.microsoft.com/office/powerpoint/2010/main" val="70991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a:extLst>
              <a:ext uri="{FF2B5EF4-FFF2-40B4-BE49-F238E27FC236}">
                <a16:creationId xmlns:a16="http://schemas.microsoft.com/office/drawing/2014/main" id="{A836975D-2651-2025-5E35-D5B68260753C}"/>
              </a:ext>
            </a:extLst>
          </p:cNvPr>
          <p:cNvGraphicFramePr>
            <a:graphicFrameLocks noChangeAspect="1"/>
          </p:cNvGraphicFramePr>
          <p:nvPr>
            <p:extLst>
              <p:ext uri="{D42A27DB-BD31-4B8C-83A1-F6EECF244321}">
                <p14:modId xmlns:p14="http://schemas.microsoft.com/office/powerpoint/2010/main" val="1009560956"/>
              </p:ext>
            </p:extLst>
          </p:nvPr>
        </p:nvGraphicFramePr>
        <p:xfrm>
          <a:off x="6314536" y="440462"/>
          <a:ext cx="4301284" cy="6215192"/>
        </p:xfrm>
        <a:graphic>
          <a:graphicData uri="http://schemas.openxmlformats.org/presentationml/2006/ole">
            <mc:AlternateContent xmlns:mc="http://schemas.openxmlformats.org/markup-compatibility/2006">
              <mc:Choice xmlns:v="urn:schemas-microsoft-com:vml" Requires="v">
                <p:oleObj name="Document" r:id="rId2" imgW="6647480" imgH="9602575" progId="Word.Document.12">
                  <p:embed/>
                </p:oleObj>
              </mc:Choice>
              <mc:Fallback>
                <p:oleObj name="Document" r:id="rId2" imgW="6647480" imgH="9602575" progId="Word.Document.12">
                  <p:embed/>
                  <p:pic>
                    <p:nvPicPr>
                      <p:cNvPr id="0" name=""/>
                      <p:cNvPicPr/>
                      <p:nvPr/>
                    </p:nvPicPr>
                    <p:blipFill>
                      <a:blip r:embed="rId3"/>
                      <a:stretch>
                        <a:fillRect/>
                      </a:stretch>
                    </p:blipFill>
                    <p:spPr>
                      <a:xfrm>
                        <a:off x="6314536" y="440462"/>
                        <a:ext cx="4301284" cy="6215192"/>
                      </a:xfrm>
                      <a:prstGeom prst="rect">
                        <a:avLst/>
                      </a:prstGeom>
                    </p:spPr>
                  </p:pic>
                </p:oleObj>
              </mc:Fallback>
            </mc:AlternateContent>
          </a:graphicData>
        </a:graphic>
      </p:graphicFrame>
      <p:graphicFrame>
        <p:nvGraphicFramePr>
          <p:cNvPr id="8" name="オブジェクト 7">
            <a:extLst>
              <a:ext uri="{FF2B5EF4-FFF2-40B4-BE49-F238E27FC236}">
                <a16:creationId xmlns:a16="http://schemas.microsoft.com/office/drawing/2014/main" id="{35E86D66-BF63-EB48-5067-B7983A8C0A85}"/>
              </a:ext>
            </a:extLst>
          </p:cNvPr>
          <p:cNvGraphicFramePr>
            <a:graphicFrameLocks noChangeAspect="1"/>
          </p:cNvGraphicFramePr>
          <p:nvPr>
            <p:extLst>
              <p:ext uri="{D42A27DB-BD31-4B8C-83A1-F6EECF244321}">
                <p14:modId xmlns:p14="http://schemas.microsoft.com/office/powerpoint/2010/main" val="474832581"/>
              </p:ext>
            </p:extLst>
          </p:nvPr>
        </p:nvGraphicFramePr>
        <p:xfrm>
          <a:off x="795662" y="673278"/>
          <a:ext cx="4043756" cy="5982376"/>
        </p:xfrm>
        <a:graphic>
          <a:graphicData uri="http://schemas.openxmlformats.org/presentationml/2006/ole">
            <mc:AlternateContent xmlns:mc="http://schemas.openxmlformats.org/markup-compatibility/2006">
              <mc:Choice xmlns:v="urn:schemas-microsoft-com:vml" Requires="v">
                <p:oleObj name="Document" r:id="rId4" imgW="6647480" imgH="9831207" progId="Word.Document.12">
                  <p:embed/>
                </p:oleObj>
              </mc:Choice>
              <mc:Fallback>
                <p:oleObj name="Document" r:id="rId4" imgW="6647480" imgH="9831207" progId="Word.Document.12">
                  <p:embed/>
                  <p:pic>
                    <p:nvPicPr>
                      <p:cNvPr id="0" name=""/>
                      <p:cNvPicPr/>
                      <p:nvPr/>
                    </p:nvPicPr>
                    <p:blipFill>
                      <a:blip r:embed="rId5"/>
                      <a:stretch>
                        <a:fillRect/>
                      </a:stretch>
                    </p:blipFill>
                    <p:spPr>
                      <a:xfrm>
                        <a:off x="795662" y="673278"/>
                        <a:ext cx="4043756" cy="5982376"/>
                      </a:xfrm>
                      <a:prstGeom prst="rect">
                        <a:avLst/>
                      </a:prstGeom>
                    </p:spPr>
                  </p:pic>
                </p:oleObj>
              </mc:Fallback>
            </mc:AlternateContent>
          </a:graphicData>
        </a:graphic>
      </p:graphicFrame>
      <p:sp>
        <p:nvSpPr>
          <p:cNvPr id="9" name="テキスト ボックス 8">
            <a:extLst>
              <a:ext uri="{FF2B5EF4-FFF2-40B4-BE49-F238E27FC236}">
                <a16:creationId xmlns:a16="http://schemas.microsoft.com/office/drawing/2014/main" id="{9D82329C-3F17-F978-DB97-9FF12F790476}"/>
              </a:ext>
            </a:extLst>
          </p:cNvPr>
          <p:cNvSpPr txBox="1"/>
          <p:nvPr/>
        </p:nvSpPr>
        <p:spPr>
          <a:xfrm>
            <a:off x="2443075" y="71130"/>
            <a:ext cx="6037230" cy="400110"/>
          </a:xfrm>
          <a:prstGeom prst="rect">
            <a:avLst/>
          </a:prstGeom>
          <a:noFill/>
        </p:spPr>
        <p:txBody>
          <a:bodyPr wrap="none" rtlCol="0">
            <a:spAutoFit/>
          </a:bodyPr>
          <a:lstStyle/>
          <a:p>
            <a:r>
              <a:rPr kumimoji="1" lang="ja-JP" altLang="en-US" sz="2000" b="1" dirty="0">
                <a:latin typeface="BIZ UDPゴシック" panose="020B0400000000000000" pitchFamily="50" charset="-128"/>
                <a:ea typeface="BIZ UDPゴシック" panose="020B0400000000000000" pitchFamily="50" charset="-128"/>
              </a:rPr>
              <a:t>令和１年防災センター＋寅さんミュージアム募集告知</a:t>
            </a:r>
          </a:p>
        </p:txBody>
      </p:sp>
    </p:spTree>
    <p:extLst>
      <p:ext uri="{BB962C8B-B14F-4D97-AF65-F5344CB8AC3E}">
        <p14:creationId xmlns:p14="http://schemas.microsoft.com/office/powerpoint/2010/main" val="2803318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a:extLst>
              <a:ext uri="{FF2B5EF4-FFF2-40B4-BE49-F238E27FC236}">
                <a16:creationId xmlns:a16="http://schemas.microsoft.com/office/drawing/2014/main" id="{8B633F65-A15A-635D-CE5E-0FEEBC62AEDE}"/>
              </a:ext>
            </a:extLst>
          </p:cNvPr>
          <p:cNvGraphicFramePr>
            <a:graphicFrameLocks noChangeAspect="1"/>
          </p:cNvGraphicFramePr>
          <p:nvPr>
            <p:extLst>
              <p:ext uri="{D42A27DB-BD31-4B8C-83A1-F6EECF244321}">
                <p14:modId xmlns:p14="http://schemas.microsoft.com/office/powerpoint/2010/main" val="3365623675"/>
              </p:ext>
            </p:extLst>
          </p:nvPr>
        </p:nvGraphicFramePr>
        <p:xfrm>
          <a:off x="2456523" y="1"/>
          <a:ext cx="5177854" cy="7326708"/>
        </p:xfrm>
        <a:graphic>
          <a:graphicData uri="http://schemas.openxmlformats.org/presentationml/2006/ole">
            <mc:AlternateContent xmlns:mc="http://schemas.openxmlformats.org/markup-compatibility/2006">
              <mc:Choice xmlns:v="urn:schemas-microsoft-com:vml" Requires="v">
                <p:oleObj name="Acrobat Document" r:id="rId2" imgW="5667363" imgH="8020022" progId="Acrobat.Document.DC">
                  <p:embed/>
                </p:oleObj>
              </mc:Choice>
              <mc:Fallback>
                <p:oleObj name="Acrobat Document" r:id="rId2" imgW="5667363" imgH="8020022" progId="Acrobat.Document.DC">
                  <p:embed/>
                  <p:pic>
                    <p:nvPicPr>
                      <p:cNvPr id="0" name=""/>
                      <p:cNvPicPr/>
                      <p:nvPr/>
                    </p:nvPicPr>
                    <p:blipFill>
                      <a:blip r:embed="rId3"/>
                      <a:stretch>
                        <a:fillRect/>
                      </a:stretch>
                    </p:blipFill>
                    <p:spPr>
                      <a:xfrm>
                        <a:off x="2456523" y="1"/>
                        <a:ext cx="5177854" cy="7326708"/>
                      </a:xfrm>
                      <a:prstGeom prst="rect">
                        <a:avLst/>
                      </a:prstGeom>
                    </p:spPr>
                  </p:pic>
                </p:oleObj>
              </mc:Fallback>
            </mc:AlternateContent>
          </a:graphicData>
        </a:graphic>
      </p:graphicFrame>
    </p:spTree>
    <p:extLst>
      <p:ext uri="{BB962C8B-B14F-4D97-AF65-F5344CB8AC3E}">
        <p14:creationId xmlns:p14="http://schemas.microsoft.com/office/powerpoint/2010/main" val="1018071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手紙&#10;&#10;AI によって生成されたコンテンツは間違っている可能性があります。">
            <a:extLst>
              <a:ext uri="{FF2B5EF4-FFF2-40B4-BE49-F238E27FC236}">
                <a16:creationId xmlns:a16="http://schemas.microsoft.com/office/drawing/2014/main" id="{FEB10BD5-FA46-2525-7FA4-2FE1DE414161}"/>
              </a:ext>
            </a:extLst>
          </p:cNvPr>
          <p:cNvPicPr>
            <a:picLocks noChangeAspect="1"/>
          </p:cNvPicPr>
          <p:nvPr/>
        </p:nvPicPr>
        <p:blipFill>
          <a:blip r:embed="rId2"/>
          <a:stretch>
            <a:fillRect/>
          </a:stretch>
        </p:blipFill>
        <p:spPr>
          <a:xfrm rot="5400000">
            <a:off x="-325355" y="1005378"/>
            <a:ext cx="6540968" cy="4905726"/>
          </a:xfrm>
          <a:prstGeom prst="rect">
            <a:avLst/>
          </a:prstGeom>
        </p:spPr>
      </p:pic>
      <p:sp>
        <p:nvSpPr>
          <p:cNvPr id="4" name="テキスト ボックス 3">
            <a:extLst>
              <a:ext uri="{FF2B5EF4-FFF2-40B4-BE49-F238E27FC236}">
                <a16:creationId xmlns:a16="http://schemas.microsoft.com/office/drawing/2014/main" id="{202DB72A-D6E4-D1E3-984B-449D0D927609}"/>
              </a:ext>
            </a:extLst>
          </p:cNvPr>
          <p:cNvSpPr txBox="1"/>
          <p:nvPr/>
        </p:nvSpPr>
        <p:spPr>
          <a:xfrm>
            <a:off x="6794009" y="169277"/>
            <a:ext cx="3781805" cy="461665"/>
          </a:xfrm>
          <a:prstGeom prst="rect">
            <a:avLst/>
          </a:prstGeom>
          <a:noFill/>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避難行動要支援者フォロー</a:t>
            </a:r>
          </a:p>
        </p:txBody>
      </p:sp>
      <p:sp>
        <p:nvSpPr>
          <p:cNvPr id="5" name="テキスト ボックス 4">
            <a:extLst>
              <a:ext uri="{FF2B5EF4-FFF2-40B4-BE49-F238E27FC236}">
                <a16:creationId xmlns:a16="http://schemas.microsoft.com/office/drawing/2014/main" id="{5822E738-5D2C-83FB-2A75-4D5B3D5F2538}"/>
              </a:ext>
            </a:extLst>
          </p:cNvPr>
          <p:cNvSpPr txBox="1"/>
          <p:nvPr/>
        </p:nvSpPr>
        <p:spPr>
          <a:xfrm>
            <a:off x="5561162" y="1319841"/>
            <a:ext cx="6094938" cy="1754326"/>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１行政発要支援者名簿（約１５名）：防災会管理</a:t>
            </a:r>
            <a:endParaRPr kumimoji="1" lang="en-US" altLang="ja-JP" b="1" dirty="0">
              <a:latin typeface="BIZ UDPゴシック" panose="020B0400000000000000" pitchFamily="50" charset="-128"/>
              <a:ea typeface="BIZ UDPゴシック" panose="020B0400000000000000" pitchFamily="50" charset="-128"/>
            </a:endParaRPr>
          </a:p>
          <a:p>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２町内その他高齢者等　（約２０名</a:t>
            </a:r>
            <a:r>
              <a:rPr kumimoji="1" lang="en-US" altLang="ja-JP" b="1" dirty="0">
                <a:latin typeface="BIZ UDPゴシック" panose="020B0400000000000000" pitchFamily="50" charset="-128"/>
                <a:ea typeface="BIZ UDPゴシック" panose="020B0400000000000000" pitchFamily="50" charset="-128"/>
              </a:rPr>
              <a:t> </a:t>
            </a:r>
            <a:r>
              <a:rPr kumimoji="1" lang="ja-JP" altLang="en-US" b="1" dirty="0">
                <a:latin typeface="BIZ UDPゴシック" panose="020B0400000000000000" pitchFamily="50" charset="-128"/>
                <a:ea typeface="BIZ UDPゴシック" panose="020B0400000000000000" pitchFamily="50" charset="-128"/>
              </a:rPr>
              <a:t>）：</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b="1" dirty="0">
                <a:latin typeface="BIZ UDPゴシック" panose="020B0400000000000000" pitchFamily="50" charset="-128"/>
                <a:ea typeface="BIZ UDPゴシック" panose="020B0400000000000000" pitchFamily="50" charset="-128"/>
              </a:rPr>
              <a:t>ふれあいネット・民生委員管理</a:t>
            </a:r>
            <a:r>
              <a:rPr kumimoji="1" lang="ja-JP" altLang="en-US" dirty="0">
                <a:latin typeface="BIZ UDPゴシック" panose="020B0400000000000000" pitchFamily="50" charset="-128"/>
                <a:ea typeface="BIZ UDPゴシック" panose="020B0400000000000000" pitchFamily="50" charset="-128"/>
              </a:rPr>
              <a:t>（日頃の孤独死等防止）</a:t>
            </a:r>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年２回のリスト更新時に</a:t>
            </a:r>
            <a:r>
              <a:rPr kumimoji="1" lang="ja-JP" altLang="en-US" b="1" dirty="0">
                <a:solidFill>
                  <a:srgbClr val="FF0000"/>
                </a:solidFill>
                <a:latin typeface="BIZ UDPゴシック" panose="020B0400000000000000" pitchFamily="50" charset="-128"/>
                <a:ea typeface="BIZ UDPゴシック" panose="020B0400000000000000" pitchFamily="50" charset="-128"/>
              </a:rPr>
              <a:t>訪問の上個別計画表</a:t>
            </a:r>
            <a:r>
              <a:rPr kumimoji="1" lang="ja-JP" altLang="en-US" dirty="0">
                <a:latin typeface="BIZ UDPゴシック" panose="020B0400000000000000" pitchFamily="50" charset="-128"/>
                <a:ea typeface="BIZ UDPゴシック" panose="020B0400000000000000" pitchFamily="50" charset="-128"/>
              </a:rPr>
              <a:t>の見直し・策定</a:t>
            </a:r>
          </a:p>
        </p:txBody>
      </p:sp>
      <p:sp>
        <p:nvSpPr>
          <p:cNvPr id="6" name="矢印: 下 5">
            <a:extLst>
              <a:ext uri="{FF2B5EF4-FFF2-40B4-BE49-F238E27FC236}">
                <a16:creationId xmlns:a16="http://schemas.microsoft.com/office/drawing/2014/main" id="{12D11AF1-D72D-25FA-7D61-6D9CBDFAED57}"/>
              </a:ext>
            </a:extLst>
          </p:cNvPr>
          <p:cNvSpPr/>
          <p:nvPr/>
        </p:nvSpPr>
        <p:spPr>
          <a:xfrm>
            <a:off x="8098314" y="3185079"/>
            <a:ext cx="586597" cy="5463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DDE401F-C327-9198-37CF-9565E49F8EC6}"/>
              </a:ext>
            </a:extLst>
          </p:cNvPr>
          <p:cNvSpPr txBox="1"/>
          <p:nvPr/>
        </p:nvSpPr>
        <p:spPr>
          <a:xfrm>
            <a:off x="5464720" y="3976171"/>
            <a:ext cx="6139822" cy="646331"/>
          </a:xfrm>
          <a:prstGeom prst="rect">
            <a:avLst/>
          </a:prstGeom>
          <a:noFill/>
        </p:spPr>
        <p:txBody>
          <a:bodyPr wrap="none" rtlCol="0">
            <a:spAutoFit/>
          </a:bodyPr>
          <a:lstStyle/>
          <a:p>
            <a:r>
              <a:rPr kumimoji="1" lang="ja-JP" altLang="en-US" b="1" dirty="0">
                <a:solidFill>
                  <a:srgbClr val="FF0000"/>
                </a:solidFill>
                <a:latin typeface="BIZ UDPゴシック" panose="020B0400000000000000" pitchFamily="50" charset="-128"/>
                <a:ea typeface="BIZ UDPゴシック" panose="020B0400000000000000" pitchFamily="50" charset="-128"/>
              </a:rPr>
              <a:t>災害時に対策本部内で共有し原則同班内の本部員が対応</a:t>
            </a:r>
            <a:endParaRPr kumimoji="1" lang="en-US" altLang="ja-JP" b="1" dirty="0">
              <a:latin typeface="BIZ UDPゴシック" panose="020B0400000000000000" pitchFamily="50" charset="-128"/>
              <a:ea typeface="BIZ UDPゴシック" panose="020B0400000000000000" pitchFamily="50" charset="-128"/>
            </a:endParaRPr>
          </a:p>
          <a:p>
            <a:endParaRPr kumimoji="1" lang="en-US" altLang="ja-JP" dirty="0"/>
          </a:p>
        </p:txBody>
      </p:sp>
      <p:sp>
        <p:nvSpPr>
          <p:cNvPr id="8" name="テキスト ボックス 7">
            <a:extLst>
              <a:ext uri="{FF2B5EF4-FFF2-40B4-BE49-F238E27FC236}">
                <a16:creationId xmlns:a16="http://schemas.microsoft.com/office/drawing/2014/main" id="{1922063C-38A5-29A3-5A8B-178A0D0DD727}"/>
              </a:ext>
            </a:extLst>
          </p:cNvPr>
          <p:cNvSpPr txBox="1"/>
          <p:nvPr/>
        </p:nvSpPr>
        <p:spPr>
          <a:xfrm>
            <a:off x="5674713" y="4891828"/>
            <a:ext cx="5719836"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＊安否確認・避難情報提供・福祉避難所への車両輸送等</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個別計画に沿って支援行動をとる</a:t>
            </a:r>
          </a:p>
        </p:txBody>
      </p:sp>
    </p:spTree>
    <p:extLst>
      <p:ext uri="{BB962C8B-B14F-4D97-AF65-F5344CB8AC3E}">
        <p14:creationId xmlns:p14="http://schemas.microsoft.com/office/powerpoint/2010/main" val="2452577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hlinkClick r:id="rId2"/>
            <a:extLst>
              <a:ext uri="{FF2B5EF4-FFF2-40B4-BE49-F238E27FC236}">
                <a16:creationId xmlns:a16="http://schemas.microsoft.com/office/drawing/2014/main" id="{7131EBA8-8D95-325A-9946-22471154A85F}"/>
              </a:ext>
            </a:extLst>
          </p:cNvPr>
          <p:cNvSpPr txBox="1"/>
          <p:nvPr/>
        </p:nvSpPr>
        <p:spPr>
          <a:xfrm>
            <a:off x="438100" y="94902"/>
            <a:ext cx="10054049" cy="646331"/>
          </a:xfrm>
          <a:prstGeom prst="rect">
            <a:avLst/>
          </a:prstGeom>
          <a:noFill/>
        </p:spPr>
        <p:txBody>
          <a:bodyPr wrap="square" rtlCol="0">
            <a:spAutoFit/>
          </a:bodyPr>
          <a:lstStyle/>
          <a:p>
            <a:r>
              <a:rPr kumimoji="1" lang="ja-JP" altLang="en-US" sz="2000" b="1" dirty="0">
                <a:latin typeface="BIZ UDPゴシック" panose="020B0400000000000000" pitchFamily="50" charset="-128"/>
                <a:ea typeface="BIZ UDPゴシック" panose="020B0400000000000000" pitchFamily="50" charset="-128"/>
              </a:rPr>
              <a:t>水害（利根川氾濫）の影響と対応　</a:t>
            </a:r>
            <a:endParaRPr kumimoji="1" lang="en-US" altLang="ja-JP" sz="20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－国交省洪水シュミレーション－中央学院裏堤防決壊後の推移２</a:t>
            </a:r>
          </a:p>
        </p:txBody>
      </p:sp>
      <p:sp>
        <p:nvSpPr>
          <p:cNvPr id="16" name="テキスト ボックス 15">
            <a:extLst>
              <a:ext uri="{FF2B5EF4-FFF2-40B4-BE49-F238E27FC236}">
                <a16:creationId xmlns:a16="http://schemas.microsoft.com/office/drawing/2014/main" id="{A09DFED8-FF55-C077-7A3B-8AF3E3AE9525}"/>
              </a:ext>
            </a:extLst>
          </p:cNvPr>
          <p:cNvSpPr txBox="1"/>
          <p:nvPr/>
        </p:nvSpPr>
        <p:spPr>
          <a:xfrm>
            <a:off x="1319380" y="4859742"/>
            <a:ext cx="2408927" cy="338554"/>
          </a:xfrm>
          <a:prstGeom prst="rect">
            <a:avLst/>
          </a:prstGeom>
          <a:noFill/>
        </p:spPr>
        <p:txBody>
          <a:bodyPr wrap="square">
            <a:spAutoFit/>
          </a:bodyPr>
          <a:lstStyle/>
          <a:p>
            <a:r>
              <a:rPr kumimoji="1" lang="en-US" altLang="ja-JP" sz="1600" b="1" dirty="0">
                <a:latin typeface="BIZ UDPゴシック" panose="020B0400000000000000" pitchFamily="50" charset="-128"/>
                <a:ea typeface="BIZ UDPゴシック" panose="020B0400000000000000" pitchFamily="50" charset="-128"/>
              </a:rPr>
              <a:t>3 </a:t>
            </a:r>
            <a:r>
              <a:rPr kumimoji="1" lang="ja-JP" altLang="en-US" sz="1600" b="1" dirty="0">
                <a:latin typeface="BIZ UDPゴシック" panose="020B0400000000000000" pitchFamily="50" charset="-128"/>
                <a:ea typeface="BIZ UDPゴシック" panose="020B0400000000000000" pitchFamily="50" charset="-128"/>
              </a:rPr>
              <a:t>決壊後</a:t>
            </a:r>
            <a:r>
              <a:rPr kumimoji="1" lang="en-US" altLang="ja-JP" sz="1600" b="1" dirty="0">
                <a:latin typeface="BIZ UDPゴシック" panose="020B0400000000000000" pitchFamily="50" charset="-128"/>
                <a:ea typeface="BIZ UDPゴシック" panose="020B0400000000000000" pitchFamily="50" charset="-128"/>
              </a:rPr>
              <a:t>120</a:t>
            </a:r>
            <a:r>
              <a:rPr kumimoji="1" lang="ja-JP" altLang="en-US" sz="1600" b="1" dirty="0">
                <a:latin typeface="BIZ UDPゴシック" panose="020B0400000000000000" pitchFamily="50" charset="-128"/>
                <a:ea typeface="BIZ UDPゴシック" panose="020B0400000000000000" pitchFamily="50" charset="-128"/>
              </a:rPr>
              <a:t>分松園</a:t>
            </a:r>
          </a:p>
        </p:txBody>
      </p:sp>
      <p:pic>
        <p:nvPicPr>
          <p:cNvPr id="18" name="図 17" descr="マップ&#10;&#10;自動的に生成された説明">
            <a:extLst>
              <a:ext uri="{FF2B5EF4-FFF2-40B4-BE49-F238E27FC236}">
                <a16:creationId xmlns:a16="http://schemas.microsoft.com/office/drawing/2014/main" id="{FCED7BC3-A9C9-DAC0-1183-C20A95191103}"/>
              </a:ext>
            </a:extLst>
          </p:cNvPr>
          <p:cNvPicPr>
            <a:picLocks noChangeAspect="1"/>
          </p:cNvPicPr>
          <p:nvPr/>
        </p:nvPicPr>
        <p:blipFill>
          <a:blip r:embed="rId3"/>
          <a:stretch>
            <a:fillRect/>
          </a:stretch>
        </p:blipFill>
        <p:spPr>
          <a:xfrm>
            <a:off x="6360674" y="2406772"/>
            <a:ext cx="5604164" cy="3674853"/>
          </a:xfrm>
          <a:prstGeom prst="rect">
            <a:avLst/>
          </a:prstGeom>
        </p:spPr>
      </p:pic>
      <p:sp>
        <p:nvSpPr>
          <p:cNvPr id="20" name="テキスト ボックス 19">
            <a:extLst>
              <a:ext uri="{FF2B5EF4-FFF2-40B4-BE49-F238E27FC236}">
                <a16:creationId xmlns:a16="http://schemas.microsoft.com/office/drawing/2014/main" id="{216E399B-21BF-E037-AD82-AFDF29D4BF1F}"/>
              </a:ext>
            </a:extLst>
          </p:cNvPr>
          <p:cNvSpPr txBox="1"/>
          <p:nvPr/>
        </p:nvSpPr>
        <p:spPr>
          <a:xfrm>
            <a:off x="7193033" y="6320797"/>
            <a:ext cx="3935045" cy="338554"/>
          </a:xfrm>
          <a:prstGeom prst="rect">
            <a:avLst/>
          </a:prstGeom>
          <a:noFill/>
        </p:spPr>
        <p:txBody>
          <a:bodyPr wrap="square">
            <a:spAutoFit/>
          </a:bodyPr>
          <a:lstStyle/>
          <a:p>
            <a:r>
              <a:rPr kumimoji="1" lang="en-US" altLang="ja-JP" sz="1600" b="1" dirty="0">
                <a:latin typeface="BIZ UDPゴシック" panose="020B0400000000000000" pitchFamily="50" charset="-128"/>
                <a:ea typeface="BIZ UDPゴシック" panose="020B0400000000000000" pitchFamily="50" charset="-128"/>
              </a:rPr>
              <a:t>4 </a:t>
            </a:r>
            <a:r>
              <a:rPr kumimoji="1" lang="ja-JP" altLang="en-US" sz="1600" b="1" dirty="0">
                <a:latin typeface="BIZ UDPゴシック" panose="020B0400000000000000" pitchFamily="50" charset="-128"/>
                <a:ea typeface="BIZ UDPゴシック" panose="020B0400000000000000" pitchFamily="50" charset="-128"/>
              </a:rPr>
              <a:t>決壊後</a:t>
            </a:r>
            <a:r>
              <a:rPr kumimoji="1" lang="en-US" altLang="ja-JP" sz="1600" b="1" dirty="0">
                <a:latin typeface="BIZ UDPゴシック" panose="020B0400000000000000" pitchFamily="50" charset="-128"/>
                <a:ea typeface="BIZ UDPゴシック" panose="020B0400000000000000" pitchFamily="50" charset="-128"/>
              </a:rPr>
              <a:t>9</a:t>
            </a:r>
            <a:r>
              <a:rPr kumimoji="1" lang="ja-JP" altLang="en-US" sz="1600" b="1" dirty="0">
                <a:latin typeface="BIZ UDPゴシック" panose="020B0400000000000000" pitchFamily="50" charset="-128"/>
                <a:ea typeface="BIZ UDPゴシック" panose="020B0400000000000000" pitchFamily="50" charset="-128"/>
              </a:rPr>
              <a:t>時間～</a:t>
            </a:r>
            <a:r>
              <a:rPr kumimoji="1" lang="en-US" altLang="ja-JP" sz="1600" b="1" dirty="0">
                <a:latin typeface="BIZ UDPゴシック" panose="020B0400000000000000" pitchFamily="50" charset="-128"/>
                <a:ea typeface="BIZ UDPゴシック" panose="020B0400000000000000" pitchFamily="50" charset="-128"/>
              </a:rPr>
              <a:t>168</a:t>
            </a:r>
            <a:r>
              <a:rPr kumimoji="1" lang="ja-JP" altLang="en-US" sz="1600" b="1" dirty="0">
                <a:latin typeface="BIZ UDPゴシック" panose="020B0400000000000000" pitchFamily="50" charset="-128"/>
                <a:ea typeface="BIZ UDPゴシック" panose="020B0400000000000000" pitchFamily="50" charset="-128"/>
              </a:rPr>
              <a:t>時間（最長）松園</a:t>
            </a:r>
          </a:p>
        </p:txBody>
      </p:sp>
      <p:pic>
        <p:nvPicPr>
          <p:cNvPr id="22" name="図 21" descr="マップ&#10;&#10;自動的に生成された説明">
            <a:extLst>
              <a:ext uri="{FF2B5EF4-FFF2-40B4-BE49-F238E27FC236}">
                <a16:creationId xmlns:a16="http://schemas.microsoft.com/office/drawing/2014/main" id="{E893FE4E-A45E-9FF6-FB36-F65BF2468D21}"/>
              </a:ext>
            </a:extLst>
          </p:cNvPr>
          <p:cNvPicPr>
            <a:picLocks noChangeAspect="1"/>
          </p:cNvPicPr>
          <p:nvPr/>
        </p:nvPicPr>
        <p:blipFill>
          <a:blip r:embed="rId4"/>
          <a:stretch>
            <a:fillRect/>
          </a:stretch>
        </p:blipFill>
        <p:spPr>
          <a:xfrm>
            <a:off x="292384" y="881439"/>
            <a:ext cx="5897478" cy="3800581"/>
          </a:xfrm>
          <a:prstGeom prst="rect">
            <a:avLst/>
          </a:prstGeom>
        </p:spPr>
      </p:pic>
    </p:spTree>
    <p:extLst>
      <p:ext uri="{BB962C8B-B14F-4D97-AF65-F5344CB8AC3E}">
        <p14:creationId xmlns:p14="http://schemas.microsoft.com/office/powerpoint/2010/main" val="1324464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53612DE3-251F-CE3F-BC21-79B5DCDDC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4222"/>
            <a:ext cx="12192000" cy="3593381"/>
          </a:xfrm>
          <a:prstGeom prst="rect">
            <a:avLst/>
          </a:prstGeom>
          <a:ln w="28575">
            <a:noFill/>
          </a:ln>
        </p:spPr>
      </p:pic>
      <p:sp>
        <p:nvSpPr>
          <p:cNvPr id="6" name="四角形: 角を丸くする 5">
            <a:extLst>
              <a:ext uri="{FF2B5EF4-FFF2-40B4-BE49-F238E27FC236}">
                <a16:creationId xmlns:a16="http://schemas.microsoft.com/office/drawing/2014/main" id="{7152297B-924A-67AB-E857-7B699C0E0923}"/>
              </a:ext>
            </a:extLst>
          </p:cNvPr>
          <p:cNvSpPr/>
          <p:nvPr/>
        </p:nvSpPr>
        <p:spPr>
          <a:xfrm>
            <a:off x="3049977" y="2307615"/>
            <a:ext cx="814041" cy="3817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9F416280-09B1-0E0C-0310-DD31A2D2FB72}"/>
              </a:ext>
            </a:extLst>
          </p:cNvPr>
          <p:cNvSpPr/>
          <p:nvPr/>
        </p:nvSpPr>
        <p:spPr>
          <a:xfrm rot="20528688">
            <a:off x="4117456" y="2425448"/>
            <a:ext cx="1291369" cy="14809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DA6830CE-4A16-F472-0D7B-892A5FFB40B4}"/>
              </a:ext>
            </a:extLst>
          </p:cNvPr>
          <p:cNvSpPr/>
          <p:nvPr/>
        </p:nvSpPr>
        <p:spPr>
          <a:xfrm>
            <a:off x="8563890" y="2291743"/>
            <a:ext cx="881134" cy="3817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88BC0F51-BF90-6F14-A996-CFFC4C454807}"/>
              </a:ext>
            </a:extLst>
          </p:cNvPr>
          <p:cNvCxnSpPr>
            <a:cxnSpLocks/>
          </p:cNvCxnSpPr>
          <p:nvPr/>
        </p:nvCxnSpPr>
        <p:spPr>
          <a:xfrm>
            <a:off x="1552526" y="3591550"/>
            <a:ext cx="1497449" cy="0"/>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10" name="四角形: 角を丸くする 9">
            <a:extLst>
              <a:ext uri="{FF2B5EF4-FFF2-40B4-BE49-F238E27FC236}">
                <a16:creationId xmlns:a16="http://schemas.microsoft.com/office/drawing/2014/main" id="{783DD460-CD08-04EC-82AA-E8EB9275876F}"/>
              </a:ext>
            </a:extLst>
          </p:cNvPr>
          <p:cNvSpPr/>
          <p:nvPr/>
        </p:nvSpPr>
        <p:spPr>
          <a:xfrm>
            <a:off x="3226134" y="2307617"/>
            <a:ext cx="787651" cy="25906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nvGrpSpPr>
          <p:cNvPr id="11" name="グループ化 10">
            <a:extLst>
              <a:ext uri="{FF2B5EF4-FFF2-40B4-BE49-F238E27FC236}">
                <a16:creationId xmlns:a16="http://schemas.microsoft.com/office/drawing/2014/main" id="{54CC8D50-4F21-261B-1854-03E63F24F6DC}"/>
              </a:ext>
            </a:extLst>
          </p:cNvPr>
          <p:cNvGrpSpPr/>
          <p:nvPr/>
        </p:nvGrpSpPr>
        <p:grpSpPr>
          <a:xfrm>
            <a:off x="149105" y="2935287"/>
            <a:ext cx="3048859" cy="321688"/>
            <a:chOff x="187885" y="1672751"/>
            <a:chExt cx="3048859" cy="321688"/>
          </a:xfrm>
        </p:grpSpPr>
        <p:cxnSp>
          <p:nvCxnSpPr>
            <p:cNvPr id="37" name="直線コネクタ 36">
              <a:extLst>
                <a:ext uri="{FF2B5EF4-FFF2-40B4-BE49-F238E27FC236}">
                  <a16:creationId xmlns:a16="http://schemas.microsoft.com/office/drawing/2014/main" id="{0B722064-6930-6026-D78A-F3A21C34BB3D}"/>
                </a:ext>
              </a:extLst>
            </p:cNvPr>
            <p:cNvCxnSpPr>
              <a:cxnSpLocks/>
            </p:cNvCxnSpPr>
            <p:nvPr/>
          </p:nvCxnSpPr>
          <p:spPr>
            <a:xfrm>
              <a:off x="1589783" y="1823279"/>
              <a:ext cx="1646961" cy="22967"/>
            </a:xfrm>
            <a:prstGeom prst="line">
              <a:avLst/>
            </a:prstGeom>
            <a:ln w="38100">
              <a:solidFill>
                <a:srgbClr val="B52997"/>
              </a:solidFill>
              <a:prstDash val="solid"/>
            </a:ln>
          </p:spPr>
          <p:style>
            <a:lnRef idx="2">
              <a:schemeClr val="accent1"/>
            </a:lnRef>
            <a:fillRef idx="0">
              <a:schemeClr val="accent1"/>
            </a:fillRef>
            <a:effectRef idx="1">
              <a:schemeClr val="accent1"/>
            </a:effectRef>
            <a:fontRef idx="minor">
              <a:schemeClr val="tx1"/>
            </a:fontRef>
          </p:style>
        </p:cxnSp>
        <p:sp>
          <p:nvSpPr>
            <p:cNvPr id="38" name="四角形: 角を丸くする 37">
              <a:extLst>
                <a:ext uri="{FF2B5EF4-FFF2-40B4-BE49-F238E27FC236}">
                  <a16:creationId xmlns:a16="http://schemas.microsoft.com/office/drawing/2014/main" id="{C41E53D0-D82A-B02E-3331-4856EEA4E9F5}"/>
                </a:ext>
              </a:extLst>
            </p:cNvPr>
            <p:cNvSpPr/>
            <p:nvPr/>
          </p:nvSpPr>
          <p:spPr>
            <a:xfrm>
              <a:off x="2016425" y="1672751"/>
              <a:ext cx="646331" cy="292253"/>
            </a:xfrm>
            <a:prstGeom prst="round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n w="6350">
                    <a:solidFill>
                      <a:schemeClr val="tx1"/>
                    </a:solidFill>
                  </a:ln>
                </a:rPr>
                <a:t>7.4m</a:t>
              </a:r>
              <a:endParaRPr kumimoji="1" lang="ja-JP" altLang="en-US" sz="1400" dirty="0">
                <a:ln w="6350">
                  <a:solidFill>
                    <a:schemeClr val="tx1"/>
                  </a:solidFill>
                </a:ln>
              </a:endParaRPr>
            </a:p>
          </p:txBody>
        </p:sp>
        <p:sp>
          <p:nvSpPr>
            <p:cNvPr id="39" name="正方形/長方形 38">
              <a:extLst>
                <a:ext uri="{FF2B5EF4-FFF2-40B4-BE49-F238E27FC236}">
                  <a16:creationId xmlns:a16="http://schemas.microsoft.com/office/drawing/2014/main" id="{51FEB816-5B59-793E-0100-B110E1F57383}"/>
                </a:ext>
              </a:extLst>
            </p:cNvPr>
            <p:cNvSpPr/>
            <p:nvPr/>
          </p:nvSpPr>
          <p:spPr>
            <a:xfrm>
              <a:off x="187885" y="1675085"/>
              <a:ext cx="1414805" cy="319354"/>
            </a:xfrm>
            <a:prstGeom prst="rect">
              <a:avLst/>
            </a:prstGeom>
            <a:solidFill>
              <a:srgbClr val="B5299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BIZ UDPゴシック" panose="020B0400000000000000" pitchFamily="50" charset="-128"/>
                  <a:ea typeface="BIZ UDPゴシック" panose="020B0400000000000000" pitchFamily="50" charset="-128"/>
                </a:rPr>
                <a:t>氾濫危険水位</a:t>
              </a:r>
            </a:p>
          </p:txBody>
        </p:sp>
      </p:grpSp>
      <p:grpSp>
        <p:nvGrpSpPr>
          <p:cNvPr id="12" name="グループ化 11">
            <a:extLst>
              <a:ext uri="{FF2B5EF4-FFF2-40B4-BE49-F238E27FC236}">
                <a16:creationId xmlns:a16="http://schemas.microsoft.com/office/drawing/2014/main" id="{4DB5865D-79E7-48A5-B33E-B429AFA036F3}"/>
              </a:ext>
            </a:extLst>
          </p:cNvPr>
          <p:cNvGrpSpPr/>
          <p:nvPr/>
        </p:nvGrpSpPr>
        <p:grpSpPr>
          <a:xfrm>
            <a:off x="154735" y="2475997"/>
            <a:ext cx="1438841" cy="350879"/>
            <a:chOff x="165347" y="1267549"/>
            <a:chExt cx="1438841" cy="350879"/>
          </a:xfrm>
        </p:grpSpPr>
        <p:sp>
          <p:nvSpPr>
            <p:cNvPr id="35" name="正方形/長方形 34">
              <a:extLst>
                <a:ext uri="{FF2B5EF4-FFF2-40B4-BE49-F238E27FC236}">
                  <a16:creationId xmlns:a16="http://schemas.microsoft.com/office/drawing/2014/main" id="{2774A659-13CD-0A7C-03F4-9BBCAE833C13}"/>
                </a:ext>
              </a:extLst>
            </p:cNvPr>
            <p:cNvSpPr/>
            <p:nvPr/>
          </p:nvSpPr>
          <p:spPr>
            <a:xfrm>
              <a:off x="165347" y="1267549"/>
              <a:ext cx="1414805" cy="31935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82E34041-4CDB-F06E-AF21-C55DAF464E9E}"/>
                </a:ext>
              </a:extLst>
            </p:cNvPr>
            <p:cNvSpPr txBox="1"/>
            <p:nvPr/>
          </p:nvSpPr>
          <p:spPr>
            <a:xfrm>
              <a:off x="189383" y="1279874"/>
              <a:ext cx="1414805" cy="338554"/>
            </a:xfrm>
            <a:prstGeom prst="rect">
              <a:avLst/>
            </a:prstGeom>
            <a:noFill/>
          </p:spPr>
          <p:txBody>
            <a:bodyPr wrap="square">
              <a:spAutoFit/>
            </a:bodyPr>
            <a:lstStyle/>
            <a:p>
              <a:r>
                <a:rPr kumimoji="1" lang="ja-JP" altLang="en-US" sz="1600" b="1" dirty="0"/>
                <a:t>氾濫（越水）</a:t>
              </a:r>
            </a:p>
          </p:txBody>
        </p:sp>
      </p:grpSp>
      <p:sp>
        <p:nvSpPr>
          <p:cNvPr id="13" name="テキスト ボックス 12">
            <a:extLst>
              <a:ext uri="{FF2B5EF4-FFF2-40B4-BE49-F238E27FC236}">
                <a16:creationId xmlns:a16="http://schemas.microsoft.com/office/drawing/2014/main" id="{A46E0599-8E24-1020-E4FA-A89E6450E032}"/>
              </a:ext>
            </a:extLst>
          </p:cNvPr>
          <p:cNvSpPr txBox="1"/>
          <p:nvPr/>
        </p:nvSpPr>
        <p:spPr>
          <a:xfrm>
            <a:off x="1223066" y="1531592"/>
            <a:ext cx="1436717" cy="338554"/>
          </a:xfrm>
          <a:prstGeom prst="rect">
            <a:avLst/>
          </a:prstGeom>
          <a:noFill/>
        </p:spPr>
        <p:txBody>
          <a:bodyPr wrap="square">
            <a:spAutoFit/>
          </a:bodyPr>
          <a:lstStyle/>
          <a:p>
            <a:r>
              <a:rPr kumimoji="1" lang="ja-JP" altLang="en-US" sz="1600" b="1" dirty="0">
                <a:solidFill>
                  <a:schemeClr val="bg1"/>
                </a:solidFill>
              </a:rPr>
              <a:t>氾濫危険水位</a:t>
            </a:r>
          </a:p>
        </p:txBody>
      </p:sp>
      <p:cxnSp>
        <p:nvCxnSpPr>
          <p:cNvPr id="14" name="直線矢印コネクタ 13">
            <a:extLst>
              <a:ext uri="{FF2B5EF4-FFF2-40B4-BE49-F238E27FC236}">
                <a16:creationId xmlns:a16="http://schemas.microsoft.com/office/drawing/2014/main" id="{3ADC1292-012F-FEE2-E035-8E11261AC126}"/>
              </a:ext>
            </a:extLst>
          </p:cNvPr>
          <p:cNvCxnSpPr>
            <a:cxnSpLocks/>
          </p:cNvCxnSpPr>
          <p:nvPr/>
        </p:nvCxnSpPr>
        <p:spPr>
          <a:xfrm flipV="1">
            <a:off x="7484348" y="2559190"/>
            <a:ext cx="1515162" cy="4944"/>
          </a:xfrm>
          <a:prstGeom prst="straightConnector1">
            <a:avLst/>
          </a:prstGeom>
          <a:ln w="57150">
            <a:prstDash val="sysDash"/>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7CB0BE18-2B13-2723-67BD-8C50F9021CC3}"/>
              </a:ext>
            </a:extLst>
          </p:cNvPr>
          <p:cNvSpPr txBox="1"/>
          <p:nvPr/>
        </p:nvSpPr>
        <p:spPr>
          <a:xfrm>
            <a:off x="3619959" y="1792437"/>
            <a:ext cx="3800281" cy="338554"/>
          </a:xfrm>
          <a:prstGeom prst="rect">
            <a:avLst/>
          </a:prstGeom>
          <a:noFill/>
        </p:spPr>
        <p:txBody>
          <a:bodyPr wrap="square" rtlCol="0">
            <a:spAutoFit/>
          </a:bodyPr>
          <a:lstStyle/>
          <a:p>
            <a:r>
              <a:rPr lang="ja-JP" altLang="en-US" sz="1600" b="1" dirty="0">
                <a:latin typeface="BIZ UDPゴシック" panose="020B0400000000000000" pitchFamily="50" charset="-128"/>
                <a:ea typeface="BIZ UDPゴシック" panose="020B0400000000000000" pitchFamily="50" charset="-128"/>
              </a:rPr>
              <a:t>②氾濫</a:t>
            </a:r>
            <a:r>
              <a:rPr kumimoji="1" lang="ja-JP" altLang="en-US" sz="1600" b="1" dirty="0">
                <a:latin typeface="BIZ UDPゴシック" panose="020B0400000000000000" pitchFamily="50" charset="-128"/>
                <a:ea typeface="BIZ UDPゴシック" panose="020B0400000000000000" pitchFamily="50" charset="-128"/>
              </a:rPr>
              <a:t>が堤防１を越え田中調節池に流入</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16" name="矢印: 右カーブ 15">
            <a:extLst>
              <a:ext uri="{FF2B5EF4-FFF2-40B4-BE49-F238E27FC236}">
                <a16:creationId xmlns:a16="http://schemas.microsoft.com/office/drawing/2014/main" id="{D4DF1171-C88F-72C4-D134-AF7C7B217340}"/>
              </a:ext>
            </a:extLst>
          </p:cNvPr>
          <p:cNvSpPr/>
          <p:nvPr/>
        </p:nvSpPr>
        <p:spPr>
          <a:xfrm rot="15849332">
            <a:off x="5125834" y="1708825"/>
            <a:ext cx="808598" cy="3520408"/>
          </a:xfrm>
          <a:prstGeom prst="curvedRightArrow">
            <a:avLst>
              <a:gd name="adj1" fmla="val 13015"/>
              <a:gd name="adj2" fmla="val 25871"/>
              <a:gd name="adj3" fmla="val 2305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7" name="グループ化 16">
            <a:extLst>
              <a:ext uri="{FF2B5EF4-FFF2-40B4-BE49-F238E27FC236}">
                <a16:creationId xmlns:a16="http://schemas.microsoft.com/office/drawing/2014/main" id="{7EF054CB-3E33-DBED-3EEB-64A00D3A09A4}"/>
              </a:ext>
            </a:extLst>
          </p:cNvPr>
          <p:cNvGrpSpPr/>
          <p:nvPr/>
        </p:nvGrpSpPr>
        <p:grpSpPr>
          <a:xfrm>
            <a:off x="108863" y="3422273"/>
            <a:ext cx="2530621" cy="338554"/>
            <a:chOff x="132135" y="2059655"/>
            <a:chExt cx="2530621" cy="338554"/>
          </a:xfrm>
        </p:grpSpPr>
        <p:sp>
          <p:nvSpPr>
            <p:cNvPr id="33" name="四角形: 角を丸くする 32">
              <a:extLst>
                <a:ext uri="{FF2B5EF4-FFF2-40B4-BE49-F238E27FC236}">
                  <a16:creationId xmlns:a16="http://schemas.microsoft.com/office/drawing/2014/main" id="{EC62FC28-1FB3-DB64-6072-2A2A64AC5A53}"/>
                </a:ext>
              </a:extLst>
            </p:cNvPr>
            <p:cNvSpPr/>
            <p:nvPr/>
          </p:nvSpPr>
          <p:spPr>
            <a:xfrm>
              <a:off x="2016425" y="2059656"/>
              <a:ext cx="646331" cy="292253"/>
            </a:xfrm>
            <a:prstGeom prst="round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n w="6350">
                    <a:solidFill>
                      <a:schemeClr val="tx1"/>
                    </a:solidFill>
                  </a:ln>
                </a:rPr>
                <a:t>6.9m</a:t>
              </a:r>
              <a:endParaRPr kumimoji="1" lang="ja-JP" altLang="en-US" sz="1400" dirty="0">
                <a:ln w="6350">
                  <a:solidFill>
                    <a:schemeClr val="tx1"/>
                  </a:solidFill>
                </a:ln>
              </a:endParaRPr>
            </a:p>
          </p:txBody>
        </p:sp>
        <p:sp>
          <p:nvSpPr>
            <p:cNvPr id="34" name="テキスト ボックス 33">
              <a:extLst>
                <a:ext uri="{FF2B5EF4-FFF2-40B4-BE49-F238E27FC236}">
                  <a16:creationId xmlns:a16="http://schemas.microsoft.com/office/drawing/2014/main" id="{1226085C-F319-37AB-6A84-B7A737B4FD01}"/>
                </a:ext>
              </a:extLst>
            </p:cNvPr>
            <p:cNvSpPr txBox="1"/>
            <p:nvPr/>
          </p:nvSpPr>
          <p:spPr>
            <a:xfrm>
              <a:off x="132135" y="2059655"/>
              <a:ext cx="1457704" cy="338554"/>
            </a:xfrm>
            <a:prstGeom prst="rect">
              <a:avLst/>
            </a:prstGeom>
            <a:solidFill>
              <a:srgbClr val="FF0000"/>
            </a:solidFill>
            <a:ln w="28575">
              <a:noFill/>
            </a:ln>
          </p:spPr>
          <p:txBody>
            <a:bodyPr wrap="squar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避難判断水位</a:t>
              </a:r>
            </a:p>
          </p:txBody>
        </p:sp>
      </p:grpSp>
      <p:cxnSp>
        <p:nvCxnSpPr>
          <p:cNvPr id="18" name="直線矢印コネクタ 17">
            <a:extLst>
              <a:ext uri="{FF2B5EF4-FFF2-40B4-BE49-F238E27FC236}">
                <a16:creationId xmlns:a16="http://schemas.microsoft.com/office/drawing/2014/main" id="{227A9B86-A994-60B6-5D17-CBE2DB7B186C}"/>
              </a:ext>
            </a:extLst>
          </p:cNvPr>
          <p:cNvCxnSpPr>
            <a:cxnSpLocks/>
          </p:cNvCxnSpPr>
          <p:nvPr/>
        </p:nvCxnSpPr>
        <p:spPr>
          <a:xfrm flipV="1">
            <a:off x="1579171" y="2650579"/>
            <a:ext cx="2040787" cy="2296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四角形: 角を丸くする 18">
            <a:extLst>
              <a:ext uri="{FF2B5EF4-FFF2-40B4-BE49-F238E27FC236}">
                <a16:creationId xmlns:a16="http://schemas.microsoft.com/office/drawing/2014/main" id="{A79B15B8-3770-CBCA-D639-05BB62A1B0D8}"/>
              </a:ext>
            </a:extLst>
          </p:cNvPr>
          <p:cNvSpPr/>
          <p:nvPr/>
        </p:nvSpPr>
        <p:spPr>
          <a:xfrm>
            <a:off x="2005813" y="2503348"/>
            <a:ext cx="646331" cy="301056"/>
          </a:xfrm>
          <a:prstGeom prst="round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n w="6350">
                  <a:solidFill>
                    <a:schemeClr val="tx1"/>
                  </a:solidFill>
                </a:ln>
              </a:rPr>
              <a:t>7.9m</a:t>
            </a:r>
            <a:r>
              <a:rPr kumimoji="1" lang="ja-JP" altLang="en-US" sz="1400" dirty="0">
                <a:ln w="6350">
                  <a:solidFill>
                    <a:schemeClr val="tx1"/>
                  </a:solidFill>
                </a:ln>
              </a:rPr>
              <a:t>　</a:t>
            </a:r>
          </a:p>
        </p:txBody>
      </p:sp>
      <p:sp>
        <p:nvSpPr>
          <p:cNvPr id="20" name="楕円 19">
            <a:extLst>
              <a:ext uri="{FF2B5EF4-FFF2-40B4-BE49-F238E27FC236}">
                <a16:creationId xmlns:a16="http://schemas.microsoft.com/office/drawing/2014/main" id="{1430B5AD-3DE6-74D7-1031-98B29E207A00}"/>
              </a:ext>
            </a:extLst>
          </p:cNvPr>
          <p:cNvSpPr/>
          <p:nvPr/>
        </p:nvSpPr>
        <p:spPr>
          <a:xfrm>
            <a:off x="3484804" y="4341372"/>
            <a:ext cx="1299571" cy="38172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堤防１</a:t>
            </a:r>
            <a:endParaRPr kumimoji="1" lang="ja-JP" altLang="en-US" sz="1600" dirty="0">
              <a:solidFill>
                <a:schemeClr val="tx1"/>
              </a:solidFill>
            </a:endParaRPr>
          </a:p>
        </p:txBody>
      </p:sp>
      <p:sp>
        <p:nvSpPr>
          <p:cNvPr id="21" name="テキスト ボックス 20">
            <a:extLst>
              <a:ext uri="{FF2B5EF4-FFF2-40B4-BE49-F238E27FC236}">
                <a16:creationId xmlns:a16="http://schemas.microsoft.com/office/drawing/2014/main" id="{6D119CC4-A7F8-D1FF-B462-7FBCEF834C5C}"/>
              </a:ext>
            </a:extLst>
          </p:cNvPr>
          <p:cNvSpPr txBox="1"/>
          <p:nvPr/>
        </p:nvSpPr>
        <p:spPr>
          <a:xfrm>
            <a:off x="90434" y="1803294"/>
            <a:ext cx="3260829" cy="584775"/>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①水位毎に各避難情報発令基準が</a:t>
            </a:r>
            <a:endParaRPr kumimoji="1" lang="en-US" altLang="ja-JP" sz="16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定められている</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766E96D7-A708-CF4D-2962-4C196E2CF6A3}"/>
              </a:ext>
            </a:extLst>
          </p:cNvPr>
          <p:cNvSpPr txBox="1"/>
          <p:nvPr/>
        </p:nvSpPr>
        <p:spPr>
          <a:xfrm>
            <a:off x="10192389" y="4209614"/>
            <a:ext cx="1107996"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住居地域</a:t>
            </a:r>
          </a:p>
        </p:txBody>
      </p:sp>
      <p:pic>
        <p:nvPicPr>
          <p:cNvPr id="23" name="図 22" descr="図形, 円">
            <a:extLst>
              <a:ext uri="{FF2B5EF4-FFF2-40B4-BE49-F238E27FC236}">
                <a16:creationId xmlns:a16="http://schemas.microsoft.com/office/drawing/2014/main" id="{306607DF-946D-71AF-CD64-9C1B07033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2043" y="3349275"/>
            <a:ext cx="371020" cy="514202"/>
          </a:xfrm>
          <a:prstGeom prst="rect">
            <a:avLst/>
          </a:prstGeom>
        </p:spPr>
      </p:pic>
      <p:sp>
        <p:nvSpPr>
          <p:cNvPr id="24" name="楕円 23">
            <a:extLst>
              <a:ext uri="{FF2B5EF4-FFF2-40B4-BE49-F238E27FC236}">
                <a16:creationId xmlns:a16="http://schemas.microsoft.com/office/drawing/2014/main" id="{7B1A6D6C-0FDF-7F9F-A0C9-129C0A5D2D20}"/>
              </a:ext>
            </a:extLst>
          </p:cNvPr>
          <p:cNvSpPr/>
          <p:nvPr/>
        </p:nvSpPr>
        <p:spPr>
          <a:xfrm>
            <a:off x="8280772" y="4189735"/>
            <a:ext cx="1299571" cy="381729"/>
          </a:xfrm>
          <a:prstGeom prst="ellipse">
            <a:avLst/>
          </a:prstGeom>
          <a:solidFill>
            <a:srgbClr val="FFD4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堤防２</a:t>
            </a:r>
            <a:endParaRPr kumimoji="1" lang="ja-JP" altLang="en-US" sz="1600" dirty="0">
              <a:solidFill>
                <a:schemeClr val="tx1"/>
              </a:solidFill>
            </a:endParaRPr>
          </a:p>
        </p:txBody>
      </p:sp>
      <p:sp>
        <p:nvSpPr>
          <p:cNvPr id="25" name="テキスト ボックス 24">
            <a:extLst>
              <a:ext uri="{FF2B5EF4-FFF2-40B4-BE49-F238E27FC236}">
                <a16:creationId xmlns:a16="http://schemas.microsoft.com/office/drawing/2014/main" id="{4389787D-6852-45F6-F516-B370ECD4FE5F}"/>
              </a:ext>
            </a:extLst>
          </p:cNvPr>
          <p:cNvSpPr txBox="1"/>
          <p:nvPr/>
        </p:nvSpPr>
        <p:spPr>
          <a:xfrm>
            <a:off x="8063321" y="1762668"/>
            <a:ext cx="4066660" cy="584775"/>
          </a:xfrm>
          <a:prstGeom prst="rect">
            <a:avLst/>
          </a:prstGeom>
          <a:noFill/>
        </p:spPr>
        <p:txBody>
          <a:bodyPr wrap="square">
            <a:spAutoFit/>
          </a:bodyPr>
          <a:lstStyle/>
          <a:p>
            <a:r>
              <a:rPr kumimoji="1" lang="ja-JP" altLang="en-US" sz="1600" b="1" dirty="0">
                <a:latin typeface="BIZ UDPゴシック" panose="020B0400000000000000" pitchFamily="50" charset="-128"/>
                <a:ea typeface="BIZ UDPゴシック" panose="020B0400000000000000" pitchFamily="50" charset="-128"/>
              </a:rPr>
              <a:t>③田中調節池があふれ堤防２を超え</a:t>
            </a:r>
            <a:endParaRPr kumimoji="1" lang="en-US" altLang="ja-JP" sz="16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住居地域が洪水となる</a:t>
            </a:r>
          </a:p>
        </p:txBody>
      </p:sp>
      <p:pic>
        <p:nvPicPr>
          <p:cNvPr id="26" name="グラフィックス 25" descr="戻る 単色塗りつぶし">
            <a:extLst>
              <a:ext uri="{FF2B5EF4-FFF2-40B4-BE49-F238E27FC236}">
                <a16:creationId xmlns:a16="http://schemas.microsoft.com/office/drawing/2014/main" id="{162C8B05-FBAA-65ED-D7FF-AB4EDE813C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801065">
            <a:off x="9019765" y="2575495"/>
            <a:ext cx="850519" cy="663518"/>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ED8E1F30-9DFE-111F-DFE9-DDDD67191E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8786" y="4369297"/>
            <a:ext cx="262379" cy="342372"/>
          </a:xfrm>
          <a:prstGeom prst="rect">
            <a:avLst/>
          </a:prstGeom>
        </p:spPr>
      </p:pic>
      <p:cxnSp>
        <p:nvCxnSpPr>
          <p:cNvPr id="28" name="直線矢印コネクタ 27">
            <a:extLst>
              <a:ext uri="{FF2B5EF4-FFF2-40B4-BE49-F238E27FC236}">
                <a16:creationId xmlns:a16="http://schemas.microsoft.com/office/drawing/2014/main" id="{E7F38D56-E796-4CB7-E698-BFD2E07459C4}"/>
              </a:ext>
            </a:extLst>
          </p:cNvPr>
          <p:cNvCxnSpPr>
            <a:cxnSpLocks/>
          </p:cNvCxnSpPr>
          <p:nvPr/>
        </p:nvCxnSpPr>
        <p:spPr>
          <a:xfrm flipH="1">
            <a:off x="8911323" y="2731980"/>
            <a:ext cx="19232" cy="13685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95D40C00-0509-C0DA-CCF1-DA2E236DC60C}"/>
              </a:ext>
            </a:extLst>
          </p:cNvPr>
          <p:cNvSpPr txBox="1"/>
          <p:nvPr/>
        </p:nvSpPr>
        <p:spPr>
          <a:xfrm>
            <a:off x="8627792" y="3294896"/>
            <a:ext cx="743436" cy="338554"/>
          </a:xfrm>
          <a:prstGeom prst="rect">
            <a:avLst/>
          </a:prstGeom>
          <a:noFill/>
        </p:spPr>
        <p:txBody>
          <a:bodyPr wrap="square" rtlCol="0">
            <a:spAutoFit/>
          </a:bodyPr>
          <a:lstStyle/>
          <a:p>
            <a:r>
              <a:rPr kumimoji="1" lang="en-US" altLang="ja-JP" sz="1600" b="1" dirty="0"/>
              <a:t>9m</a:t>
            </a:r>
            <a:endParaRPr kumimoji="1" lang="ja-JP" altLang="en-US" sz="1600" b="1" dirty="0"/>
          </a:p>
        </p:txBody>
      </p:sp>
      <p:sp>
        <p:nvSpPr>
          <p:cNvPr id="30" name="テキスト ボックス 29">
            <a:extLst>
              <a:ext uri="{FF2B5EF4-FFF2-40B4-BE49-F238E27FC236}">
                <a16:creationId xmlns:a16="http://schemas.microsoft.com/office/drawing/2014/main" id="{3F698ECC-0B7A-A00E-38B9-343215A48A65}"/>
              </a:ext>
            </a:extLst>
          </p:cNvPr>
          <p:cNvSpPr txBox="1"/>
          <p:nvPr/>
        </p:nvSpPr>
        <p:spPr>
          <a:xfrm>
            <a:off x="1498616" y="324303"/>
            <a:ext cx="7946406" cy="523220"/>
          </a:xfrm>
          <a:prstGeom prst="rect">
            <a:avLst/>
          </a:prstGeom>
          <a:noFill/>
        </p:spPr>
        <p:txBody>
          <a:bodyPr wrap="none" rtlCol="0">
            <a:spAutoFit/>
          </a:bodyPr>
          <a:lstStyle/>
          <a:p>
            <a:r>
              <a:rPr kumimoji="1" lang="ja-JP" altLang="en-US" sz="2800" b="1" dirty="0">
                <a:latin typeface="BIZ UDPゴシック" panose="020B0400000000000000" pitchFamily="50" charset="-128"/>
                <a:ea typeface="BIZ UDPゴシック" panose="020B0400000000000000" pitchFamily="50" charset="-128"/>
              </a:rPr>
              <a:t>外水氾濫ー利根川の氾濫への備え（現状）２ー</a:t>
            </a:r>
            <a:r>
              <a:rPr lang="ja-JP" altLang="en-US" sz="2800" b="1" dirty="0">
                <a:latin typeface="BIZ UDPゴシック" panose="020B0400000000000000" pitchFamily="50" charset="-128"/>
                <a:ea typeface="BIZ UDPゴシック" panose="020B0400000000000000" pitchFamily="50" charset="-128"/>
              </a:rPr>
              <a:t>　　　</a:t>
            </a:r>
            <a:endParaRPr kumimoji="1" lang="ja-JP" altLang="en-US" sz="2800" b="1" dirty="0">
              <a:latin typeface="BIZ UDPゴシック" panose="020B0400000000000000" pitchFamily="50" charset="-128"/>
              <a:ea typeface="BIZ UDPゴシック" panose="020B0400000000000000" pitchFamily="50" charset="-128"/>
            </a:endParaRPr>
          </a:p>
        </p:txBody>
      </p:sp>
      <p:pic>
        <p:nvPicPr>
          <p:cNvPr id="31" name="グラフィックス 30" descr="戻る 単色塗りつぶし">
            <a:extLst>
              <a:ext uri="{FF2B5EF4-FFF2-40B4-BE49-F238E27FC236}">
                <a16:creationId xmlns:a16="http://schemas.microsoft.com/office/drawing/2014/main" id="{C9124CA2-81E2-73B5-0620-D1BCD93372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57901">
            <a:off x="3670024" y="2482013"/>
            <a:ext cx="1390581" cy="472467"/>
          </a:xfrm>
          <a:prstGeom prst="rect">
            <a:avLst/>
          </a:prstGeom>
        </p:spPr>
      </p:pic>
      <p:cxnSp>
        <p:nvCxnSpPr>
          <p:cNvPr id="32" name="直線矢印コネクタ 31">
            <a:extLst>
              <a:ext uri="{FF2B5EF4-FFF2-40B4-BE49-F238E27FC236}">
                <a16:creationId xmlns:a16="http://schemas.microsoft.com/office/drawing/2014/main" id="{23261F90-FA32-E1B0-C281-277401637C31}"/>
              </a:ext>
            </a:extLst>
          </p:cNvPr>
          <p:cNvCxnSpPr/>
          <p:nvPr/>
        </p:nvCxnSpPr>
        <p:spPr>
          <a:xfrm flipH="1" flipV="1">
            <a:off x="3064636" y="3948536"/>
            <a:ext cx="258670" cy="3040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テキスト ボックス 39">
            <a:extLst>
              <a:ext uri="{FF2B5EF4-FFF2-40B4-BE49-F238E27FC236}">
                <a16:creationId xmlns:a16="http://schemas.microsoft.com/office/drawing/2014/main" id="{021BE4F7-1307-1863-D644-0310F602714B}"/>
              </a:ext>
            </a:extLst>
          </p:cNvPr>
          <p:cNvSpPr txBox="1"/>
          <p:nvPr/>
        </p:nvSpPr>
        <p:spPr>
          <a:xfrm>
            <a:off x="4145587" y="5259992"/>
            <a:ext cx="4154809" cy="1046440"/>
          </a:xfrm>
          <a:prstGeom prst="rect">
            <a:avLst/>
          </a:prstGeom>
          <a:noFill/>
        </p:spPr>
        <p:txBody>
          <a:bodyPr wrap="square" rtlCol="0">
            <a:spAutoFit/>
          </a:bodyPr>
          <a:lstStyle/>
          <a:p>
            <a:r>
              <a:rPr lang="ja-JP" altLang="en-US" sz="1600" b="1" dirty="0">
                <a:latin typeface="BIZ UDPゴシック" panose="020B0400000000000000" pitchFamily="50" charset="-128"/>
                <a:ea typeface="BIZ UDPゴシック" panose="020B0400000000000000" pitchFamily="50" charset="-128"/>
              </a:rPr>
              <a:t>緊急安全確保発令から堤防２越水</a:t>
            </a:r>
            <a:endParaRPr lang="en-US" altLang="ja-JP" sz="1600" b="1" dirty="0">
              <a:latin typeface="BIZ UDPゴシック" panose="020B0400000000000000" pitchFamily="50" charset="-128"/>
              <a:ea typeface="BIZ UDPゴシック" panose="020B0400000000000000" pitchFamily="50" charset="-128"/>
            </a:endParaRPr>
          </a:p>
          <a:p>
            <a:r>
              <a:rPr lang="ja-JP" altLang="en-US" sz="1600" b="1" dirty="0">
                <a:latin typeface="BIZ UDPゴシック" panose="020B0400000000000000" pitchFamily="50" charset="-128"/>
                <a:ea typeface="BIZ UDPゴシック" panose="020B0400000000000000" pitchFamily="50" charset="-128"/>
              </a:rPr>
              <a:t>経過時間</a:t>
            </a:r>
            <a:r>
              <a:rPr kumimoji="1" lang="ja-JP" altLang="en-US" sz="1600" b="1" dirty="0">
                <a:latin typeface="BIZ UDPゴシック" panose="020B0400000000000000" pitchFamily="50" charset="-128"/>
                <a:ea typeface="BIZ UDPゴシック" panose="020B0400000000000000" pitchFamily="50" charset="-128"/>
              </a:rPr>
              <a:t>不明</a:t>
            </a:r>
            <a:endParaRPr kumimoji="1" lang="en-US" altLang="ja-JP" sz="16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（過去堤防</a:t>
            </a:r>
            <a:r>
              <a:rPr lang="en-US" altLang="ja-JP" sz="1200" b="1" dirty="0">
                <a:latin typeface="BIZ UDPゴシック" panose="020B0400000000000000" pitchFamily="50" charset="-128"/>
                <a:ea typeface="BIZ UDPゴシック" panose="020B0400000000000000" pitchFamily="50" charset="-128"/>
              </a:rPr>
              <a:t>1</a:t>
            </a:r>
            <a:r>
              <a:rPr lang="ja-JP" altLang="en-US" sz="1200" b="1" dirty="0">
                <a:latin typeface="BIZ UDPゴシック" panose="020B0400000000000000" pitchFamily="50" charset="-128"/>
                <a:ea typeface="BIZ UDPゴシック" panose="020B0400000000000000" pitchFamily="50" charset="-128"/>
              </a:rPr>
              <a:t>・２を超えた記録はない為）</a:t>
            </a:r>
            <a:endParaRPr kumimoji="1" lang="en-US" altLang="ja-JP" sz="1200" b="1" dirty="0">
              <a:latin typeface="BIZ UDPゴシック" panose="020B0400000000000000" pitchFamily="50" charset="-128"/>
              <a:ea typeface="BIZ UDPゴシック" panose="020B0400000000000000" pitchFamily="50" charset="-128"/>
            </a:endParaRPr>
          </a:p>
          <a:p>
            <a:endParaRPr kumimoji="1" lang="ja-JP" altLang="en-US" dirty="0"/>
          </a:p>
        </p:txBody>
      </p:sp>
      <p:sp>
        <p:nvSpPr>
          <p:cNvPr id="41" name="テキスト ボックス 40">
            <a:extLst>
              <a:ext uri="{FF2B5EF4-FFF2-40B4-BE49-F238E27FC236}">
                <a16:creationId xmlns:a16="http://schemas.microsoft.com/office/drawing/2014/main" id="{8FA5EF47-AD3C-4EEC-82F6-A2F21CC00398}"/>
              </a:ext>
            </a:extLst>
          </p:cNvPr>
          <p:cNvSpPr txBox="1"/>
          <p:nvPr/>
        </p:nvSpPr>
        <p:spPr>
          <a:xfrm>
            <a:off x="108863" y="5254773"/>
            <a:ext cx="3860352" cy="1015663"/>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各避難情報は取手付近での上記各水位</a:t>
            </a:r>
            <a:endParaRPr kumimoji="1" lang="en-US" altLang="ja-JP" sz="16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到達までに</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５～７時間＊の猶予</a:t>
            </a:r>
            <a:r>
              <a:rPr kumimoji="1" lang="ja-JP" altLang="en-US" sz="1600" b="1" dirty="0">
                <a:latin typeface="BIZ UDPゴシック" panose="020B0400000000000000" pitchFamily="50" charset="-128"/>
                <a:ea typeface="BIZ UDPゴシック" panose="020B0400000000000000" pitchFamily="50" charset="-128"/>
              </a:rPr>
              <a:t>をみて</a:t>
            </a:r>
            <a:endParaRPr kumimoji="1" lang="en-US" altLang="ja-JP" sz="16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発令される。（上流の水位で発令判断）</a:t>
            </a:r>
            <a:endParaRPr kumimoji="1" lang="en-US" altLang="ja-JP" sz="1600" b="1" dirty="0">
              <a:latin typeface="BIZ UDPゴシック" panose="020B0400000000000000" pitchFamily="50" charset="-128"/>
              <a:ea typeface="BIZ UDPゴシック" panose="020B0400000000000000" pitchFamily="50" charset="-128"/>
            </a:endParaRPr>
          </a:p>
          <a:p>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a:t>
            </a:r>
            <a:r>
              <a:rPr kumimoji="1" lang="ja-JP" altLang="en-US" sz="1200" b="1" dirty="0">
                <a:latin typeface="BIZ UDPゴシック" panose="020B0400000000000000" pitchFamily="50" charset="-128"/>
                <a:ea typeface="BIZ UDPゴシック" panose="020B0400000000000000" pitchFamily="50" charset="-128"/>
              </a:rPr>
              <a:t>過去データから推定、直上大雨等の複合要素は除外）</a:t>
            </a:r>
          </a:p>
        </p:txBody>
      </p:sp>
      <p:sp>
        <p:nvSpPr>
          <p:cNvPr id="42" name="テキスト ボックス 41">
            <a:extLst>
              <a:ext uri="{FF2B5EF4-FFF2-40B4-BE49-F238E27FC236}">
                <a16:creationId xmlns:a16="http://schemas.microsoft.com/office/drawing/2014/main" id="{17DCE3BA-6949-351E-08E4-FD11E8EF591B}"/>
              </a:ext>
            </a:extLst>
          </p:cNvPr>
          <p:cNvSpPr txBox="1"/>
          <p:nvPr/>
        </p:nvSpPr>
        <p:spPr>
          <a:xfrm>
            <a:off x="8808825" y="5267945"/>
            <a:ext cx="3007555" cy="769441"/>
          </a:xfrm>
          <a:prstGeom prst="rect">
            <a:avLst/>
          </a:prstGeom>
          <a:noFill/>
        </p:spPr>
        <p:txBody>
          <a:bodyPr wrap="none" rtlCol="0">
            <a:spAutoFit/>
          </a:bodyPr>
          <a:lstStyle/>
          <a:p>
            <a:r>
              <a:rPr kumimoji="1" lang="ja-JP" altLang="en-US" sz="1600" b="1" dirty="0">
                <a:solidFill>
                  <a:srgbClr val="FF0000"/>
                </a:solidFill>
                <a:latin typeface="BIZ UDPゴシック" panose="020B0400000000000000" pitchFamily="50" charset="-128"/>
                <a:ea typeface="BIZ UDPゴシック" panose="020B0400000000000000" pitchFamily="50" charset="-128"/>
              </a:rPr>
              <a:t>松園（我孫子３丁目）へ浸水開始</a:t>
            </a:r>
            <a:endParaRPr kumimoji="1" lang="en-US" altLang="ja-JP" sz="1600" b="1" dirty="0">
              <a:solidFill>
                <a:srgbClr val="FF0000"/>
              </a:solidFill>
              <a:latin typeface="BIZ UDPゴシック" panose="020B0400000000000000" pitchFamily="50" charset="-128"/>
              <a:ea typeface="BIZ UDPゴシック" panose="020B0400000000000000" pitchFamily="50" charset="-128"/>
            </a:endParaRPr>
          </a:p>
          <a:p>
            <a:r>
              <a:rPr kumimoji="1" lang="ja-JP" altLang="en-US" sz="1600" b="1" dirty="0">
                <a:solidFill>
                  <a:srgbClr val="FF0000"/>
                </a:solidFill>
                <a:latin typeface="BIZ UDPゴシック" panose="020B0400000000000000" pitchFamily="50" charset="-128"/>
                <a:ea typeface="BIZ UDPゴシック" panose="020B0400000000000000" pitchFamily="50" charset="-128"/>
              </a:rPr>
              <a:t>１～２時間後</a:t>
            </a:r>
            <a:endParaRPr kumimoji="1" lang="en-US" altLang="ja-JP" sz="1600" b="1" dirty="0">
              <a:solidFill>
                <a:srgbClr val="FF0000"/>
              </a:solidFill>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（国交省シュミレーション）</a:t>
            </a:r>
            <a:r>
              <a:rPr kumimoji="1" lang="en-US" altLang="ja-JP" sz="1200" b="1" dirty="0">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1203439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DC0052B-7DDB-A289-03F1-814BC330970A}"/>
              </a:ext>
            </a:extLst>
          </p:cNvPr>
          <p:cNvSpPr txBox="1"/>
          <p:nvPr/>
        </p:nvSpPr>
        <p:spPr>
          <a:xfrm>
            <a:off x="585318" y="613157"/>
            <a:ext cx="6103188" cy="523220"/>
          </a:xfrm>
          <a:prstGeom prst="rect">
            <a:avLst/>
          </a:prstGeom>
          <a:noFill/>
        </p:spPr>
        <p:txBody>
          <a:bodyPr wrap="square">
            <a:spAutoFit/>
          </a:bodyPr>
          <a:lstStyle/>
          <a:p>
            <a:r>
              <a:rPr kumimoji="1" lang="ja-JP" altLang="en-US" sz="2800" b="1" u="sng" dirty="0">
                <a:solidFill>
                  <a:schemeClr val="tx1">
                    <a:lumMod val="75000"/>
                    <a:lumOff val="25000"/>
                  </a:schemeClr>
                </a:solidFill>
              </a:rPr>
              <a:t>２主な防災活動</a:t>
            </a:r>
            <a:endParaRPr kumimoji="1" lang="en-US" altLang="ja-JP" sz="2800" b="1" u="sng" dirty="0">
              <a:solidFill>
                <a:schemeClr val="tx1">
                  <a:lumMod val="75000"/>
                  <a:lumOff val="25000"/>
                </a:schemeClr>
              </a:solidFill>
            </a:endParaRPr>
          </a:p>
        </p:txBody>
      </p:sp>
      <p:sp>
        <p:nvSpPr>
          <p:cNvPr id="6" name="コンテンツ プレースホルダー 2">
            <a:extLst>
              <a:ext uri="{FF2B5EF4-FFF2-40B4-BE49-F238E27FC236}">
                <a16:creationId xmlns:a16="http://schemas.microsoft.com/office/drawing/2014/main" id="{40D7BE4F-0CF1-F818-D8EB-2F7683534A93}"/>
              </a:ext>
            </a:extLst>
          </p:cNvPr>
          <p:cNvSpPr txBox="1">
            <a:spLocks/>
          </p:cNvSpPr>
          <p:nvPr/>
        </p:nvSpPr>
        <p:spPr>
          <a:xfrm>
            <a:off x="161923" y="1314450"/>
            <a:ext cx="11708023" cy="55435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400" b="1" dirty="0">
                <a:latin typeface="BIZ UDPゴシック" panose="020B0400000000000000" pitchFamily="50" charset="-128"/>
                <a:ea typeface="BIZ UDPゴシック" panose="020B0400000000000000" pitchFamily="50" charset="-128"/>
              </a:rPr>
              <a:t>集合防災訓練（</a:t>
            </a:r>
            <a:r>
              <a:rPr lang="en-US" altLang="ja-JP" sz="2400" b="1" dirty="0">
                <a:latin typeface="BIZ UDPゴシック" panose="020B0400000000000000" pitchFamily="50" charset="-128"/>
                <a:ea typeface="BIZ UDPゴシック" panose="020B0400000000000000" pitchFamily="50" charset="-128"/>
              </a:rPr>
              <a:t>1</a:t>
            </a:r>
            <a:r>
              <a:rPr lang="ja-JP" altLang="en-US" sz="2400" b="1" dirty="0">
                <a:latin typeface="BIZ UDPゴシック" panose="020B0400000000000000" pitchFamily="50" charset="-128"/>
                <a:ea typeface="BIZ UDPゴシック" panose="020B0400000000000000" pitchFamily="50" charset="-128"/>
              </a:rPr>
              <a:t>回</a:t>
            </a:r>
            <a:r>
              <a:rPr lang="en-US" altLang="ja-JP" sz="2400" b="1" dirty="0">
                <a:latin typeface="BIZ UDPゴシック" panose="020B0400000000000000" pitchFamily="50" charset="-128"/>
                <a:ea typeface="BIZ UDPゴシック" panose="020B0400000000000000" pitchFamily="50" charset="-128"/>
              </a:rPr>
              <a:t>/</a:t>
            </a:r>
            <a:r>
              <a:rPr lang="ja-JP" altLang="en-US" sz="2400" b="1" dirty="0">
                <a:latin typeface="BIZ UDPゴシック" panose="020B0400000000000000" pitchFamily="50" charset="-128"/>
                <a:ea typeface="BIZ UDPゴシック" panose="020B0400000000000000" pitchFamily="50" charset="-128"/>
              </a:rPr>
              <a:t>年）</a:t>
            </a:r>
            <a:r>
              <a:rPr lang="ja-JP" altLang="en-US" sz="2400" dirty="0">
                <a:latin typeface="BIZ UDPゴシック" panose="020B0400000000000000" pitchFamily="50" charset="-128"/>
                <a:ea typeface="BIZ UDPゴシック" panose="020B0400000000000000" pitchFamily="50" charset="-128"/>
              </a:rPr>
              <a:t>：災害を想定した</a:t>
            </a:r>
            <a:r>
              <a:rPr lang="ja-JP" altLang="en-US" sz="2400" dirty="0">
                <a:solidFill>
                  <a:srgbClr val="FF0000"/>
                </a:solidFill>
                <a:latin typeface="BIZ UDPゴシック" panose="020B0400000000000000" pitchFamily="50" charset="-128"/>
                <a:ea typeface="BIZ UDPゴシック" panose="020B0400000000000000" pitchFamily="50" charset="-128"/>
              </a:rPr>
              <a:t>自助～安否確認・救護等共助　　　　　　　　　　　　　　　　　　　</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0" indent="0">
              <a:buNone/>
            </a:pPr>
            <a:r>
              <a:rPr lang="ja-JP" altLang="en-US" sz="2000" dirty="0">
                <a:latin typeface="BIZ UDPゴシック" panose="020B0400000000000000" pitchFamily="50" charset="-128"/>
                <a:ea typeface="BIZ UDPゴシック" panose="020B0400000000000000" pitchFamily="50" charset="-128"/>
              </a:rPr>
              <a:t>＊参加平均</a:t>
            </a:r>
            <a:r>
              <a:rPr lang="en-US" altLang="ja-JP" sz="2000" dirty="0">
                <a:latin typeface="BIZ UDPゴシック" panose="020B0400000000000000" pitchFamily="50" charset="-128"/>
                <a:ea typeface="BIZ UDPゴシック" panose="020B0400000000000000" pitchFamily="50" charset="-128"/>
              </a:rPr>
              <a:t>100</a:t>
            </a:r>
            <a:r>
              <a:rPr lang="ja-JP" altLang="en-US" sz="2000" dirty="0">
                <a:latin typeface="BIZ UDPゴシック" panose="020B0400000000000000" pitchFamily="50" charset="-128"/>
                <a:ea typeface="BIZ UDPゴシック" panose="020B0400000000000000" pitchFamily="50" charset="-128"/>
              </a:rPr>
              <a:t>人前後で推移（</a:t>
            </a:r>
            <a:r>
              <a:rPr lang="ja-JP" altLang="en-US" sz="2000" b="1" dirty="0">
                <a:latin typeface="BIZ UDPゴシック" panose="020B0400000000000000" pitchFamily="50" charset="-128"/>
                <a:ea typeface="BIZ UDPゴシック" panose="020B0400000000000000" pitchFamily="50" charset="-128"/>
              </a:rPr>
              <a:t>安全確認旗</a:t>
            </a:r>
            <a:r>
              <a:rPr lang="ja-JP" altLang="en-US" sz="2000" dirty="0">
                <a:latin typeface="BIZ UDPゴシック" panose="020B0400000000000000" pitchFamily="50" charset="-128"/>
                <a:ea typeface="BIZ UDPゴシック" panose="020B0400000000000000" pitchFamily="50" charset="-128"/>
              </a:rPr>
              <a:t>掲出率</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60%</a:t>
            </a:r>
            <a:r>
              <a:rPr lang="ja-JP" altLang="en-US" sz="2000" dirty="0">
                <a:latin typeface="BIZ UDPゴシック" panose="020B0400000000000000" pitchFamily="50" charset="-128"/>
                <a:ea typeface="BIZ UDPゴシック" panose="020B0400000000000000" pitchFamily="50" charset="-128"/>
              </a:rPr>
              <a:t>低下傾向</a:t>
            </a:r>
            <a:r>
              <a:rPr lang="en-US" altLang="ja-JP" sz="2000" dirty="0">
                <a:latin typeface="BIZ UDPゴシック" panose="020B0400000000000000" pitchFamily="50" charset="-128"/>
                <a:ea typeface="BIZ UDPゴシック" panose="020B0400000000000000" pitchFamily="50" charset="-128"/>
              </a:rPr>
              <a:t>)</a:t>
            </a:r>
          </a:p>
          <a:p>
            <a:pPr marL="0" indent="0">
              <a:buNone/>
            </a:pPr>
            <a:r>
              <a:rPr lang="ja-JP" altLang="en-US" sz="2000" dirty="0">
                <a:latin typeface="BIZ UDPゴシック" panose="020B0400000000000000" pitchFamily="50" charset="-128"/>
                <a:ea typeface="BIZ UDPゴシック" panose="020B0400000000000000" pitchFamily="50" charset="-128"/>
              </a:rPr>
              <a:t>＊町内懇親会の意義も持たせる工夫</a:t>
            </a:r>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en-US" altLang="ja-JP" sz="2000" dirty="0">
              <a:latin typeface="BIZ UDPゴシック" panose="020B0400000000000000" pitchFamily="50" charset="-128"/>
              <a:ea typeface="BIZ UDPゴシック" panose="020B0400000000000000" pitchFamily="50" charset="-128"/>
            </a:endParaRPr>
          </a:p>
          <a:p>
            <a:r>
              <a:rPr lang="ja-JP" altLang="en-US" sz="2400" b="1" dirty="0">
                <a:latin typeface="BIZ UDPゴシック" panose="020B0400000000000000" pitchFamily="50" charset="-128"/>
                <a:ea typeface="BIZ UDPゴシック" panose="020B0400000000000000" pitchFamily="50" charset="-128"/>
              </a:rPr>
              <a:t>班長会（</a:t>
            </a:r>
            <a:r>
              <a:rPr lang="en-US" altLang="ja-JP" sz="2400" b="1" dirty="0">
                <a:latin typeface="BIZ UDPゴシック" panose="020B0400000000000000" pitchFamily="50" charset="-128"/>
                <a:ea typeface="BIZ UDPゴシック" panose="020B0400000000000000" pitchFamily="50" charset="-128"/>
              </a:rPr>
              <a:t>4</a:t>
            </a:r>
            <a:r>
              <a:rPr lang="ja-JP" altLang="en-US" sz="2400" b="1" dirty="0">
                <a:latin typeface="BIZ UDPゴシック" panose="020B0400000000000000" pitchFamily="50" charset="-128"/>
                <a:ea typeface="BIZ UDPゴシック" panose="020B0400000000000000" pitchFamily="50" charset="-128"/>
              </a:rPr>
              <a:t>回</a:t>
            </a:r>
            <a:r>
              <a:rPr lang="en-US" altLang="ja-JP" sz="2400" b="1" dirty="0">
                <a:latin typeface="BIZ UDPゴシック" panose="020B0400000000000000" pitchFamily="50" charset="-128"/>
                <a:ea typeface="BIZ UDPゴシック" panose="020B0400000000000000" pitchFamily="50" charset="-128"/>
              </a:rPr>
              <a:t>/</a:t>
            </a:r>
            <a:r>
              <a:rPr lang="ja-JP" altLang="en-US" sz="2400" b="1" dirty="0">
                <a:latin typeface="BIZ UDPゴシック" panose="020B0400000000000000" pitchFamily="50" charset="-128"/>
                <a:ea typeface="BIZ UDPゴシック" panose="020B0400000000000000" pitchFamily="50" charset="-128"/>
              </a:rPr>
              <a:t>年　</a:t>
            </a:r>
            <a:r>
              <a:rPr lang="en-US" altLang="ja-JP" sz="2400" b="1" dirty="0">
                <a:latin typeface="BIZ UDPゴシック" panose="020B0400000000000000" pitchFamily="50" charset="-128"/>
                <a:ea typeface="BIZ UDPゴシック" panose="020B0400000000000000" pitchFamily="50" charset="-128"/>
              </a:rPr>
              <a:t>3</a:t>
            </a:r>
            <a:r>
              <a:rPr lang="ja-JP" altLang="en-US" sz="2400" b="1" dirty="0">
                <a:latin typeface="BIZ UDPゴシック" panose="020B0400000000000000" pitchFamily="50" charset="-128"/>
                <a:ea typeface="BIZ UDPゴシック" panose="020B0400000000000000" pitchFamily="50" charset="-128"/>
              </a:rPr>
              <a:t>か月毎班長交代時）</a:t>
            </a:r>
            <a:r>
              <a:rPr lang="ja-JP" altLang="en-US" sz="2400" dirty="0">
                <a:latin typeface="BIZ UDPゴシック" panose="020B0400000000000000" pitchFamily="50" charset="-128"/>
                <a:ea typeface="BIZ UDPゴシック" panose="020B0400000000000000" pitchFamily="50" charset="-128"/>
              </a:rPr>
              <a:t>：防災啓蒙</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災害対策本部員の役割</a:t>
            </a:r>
            <a:endParaRPr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r>
              <a:rPr lang="ja-JP" altLang="en-US" sz="2400" b="1" dirty="0">
                <a:latin typeface="BIZ UDPゴシック" panose="020B0400000000000000" pitchFamily="50" charset="-128"/>
                <a:ea typeface="BIZ UDPゴシック" panose="020B0400000000000000" pitchFamily="50" charset="-128"/>
              </a:rPr>
              <a:t>災害時避難要支援者対応</a:t>
            </a:r>
            <a:r>
              <a:rPr lang="ja-JP" altLang="en-US" sz="2400" dirty="0">
                <a:latin typeface="BIZ UDPゴシック" panose="020B0400000000000000" pitchFamily="50" charset="-128"/>
                <a:ea typeface="BIZ UDPゴシック" panose="020B0400000000000000" pitchFamily="50" charset="-128"/>
              </a:rPr>
              <a:t>：行政リスト＋支援要望者で戸別訪問・個別計画書作成</a:t>
            </a:r>
            <a:r>
              <a:rPr lang="ja-JP" altLang="en-US" sz="1900" dirty="0">
                <a:latin typeface="BIZ UDPゴシック" panose="020B0400000000000000" pitchFamily="50" charset="-128"/>
                <a:ea typeface="BIZ UDPゴシック" panose="020B0400000000000000" pitchFamily="50" charset="-128"/>
              </a:rPr>
              <a:t>＊全体で４０～５０名前後</a:t>
            </a:r>
            <a:endParaRPr lang="en-US" altLang="ja-JP" sz="1900" dirty="0">
              <a:latin typeface="BIZ UDPゴシック" panose="020B0400000000000000" pitchFamily="50" charset="-128"/>
              <a:ea typeface="BIZ UDPゴシック" panose="020B0400000000000000" pitchFamily="50" charset="-128"/>
            </a:endParaRPr>
          </a:p>
          <a:p>
            <a:r>
              <a:rPr lang="ja-JP" altLang="en-US" sz="2400" b="1" dirty="0">
                <a:latin typeface="BIZ UDPゴシック" panose="020B0400000000000000" pitchFamily="50" charset="-128"/>
                <a:ea typeface="BIZ UDPゴシック" panose="020B0400000000000000" pitchFamily="50" charset="-128"/>
              </a:rPr>
              <a:t>予算：総会前に新役員に活動計画及び予算を説明→総会にて諮る</a:t>
            </a:r>
            <a:endParaRPr lang="en-US" altLang="ja-JP" sz="2400" b="1" dirty="0">
              <a:latin typeface="BIZ UDPゴシック" panose="020B0400000000000000" pitchFamily="50" charset="-128"/>
              <a:ea typeface="BIZ UDPゴシック" panose="020B0400000000000000" pitchFamily="50" charset="-128"/>
            </a:endParaRPr>
          </a:p>
          <a:p>
            <a:pPr marL="0" indent="0">
              <a:buNone/>
            </a:pP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12</a:t>
            </a:r>
            <a:r>
              <a:rPr lang="ja-JP" altLang="en-US" sz="2000" dirty="0">
                <a:latin typeface="BIZ UDPゴシック" panose="020B0400000000000000" pitchFamily="50" charset="-128"/>
                <a:ea typeface="BIZ UDPゴシック" panose="020B0400000000000000" pitchFamily="50" charset="-128"/>
              </a:rPr>
              <a:t>万円前後</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年間・・・主に資機材購入・イベント運営費・　ただし記念品食品類は自治会予算）</a:t>
            </a:r>
            <a:endParaRPr lang="en-US" altLang="ja-JP" sz="2000" dirty="0">
              <a:latin typeface="BIZ UDPゴシック" panose="020B0400000000000000" pitchFamily="50" charset="-128"/>
              <a:ea typeface="BIZ UDPゴシック" panose="020B0400000000000000" pitchFamily="50" charset="-128"/>
            </a:endParaRPr>
          </a:p>
          <a:p>
            <a:pPr marL="0" indent="0">
              <a:buNone/>
            </a:pPr>
            <a:r>
              <a:rPr lang="ja-JP" altLang="en-US" sz="2400" b="1" dirty="0">
                <a:latin typeface="BIZ UDPゴシック" panose="020B0400000000000000" pitchFamily="50" charset="-128"/>
                <a:ea typeface="BIZ UDPゴシック" panose="020B0400000000000000" pitchFamily="50" charset="-128"/>
              </a:rPr>
              <a:t>＊防災センターバスツアー（</a:t>
            </a:r>
            <a:r>
              <a:rPr lang="en-US" altLang="ja-JP" sz="2400" b="1" dirty="0">
                <a:latin typeface="BIZ UDPゴシック" panose="020B0400000000000000" pitchFamily="50" charset="-128"/>
                <a:ea typeface="BIZ UDPゴシック" panose="020B0400000000000000" pitchFamily="50" charset="-128"/>
              </a:rPr>
              <a:t>50</a:t>
            </a:r>
            <a:r>
              <a:rPr lang="ja-JP" altLang="en-US" sz="2400" b="1" dirty="0">
                <a:latin typeface="BIZ UDPゴシック" panose="020B0400000000000000" pitchFamily="50" charset="-128"/>
                <a:ea typeface="BIZ UDPゴシック" panose="020B0400000000000000" pitchFamily="50" charset="-128"/>
              </a:rPr>
              <a:t>名）</a:t>
            </a:r>
            <a:r>
              <a:rPr lang="ja-JP" altLang="en-US" sz="2400" dirty="0">
                <a:latin typeface="BIZ UDPゴシック" panose="020B0400000000000000" pitchFamily="50" charset="-128"/>
                <a:ea typeface="BIZ UDPゴシック" panose="020B0400000000000000" pitchFamily="50" charset="-128"/>
              </a:rPr>
              <a:t>：災害体験＝災害を自宅でイメージしてもらう</a:t>
            </a:r>
            <a:endParaRPr lang="en-US" altLang="ja-JP" sz="2400"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（コロナ以降中断）</a:t>
            </a:r>
            <a:endParaRPr lang="en-US" altLang="ja-JP" dirty="0">
              <a:latin typeface="BIZ UDPゴシック" panose="020B0400000000000000" pitchFamily="50" charset="-128"/>
              <a:ea typeface="BIZ UDPゴシック" panose="020B0400000000000000" pitchFamily="50" charset="-128"/>
            </a:endParaRPr>
          </a:p>
          <a:p>
            <a:endParaRPr lang="en-US" altLang="ja-JP" sz="2000" dirty="0"/>
          </a:p>
          <a:p>
            <a:endParaRPr lang="ja-JP" altLang="en-US" dirty="0"/>
          </a:p>
        </p:txBody>
      </p:sp>
      <p:sp>
        <p:nvSpPr>
          <p:cNvPr id="4" name="正方形/長方形 3">
            <a:extLst>
              <a:ext uri="{FF2B5EF4-FFF2-40B4-BE49-F238E27FC236}">
                <a16:creationId xmlns:a16="http://schemas.microsoft.com/office/drawing/2014/main" id="{6326A993-422A-B953-828A-4C2D81C090C5}"/>
              </a:ext>
            </a:extLst>
          </p:cNvPr>
          <p:cNvSpPr/>
          <p:nvPr/>
        </p:nvSpPr>
        <p:spPr>
          <a:xfrm>
            <a:off x="161923" y="3060968"/>
            <a:ext cx="10690107" cy="5410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6E31CA0-65AC-C5D0-EDB1-D2AE1158B622}"/>
              </a:ext>
            </a:extLst>
          </p:cNvPr>
          <p:cNvSpPr txBox="1"/>
          <p:nvPr/>
        </p:nvSpPr>
        <p:spPr>
          <a:xfrm rot="19463893">
            <a:off x="10837154" y="2617989"/>
            <a:ext cx="620683" cy="707886"/>
          </a:xfrm>
          <a:prstGeom prst="rect">
            <a:avLst/>
          </a:prstGeom>
          <a:noFill/>
        </p:spPr>
        <p:txBody>
          <a:bodyPr wrap="none" rtlCol="0">
            <a:spAutoFit/>
          </a:bodyPr>
          <a:lstStyle/>
          <a:p>
            <a:r>
              <a:rPr kumimoji="1" lang="ja-JP" altLang="en-US" sz="4000" dirty="0">
                <a:solidFill>
                  <a:srgbClr val="FF0000"/>
                </a:solidFill>
              </a:rPr>
              <a:t>☚</a:t>
            </a:r>
          </a:p>
        </p:txBody>
      </p:sp>
    </p:spTree>
    <p:extLst>
      <p:ext uri="{BB962C8B-B14F-4D97-AF65-F5344CB8AC3E}">
        <p14:creationId xmlns:p14="http://schemas.microsoft.com/office/powerpoint/2010/main" val="4136431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descr="テキスト, 地図 が含まれている画像&#10;&#10;自動的に生成された説明">
            <a:extLst>
              <a:ext uri="{FF2B5EF4-FFF2-40B4-BE49-F238E27FC236}">
                <a16:creationId xmlns:a16="http://schemas.microsoft.com/office/drawing/2014/main" id="{7A7E953E-AD91-03DF-E384-612A7F180DF6}"/>
              </a:ext>
            </a:extLst>
          </p:cNvPr>
          <p:cNvPicPr>
            <a:picLocks noChangeAspect="1"/>
          </p:cNvPicPr>
          <p:nvPr/>
        </p:nvPicPr>
        <p:blipFill>
          <a:blip r:embed="rId2"/>
          <a:stretch>
            <a:fillRect/>
          </a:stretch>
        </p:blipFill>
        <p:spPr>
          <a:xfrm>
            <a:off x="532468" y="802257"/>
            <a:ext cx="10540594" cy="6007377"/>
          </a:xfrm>
          <a:prstGeom prst="rect">
            <a:avLst/>
          </a:prstGeom>
          <a:ln>
            <a:solidFill>
              <a:schemeClr val="tx1"/>
            </a:solidFill>
          </a:ln>
        </p:spPr>
      </p:pic>
      <p:sp>
        <p:nvSpPr>
          <p:cNvPr id="2" name="テキスト ボックス 1">
            <a:extLst>
              <a:ext uri="{FF2B5EF4-FFF2-40B4-BE49-F238E27FC236}">
                <a16:creationId xmlns:a16="http://schemas.microsoft.com/office/drawing/2014/main" id="{0AA45DFA-FD70-8786-5A2F-FEE36DA15DAA}"/>
              </a:ext>
            </a:extLst>
          </p:cNvPr>
          <p:cNvSpPr txBox="1"/>
          <p:nvPr/>
        </p:nvSpPr>
        <p:spPr>
          <a:xfrm>
            <a:off x="2046719" y="185784"/>
            <a:ext cx="7002238" cy="461665"/>
          </a:xfrm>
          <a:prstGeom prst="rect">
            <a:avLst/>
          </a:prstGeom>
          <a:noFill/>
        </p:spPr>
        <p:txBody>
          <a:bodyPr wrap="none" rtlCol="0">
            <a:spAutoFit/>
          </a:bodyPr>
          <a:lstStyle/>
          <a:p>
            <a:r>
              <a:rPr kumimoji="1" lang="ja-JP" altLang="en-US" sz="2400" b="1" u="sng" dirty="0">
                <a:latin typeface="BIZ UDPゴシック" panose="020B0400000000000000" pitchFamily="50" charset="-128"/>
                <a:ea typeface="BIZ UDPゴシック" panose="020B0400000000000000" pitchFamily="50" charset="-128"/>
              </a:rPr>
              <a:t>外水氾濫　ー利根川の氾濫への備え（現状）１ー</a:t>
            </a:r>
            <a:r>
              <a:rPr lang="ja-JP" altLang="en-US" sz="2400" b="1" u="sng" dirty="0">
                <a:latin typeface="BIZ UDPゴシック" panose="020B0400000000000000" pitchFamily="50" charset="-128"/>
                <a:ea typeface="BIZ UDPゴシック" panose="020B0400000000000000" pitchFamily="50" charset="-128"/>
              </a:rPr>
              <a:t>　　　</a:t>
            </a:r>
            <a:endParaRPr kumimoji="1" lang="ja-JP" altLang="en-US" b="1" u="sng"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602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C23772F2-4D83-AD69-1A4C-FCABBC0268AC}"/>
              </a:ext>
            </a:extLst>
          </p:cNvPr>
          <p:cNvPicPr>
            <a:picLocks noChangeAspect="1"/>
          </p:cNvPicPr>
          <p:nvPr/>
        </p:nvPicPr>
        <p:blipFill rotWithShape="1">
          <a:blip r:embed="rId2"/>
          <a:srcRect t="7213" b="3501"/>
          <a:stretch/>
        </p:blipFill>
        <p:spPr>
          <a:xfrm>
            <a:off x="-241142" y="-8468"/>
            <a:ext cx="12191980" cy="6857990"/>
          </a:xfrm>
          <a:prstGeom prst="rect">
            <a:avLst/>
          </a:prstGeom>
        </p:spPr>
      </p:pic>
      <p:sp>
        <p:nvSpPr>
          <p:cNvPr id="2" name="テキスト ボックス 1">
            <a:extLst>
              <a:ext uri="{FF2B5EF4-FFF2-40B4-BE49-F238E27FC236}">
                <a16:creationId xmlns:a16="http://schemas.microsoft.com/office/drawing/2014/main" id="{B68B2BFC-D588-1D5B-AB9B-C9594144613F}"/>
              </a:ext>
            </a:extLst>
          </p:cNvPr>
          <p:cNvSpPr txBox="1"/>
          <p:nvPr/>
        </p:nvSpPr>
        <p:spPr>
          <a:xfrm>
            <a:off x="10430309" y="671127"/>
            <a:ext cx="625854" cy="5632311"/>
          </a:xfrm>
          <a:prstGeom prst="rect">
            <a:avLst/>
          </a:prstGeom>
          <a:noFill/>
        </p:spPr>
        <p:txBody>
          <a:bodyPr wrap="square" rtlCol="0">
            <a:spAutoFit/>
          </a:bodyPr>
          <a:lstStyle/>
          <a:p>
            <a:r>
              <a:rPr kumimoji="1" lang="ja-JP" altLang="en-US" sz="2400" b="1" dirty="0">
                <a:solidFill>
                  <a:srgbClr val="FFC000"/>
                </a:solidFill>
                <a:latin typeface="BIZ UDPゴシック" panose="020B0400000000000000" pitchFamily="50" charset="-128"/>
                <a:ea typeface="BIZ UDPゴシック" panose="020B0400000000000000" pitchFamily="50" charset="-128"/>
              </a:rPr>
              <a:t>日本海溝千島海溝周辺海溝型地震</a:t>
            </a:r>
          </a:p>
        </p:txBody>
      </p:sp>
    </p:spTree>
    <p:extLst>
      <p:ext uri="{BB962C8B-B14F-4D97-AF65-F5344CB8AC3E}">
        <p14:creationId xmlns:p14="http://schemas.microsoft.com/office/powerpoint/2010/main" val="4162094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45A572-1D1C-4820-AABB-0D133163785E}"/>
              </a:ext>
            </a:extLst>
          </p:cNvPr>
          <p:cNvSpPr>
            <a:spLocks noGrp="1"/>
          </p:cNvSpPr>
          <p:nvPr>
            <p:ph type="ctrTitle"/>
          </p:nvPr>
        </p:nvSpPr>
        <p:spPr>
          <a:xfrm>
            <a:off x="-91013" y="1745645"/>
            <a:ext cx="10164980" cy="1646302"/>
          </a:xfrm>
        </p:spPr>
        <p:txBody>
          <a:bodyPr/>
          <a:lstStyle/>
          <a:p>
            <a:r>
              <a:rPr kumimoji="1" lang="ja-JP" altLang="en-US" b="1" dirty="0">
                <a:solidFill>
                  <a:srgbClr val="002060"/>
                </a:solidFill>
              </a:rPr>
              <a:t>松園自治会自主防災活動</a:t>
            </a:r>
          </a:p>
        </p:txBody>
      </p:sp>
      <p:sp>
        <p:nvSpPr>
          <p:cNvPr id="3" name="字幕 2">
            <a:extLst>
              <a:ext uri="{FF2B5EF4-FFF2-40B4-BE49-F238E27FC236}">
                <a16:creationId xmlns:a16="http://schemas.microsoft.com/office/drawing/2014/main" id="{7ED4937E-49C7-4A9A-92BA-C94701768536}"/>
              </a:ext>
            </a:extLst>
          </p:cNvPr>
          <p:cNvSpPr>
            <a:spLocks noGrp="1"/>
          </p:cNvSpPr>
          <p:nvPr>
            <p:ph type="subTitle" idx="1"/>
          </p:nvPr>
        </p:nvSpPr>
        <p:spPr>
          <a:xfrm>
            <a:off x="2609726" y="4050835"/>
            <a:ext cx="7766936" cy="1096899"/>
          </a:xfrm>
        </p:spPr>
        <p:txBody>
          <a:bodyPr>
            <a:normAutofit/>
          </a:bodyPr>
          <a:lstStyle/>
          <a:p>
            <a:r>
              <a:rPr lang="ja-JP" altLang="en-US" sz="3200" b="1" dirty="0"/>
              <a:t>大地震</a:t>
            </a:r>
            <a:r>
              <a:rPr lang="en-US" altLang="ja-JP" sz="3200" b="1" dirty="0"/>
              <a:t>/</a:t>
            </a:r>
            <a:r>
              <a:rPr lang="ja-JP" altLang="en-US" sz="3200" b="1" dirty="0"/>
              <a:t>水害と対策本部について</a:t>
            </a:r>
          </a:p>
        </p:txBody>
      </p:sp>
      <p:sp>
        <p:nvSpPr>
          <p:cNvPr id="4" name="テキスト ボックス 3">
            <a:extLst>
              <a:ext uri="{FF2B5EF4-FFF2-40B4-BE49-F238E27FC236}">
                <a16:creationId xmlns:a16="http://schemas.microsoft.com/office/drawing/2014/main" id="{BB3CB8E7-3CC8-4E9E-8A94-D526021B382E}"/>
              </a:ext>
            </a:extLst>
          </p:cNvPr>
          <p:cNvSpPr txBox="1"/>
          <p:nvPr/>
        </p:nvSpPr>
        <p:spPr>
          <a:xfrm>
            <a:off x="9731738" y="5609818"/>
            <a:ext cx="2120956" cy="584775"/>
          </a:xfrm>
          <a:prstGeom prst="rect">
            <a:avLst/>
          </a:prstGeom>
          <a:noFill/>
        </p:spPr>
        <p:txBody>
          <a:bodyPr wrap="square" rtlCol="0">
            <a:spAutoFit/>
          </a:bodyPr>
          <a:lstStyle/>
          <a:p>
            <a:r>
              <a:rPr kumimoji="1" lang="ja-JP" altLang="en-US" sz="2000" b="1" dirty="0">
                <a:latin typeface="BIZ UDPゴシック" panose="020B0400000000000000" pitchFamily="50" charset="-128"/>
                <a:ea typeface="BIZ UDPゴシック" panose="020B0400000000000000" pitchFamily="50" charset="-128"/>
              </a:rPr>
              <a:t>松園自治会</a:t>
            </a:r>
            <a:endParaRPr kumimoji="1" lang="en-US" altLang="ja-JP" sz="2000" b="1" dirty="0">
              <a:latin typeface="BIZ UDPゴシック" panose="020B0400000000000000" pitchFamily="50" charset="-128"/>
              <a:ea typeface="BIZ UDPゴシック" panose="020B0400000000000000" pitchFamily="50" charset="-128"/>
            </a:endParaRPr>
          </a:p>
          <a:p>
            <a:r>
              <a:rPr kumimoji="1" lang="en-US" altLang="ja-JP" sz="1200" b="1" dirty="0">
                <a:latin typeface="BIZ UDPゴシック" panose="020B0400000000000000" pitchFamily="50" charset="-128"/>
                <a:ea typeface="BIZ UDPゴシック" panose="020B0400000000000000" pitchFamily="50" charset="-128"/>
              </a:rPr>
              <a:t>R</a:t>
            </a:r>
            <a:r>
              <a:rPr kumimoji="1" lang="ja-JP" altLang="en-US" sz="1200" b="1" dirty="0">
                <a:latin typeface="BIZ UDPゴシック" panose="020B0400000000000000" pitchFamily="50" charset="-128"/>
                <a:ea typeface="BIZ UDPゴシック" panose="020B0400000000000000" pitchFamily="50" charset="-128"/>
              </a:rPr>
              <a:t>７</a:t>
            </a:r>
            <a:r>
              <a:rPr kumimoji="1" lang="en-US" altLang="ja-JP" sz="1200" b="1" dirty="0">
                <a:latin typeface="BIZ UDPゴシック" panose="020B0400000000000000" pitchFamily="50" charset="-128"/>
                <a:ea typeface="BIZ UDPゴシック" panose="020B0400000000000000" pitchFamily="50" charset="-128"/>
              </a:rPr>
              <a:t>.</a:t>
            </a:r>
            <a:r>
              <a:rPr kumimoji="1" lang="ja-JP" altLang="en-US" sz="1200" b="1" dirty="0">
                <a:latin typeface="BIZ UDPゴシック" panose="020B0400000000000000" pitchFamily="50" charset="-128"/>
                <a:ea typeface="BIZ UDPゴシック" panose="020B0400000000000000" pitchFamily="50" charset="-128"/>
              </a:rPr>
              <a:t>５</a:t>
            </a:r>
            <a:r>
              <a:rPr kumimoji="1" lang="en-US" altLang="ja-JP" sz="1200" b="1" dirty="0">
                <a:latin typeface="BIZ UDPゴシック" panose="020B0400000000000000" pitchFamily="50" charset="-128"/>
                <a:ea typeface="BIZ UDPゴシック" panose="020B0400000000000000" pitchFamily="50" charset="-128"/>
              </a:rPr>
              <a:t>.14</a:t>
            </a:r>
            <a:r>
              <a:rPr kumimoji="1" lang="ja-JP" altLang="en-US" sz="1200" b="1" dirty="0">
                <a:latin typeface="BIZ UDPゴシック" panose="020B0400000000000000" pitchFamily="50" charset="-128"/>
                <a:ea typeface="BIZ UDPゴシック" panose="020B0400000000000000" pitchFamily="50" charset="-128"/>
              </a:rPr>
              <a:t> </a:t>
            </a:r>
            <a:r>
              <a:rPr kumimoji="1" lang="en-US" altLang="ja-JP" sz="1200" b="1" dirty="0">
                <a:latin typeface="BIZ UDPゴシック" panose="020B0400000000000000" pitchFamily="50" charset="-128"/>
                <a:ea typeface="BIZ UDPゴシック" panose="020B0400000000000000" pitchFamily="50" charset="-128"/>
              </a:rPr>
              <a:t>by </a:t>
            </a:r>
            <a:r>
              <a:rPr kumimoji="1" lang="ja-JP" altLang="en-US" sz="1200" b="1" dirty="0">
                <a:latin typeface="BIZ UDPゴシック" panose="020B0400000000000000" pitchFamily="50" charset="-128"/>
                <a:ea typeface="BIZ UDPゴシック" panose="020B0400000000000000" pitchFamily="50" charset="-128"/>
              </a:rPr>
              <a:t>防災会</a:t>
            </a:r>
          </a:p>
        </p:txBody>
      </p:sp>
    </p:spTree>
    <p:extLst>
      <p:ext uri="{BB962C8B-B14F-4D97-AF65-F5344CB8AC3E}">
        <p14:creationId xmlns:p14="http://schemas.microsoft.com/office/powerpoint/2010/main" val="4292592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A4B98-4A79-493F-8FE1-FA0F94520BD6}"/>
              </a:ext>
            </a:extLst>
          </p:cNvPr>
          <p:cNvSpPr>
            <a:spLocks noGrp="1"/>
          </p:cNvSpPr>
          <p:nvPr>
            <p:ph type="title"/>
          </p:nvPr>
        </p:nvSpPr>
        <p:spPr>
          <a:xfrm>
            <a:off x="307628" y="295237"/>
            <a:ext cx="8596668" cy="1320800"/>
          </a:xfrm>
        </p:spPr>
        <p:txBody>
          <a:bodyPr/>
          <a:lstStyle/>
          <a:p>
            <a:pPr>
              <a:tabLst>
                <a:tab pos="2595563" algn="l"/>
              </a:tabLst>
            </a:pPr>
            <a:r>
              <a:rPr lang="ja-JP" altLang="en-US" b="1" dirty="0">
                <a:solidFill>
                  <a:srgbClr val="002060"/>
                </a:solidFill>
              </a:rPr>
              <a:t>他人事ではない大災害</a:t>
            </a:r>
            <a:endParaRPr kumimoji="1" lang="ja-JP" altLang="en-US" b="1" dirty="0">
              <a:solidFill>
                <a:srgbClr val="002060"/>
              </a:solidFill>
            </a:endParaRPr>
          </a:p>
        </p:txBody>
      </p:sp>
      <p:sp>
        <p:nvSpPr>
          <p:cNvPr id="8" name="フリーフォーム: 図形 7">
            <a:extLst>
              <a:ext uri="{FF2B5EF4-FFF2-40B4-BE49-F238E27FC236}">
                <a16:creationId xmlns:a16="http://schemas.microsoft.com/office/drawing/2014/main" id="{4EE16598-F7D9-4F33-AB0B-7F9EC9693A31}"/>
              </a:ext>
            </a:extLst>
          </p:cNvPr>
          <p:cNvSpPr/>
          <p:nvPr/>
        </p:nvSpPr>
        <p:spPr>
          <a:xfrm>
            <a:off x="180877" y="1482922"/>
            <a:ext cx="10800549" cy="1320800"/>
          </a:xfrm>
          <a:custGeom>
            <a:avLst/>
            <a:gdLst>
              <a:gd name="connsiteX0" fmla="*/ 0 w 9325003"/>
              <a:gd name="connsiteY0" fmla="*/ 0 h 1146600"/>
              <a:gd name="connsiteX1" fmla="*/ 9325003 w 9325003"/>
              <a:gd name="connsiteY1" fmla="*/ 0 h 1146600"/>
              <a:gd name="connsiteX2" fmla="*/ 9325003 w 9325003"/>
              <a:gd name="connsiteY2" fmla="*/ 1146600 h 1146600"/>
              <a:gd name="connsiteX3" fmla="*/ 0 w 9325003"/>
              <a:gd name="connsiteY3" fmla="*/ 1146600 h 1146600"/>
              <a:gd name="connsiteX4" fmla="*/ 0 w 9325003"/>
              <a:gd name="connsiteY4" fmla="*/ 0 h 114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5003" h="1146600">
                <a:moveTo>
                  <a:pt x="0" y="0"/>
                </a:moveTo>
                <a:lnTo>
                  <a:pt x="9325003" y="0"/>
                </a:lnTo>
                <a:lnTo>
                  <a:pt x="9325003" y="1146600"/>
                </a:lnTo>
                <a:lnTo>
                  <a:pt x="0" y="1146600"/>
                </a:lnTo>
                <a:lnTo>
                  <a:pt x="0" y="0"/>
                </a:lnTo>
                <a:close/>
              </a:path>
            </a:pathLst>
          </a:custGeom>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3724" tIns="291592" rIns="723724" bIns="113792" numCol="1" spcCol="1270" anchor="t" anchorCtr="0">
            <a:noAutofit/>
          </a:bodyPr>
          <a:lstStyle/>
          <a:p>
            <a:pPr marL="171450" lvl="1" indent="-171450" defTabSz="711200">
              <a:lnSpc>
                <a:spcPct val="90000"/>
              </a:lnSpc>
              <a:spcBef>
                <a:spcPct val="0"/>
              </a:spcBef>
              <a:spcAft>
                <a:spcPct val="15000"/>
              </a:spcAft>
              <a:buChar char="•"/>
            </a:pPr>
            <a:r>
              <a:rPr kumimoji="1" lang="ja-JP" altLang="en-US" sz="2800" b="1" dirty="0">
                <a:solidFill>
                  <a:schemeClr val="tx1">
                    <a:lumMod val="75000"/>
                    <a:lumOff val="25000"/>
                  </a:schemeClr>
                </a:solidFill>
              </a:rPr>
              <a:t>首都直下型地震（特に茨城県南部＝</a:t>
            </a:r>
            <a:r>
              <a:rPr kumimoji="1" lang="ja-JP" altLang="en-US" sz="2400" b="1" dirty="0">
                <a:solidFill>
                  <a:schemeClr val="tx1">
                    <a:lumMod val="75000"/>
                    <a:lumOff val="25000"/>
                  </a:schemeClr>
                </a:solidFill>
              </a:rPr>
              <a:t>竜ケ崎近辺＊</a:t>
            </a:r>
            <a:r>
              <a:rPr kumimoji="1" lang="ja-JP" altLang="en-US" sz="2800" b="1" dirty="0">
                <a:solidFill>
                  <a:schemeClr val="tx1">
                    <a:lumMod val="75000"/>
                    <a:lumOff val="25000"/>
                  </a:schemeClr>
                </a:solidFill>
              </a:rPr>
              <a:t>）</a:t>
            </a:r>
            <a:endParaRPr kumimoji="1" lang="en-US" altLang="ja-JP" sz="2800" b="1" dirty="0">
              <a:solidFill>
                <a:schemeClr val="tx1">
                  <a:lumMod val="75000"/>
                  <a:lumOff val="25000"/>
                </a:schemeClr>
              </a:solidFill>
            </a:endParaRPr>
          </a:p>
          <a:p>
            <a:pPr marL="0" lvl="1" defTabSz="711200">
              <a:lnSpc>
                <a:spcPct val="90000"/>
              </a:lnSpc>
              <a:spcBef>
                <a:spcPct val="0"/>
              </a:spcBef>
              <a:spcAft>
                <a:spcPct val="15000"/>
              </a:spcAft>
            </a:pPr>
            <a:r>
              <a:rPr kumimoji="1" lang="ja-JP" altLang="en-US" sz="1600" b="1" dirty="0">
                <a:solidFill>
                  <a:schemeClr val="tx1">
                    <a:lumMod val="75000"/>
                    <a:lumOff val="25000"/>
                  </a:schemeClr>
                </a:solidFill>
              </a:rPr>
              <a:t>　　　　　　　　　　　　　　　　　　　　　　　　　　　＊電力中央研究所資料引用</a:t>
            </a:r>
            <a:endParaRPr kumimoji="1" lang="en-US" altLang="ja-JP" sz="1600" b="1" dirty="0">
              <a:solidFill>
                <a:schemeClr val="tx1">
                  <a:lumMod val="75000"/>
                  <a:lumOff val="25000"/>
                </a:schemeClr>
              </a:solidFill>
            </a:endParaRPr>
          </a:p>
          <a:p>
            <a:pPr marL="171450" lvl="1" indent="-171450" defTabSz="711200">
              <a:lnSpc>
                <a:spcPct val="90000"/>
              </a:lnSpc>
              <a:spcBef>
                <a:spcPct val="0"/>
              </a:spcBef>
              <a:spcAft>
                <a:spcPct val="15000"/>
              </a:spcAft>
              <a:buChar char="•"/>
            </a:pPr>
            <a:r>
              <a:rPr kumimoji="1" lang="ja-JP" altLang="en-US" sz="2800" b="1" dirty="0">
                <a:solidFill>
                  <a:schemeClr val="tx1">
                    <a:lumMod val="75000"/>
                    <a:lumOff val="25000"/>
                  </a:schemeClr>
                </a:solidFill>
              </a:rPr>
              <a:t>茨城沖</a:t>
            </a:r>
            <a:r>
              <a:rPr kumimoji="1" lang="en-US" altLang="ja-JP" sz="2800" b="1" dirty="0">
                <a:solidFill>
                  <a:schemeClr val="tx1">
                    <a:lumMod val="75000"/>
                    <a:lumOff val="25000"/>
                  </a:schemeClr>
                </a:solidFill>
              </a:rPr>
              <a:t>/</a:t>
            </a:r>
            <a:r>
              <a:rPr kumimoji="1" lang="ja-JP" altLang="en-US" sz="2800" b="1" dirty="0">
                <a:solidFill>
                  <a:schemeClr val="tx1">
                    <a:lumMod val="75000"/>
                    <a:lumOff val="25000"/>
                  </a:schemeClr>
                </a:solidFill>
              </a:rPr>
              <a:t>福島沖（日本海溝・千島海溝周辺海溝型地震）</a:t>
            </a:r>
          </a:p>
        </p:txBody>
      </p:sp>
      <p:sp>
        <p:nvSpPr>
          <p:cNvPr id="9" name="フリーフォーム: 図形 8">
            <a:extLst>
              <a:ext uri="{FF2B5EF4-FFF2-40B4-BE49-F238E27FC236}">
                <a16:creationId xmlns:a16="http://schemas.microsoft.com/office/drawing/2014/main" id="{54FA41A0-2FC4-4B3D-ABEF-D77FE914DDD6}"/>
              </a:ext>
            </a:extLst>
          </p:cNvPr>
          <p:cNvSpPr/>
          <p:nvPr/>
        </p:nvSpPr>
        <p:spPr>
          <a:xfrm>
            <a:off x="838699" y="1014281"/>
            <a:ext cx="6711891" cy="654517"/>
          </a:xfrm>
          <a:custGeom>
            <a:avLst/>
            <a:gdLst>
              <a:gd name="connsiteX0" fmla="*/ 0 w 6527502"/>
              <a:gd name="connsiteY0" fmla="*/ 68881 h 413280"/>
              <a:gd name="connsiteX1" fmla="*/ 68881 w 6527502"/>
              <a:gd name="connsiteY1" fmla="*/ 0 h 413280"/>
              <a:gd name="connsiteX2" fmla="*/ 6458621 w 6527502"/>
              <a:gd name="connsiteY2" fmla="*/ 0 h 413280"/>
              <a:gd name="connsiteX3" fmla="*/ 6527502 w 6527502"/>
              <a:gd name="connsiteY3" fmla="*/ 68881 h 413280"/>
              <a:gd name="connsiteX4" fmla="*/ 6527502 w 6527502"/>
              <a:gd name="connsiteY4" fmla="*/ 344399 h 413280"/>
              <a:gd name="connsiteX5" fmla="*/ 6458621 w 6527502"/>
              <a:gd name="connsiteY5" fmla="*/ 413280 h 413280"/>
              <a:gd name="connsiteX6" fmla="*/ 68881 w 6527502"/>
              <a:gd name="connsiteY6" fmla="*/ 413280 h 413280"/>
              <a:gd name="connsiteX7" fmla="*/ 0 w 6527502"/>
              <a:gd name="connsiteY7" fmla="*/ 344399 h 413280"/>
              <a:gd name="connsiteX8" fmla="*/ 0 w 6527502"/>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7502" h="413280">
                <a:moveTo>
                  <a:pt x="0" y="68881"/>
                </a:moveTo>
                <a:cubicBezTo>
                  <a:pt x="0" y="30839"/>
                  <a:pt x="30839" y="0"/>
                  <a:pt x="68881" y="0"/>
                </a:cubicBezTo>
                <a:lnTo>
                  <a:pt x="6458621" y="0"/>
                </a:lnTo>
                <a:cubicBezTo>
                  <a:pt x="6496663" y="0"/>
                  <a:pt x="6527502" y="30839"/>
                  <a:pt x="6527502" y="68881"/>
                </a:cubicBezTo>
                <a:lnTo>
                  <a:pt x="6527502" y="344399"/>
                </a:lnTo>
                <a:cubicBezTo>
                  <a:pt x="6527502" y="382441"/>
                  <a:pt x="6496663" y="413280"/>
                  <a:pt x="6458621" y="413280"/>
                </a:cubicBezTo>
                <a:lnTo>
                  <a:pt x="68881" y="413280"/>
                </a:lnTo>
                <a:cubicBezTo>
                  <a:pt x="30839" y="413280"/>
                  <a:pt x="0" y="382441"/>
                  <a:pt x="0" y="344399"/>
                </a:cubicBezTo>
                <a:lnTo>
                  <a:pt x="0" y="68881"/>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6899" tIns="20175" rIns="266899" bIns="20175" numCol="1" spcCol="1270" anchor="ctr" anchorCtr="0">
            <a:noAutofit/>
          </a:bodyPr>
          <a:lstStyle/>
          <a:p>
            <a:pPr defTabSz="622300">
              <a:lnSpc>
                <a:spcPct val="90000"/>
              </a:lnSpc>
              <a:spcBef>
                <a:spcPct val="0"/>
              </a:spcBef>
              <a:spcAft>
                <a:spcPct val="35000"/>
              </a:spcAft>
            </a:pPr>
            <a:r>
              <a:rPr kumimoji="1" lang="ja-JP" altLang="en-US" sz="2800" b="1" dirty="0">
                <a:solidFill>
                  <a:schemeClr val="bg1"/>
                </a:solidFill>
              </a:rPr>
              <a:t>大地震　</a:t>
            </a:r>
          </a:p>
        </p:txBody>
      </p:sp>
      <p:grpSp>
        <p:nvGrpSpPr>
          <p:cNvPr id="19" name="グループ化 18">
            <a:extLst>
              <a:ext uri="{FF2B5EF4-FFF2-40B4-BE49-F238E27FC236}">
                <a16:creationId xmlns:a16="http://schemas.microsoft.com/office/drawing/2014/main" id="{D3C0A8B3-A6DA-4A47-B6ED-083B29553FB3}"/>
              </a:ext>
            </a:extLst>
          </p:cNvPr>
          <p:cNvGrpSpPr/>
          <p:nvPr/>
        </p:nvGrpSpPr>
        <p:grpSpPr>
          <a:xfrm>
            <a:off x="180877" y="4213605"/>
            <a:ext cx="11328818" cy="2065274"/>
            <a:chOff x="180877" y="1007955"/>
            <a:chExt cx="10935676" cy="2065274"/>
          </a:xfrm>
        </p:grpSpPr>
        <p:sp>
          <p:nvSpPr>
            <p:cNvPr id="20" name="フリーフォーム: 図形 19">
              <a:extLst>
                <a:ext uri="{FF2B5EF4-FFF2-40B4-BE49-F238E27FC236}">
                  <a16:creationId xmlns:a16="http://schemas.microsoft.com/office/drawing/2014/main" id="{095FEA1A-59DF-D9A9-2077-74929B697A0B}"/>
                </a:ext>
              </a:extLst>
            </p:cNvPr>
            <p:cNvSpPr/>
            <p:nvPr/>
          </p:nvSpPr>
          <p:spPr>
            <a:xfrm>
              <a:off x="180877" y="1482478"/>
              <a:ext cx="10935676" cy="1590751"/>
            </a:xfrm>
            <a:custGeom>
              <a:avLst/>
              <a:gdLst>
                <a:gd name="connsiteX0" fmla="*/ 0 w 9325003"/>
                <a:gd name="connsiteY0" fmla="*/ 0 h 1146600"/>
                <a:gd name="connsiteX1" fmla="*/ 9325003 w 9325003"/>
                <a:gd name="connsiteY1" fmla="*/ 0 h 1146600"/>
                <a:gd name="connsiteX2" fmla="*/ 9325003 w 9325003"/>
                <a:gd name="connsiteY2" fmla="*/ 1146600 h 1146600"/>
                <a:gd name="connsiteX3" fmla="*/ 0 w 9325003"/>
                <a:gd name="connsiteY3" fmla="*/ 1146600 h 1146600"/>
                <a:gd name="connsiteX4" fmla="*/ 0 w 9325003"/>
                <a:gd name="connsiteY4" fmla="*/ 0 h 114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5003" h="1146600">
                  <a:moveTo>
                    <a:pt x="0" y="0"/>
                  </a:moveTo>
                  <a:lnTo>
                    <a:pt x="9325003" y="0"/>
                  </a:lnTo>
                  <a:lnTo>
                    <a:pt x="9325003" y="1146600"/>
                  </a:lnTo>
                  <a:lnTo>
                    <a:pt x="0" y="1146600"/>
                  </a:lnTo>
                  <a:lnTo>
                    <a:pt x="0" y="0"/>
                  </a:lnTo>
                  <a:close/>
                </a:path>
              </a:pathLst>
            </a:custGeom>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3724" tIns="291592" rIns="723724" bIns="113792" numCol="1" spcCol="1270" anchor="t" anchorCtr="0">
              <a:noAutofit/>
            </a:bodyPr>
            <a:lstStyle/>
            <a:p>
              <a:pPr marL="171450" lvl="1" indent="-171450" defTabSz="711200">
                <a:lnSpc>
                  <a:spcPct val="90000"/>
                </a:lnSpc>
                <a:spcBef>
                  <a:spcPct val="0"/>
                </a:spcBef>
                <a:spcAft>
                  <a:spcPct val="15000"/>
                </a:spcAft>
                <a:buChar char="•"/>
              </a:pPr>
              <a:r>
                <a:rPr kumimoji="1" lang="ja-JP" altLang="en-US" sz="2800" b="1" dirty="0">
                  <a:solidFill>
                    <a:schemeClr val="tx1">
                      <a:lumMod val="75000"/>
                      <a:lumOff val="25000"/>
                    </a:schemeClr>
                  </a:solidFill>
                </a:rPr>
                <a:t>ゲリラ豪雨</a:t>
              </a:r>
              <a:r>
                <a:rPr kumimoji="1" lang="en-US" altLang="ja-JP" sz="2800" b="1" dirty="0">
                  <a:solidFill>
                    <a:schemeClr val="tx1">
                      <a:lumMod val="75000"/>
                      <a:lumOff val="25000"/>
                    </a:schemeClr>
                  </a:solidFill>
                </a:rPr>
                <a:t>/</a:t>
              </a:r>
              <a:r>
                <a:rPr kumimoji="1" lang="ja-JP" altLang="en-US" sz="2800" b="1" dirty="0">
                  <a:solidFill>
                    <a:schemeClr val="tx1">
                      <a:lumMod val="75000"/>
                      <a:lumOff val="25000"/>
                    </a:schemeClr>
                  </a:solidFill>
                </a:rPr>
                <a:t>線状降水帯が東葛地域で発生する確率が増える</a:t>
              </a:r>
              <a:endParaRPr kumimoji="1" lang="en-US" altLang="ja-JP" sz="2800" b="1" dirty="0">
                <a:solidFill>
                  <a:schemeClr val="tx1">
                    <a:lumMod val="75000"/>
                    <a:lumOff val="25000"/>
                  </a:schemeClr>
                </a:solidFill>
              </a:endParaRPr>
            </a:p>
            <a:p>
              <a:pPr marL="171450" lvl="1" indent="-171450" defTabSz="711200">
                <a:lnSpc>
                  <a:spcPct val="90000"/>
                </a:lnSpc>
                <a:spcBef>
                  <a:spcPct val="0"/>
                </a:spcBef>
                <a:spcAft>
                  <a:spcPct val="15000"/>
                </a:spcAft>
                <a:buChar char="•"/>
              </a:pPr>
              <a:r>
                <a:rPr kumimoji="1" lang="ja-JP" altLang="en-US" sz="2800" b="1" dirty="0">
                  <a:solidFill>
                    <a:schemeClr val="tx1">
                      <a:lumMod val="75000"/>
                      <a:lumOff val="25000"/>
                    </a:schemeClr>
                  </a:solidFill>
                </a:rPr>
                <a:t>利根川の氾濫・洪水</a:t>
              </a:r>
              <a:endParaRPr kumimoji="1" lang="en-US" altLang="ja-JP" sz="2800" b="1" dirty="0">
                <a:solidFill>
                  <a:schemeClr val="tx1">
                    <a:lumMod val="75000"/>
                    <a:lumOff val="25000"/>
                  </a:schemeClr>
                </a:solidFill>
              </a:endParaRPr>
            </a:p>
            <a:p>
              <a:pPr marL="171450" lvl="1" indent="-171450" defTabSz="711200">
                <a:lnSpc>
                  <a:spcPct val="90000"/>
                </a:lnSpc>
                <a:spcBef>
                  <a:spcPct val="0"/>
                </a:spcBef>
                <a:spcAft>
                  <a:spcPct val="15000"/>
                </a:spcAft>
                <a:buChar char="•"/>
              </a:pPr>
              <a:r>
                <a:rPr kumimoji="1" lang="ja-JP" altLang="en-US" sz="2800" b="1" dirty="0">
                  <a:solidFill>
                    <a:schemeClr val="tx1">
                      <a:lumMod val="75000"/>
                      <a:lumOff val="25000"/>
                    </a:schemeClr>
                  </a:solidFill>
                </a:rPr>
                <a:t>５０</a:t>
              </a:r>
              <a:r>
                <a:rPr kumimoji="1" lang="en-US" altLang="ja-JP" sz="2800" b="1" dirty="0">
                  <a:solidFill>
                    <a:schemeClr val="tx1">
                      <a:lumMod val="75000"/>
                      <a:lumOff val="25000"/>
                    </a:schemeClr>
                  </a:solidFill>
                </a:rPr>
                <a:t>Φ</a:t>
              </a:r>
              <a:r>
                <a:rPr kumimoji="1" lang="ja-JP" altLang="en-US" sz="2800" b="1" dirty="0">
                  <a:solidFill>
                    <a:schemeClr val="tx1">
                      <a:lumMod val="75000"/>
                      <a:lumOff val="25000"/>
                    </a:schemeClr>
                  </a:solidFill>
                </a:rPr>
                <a:t>下水道でもキャパシティ不足</a:t>
              </a:r>
              <a:endParaRPr kumimoji="1" lang="en-US" altLang="ja-JP" sz="2800" b="1" dirty="0">
                <a:solidFill>
                  <a:schemeClr val="tx1">
                    <a:lumMod val="75000"/>
                    <a:lumOff val="25000"/>
                  </a:schemeClr>
                </a:solidFill>
              </a:endParaRPr>
            </a:p>
          </p:txBody>
        </p:sp>
        <p:sp>
          <p:nvSpPr>
            <p:cNvPr id="21" name="フリーフォーム: 図形 20">
              <a:extLst>
                <a:ext uri="{FF2B5EF4-FFF2-40B4-BE49-F238E27FC236}">
                  <a16:creationId xmlns:a16="http://schemas.microsoft.com/office/drawing/2014/main" id="{59705E1B-0DC8-8D6B-9353-38019A8B6EA2}"/>
                </a:ext>
              </a:extLst>
            </p:cNvPr>
            <p:cNvSpPr/>
            <p:nvPr/>
          </p:nvSpPr>
          <p:spPr>
            <a:xfrm>
              <a:off x="838698" y="1007955"/>
              <a:ext cx="6744540" cy="660843"/>
            </a:xfrm>
            <a:custGeom>
              <a:avLst/>
              <a:gdLst>
                <a:gd name="connsiteX0" fmla="*/ 0 w 6527502"/>
                <a:gd name="connsiteY0" fmla="*/ 68881 h 413280"/>
                <a:gd name="connsiteX1" fmla="*/ 68881 w 6527502"/>
                <a:gd name="connsiteY1" fmla="*/ 0 h 413280"/>
                <a:gd name="connsiteX2" fmla="*/ 6458621 w 6527502"/>
                <a:gd name="connsiteY2" fmla="*/ 0 h 413280"/>
                <a:gd name="connsiteX3" fmla="*/ 6527502 w 6527502"/>
                <a:gd name="connsiteY3" fmla="*/ 68881 h 413280"/>
                <a:gd name="connsiteX4" fmla="*/ 6527502 w 6527502"/>
                <a:gd name="connsiteY4" fmla="*/ 344399 h 413280"/>
                <a:gd name="connsiteX5" fmla="*/ 6458621 w 6527502"/>
                <a:gd name="connsiteY5" fmla="*/ 413280 h 413280"/>
                <a:gd name="connsiteX6" fmla="*/ 68881 w 6527502"/>
                <a:gd name="connsiteY6" fmla="*/ 413280 h 413280"/>
                <a:gd name="connsiteX7" fmla="*/ 0 w 6527502"/>
                <a:gd name="connsiteY7" fmla="*/ 344399 h 413280"/>
                <a:gd name="connsiteX8" fmla="*/ 0 w 6527502"/>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7502" h="413280">
                  <a:moveTo>
                    <a:pt x="0" y="68881"/>
                  </a:moveTo>
                  <a:cubicBezTo>
                    <a:pt x="0" y="30839"/>
                    <a:pt x="30839" y="0"/>
                    <a:pt x="68881" y="0"/>
                  </a:cubicBezTo>
                  <a:lnTo>
                    <a:pt x="6458621" y="0"/>
                  </a:lnTo>
                  <a:cubicBezTo>
                    <a:pt x="6496663" y="0"/>
                    <a:pt x="6527502" y="30839"/>
                    <a:pt x="6527502" y="68881"/>
                  </a:cubicBezTo>
                  <a:lnTo>
                    <a:pt x="6527502" y="344399"/>
                  </a:lnTo>
                  <a:cubicBezTo>
                    <a:pt x="6527502" y="382441"/>
                    <a:pt x="6496663" y="413280"/>
                    <a:pt x="6458621" y="413280"/>
                  </a:cubicBezTo>
                  <a:lnTo>
                    <a:pt x="68881" y="413280"/>
                  </a:lnTo>
                  <a:cubicBezTo>
                    <a:pt x="30839" y="413280"/>
                    <a:pt x="0" y="382441"/>
                    <a:pt x="0" y="344399"/>
                  </a:cubicBezTo>
                  <a:lnTo>
                    <a:pt x="0" y="68881"/>
                  </a:lnTo>
                  <a:close/>
                </a:path>
              </a:pathLst>
            </a:custGeom>
            <a:solidFill>
              <a:schemeClr val="accent2"/>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6899" tIns="20175" rIns="266899" bIns="20175" numCol="1" spcCol="1270" anchor="ctr" anchorCtr="0">
              <a:noAutofit/>
            </a:bodyPr>
            <a:lstStyle/>
            <a:p>
              <a:pPr defTabSz="622300">
                <a:lnSpc>
                  <a:spcPct val="90000"/>
                </a:lnSpc>
                <a:spcBef>
                  <a:spcPct val="0"/>
                </a:spcBef>
                <a:spcAft>
                  <a:spcPct val="35000"/>
                </a:spcAft>
              </a:pPr>
              <a:r>
                <a:rPr kumimoji="1" lang="ja-JP" altLang="en-US" sz="2800" b="1" dirty="0">
                  <a:solidFill>
                    <a:schemeClr val="bg1"/>
                  </a:solidFill>
                </a:rPr>
                <a:t>風水害　ー地球温暖化による気候変動ー</a:t>
              </a:r>
            </a:p>
          </p:txBody>
        </p:sp>
      </p:grpSp>
      <p:sp>
        <p:nvSpPr>
          <p:cNvPr id="22" name="テキスト ボックス 21">
            <a:extLst>
              <a:ext uri="{FF2B5EF4-FFF2-40B4-BE49-F238E27FC236}">
                <a16:creationId xmlns:a16="http://schemas.microsoft.com/office/drawing/2014/main" id="{D02737F5-FFE1-C525-CC74-8226C1DD8466}"/>
              </a:ext>
            </a:extLst>
          </p:cNvPr>
          <p:cNvSpPr txBox="1"/>
          <p:nvPr/>
        </p:nvSpPr>
        <p:spPr>
          <a:xfrm>
            <a:off x="566343" y="3052068"/>
            <a:ext cx="7581775" cy="991041"/>
          </a:xfrm>
          <a:prstGeom prst="rect">
            <a:avLst/>
          </a:prstGeom>
          <a:noFill/>
        </p:spPr>
        <p:txBody>
          <a:bodyPr wrap="square">
            <a:spAutoFit/>
          </a:bodyPr>
          <a:lstStyle/>
          <a:p>
            <a:pPr defTabSz="622300">
              <a:lnSpc>
                <a:spcPct val="90000"/>
              </a:lnSpc>
              <a:spcBef>
                <a:spcPct val="0"/>
              </a:spcBef>
              <a:spcAft>
                <a:spcPct val="35000"/>
              </a:spcAft>
            </a:pPr>
            <a:r>
              <a:rPr kumimoji="1" lang="ja-JP" altLang="en-US" sz="3200" b="1" dirty="0">
                <a:solidFill>
                  <a:srgbClr val="002060"/>
                </a:solidFill>
              </a:rPr>
              <a:t>震度</a:t>
            </a:r>
            <a:r>
              <a:rPr kumimoji="1" lang="en-US" altLang="ja-JP" sz="3200" b="1" dirty="0">
                <a:solidFill>
                  <a:srgbClr val="002060"/>
                </a:solidFill>
              </a:rPr>
              <a:t>7</a:t>
            </a:r>
            <a:r>
              <a:rPr kumimoji="1" lang="ja-JP" altLang="en-US" sz="3200" b="1" dirty="0">
                <a:solidFill>
                  <a:srgbClr val="002060"/>
                </a:solidFill>
              </a:rPr>
              <a:t>クラスの大地震が発生する可能性は今後３０年で７０％の確率</a:t>
            </a:r>
          </a:p>
        </p:txBody>
      </p:sp>
    </p:spTree>
    <p:extLst>
      <p:ext uri="{BB962C8B-B14F-4D97-AF65-F5344CB8AC3E}">
        <p14:creationId xmlns:p14="http://schemas.microsoft.com/office/powerpoint/2010/main" val="737789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マップ&#10;&#10;AI によって生成されたコンテンツは間違っている可能性があります。">
            <a:extLst>
              <a:ext uri="{FF2B5EF4-FFF2-40B4-BE49-F238E27FC236}">
                <a16:creationId xmlns:a16="http://schemas.microsoft.com/office/drawing/2014/main" id="{8FB89D9B-FE61-5092-334F-06454307C85A}"/>
              </a:ext>
            </a:extLst>
          </p:cNvPr>
          <p:cNvPicPr>
            <a:picLocks noGrp="1" noChangeAspect="1"/>
          </p:cNvPicPr>
          <p:nvPr>
            <p:ph idx="1"/>
          </p:nvPr>
        </p:nvPicPr>
        <p:blipFill>
          <a:blip r:embed="rId2"/>
          <a:stretch>
            <a:fillRect/>
          </a:stretch>
        </p:blipFill>
        <p:spPr>
          <a:xfrm>
            <a:off x="3739895" y="2"/>
            <a:ext cx="7608820" cy="6873203"/>
          </a:xfrm>
          <a:solidFill>
            <a:srgbClr val="002060"/>
          </a:solidFill>
        </p:spPr>
      </p:pic>
      <p:sp>
        <p:nvSpPr>
          <p:cNvPr id="6" name="テキスト ボックス 5">
            <a:extLst>
              <a:ext uri="{FF2B5EF4-FFF2-40B4-BE49-F238E27FC236}">
                <a16:creationId xmlns:a16="http://schemas.microsoft.com/office/drawing/2014/main" id="{A78ECE7C-4C00-E4C3-19D6-E373B5D08AFE}"/>
              </a:ext>
            </a:extLst>
          </p:cNvPr>
          <p:cNvSpPr txBox="1"/>
          <p:nvPr/>
        </p:nvSpPr>
        <p:spPr>
          <a:xfrm>
            <a:off x="-42767" y="709332"/>
            <a:ext cx="3973943" cy="344011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kumimoji="1" lang="ja-JP" altLang="en-US" sz="2400" b="1" dirty="0">
                <a:solidFill>
                  <a:schemeClr val="tx1">
                    <a:lumMod val="75000"/>
                    <a:lumOff val="25000"/>
                  </a:schemeClr>
                </a:solidFill>
                <a:latin typeface="BIZ UDPゴシック" panose="020B0400000000000000" pitchFamily="50" charset="-128"/>
                <a:ea typeface="BIZ UDPゴシック" panose="020B0400000000000000" pitchFamily="50" charset="-128"/>
              </a:rPr>
              <a:t>首都直下地震１９震源域他</a:t>
            </a:r>
            <a:endParaRPr kumimoji="1" lang="en-US" altLang="ja-JP" sz="2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spcBef>
                <a:spcPts val="1000"/>
              </a:spcBef>
              <a:buClr>
                <a:schemeClr val="accent1"/>
              </a:buClr>
              <a:buSzPct val="80000"/>
            </a:pPr>
            <a:r>
              <a:rPr kumimoji="1" lang="ja-JP" altLang="en-US" b="1" dirty="0">
                <a:solidFill>
                  <a:schemeClr val="tx1">
                    <a:lumMod val="75000"/>
                    <a:lumOff val="25000"/>
                  </a:schemeClr>
                </a:solidFill>
                <a:latin typeface="BIZ UDPゴシック" panose="020B0400000000000000" pitchFamily="50" charset="-128"/>
                <a:ea typeface="BIZ UDPゴシック" panose="020B0400000000000000" pitchFamily="50" charset="-128"/>
              </a:rPr>
              <a:t>（中央防災会議資料）</a:t>
            </a:r>
          </a:p>
        </p:txBody>
      </p:sp>
      <p:sp>
        <p:nvSpPr>
          <p:cNvPr id="7" name="楕円 6">
            <a:extLst>
              <a:ext uri="{FF2B5EF4-FFF2-40B4-BE49-F238E27FC236}">
                <a16:creationId xmlns:a16="http://schemas.microsoft.com/office/drawing/2014/main" id="{A68547EB-A98A-8F9D-5CA0-A423E1E62085}"/>
              </a:ext>
            </a:extLst>
          </p:cNvPr>
          <p:cNvSpPr/>
          <p:nvPr/>
        </p:nvSpPr>
        <p:spPr>
          <a:xfrm>
            <a:off x="524560" y="2622430"/>
            <a:ext cx="1002315" cy="465824"/>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57DA4F8-EF1F-3149-506B-AEA5A22017CA}"/>
              </a:ext>
            </a:extLst>
          </p:cNvPr>
          <p:cNvSpPr txBox="1"/>
          <p:nvPr/>
        </p:nvSpPr>
        <p:spPr>
          <a:xfrm>
            <a:off x="1783633" y="2670676"/>
            <a:ext cx="169950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プレート境界型</a:t>
            </a:r>
          </a:p>
        </p:txBody>
      </p:sp>
      <p:cxnSp>
        <p:nvCxnSpPr>
          <p:cNvPr id="10" name="直線コネクタ 9">
            <a:extLst>
              <a:ext uri="{FF2B5EF4-FFF2-40B4-BE49-F238E27FC236}">
                <a16:creationId xmlns:a16="http://schemas.microsoft.com/office/drawing/2014/main" id="{E56B6C21-777D-E33A-8597-3C48C1228F9A}"/>
              </a:ext>
            </a:extLst>
          </p:cNvPr>
          <p:cNvCxnSpPr>
            <a:cxnSpLocks/>
          </p:cNvCxnSpPr>
          <p:nvPr/>
        </p:nvCxnSpPr>
        <p:spPr>
          <a:xfrm>
            <a:off x="524560" y="3674853"/>
            <a:ext cx="1002315" cy="0"/>
          </a:xfrm>
          <a:prstGeom prst="line">
            <a:avLst/>
          </a:prstGeom>
          <a:ln w="76200">
            <a:solidFill>
              <a:srgbClr val="B52997"/>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32A9C473-0DD2-F8CA-5A08-40C4DBDF98E9}"/>
              </a:ext>
            </a:extLst>
          </p:cNvPr>
          <p:cNvSpPr txBox="1"/>
          <p:nvPr/>
        </p:nvSpPr>
        <p:spPr>
          <a:xfrm>
            <a:off x="1783633" y="3448661"/>
            <a:ext cx="1107996"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活断層型</a:t>
            </a:r>
          </a:p>
        </p:txBody>
      </p:sp>
      <p:pic>
        <p:nvPicPr>
          <p:cNvPr id="16" name="グラフィックス 15" descr="バッジ: バツ 単色塗りつぶし">
            <a:extLst>
              <a:ext uri="{FF2B5EF4-FFF2-40B4-BE49-F238E27FC236}">
                <a16:creationId xmlns:a16="http://schemas.microsoft.com/office/drawing/2014/main" id="{853264F7-FDB2-5E4B-98C6-F336CE04B4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6399" y="2282488"/>
            <a:ext cx="457200" cy="457200"/>
          </a:xfrm>
          <a:prstGeom prst="rect">
            <a:avLst/>
          </a:prstGeom>
        </p:spPr>
      </p:pic>
      <p:sp>
        <p:nvSpPr>
          <p:cNvPr id="9" name="テキスト ボックス 8">
            <a:extLst>
              <a:ext uri="{FF2B5EF4-FFF2-40B4-BE49-F238E27FC236}">
                <a16:creationId xmlns:a16="http://schemas.microsoft.com/office/drawing/2014/main" id="{B91C7DC4-F9DF-3272-444B-59CBB85ADED2}"/>
              </a:ext>
            </a:extLst>
          </p:cNvPr>
          <p:cNvSpPr txBox="1"/>
          <p:nvPr/>
        </p:nvSpPr>
        <p:spPr>
          <a:xfrm>
            <a:off x="11401017" y="74897"/>
            <a:ext cx="532845" cy="4708981"/>
          </a:xfrm>
          <a:prstGeom prst="rect">
            <a:avLst/>
          </a:prstGeom>
          <a:noFill/>
        </p:spPr>
        <p:txBody>
          <a:bodyPr wrap="square">
            <a:spAutoFit/>
          </a:bodyPr>
          <a:lstStyle/>
          <a:p>
            <a:r>
              <a:rPr kumimoji="1" lang="ja-JP" altLang="en-US" sz="2000" b="1" dirty="0">
                <a:solidFill>
                  <a:srgbClr val="FFC000"/>
                </a:solidFill>
                <a:latin typeface="BIZ UDPゴシック" panose="020B0400000000000000" pitchFamily="50" charset="-128"/>
                <a:ea typeface="BIZ UDPゴシック" panose="020B0400000000000000" pitchFamily="50" charset="-128"/>
              </a:rPr>
              <a:t>日本海溝千島海溝周辺海溝型地震</a:t>
            </a:r>
          </a:p>
        </p:txBody>
      </p:sp>
    </p:spTree>
    <p:extLst>
      <p:ext uri="{BB962C8B-B14F-4D97-AF65-F5344CB8AC3E}">
        <p14:creationId xmlns:p14="http://schemas.microsoft.com/office/powerpoint/2010/main" val="3204883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屋外, 水, テキスト, 飛ぶ が含まれている画像&#10;&#10;AI によって生成されたコンテンツは間違っている可能性があります。">
            <a:extLst>
              <a:ext uri="{FF2B5EF4-FFF2-40B4-BE49-F238E27FC236}">
                <a16:creationId xmlns:a16="http://schemas.microsoft.com/office/drawing/2014/main" id="{2DF03192-7460-8909-BCBD-40E25010DDEB}"/>
              </a:ext>
            </a:extLst>
          </p:cNvPr>
          <p:cNvPicPr>
            <a:picLocks noChangeAspect="1"/>
          </p:cNvPicPr>
          <p:nvPr/>
        </p:nvPicPr>
        <p:blipFill>
          <a:blip r:embed="rId2"/>
          <a:stretch>
            <a:fillRect/>
          </a:stretch>
        </p:blipFill>
        <p:spPr>
          <a:xfrm>
            <a:off x="301557" y="649540"/>
            <a:ext cx="7501932" cy="4499583"/>
          </a:xfrm>
          <a:prstGeom prst="rect">
            <a:avLst/>
          </a:prstGeom>
        </p:spPr>
      </p:pic>
      <p:pic>
        <p:nvPicPr>
          <p:cNvPr id="5" name="コンテンツ プレースホルダー 4" descr="マップ が含まれている画像&#10;&#10;AI によって生成されたコンテンツは間違っている可能性があります。">
            <a:extLst>
              <a:ext uri="{FF2B5EF4-FFF2-40B4-BE49-F238E27FC236}">
                <a16:creationId xmlns:a16="http://schemas.microsoft.com/office/drawing/2014/main" id="{19F45A64-674F-0507-1194-32D7928C11D6}"/>
              </a:ext>
            </a:extLst>
          </p:cNvPr>
          <p:cNvPicPr>
            <a:picLocks noGrp="1" noChangeAspect="1"/>
          </p:cNvPicPr>
          <p:nvPr>
            <p:ph idx="1"/>
          </p:nvPr>
        </p:nvPicPr>
        <p:blipFill>
          <a:blip r:embed="rId3"/>
          <a:stretch>
            <a:fillRect/>
          </a:stretch>
        </p:blipFill>
        <p:spPr>
          <a:xfrm>
            <a:off x="6096002" y="2899334"/>
            <a:ext cx="6062243" cy="3881437"/>
          </a:xfrm>
        </p:spPr>
      </p:pic>
      <p:sp>
        <p:nvSpPr>
          <p:cNvPr id="9" name="テキスト ボックス 8">
            <a:extLst>
              <a:ext uri="{FF2B5EF4-FFF2-40B4-BE49-F238E27FC236}">
                <a16:creationId xmlns:a16="http://schemas.microsoft.com/office/drawing/2014/main" id="{3DF6073E-B70D-2291-345A-41815D5B3DCB}"/>
              </a:ext>
            </a:extLst>
          </p:cNvPr>
          <p:cNvSpPr txBox="1"/>
          <p:nvPr/>
        </p:nvSpPr>
        <p:spPr>
          <a:xfrm>
            <a:off x="2257964" y="77231"/>
            <a:ext cx="6103188" cy="461665"/>
          </a:xfrm>
          <a:prstGeom prst="rect">
            <a:avLst/>
          </a:prstGeom>
          <a:noFill/>
        </p:spPr>
        <p:txBody>
          <a:bodyPr wrap="square">
            <a:spAutoFit/>
          </a:bodyPr>
          <a:lstStyle/>
          <a:p>
            <a:r>
              <a:rPr kumimoji="1" lang="ja-JP" altLang="en-US" sz="2400" b="1" dirty="0">
                <a:latin typeface="BIZ UDPゴシック" panose="020B0400000000000000" pitchFamily="50" charset="-128"/>
                <a:ea typeface="BIZ UDPゴシック" panose="020B0400000000000000" pitchFamily="50" charset="-128"/>
              </a:rPr>
              <a:t>外水氾濫ー田中調節池と利根川氾濫ー</a:t>
            </a:r>
            <a:endParaRPr lang="ja-JP" altLang="en-US" sz="2400" dirty="0"/>
          </a:p>
        </p:txBody>
      </p:sp>
      <p:sp>
        <p:nvSpPr>
          <p:cNvPr id="2" name="テキスト ボックス 1">
            <a:extLst>
              <a:ext uri="{FF2B5EF4-FFF2-40B4-BE49-F238E27FC236}">
                <a16:creationId xmlns:a16="http://schemas.microsoft.com/office/drawing/2014/main" id="{A4E11B04-BF4E-F89A-4300-194F38C7FE84}"/>
              </a:ext>
            </a:extLst>
          </p:cNvPr>
          <p:cNvSpPr txBox="1"/>
          <p:nvPr/>
        </p:nvSpPr>
        <p:spPr>
          <a:xfrm>
            <a:off x="2156604" y="5259767"/>
            <a:ext cx="877163"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平常時</a:t>
            </a:r>
          </a:p>
        </p:txBody>
      </p:sp>
      <p:sp>
        <p:nvSpPr>
          <p:cNvPr id="3" name="テキスト ボックス 2">
            <a:extLst>
              <a:ext uri="{FF2B5EF4-FFF2-40B4-BE49-F238E27FC236}">
                <a16:creationId xmlns:a16="http://schemas.microsoft.com/office/drawing/2014/main" id="{793D51F2-814F-8A1B-0E8F-A3F55E6CC317}"/>
              </a:ext>
            </a:extLst>
          </p:cNvPr>
          <p:cNvSpPr txBox="1"/>
          <p:nvPr/>
        </p:nvSpPr>
        <p:spPr>
          <a:xfrm>
            <a:off x="9434423" y="2392922"/>
            <a:ext cx="2262158"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氾濫時（調節地流入）</a:t>
            </a:r>
          </a:p>
        </p:txBody>
      </p:sp>
    </p:spTree>
    <p:extLst>
      <p:ext uri="{BB962C8B-B14F-4D97-AF65-F5344CB8AC3E}">
        <p14:creationId xmlns:p14="http://schemas.microsoft.com/office/powerpoint/2010/main" val="94027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29E05-3D7B-4029-8B42-5862BB123377}"/>
              </a:ext>
            </a:extLst>
          </p:cNvPr>
          <p:cNvSpPr>
            <a:spLocks noGrp="1"/>
          </p:cNvSpPr>
          <p:nvPr>
            <p:ph type="title"/>
          </p:nvPr>
        </p:nvSpPr>
        <p:spPr>
          <a:xfrm>
            <a:off x="592952" y="348972"/>
            <a:ext cx="8936941" cy="630083"/>
          </a:xfrm>
        </p:spPr>
        <p:txBody>
          <a:bodyPr>
            <a:noAutofit/>
          </a:bodyPr>
          <a:lstStyle/>
          <a:p>
            <a:r>
              <a:rPr lang="ja-JP" altLang="en-US" sz="3200" b="1" dirty="0">
                <a:solidFill>
                  <a:srgbClr val="002060"/>
                </a:solidFill>
              </a:rPr>
              <a:t>松園自治会（我孫子３丁目）の災害危険性ー１</a:t>
            </a:r>
            <a:br>
              <a:rPr kumimoji="1" lang="en-US" altLang="ja-JP" b="1" dirty="0">
                <a:solidFill>
                  <a:srgbClr val="002060"/>
                </a:solidFill>
              </a:rPr>
            </a:br>
            <a:r>
              <a:rPr kumimoji="1" lang="ja-JP" altLang="en-US" b="1" dirty="0">
                <a:solidFill>
                  <a:srgbClr val="002060"/>
                </a:solidFill>
              </a:rPr>
              <a:t>　　　　</a:t>
            </a:r>
            <a:r>
              <a:rPr lang="ja-JP" altLang="en-US" sz="2400" b="1" dirty="0">
                <a:solidFill>
                  <a:srgbClr val="002060"/>
                </a:solidFill>
              </a:rPr>
              <a:t>ーハザードマップから読み取るー</a:t>
            </a:r>
          </a:p>
        </p:txBody>
      </p:sp>
      <p:sp>
        <p:nvSpPr>
          <p:cNvPr id="4" name="コンテンツ プレースホルダー 2">
            <a:extLst>
              <a:ext uri="{FF2B5EF4-FFF2-40B4-BE49-F238E27FC236}">
                <a16:creationId xmlns:a16="http://schemas.microsoft.com/office/drawing/2014/main" id="{45CEF571-A926-5C8E-59EC-1F120D03CF75}"/>
              </a:ext>
            </a:extLst>
          </p:cNvPr>
          <p:cNvSpPr txBox="1">
            <a:spLocks/>
          </p:cNvSpPr>
          <p:nvPr/>
        </p:nvSpPr>
        <p:spPr>
          <a:xfrm>
            <a:off x="174940" y="1828715"/>
            <a:ext cx="11599048" cy="388077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3000" b="1" dirty="0">
                <a:solidFill>
                  <a:schemeClr val="tx1">
                    <a:lumMod val="65000"/>
                    <a:lumOff val="35000"/>
                  </a:schemeClr>
                </a:solidFill>
              </a:rPr>
              <a:t>土砂災害</a:t>
            </a:r>
            <a:r>
              <a:rPr lang="ja-JP" altLang="en-US" sz="3000" b="1" dirty="0"/>
              <a:t>：</a:t>
            </a:r>
            <a:r>
              <a:rPr lang="en-US" altLang="ja-JP" sz="3000" b="1" dirty="0">
                <a:solidFill>
                  <a:srgbClr val="0070C0"/>
                </a:solidFill>
              </a:rPr>
              <a:t>4</a:t>
            </a:r>
            <a:r>
              <a:rPr lang="ja-JP" altLang="en-US" sz="3000" b="1" dirty="0">
                <a:solidFill>
                  <a:srgbClr val="0070C0"/>
                </a:solidFill>
              </a:rPr>
              <a:t>方を大規模盛土造成地に囲まれている</a:t>
            </a:r>
            <a:endParaRPr lang="en-US" altLang="ja-JP" sz="3000" b="1" dirty="0">
              <a:solidFill>
                <a:srgbClr val="0070C0"/>
              </a:solidFill>
            </a:endParaRPr>
          </a:p>
          <a:p>
            <a:r>
              <a:rPr lang="ja-JP" altLang="en-US" sz="3000" b="1" dirty="0">
                <a:solidFill>
                  <a:schemeClr val="tx1">
                    <a:lumMod val="65000"/>
                    <a:lumOff val="35000"/>
                  </a:schemeClr>
                </a:solidFill>
              </a:rPr>
              <a:t>大雨１内水氾濫</a:t>
            </a:r>
            <a:r>
              <a:rPr lang="ja-JP" altLang="en-US" sz="3000" b="1" dirty="0"/>
              <a:t>：</a:t>
            </a:r>
            <a:r>
              <a:rPr lang="ja-JP" altLang="en-US" sz="3000" b="1" dirty="0">
                <a:solidFill>
                  <a:srgbClr val="0070C0"/>
                </a:solidFill>
              </a:rPr>
              <a:t>想定はない</a:t>
            </a:r>
            <a:r>
              <a:rPr lang="ja-JP" altLang="en-US" sz="2200" b="1" dirty="0">
                <a:solidFill>
                  <a:srgbClr val="0070C0"/>
                </a:solidFill>
              </a:rPr>
              <a:t>＊</a:t>
            </a:r>
            <a:r>
              <a:rPr lang="en-US" altLang="ja-JP" sz="2200" b="1" dirty="0">
                <a:solidFill>
                  <a:srgbClr val="0070C0"/>
                </a:solidFill>
              </a:rPr>
              <a:t>R5</a:t>
            </a:r>
            <a:r>
              <a:rPr lang="ja-JP" altLang="en-US" sz="2200" b="1" dirty="0">
                <a:solidFill>
                  <a:srgbClr val="0070C0"/>
                </a:solidFill>
              </a:rPr>
              <a:t>年床下浸水２軒発生（約９０ｍｍ</a:t>
            </a:r>
            <a:r>
              <a:rPr lang="en-US" altLang="ja-JP" sz="2200" b="1" dirty="0">
                <a:solidFill>
                  <a:srgbClr val="0070C0"/>
                </a:solidFill>
              </a:rPr>
              <a:t>/</a:t>
            </a:r>
            <a:r>
              <a:rPr lang="ja-JP" altLang="en-US" sz="2200" b="1" dirty="0">
                <a:solidFill>
                  <a:srgbClr val="0070C0"/>
                </a:solidFill>
              </a:rPr>
              <a:t>時間</a:t>
            </a:r>
            <a:r>
              <a:rPr lang="en-US" altLang="ja-JP" sz="2200" b="1" dirty="0">
                <a:solidFill>
                  <a:srgbClr val="0070C0"/>
                </a:solidFill>
              </a:rPr>
              <a:t> </a:t>
            </a:r>
            <a:r>
              <a:rPr lang="ja-JP" altLang="en-US" sz="2200" b="1" dirty="0">
                <a:solidFill>
                  <a:srgbClr val="0070C0"/>
                </a:solidFill>
              </a:rPr>
              <a:t>にて</a:t>
            </a:r>
            <a:r>
              <a:rPr lang="en-US" altLang="ja-JP" sz="2200" b="1" dirty="0">
                <a:solidFill>
                  <a:srgbClr val="0070C0"/>
                </a:solidFill>
              </a:rPr>
              <a:t>)</a:t>
            </a:r>
          </a:p>
          <a:p>
            <a:r>
              <a:rPr lang="ja-JP" altLang="en-US" sz="3000" b="1" dirty="0">
                <a:solidFill>
                  <a:schemeClr val="tx1">
                    <a:lumMod val="65000"/>
                    <a:lumOff val="35000"/>
                  </a:schemeClr>
                </a:solidFill>
              </a:rPr>
              <a:t>大雨２外水氾濫</a:t>
            </a:r>
            <a:r>
              <a:rPr lang="ja-JP" altLang="en-US" sz="3000" b="1" dirty="0"/>
              <a:t>：</a:t>
            </a:r>
            <a:r>
              <a:rPr lang="ja-JP" altLang="en-US" sz="3000" b="1" dirty="0">
                <a:solidFill>
                  <a:srgbClr val="0070C0"/>
                </a:solidFill>
              </a:rPr>
              <a:t>利根川氾濫想定区域（浸水深</a:t>
            </a:r>
            <a:r>
              <a:rPr lang="en-US" altLang="ja-JP" sz="3000" b="1" dirty="0">
                <a:solidFill>
                  <a:srgbClr val="0070C0"/>
                </a:solidFill>
              </a:rPr>
              <a:t>5m</a:t>
            </a:r>
            <a:r>
              <a:rPr lang="ja-JP" altLang="en-US" sz="3000" b="1" dirty="0">
                <a:solidFill>
                  <a:srgbClr val="0070C0"/>
                </a:solidFill>
              </a:rPr>
              <a:t>以上、</a:t>
            </a:r>
            <a:r>
              <a:rPr lang="en-US" altLang="ja-JP" sz="3000" b="1" dirty="0">
                <a:solidFill>
                  <a:srgbClr val="0070C0"/>
                </a:solidFill>
              </a:rPr>
              <a:t>3</a:t>
            </a:r>
            <a:r>
              <a:rPr lang="ja-JP" altLang="en-US" sz="3000" b="1" dirty="0">
                <a:solidFill>
                  <a:srgbClr val="0070C0"/>
                </a:solidFill>
              </a:rPr>
              <a:t>日間以上）</a:t>
            </a:r>
            <a:endParaRPr lang="en-US" altLang="ja-JP" sz="3000" b="1" dirty="0">
              <a:solidFill>
                <a:srgbClr val="0070C0"/>
              </a:solidFill>
            </a:endParaRPr>
          </a:p>
          <a:p>
            <a:pPr marL="0" indent="0">
              <a:buNone/>
            </a:pPr>
            <a:r>
              <a:rPr lang="ja-JP" altLang="en-US" sz="3000" b="1" dirty="0">
                <a:solidFill>
                  <a:srgbClr val="0070C0"/>
                </a:solidFill>
              </a:rPr>
              <a:t>　　＊利根川氾濫時には避難指示発令対象区域に指定されている</a:t>
            </a:r>
            <a:endParaRPr lang="en-US" altLang="ja-JP" sz="3000" b="1" dirty="0">
              <a:solidFill>
                <a:srgbClr val="0070C0"/>
              </a:solidFill>
            </a:endParaRPr>
          </a:p>
          <a:p>
            <a:r>
              <a:rPr lang="ja-JP" altLang="en-US" sz="3000" b="1" dirty="0">
                <a:solidFill>
                  <a:schemeClr val="tx1">
                    <a:lumMod val="65000"/>
                    <a:lumOff val="35000"/>
                  </a:schemeClr>
                </a:solidFill>
              </a:rPr>
              <a:t>地震１揺れやすさ     </a:t>
            </a:r>
            <a:r>
              <a:rPr lang="ja-JP" altLang="en-US" sz="3000" b="1" dirty="0"/>
              <a:t>：</a:t>
            </a:r>
            <a:r>
              <a:rPr lang="ja-JP" altLang="en-US" sz="3000" b="1" dirty="0">
                <a:solidFill>
                  <a:srgbClr val="0070C0"/>
                </a:solidFill>
              </a:rPr>
              <a:t>気象庁発表震度より実際は高い　</a:t>
            </a:r>
            <a:endParaRPr lang="en-US" altLang="ja-JP" sz="3000" b="1" dirty="0">
              <a:solidFill>
                <a:srgbClr val="0070C0"/>
              </a:solidFill>
            </a:endParaRPr>
          </a:p>
          <a:p>
            <a:r>
              <a:rPr lang="ja-JP" altLang="en-US" sz="3000" b="1" dirty="0">
                <a:solidFill>
                  <a:schemeClr val="tx1">
                    <a:lumMod val="65000"/>
                    <a:lumOff val="35000"/>
                  </a:schemeClr>
                </a:solidFill>
              </a:rPr>
              <a:t>地震２液状化危険度  </a:t>
            </a:r>
            <a:r>
              <a:rPr lang="ja-JP" altLang="en-US" sz="3000" b="1" dirty="0"/>
              <a:t>：</a:t>
            </a:r>
            <a:r>
              <a:rPr lang="ja-JP" altLang="en-US" sz="3000" b="1" dirty="0">
                <a:solidFill>
                  <a:srgbClr val="0070C0"/>
                </a:solidFill>
              </a:rPr>
              <a:t>“大きい”の評価</a:t>
            </a:r>
            <a:endParaRPr lang="en-US" altLang="ja-JP" sz="3000" b="1" dirty="0">
              <a:solidFill>
                <a:srgbClr val="0070C0"/>
              </a:solidFill>
            </a:endParaRPr>
          </a:p>
          <a:p>
            <a:r>
              <a:rPr lang="ja-JP" altLang="en-US" sz="3000" b="1" dirty="0">
                <a:solidFill>
                  <a:schemeClr val="tx1">
                    <a:lumMod val="65000"/>
                    <a:lumOff val="35000"/>
                  </a:schemeClr>
                </a:solidFill>
              </a:rPr>
              <a:t>地震３建物全壊率     </a:t>
            </a:r>
            <a:r>
              <a:rPr lang="ja-JP" altLang="en-US" sz="3000" dirty="0"/>
              <a:t>：</a:t>
            </a:r>
            <a:r>
              <a:rPr lang="en-US" altLang="ja-JP" sz="3000" b="1" dirty="0">
                <a:solidFill>
                  <a:srgbClr val="0070C0"/>
                </a:solidFill>
              </a:rPr>
              <a:t>5~7%</a:t>
            </a:r>
            <a:r>
              <a:rPr lang="ja-JP" altLang="en-US" sz="3000" b="1" dirty="0">
                <a:solidFill>
                  <a:srgbClr val="0070C0"/>
                </a:solidFill>
              </a:rPr>
              <a:t>（液状化によるものは除く）</a:t>
            </a:r>
            <a:endParaRPr lang="en-US" altLang="ja-JP" sz="3000" b="1" dirty="0">
              <a:solidFill>
                <a:srgbClr val="0070C0"/>
              </a:solidFill>
            </a:endParaRPr>
          </a:p>
          <a:p>
            <a:endParaRPr lang="en-US" altLang="ja-JP" dirty="0"/>
          </a:p>
          <a:p>
            <a:endParaRPr lang="ja-JP" altLang="en-US" dirty="0"/>
          </a:p>
        </p:txBody>
      </p:sp>
    </p:spTree>
    <p:extLst>
      <p:ext uri="{BB962C8B-B14F-4D97-AF65-F5344CB8AC3E}">
        <p14:creationId xmlns:p14="http://schemas.microsoft.com/office/powerpoint/2010/main" val="98631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365B71-B441-9FD0-718C-F611D20F3B1D}"/>
              </a:ext>
            </a:extLst>
          </p:cNvPr>
          <p:cNvSpPr>
            <a:spLocks noGrp="1"/>
          </p:cNvSpPr>
          <p:nvPr>
            <p:ph type="title"/>
          </p:nvPr>
        </p:nvSpPr>
        <p:spPr/>
        <p:txBody>
          <a:bodyPr anchor="t">
            <a:normAutofit/>
          </a:bodyPr>
          <a:lstStyle/>
          <a:p>
            <a:br>
              <a:rPr lang="en-US" altLang="ja-JP" dirty="0"/>
            </a:br>
            <a:r>
              <a:rPr lang="ja-JP" altLang="en-US" dirty="0"/>
              <a:t>東日本震度７（宮城県の家庭）</a:t>
            </a:r>
            <a:endParaRPr kumimoji="1" lang="ja-JP" altLang="en-US" dirty="0"/>
          </a:p>
        </p:txBody>
      </p:sp>
      <p:pic>
        <p:nvPicPr>
          <p:cNvPr id="3" name="東日本M9">
            <a:hlinkClick r:id="" action="ppaction://media"/>
            <a:extLst>
              <a:ext uri="{FF2B5EF4-FFF2-40B4-BE49-F238E27FC236}">
                <a16:creationId xmlns:a16="http://schemas.microsoft.com/office/drawing/2014/main" id="{D27086A1-FAFE-E9A5-C3ED-38C4A37DF9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7334" y="219143"/>
            <a:ext cx="9863137" cy="7397750"/>
          </a:xfrm>
        </p:spPr>
      </p:pic>
    </p:spTree>
    <p:extLst>
      <p:ext uri="{BB962C8B-B14F-4D97-AF65-F5344CB8AC3E}">
        <p14:creationId xmlns:p14="http://schemas.microsoft.com/office/powerpoint/2010/main" val="249959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9394">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5796</TotalTime>
  <Words>2471</Words>
  <Application>Microsoft Office PowerPoint</Application>
  <PresentationFormat>ワイド画面</PresentationFormat>
  <Paragraphs>317</Paragraphs>
  <Slides>31</Slides>
  <Notes>1</Notes>
  <HiddenSlides>0</HiddenSlides>
  <MMClips>1</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3</vt:i4>
      </vt:variant>
      <vt:variant>
        <vt:lpstr>スライド タイトル</vt:lpstr>
      </vt:variant>
      <vt:variant>
        <vt:i4>31</vt:i4>
      </vt:variant>
    </vt:vector>
  </HeadingPairs>
  <TitlesOfParts>
    <vt:vector size="41" baseType="lpstr">
      <vt:lpstr>BIZ UDPゴシック</vt:lpstr>
      <vt:lpstr>游ゴシック</vt:lpstr>
      <vt:lpstr>Arial</vt:lpstr>
      <vt:lpstr>Trebuchet MS</vt:lpstr>
      <vt:lpstr>Wingdings</vt:lpstr>
      <vt:lpstr>Wingdings 3</vt:lpstr>
      <vt:lpstr>ファセット</vt:lpstr>
      <vt:lpstr>Document</vt:lpstr>
      <vt:lpstr>Presentation</vt:lpstr>
      <vt:lpstr>Acrobat Document</vt:lpstr>
      <vt:lpstr>松園自治会概要</vt:lpstr>
      <vt:lpstr>１防災活動沿革</vt:lpstr>
      <vt:lpstr>PowerPoint プレゼンテーション</vt:lpstr>
      <vt:lpstr>松園自治会自主防災活動</vt:lpstr>
      <vt:lpstr>他人事ではない大災害</vt:lpstr>
      <vt:lpstr>PowerPoint プレゼンテーション</vt:lpstr>
      <vt:lpstr>PowerPoint プレゼンテーション</vt:lpstr>
      <vt:lpstr>松園自治会（我孫子３丁目）の災害危険性ー１ 　　　　ーハザードマップから読み取るー</vt:lpstr>
      <vt:lpstr> 東日本震度７（宮城県の家庭）</vt:lpstr>
      <vt:lpstr>PowerPoint プレゼンテーション</vt:lpstr>
      <vt:lpstr>松園自治会の災害脆弱性ー２</vt:lpstr>
      <vt:lpstr>過去から学ぶ（大地震）</vt:lpstr>
      <vt:lpstr>自助     </vt:lpstr>
      <vt:lpstr>PowerPoint プレゼンテーション</vt:lpstr>
      <vt:lpstr>発災時対策本部ー組織図ー（避難所運営は別途規定する）</vt:lpstr>
      <vt:lpstr>発災時対策本部ー災害発生時ー</vt:lpstr>
      <vt:lpstr>対策本部活動の流れ（地震）</vt:lpstr>
      <vt:lpstr>対策本部活動の流れ（利根川氾濫）</vt:lpstr>
      <vt:lpstr>PowerPoint プレゼンテーション</vt:lpstr>
      <vt:lpstr>ありがとうございます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松園自治会自主防災活動</dc:title>
  <dc:creator>比佐志 園</dc:creator>
  <cp:lastModifiedBy>比佐志 園</cp:lastModifiedBy>
  <cp:revision>98</cp:revision>
  <cp:lastPrinted>2023-05-20T00:12:38Z</cp:lastPrinted>
  <dcterms:created xsi:type="dcterms:W3CDTF">2020-01-14T19:08:57Z</dcterms:created>
  <dcterms:modified xsi:type="dcterms:W3CDTF">2025-05-14T06:12:29Z</dcterms:modified>
</cp:coreProperties>
</file>