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5143500" type="screen16x9"/>
  <p:notesSz cx="6858000" cy="9144000"/>
  <p:embeddedFontLst>
    <p:embeddedFont>
      <p:font typeface="Lobster"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99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cf7c9cc2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cf7c9cc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9751a5c11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9751a5c1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9751a5c11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9751a5c1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9751a5c11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9751a5c1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cf7c9cc24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4cf7c9cc2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855f7d74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855f7d7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855f7d747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855f7d74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855f7d747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855f7d74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855f7d747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855f7d74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9751a5c11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9751a5c11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855f7d747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855f7d74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9751a5c1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9751a5c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9751a5c11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9751a5c1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7" name="Google Shape;8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9" name="Google Shape;99;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7" name="Google Shape;11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1" name="Google Shape;12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 name="Google Shape;12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 name="Google Shape;128;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9" name="Google Shape;12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2" name="Google Shape;13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 name="Google Shape;136;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 name="Google Shape;137;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Google Shape;13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41" name="Google Shape;14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sp>
        <p:nvSpPr>
          <p:cNvPr id="143" name="Google Shape;143;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4" name="Google Shape;144;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45" name="Google Shape;14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3">
            <a:alphaModFix/>
          </a:blip>
          <a:srcRect/>
          <a:stretch/>
        </p:blipFill>
        <p:spPr>
          <a:xfrm>
            <a:off x="1" y="0"/>
            <a:ext cx="497998" cy="5143498"/>
          </a:xfrm>
          <a:prstGeom prst="rect">
            <a:avLst/>
          </a:prstGeom>
          <a:noFill/>
          <a:ln>
            <a:noFill/>
          </a:ln>
        </p:spPr>
      </p:pic>
      <p:pic>
        <p:nvPicPr>
          <p:cNvPr id="10" name="Google Shape;10;p1"/>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11" name="Google Shape;11;p1"/>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12" name="Google Shape;12;p1"/>
          <p:cNvPicPr preferRelativeResize="0"/>
          <p:nvPr/>
        </p:nvPicPr>
        <p:blipFill>
          <a:blip r:embed="rId16">
            <a:alphaModFix/>
          </a:blip>
          <a:stretch>
            <a:fillRect/>
          </a:stretch>
        </p:blipFill>
        <p:spPr>
          <a:xfrm>
            <a:off x="109100" y="519950"/>
            <a:ext cx="279801" cy="4228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6" name="Google Shape;5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3"/>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59" name="Google Shape;59;p13"/>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60" name="Google Shape;60;p13"/>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61" name="Google Shape;61;p13"/>
          <p:cNvPicPr preferRelativeResize="0"/>
          <p:nvPr/>
        </p:nvPicPr>
        <p:blipFill>
          <a:blip r:embed="rId16">
            <a:alphaModFix/>
          </a:blip>
          <a:stretch>
            <a:fillRect/>
          </a:stretch>
        </p:blipFill>
        <p:spPr>
          <a:xfrm>
            <a:off x="38286" y="512500"/>
            <a:ext cx="421426" cy="353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5" name="Google Shape;10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06" name="Google Shape;10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16.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7"/>
          <p:cNvPicPr preferRelativeResize="0"/>
          <p:nvPr/>
        </p:nvPicPr>
        <p:blipFill rotWithShape="1">
          <a:blip r:embed="rId3">
            <a:alphaModFix/>
          </a:blip>
          <a:srcRect/>
          <a:stretch/>
        </p:blipFill>
        <p:spPr>
          <a:xfrm>
            <a:off x="1" y="0"/>
            <a:ext cx="497998" cy="5143498"/>
          </a:xfrm>
          <a:prstGeom prst="rect">
            <a:avLst/>
          </a:prstGeom>
          <a:noFill/>
          <a:ln>
            <a:noFill/>
          </a:ln>
        </p:spPr>
      </p:pic>
      <p:pic>
        <p:nvPicPr>
          <p:cNvPr id="153" name="Google Shape;153;p37"/>
          <p:cNvPicPr preferRelativeResize="0"/>
          <p:nvPr/>
        </p:nvPicPr>
        <p:blipFill>
          <a:blip r:embed="rId4">
            <a:alphaModFix/>
          </a:blip>
          <a:stretch>
            <a:fillRect/>
          </a:stretch>
        </p:blipFill>
        <p:spPr>
          <a:xfrm>
            <a:off x="570800" y="4743825"/>
            <a:ext cx="1761387" cy="331625"/>
          </a:xfrm>
          <a:prstGeom prst="rect">
            <a:avLst/>
          </a:prstGeom>
          <a:noFill/>
          <a:ln>
            <a:noFill/>
          </a:ln>
        </p:spPr>
      </p:pic>
      <p:pic>
        <p:nvPicPr>
          <p:cNvPr id="154" name="Google Shape;154;p37"/>
          <p:cNvPicPr preferRelativeResize="0"/>
          <p:nvPr/>
        </p:nvPicPr>
        <p:blipFill>
          <a:blip r:embed="rId5">
            <a:alphaModFix/>
          </a:blip>
          <a:stretch>
            <a:fillRect/>
          </a:stretch>
        </p:blipFill>
        <p:spPr>
          <a:xfrm>
            <a:off x="8273610" y="4743825"/>
            <a:ext cx="801965" cy="331626"/>
          </a:xfrm>
          <a:prstGeom prst="rect">
            <a:avLst/>
          </a:prstGeom>
          <a:noFill/>
          <a:ln>
            <a:noFill/>
          </a:ln>
        </p:spPr>
      </p:pic>
      <p:sp>
        <p:nvSpPr>
          <p:cNvPr id="155" name="Google Shape;155;p37"/>
          <p:cNvSpPr txBox="1">
            <a:spLocks noGrp="1"/>
          </p:cNvSpPr>
          <p:nvPr>
            <p:ph type="ctrTitle"/>
          </p:nvPr>
        </p:nvSpPr>
        <p:spPr>
          <a:xfrm>
            <a:off x="788250" y="1185250"/>
            <a:ext cx="4230600" cy="261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da-DK" sz="4800" b="1"/>
              <a:t>At tage en rolle på sig</a:t>
            </a:r>
            <a:endParaRPr sz="4800" b="1"/>
          </a:p>
        </p:txBody>
      </p:sp>
      <p:sp>
        <p:nvSpPr>
          <p:cNvPr id="156" name="Google Shape;156;p37"/>
          <p:cNvSpPr txBox="1"/>
          <p:nvPr/>
        </p:nvSpPr>
        <p:spPr>
          <a:xfrm>
            <a:off x="988800" y="53850"/>
            <a:ext cx="80109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a:solidFill>
                  <a:srgbClr val="76B042"/>
                </a:solidFill>
              </a:rPr>
              <a:t>Hvad er min rolle, og hvad kan jeg gøre? &gt; SEL &gt; </a:t>
            </a:r>
            <a:r>
              <a:rPr lang="da-DK" b="1">
                <a:solidFill>
                  <a:srgbClr val="76B042"/>
                </a:solidFill>
              </a:rPr>
              <a:t>At tage en rolle på sig</a:t>
            </a:r>
            <a:endParaRPr b="1">
              <a:solidFill>
                <a:srgbClr val="76B042"/>
              </a:solidFill>
            </a:endParaRPr>
          </a:p>
        </p:txBody>
      </p:sp>
      <p:pic>
        <p:nvPicPr>
          <p:cNvPr id="157" name="Google Shape;157;p37"/>
          <p:cNvPicPr preferRelativeResize="0"/>
          <p:nvPr/>
        </p:nvPicPr>
        <p:blipFill>
          <a:blip r:embed="rId6">
            <a:alphaModFix/>
          </a:blip>
          <a:stretch>
            <a:fillRect/>
          </a:stretch>
        </p:blipFill>
        <p:spPr>
          <a:xfrm>
            <a:off x="666801" y="90838"/>
            <a:ext cx="298400" cy="450999"/>
          </a:xfrm>
          <a:prstGeom prst="rect">
            <a:avLst/>
          </a:prstGeom>
          <a:noFill/>
          <a:ln>
            <a:noFill/>
          </a:ln>
        </p:spPr>
      </p:pic>
      <p:pic>
        <p:nvPicPr>
          <p:cNvPr id="158" name="Google Shape;158;p37"/>
          <p:cNvPicPr preferRelativeResize="0"/>
          <p:nvPr/>
        </p:nvPicPr>
        <p:blipFill rotWithShape="1">
          <a:blip r:embed="rId7">
            <a:alphaModFix/>
          </a:blip>
          <a:srcRect b="22318"/>
          <a:stretch/>
        </p:blipFill>
        <p:spPr>
          <a:xfrm>
            <a:off x="6667349" y="3013312"/>
            <a:ext cx="896177" cy="696187"/>
          </a:xfrm>
          <a:prstGeom prst="rect">
            <a:avLst/>
          </a:prstGeom>
          <a:noFill/>
          <a:ln>
            <a:noFill/>
          </a:ln>
        </p:spPr>
      </p:pic>
      <p:pic>
        <p:nvPicPr>
          <p:cNvPr id="159" name="Google Shape;159;p37"/>
          <p:cNvPicPr preferRelativeResize="0"/>
          <p:nvPr/>
        </p:nvPicPr>
        <p:blipFill>
          <a:blip r:embed="rId8">
            <a:alphaModFix/>
          </a:blip>
          <a:stretch>
            <a:fillRect/>
          </a:stretch>
        </p:blipFill>
        <p:spPr>
          <a:xfrm rot="-397120">
            <a:off x="5177855" y="1148687"/>
            <a:ext cx="895593" cy="819658"/>
          </a:xfrm>
          <a:prstGeom prst="rect">
            <a:avLst/>
          </a:prstGeom>
          <a:noFill/>
          <a:ln>
            <a:noFill/>
          </a:ln>
        </p:spPr>
      </p:pic>
      <p:pic>
        <p:nvPicPr>
          <p:cNvPr id="160" name="Google Shape;160;p37"/>
          <p:cNvPicPr preferRelativeResize="0"/>
          <p:nvPr/>
        </p:nvPicPr>
        <p:blipFill>
          <a:blip r:embed="rId9">
            <a:alphaModFix/>
          </a:blip>
          <a:stretch>
            <a:fillRect/>
          </a:stretch>
        </p:blipFill>
        <p:spPr>
          <a:xfrm>
            <a:off x="6522800" y="1751411"/>
            <a:ext cx="896183" cy="820350"/>
          </a:xfrm>
          <a:prstGeom prst="rect">
            <a:avLst/>
          </a:prstGeom>
          <a:noFill/>
          <a:ln>
            <a:noFill/>
          </a:ln>
        </p:spPr>
      </p:pic>
      <p:pic>
        <p:nvPicPr>
          <p:cNvPr id="161" name="Google Shape;161;p37"/>
          <p:cNvPicPr preferRelativeResize="0"/>
          <p:nvPr/>
        </p:nvPicPr>
        <p:blipFill>
          <a:blip r:embed="rId10">
            <a:alphaModFix/>
          </a:blip>
          <a:stretch>
            <a:fillRect/>
          </a:stretch>
        </p:blipFill>
        <p:spPr>
          <a:xfrm>
            <a:off x="7887930" y="3371330"/>
            <a:ext cx="933101" cy="854131"/>
          </a:xfrm>
          <a:prstGeom prst="rect">
            <a:avLst/>
          </a:prstGeom>
          <a:noFill/>
          <a:ln>
            <a:noFill/>
          </a:ln>
        </p:spPr>
      </p:pic>
      <p:pic>
        <p:nvPicPr>
          <p:cNvPr id="162" name="Google Shape;162;p37"/>
          <p:cNvPicPr preferRelativeResize="0"/>
          <p:nvPr/>
        </p:nvPicPr>
        <p:blipFill>
          <a:blip r:embed="rId11">
            <a:alphaModFix/>
          </a:blip>
          <a:stretch>
            <a:fillRect/>
          </a:stretch>
        </p:blipFill>
        <p:spPr>
          <a:xfrm>
            <a:off x="7775522" y="541825"/>
            <a:ext cx="670834" cy="854141"/>
          </a:xfrm>
          <a:prstGeom prst="rect">
            <a:avLst/>
          </a:prstGeom>
          <a:noFill/>
          <a:ln>
            <a:noFill/>
          </a:ln>
        </p:spPr>
      </p:pic>
      <p:pic>
        <p:nvPicPr>
          <p:cNvPr id="163" name="Google Shape;163;p37"/>
          <p:cNvPicPr preferRelativeResize="0"/>
          <p:nvPr/>
        </p:nvPicPr>
        <p:blipFill>
          <a:blip r:embed="rId12">
            <a:alphaModFix/>
          </a:blip>
          <a:stretch>
            <a:fillRect/>
          </a:stretch>
        </p:blipFill>
        <p:spPr>
          <a:xfrm rot="428877">
            <a:off x="5372924" y="3921698"/>
            <a:ext cx="896182" cy="820334"/>
          </a:xfrm>
          <a:prstGeom prst="rect">
            <a:avLst/>
          </a:prstGeom>
          <a:noFill/>
          <a:ln>
            <a:noFill/>
          </a:ln>
        </p:spPr>
      </p:pic>
      <p:pic>
        <p:nvPicPr>
          <p:cNvPr id="164" name="Google Shape;164;p37"/>
          <p:cNvPicPr preferRelativeResize="0"/>
          <p:nvPr/>
        </p:nvPicPr>
        <p:blipFill>
          <a:blip r:embed="rId13">
            <a:alphaModFix/>
          </a:blip>
          <a:stretch>
            <a:fillRect/>
          </a:stretch>
        </p:blipFill>
        <p:spPr>
          <a:xfrm>
            <a:off x="5133603" y="2710078"/>
            <a:ext cx="744431" cy="636478"/>
          </a:xfrm>
          <a:prstGeom prst="rect">
            <a:avLst/>
          </a:prstGeom>
          <a:noFill/>
          <a:ln>
            <a:noFill/>
          </a:ln>
        </p:spPr>
      </p:pic>
      <p:pic>
        <p:nvPicPr>
          <p:cNvPr id="165" name="Google Shape;165;p37"/>
          <p:cNvPicPr preferRelativeResize="0"/>
          <p:nvPr/>
        </p:nvPicPr>
        <p:blipFill>
          <a:blip r:embed="rId14">
            <a:alphaModFix/>
          </a:blip>
          <a:stretch>
            <a:fillRect/>
          </a:stretch>
        </p:blipFill>
        <p:spPr>
          <a:xfrm>
            <a:off x="7970182" y="2046912"/>
            <a:ext cx="984107" cy="8905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6"/>
          <p:cNvSpPr txBox="1"/>
          <p:nvPr/>
        </p:nvSpPr>
        <p:spPr>
          <a:xfrm>
            <a:off x="2821325" y="999776"/>
            <a:ext cx="6201000" cy="330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1600">
                <a:solidFill>
                  <a:schemeClr val="dk1"/>
                </a:solidFill>
              </a:rPr>
              <a:t>En dreng med et fysisk handicap elsker at spille spil på nettet gennem en særligt tilpasset kontroller og computer. Man spiller som medlem af en klan i et populært skydespil.</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da-DK" sz="1600">
                <a:solidFill>
                  <a:schemeClr val="dk1"/>
                </a:solidFill>
              </a:rPr>
              <a:t>For nylig er et af de mere populære klanmedlemmer kommet med grove bemærkninger om handicaps i gruppens chatforum. Andre klanmedlemmer kom også med bemærkninger – andre skrev bare: "LOL".</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da-DK" sz="1600">
                <a:solidFill>
                  <a:schemeClr val="dk1"/>
                </a:solidFill>
              </a:rPr>
              <a:t>Teenageren, der var rystet over bemærkningerne, kontaktede spilleren, forklarede sin tilstand og bad dem om at holde op. Spilleren har ignoreret alle beskeder og fortsætter med at fortælle vittigheder i gruppen.</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da-DK" sz="1600">
                <a:solidFill>
                  <a:schemeClr val="dk1"/>
                </a:solidFill>
              </a:rPr>
              <a:t>Klanlederen er en god offline ven af teenageren, men han er aldrig online når vittighederne går i gang...</a:t>
            </a:r>
            <a:endParaRPr sz="1600">
              <a:solidFill>
                <a:schemeClr val="dk1"/>
              </a:solidFill>
            </a:endParaRPr>
          </a:p>
        </p:txBody>
      </p:sp>
      <p:pic>
        <p:nvPicPr>
          <p:cNvPr id="248" name="Google Shape;248;p46"/>
          <p:cNvPicPr preferRelativeResize="0"/>
          <p:nvPr/>
        </p:nvPicPr>
        <p:blipFill>
          <a:blip r:embed="rId3">
            <a:alphaModFix/>
          </a:blip>
          <a:stretch>
            <a:fillRect/>
          </a:stretch>
        </p:blipFill>
        <p:spPr>
          <a:xfrm>
            <a:off x="613325" y="1139588"/>
            <a:ext cx="2042500" cy="3026363"/>
          </a:xfrm>
          <a:prstGeom prst="rect">
            <a:avLst/>
          </a:prstGeom>
          <a:noFill/>
          <a:ln>
            <a:noFill/>
          </a:ln>
        </p:spPr>
      </p:pic>
      <p:sp>
        <p:nvSpPr>
          <p:cNvPr id="249" name="Google Shape;249;p46"/>
          <p:cNvSpPr txBox="1"/>
          <p:nvPr/>
        </p:nvSpPr>
        <p:spPr>
          <a:xfrm>
            <a:off x="415650" y="171700"/>
            <a:ext cx="8728200" cy="68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b="1">
                <a:solidFill>
                  <a:srgbClr val="76B042"/>
                </a:solidFill>
              </a:rPr>
              <a:t>Scenarie 4</a:t>
            </a:r>
            <a:endParaRPr sz="3600" b="1">
              <a:solidFill>
                <a:srgbClr val="76B04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7"/>
          <p:cNvSpPr txBox="1"/>
          <p:nvPr/>
        </p:nvSpPr>
        <p:spPr>
          <a:xfrm>
            <a:off x="657500" y="914550"/>
            <a:ext cx="6467700" cy="36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1600">
                <a:solidFill>
                  <a:schemeClr val="dk1"/>
                </a:solidFill>
              </a:rPr>
              <a:t>En ikke-engelsktalende person har startet en YouTube-kanal, der giver tips og ideer om ernæring og fitness. I begyndelsen af hver video (og i selve beskrivelsen) undskylder han og bemærker udtrykkeligt, at engelsk ikke er hans modersmål, men han bruger også disse videoer til at øve sig i engelsk. </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da-DK" sz="1600">
                <a:solidFill>
                  <a:schemeClr val="dk1"/>
                </a:solidFill>
              </a:rPr>
              <a:t>Der er mange, der har opslået positive kommentarer og "liket" videoerne, men en mindre gruppe af brugere opslår tit fornærmende bemærkninger rettet mod YouTuberens fremtoning, nationalitet og grundlæggende færdigheder i engelsk. </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da-DK" sz="1600">
                <a:solidFill>
                  <a:schemeClr val="dk1"/>
                </a:solidFill>
              </a:rPr>
              <a:t>En bruger er endda gået så vidt som til at lave en parodi-kanal, hvor han klæder sig på som YouTuberen og åbenlyst gør grin med hans accent, sprogkundskaber og manerer. De deler links til disse videoer i kommentarfeltet på Youtuberens kanal...</a:t>
            </a:r>
            <a:endParaRPr sz="1600">
              <a:solidFill>
                <a:schemeClr val="dk1"/>
              </a:solidFill>
            </a:endParaRPr>
          </a:p>
        </p:txBody>
      </p:sp>
      <p:pic>
        <p:nvPicPr>
          <p:cNvPr id="255" name="Google Shape;255;p47"/>
          <p:cNvPicPr preferRelativeResize="0"/>
          <p:nvPr/>
        </p:nvPicPr>
        <p:blipFill>
          <a:blip r:embed="rId3">
            <a:alphaModFix/>
          </a:blip>
          <a:stretch>
            <a:fillRect/>
          </a:stretch>
        </p:blipFill>
        <p:spPr>
          <a:xfrm>
            <a:off x="7356223" y="1121776"/>
            <a:ext cx="1617800" cy="2899950"/>
          </a:xfrm>
          <a:prstGeom prst="rect">
            <a:avLst/>
          </a:prstGeom>
          <a:noFill/>
          <a:ln>
            <a:noFill/>
          </a:ln>
        </p:spPr>
      </p:pic>
      <p:sp>
        <p:nvSpPr>
          <p:cNvPr id="256" name="Google Shape;256;p47"/>
          <p:cNvSpPr txBox="1"/>
          <p:nvPr/>
        </p:nvSpPr>
        <p:spPr>
          <a:xfrm>
            <a:off x="415650" y="171700"/>
            <a:ext cx="8728200" cy="68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b="1">
                <a:solidFill>
                  <a:srgbClr val="76B042"/>
                </a:solidFill>
              </a:rPr>
              <a:t>Scenarie 5</a:t>
            </a:r>
            <a:endParaRPr sz="3600" b="1">
              <a:solidFill>
                <a:srgbClr val="76B04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8"/>
          <p:cNvSpPr txBox="1"/>
          <p:nvPr/>
        </p:nvSpPr>
        <p:spPr>
          <a:xfrm>
            <a:off x="2339900" y="920913"/>
            <a:ext cx="6482400" cy="348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a:solidFill>
                  <a:schemeClr val="dk1"/>
                </a:solidFill>
              </a:rPr>
              <a:t>En lokal kvinde af blandet race er blevet ret berømt over de seneste par år, hun har optrådt i et antal tv-shows og er på vej til at få en rolle i en større film. Hun har en stor (og voksende) gruppe af følgere på Instagram og Twitter.</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a-DK">
                <a:solidFill>
                  <a:schemeClr val="dk1"/>
                </a:solidFill>
              </a:rPr>
              <a:t>Efterhånden som hun er blevet mere populær, er hun begyndt at klæde sig mere provokerende i sine online fotos. Hun er også begyndt at bruge sine platforme til at udbrede sine markante synspunkter på dyrs rettigheder.</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a-DK">
                <a:solidFill>
                  <a:schemeClr val="dk1"/>
                </a:solidFill>
              </a:rPr>
              <a:t>Som følge heraf er hun begyndt at modtage hadefulde kommentarer under sine fotos og opslag, der retter sig mod hendes udseende, race, køn og tro. Nogle er helt klart fra trolls, der håber på en reaktion.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a-DK">
                <a:solidFill>
                  <a:schemeClr val="dk1"/>
                </a:solidFill>
              </a:rPr>
              <a:t>Kvinden har nogen gange opslået videoer/meddelelser, der beder folk om at opføre sig ordentligt, men det ser bare ud til at gøre tingene værre. Selvom du ikke har oplevet nogle af dine venner skrive fornærmende kommentarer om kvinden, har du set dem "like" dem og videresende fornærmende kommentarer og vittigheder om hende, skrevet af andre brugere...</a:t>
            </a:r>
            <a:endParaRPr>
              <a:solidFill>
                <a:schemeClr val="dk1"/>
              </a:solidFill>
            </a:endParaRPr>
          </a:p>
        </p:txBody>
      </p:sp>
      <p:pic>
        <p:nvPicPr>
          <p:cNvPr id="262" name="Google Shape;262;p48"/>
          <p:cNvPicPr preferRelativeResize="0"/>
          <p:nvPr/>
        </p:nvPicPr>
        <p:blipFill>
          <a:blip r:embed="rId3">
            <a:alphaModFix/>
          </a:blip>
          <a:stretch>
            <a:fillRect/>
          </a:stretch>
        </p:blipFill>
        <p:spPr>
          <a:xfrm>
            <a:off x="678750" y="713488"/>
            <a:ext cx="1504950" cy="3895725"/>
          </a:xfrm>
          <a:prstGeom prst="rect">
            <a:avLst/>
          </a:prstGeom>
          <a:noFill/>
          <a:ln>
            <a:noFill/>
          </a:ln>
        </p:spPr>
      </p:pic>
      <p:sp>
        <p:nvSpPr>
          <p:cNvPr id="263" name="Google Shape;263;p48"/>
          <p:cNvSpPr txBox="1"/>
          <p:nvPr/>
        </p:nvSpPr>
        <p:spPr>
          <a:xfrm>
            <a:off x="415650" y="171700"/>
            <a:ext cx="8728200" cy="68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b="1">
                <a:solidFill>
                  <a:srgbClr val="76B042"/>
                </a:solidFill>
              </a:rPr>
              <a:t>Scenarie 6</a:t>
            </a:r>
            <a:endParaRPr sz="3600" b="1">
              <a:solidFill>
                <a:srgbClr val="76B04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49"/>
          <p:cNvPicPr preferRelativeResize="0"/>
          <p:nvPr/>
        </p:nvPicPr>
        <p:blipFill rotWithShape="1">
          <a:blip r:embed="rId3">
            <a:alphaModFix/>
          </a:blip>
          <a:srcRect/>
          <a:stretch/>
        </p:blipFill>
        <p:spPr>
          <a:xfrm>
            <a:off x="1" y="0"/>
            <a:ext cx="497998" cy="5143498"/>
          </a:xfrm>
          <a:prstGeom prst="rect">
            <a:avLst/>
          </a:prstGeom>
          <a:noFill/>
          <a:ln>
            <a:noFill/>
          </a:ln>
        </p:spPr>
      </p:pic>
      <p:pic>
        <p:nvPicPr>
          <p:cNvPr id="269" name="Google Shape;269;p49"/>
          <p:cNvPicPr preferRelativeResize="0"/>
          <p:nvPr/>
        </p:nvPicPr>
        <p:blipFill rotWithShape="1">
          <a:blip r:embed="rId4">
            <a:alphaModFix/>
          </a:blip>
          <a:srcRect/>
          <a:stretch/>
        </p:blipFill>
        <p:spPr>
          <a:xfrm>
            <a:off x="2313182" y="703750"/>
            <a:ext cx="4517626" cy="1868000"/>
          </a:xfrm>
          <a:prstGeom prst="rect">
            <a:avLst/>
          </a:prstGeom>
          <a:noFill/>
          <a:ln>
            <a:noFill/>
          </a:ln>
        </p:spPr>
      </p:pic>
      <p:sp>
        <p:nvSpPr>
          <p:cNvPr id="270" name="Google Shape;270;p49"/>
          <p:cNvSpPr txBox="1"/>
          <p:nvPr/>
        </p:nvSpPr>
        <p:spPr>
          <a:xfrm>
            <a:off x="1933950" y="2764750"/>
            <a:ext cx="5276100" cy="7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b="1">
                <a:solidFill>
                  <a:srgbClr val="F7931D"/>
                </a:solidFill>
              </a:rPr>
              <a:t>www.hackinghate.eu</a:t>
            </a:r>
            <a:endParaRPr sz="3600" b="1">
              <a:solidFill>
                <a:srgbClr val="F7931D"/>
              </a:solidFill>
            </a:endParaRPr>
          </a:p>
        </p:txBody>
      </p:sp>
      <p:sp>
        <p:nvSpPr>
          <p:cNvPr id="271" name="Google Shape;271;p49"/>
          <p:cNvSpPr txBox="1"/>
          <p:nvPr/>
        </p:nvSpPr>
        <p:spPr>
          <a:xfrm>
            <a:off x="3498613" y="3742400"/>
            <a:ext cx="2146800" cy="4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2500" b="1">
                <a:solidFill>
                  <a:srgbClr val="F7931D"/>
                </a:solidFill>
              </a:rPr>
              <a:t>#SELMA_eu</a:t>
            </a:r>
            <a:endParaRPr sz="2500" b="1">
              <a:solidFill>
                <a:srgbClr val="F7931D"/>
              </a:solidFill>
            </a:endParaRPr>
          </a:p>
        </p:txBody>
      </p:sp>
      <p:pic>
        <p:nvPicPr>
          <p:cNvPr id="272" name="Google Shape;272;p49"/>
          <p:cNvPicPr preferRelativeResize="0"/>
          <p:nvPr/>
        </p:nvPicPr>
        <p:blipFill rotWithShape="1">
          <a:blip r:embed="rId5">
            <a:alphaModFix/>
          </a:blip>
          <a:srcRect/>
          <a:stretch/>
        </p:blipFill>
        <p:spPr>
          <a:xfrm>
            <a:off x="2994226" y="3738238"/>
            <a:ext cx="421425" cy="421425"/>
          </a:xfrm>
          <a:prstGeom prst="rect">
            <a:avLst/>
          </a:prstGeom>
          <a:noFill/>
          <a:ln>
            <a:noFill/>
          </a:ln>
        </p:spPr>
      </p:pic>
      <p:pic>
        <p:nvPicPr>
          <p:cNvPr id="273" name="Google Shape;273;p49"/>
          <p:cNvPicPr preferRelativeResize="0"/>
          <p:nvPr/>
        </p:nvPicPr>
        <p:blipFill>
          <a:blip r:embed="rId6">
            <a:alphaModFix/>
          </a:blip>
          <a:stretch>
            <a:fillRect/>
          </a:stretch>
        </p:blipFill>
        <p:spPr>
          <a:xfrm>
            <a:off x="698200" y="4566900"/>
            <a:ext cx="2193600" cy="413000"/>
          </a:xfrm>
          <a:prstGeom prst="rect">
            <a:avLst/>
          </a:prstGeom>
          <a:noFill/>
          <a:ln>
            <a:noFill/>
          </a:ln>
        </p:spPr>
      </p:pic>
      <p:pic>
        <p:nvPicPr>
          <p:cNvPr id="274" name="Google Shape;274;p49"/>
          <p:cNvPicPr preferRelativeResize="0"/>
          <p:nvPr/>
        </p:nvPicPr>
        <p:blipFill rotWithShape="1">
          <a:blip r:embed="rId7">
            <a:alphaModFix/>
          </a:blip>
          <a:srcRect/>
          <a:stretch/>
        </p:blipFill>
        <p:spPr>
          <a:xfrm>
            <a:off x="4951950" y="4627776"/>
            <a:ext cx="953696" cy="291250"/>
          </a:xfrm>
          <a:prstGeom prst="rect">
            <a:avLst/>
          </a:prstGeom>
          <a:noFill/>
          <a:ln>
            <a:noFill/>
          </a:ln>
        </p:spPr>
      </p:pic>
      <p:pic>
        <p:nvPicPr>
          <p:cNvPr id="275" name="Google Shape;275;p49"/>
          <p:cNvPicPr preferRelativeResize="0"/>
          <p:nvPr/>
        </p:nvPicPr>
        <p:blipFill rotWithShape="1">
          <a:blip r:embed="rId8">
            <a:alphaModFix/>
          </a:blip>
          <a:srcRect t="6263" b="6254"/>
          <a:stretch/>
        </p:blipFill>
        <p:spPr>
          <a:xfrm>
            <a:off x="3022725" y="4566900"/>
            <a:ext cx="1169370" cy="412999"/>
          </a:xfrm>
          <a:prstGeom prst="rect">
            <a:avLst/>
          </a:prstGeom>
          <a:noFill/>
          <a:ln>
            <a:noFill/>
          </a:ln>
        </p:spPr>
      </p:pic>
      <p:pic>
        <p:nvPicPr>
          <p:cNvPr id="276" name="Google Shape;276;p49"/>
          <p:cNvPicPr preferRelativeResize="0"/>
          <p:nvPr/>
        </p:nvPicPr>
        <p:blipFill rotWithShape="1">
          <a:blip r:embed="rId9">
            <a:alphaModFix/>
          </a:blip>
          <a:srcRect/>
          <a:stretch/>
        </p:blipFill>
        <p:spPr>
          <a:xfrm>
            <a:off x="4323031" y="4524394"/>
            <a:ext cx="498000" cy="498000"/>
          </a:xfrm>
          <a:prstGeom prst="rect">
            <a:avLst/>
          </a:prstGeom>
          <a:noFill/>
          <a:ln>
            <a:noFill/>
          </a:ln>
        </p:spPr>
      </p:pic>
      <p:pic>
        <p:nvPicPr>
          <p:cNvPr id="277" name="Google Shape;277;p49"/>
          <p:cNvPicPr preferRelativeResize="0"/>
          <p:nvPr/>
        </p:nvPicPr>
        <p:blipFill rotWithShape="1">
          <a:blip r:embed="rId10">
            <a:alphaModFix/>
          </a:blip>
          <a:srcRect/>
          <a:stretch/>
        </p:blipFill>
        <p:spPr>
          <a:xfrm>
            <a:off x="6036575" y="4499890"/>
            <a:ext cx="498002" cy="547023"/>
          </a:xfrm>
          <a:prstGeom prst="rect">
            <a:avLst/>
          </a:prstGeom>
          <a:noFill/>
          <a:ln>
            <a:noFill/>
          </a:ln>
        </p:spPr>
      </p:pic>
      <p:pic>
        <p:nvPicPr>
          <p:cNvPr id="278" name="Google Shape;278;p49"/>
          <p:cNvPicPr preferRelativeResize="0"/>
          <p:nvPr/>
        </p:nvPicPr>
        <p:blipFill rotWithShape="1">
          <a:blip r:embed="rId11">
            <a:alphaModFix/>
          </a:blip>
          <a:srcRect/>
          <a:stretch/>
        </p:blipFill>
        <p:spPr>
          <a:xfrm>
            <a:off x="6665500" y="4617700"/>
            <a:ext cx="953698" cy="311403"/>
          </a:xfrm>
          <a:prstGeom prst="rect">
            <a:avLst/>
          </a:prstGeom>
          <a:noFill/>
          <a:ln>
            <a:noFill/>
          </a:ln>
        </p:spPr>
      </p:pic>
      <p:pic>
        <p:nvPicPr>
          <p:cNvPr id="279" name="Google Shape;279;p49"/>
          <p:cNvPicPr preferRelativeResize="0"/>
          <p:nvPr/>
        </p:nvPicPr>
        <p:blipFill rotWithShape="1">
          <a:blip r:embed="rId12">
            <a:alphaModFix/>
          </a:blip>
          <a:srcRect/>
          <a:stretch/>
        </p:blipFill>
        <p:spPr>
          <a:xfrm>
            <a:off x="7750125" y="4627775"/>
            <a:ext cx="1142175" cy="291250"/>
          </a:xfrm>
          <a:prstGeom prst="rect">
            <a:avLst/>
          </a:prstGeom>
          <a:noFill/>
          <a:ln>
            <a:noFill/>
          </a:ln>
        </p:spPr>
      </p:pic>
      <p:pic>
        <p:nvPicPr>
          <p:cNvPr id="280" name="Google Shape;280;p49"/>
          <p:cNvPicPr preferRelativeResize="0"/>
          <p:nvPr/>
        </p:nvPicPr>
        <p:blipFill>
          <a:blip r:embed="rId13">
            <a:alphaModFix/>
          </a:blip>
          <a:stretch>
            <a:fillRect/>
          </a:stretch>
        </p:blipFill>
        <p:spPr>
          <a:xfrm>
            <a:off x="109100" y="519950"/>
            <a:ext cx="279801" cy="422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8"/>
          <p:cNvSpPr txBox="1"/>
          <p:nvPr/>
        </p:nvSpPr>
        <p:spPr>
          <a:xfrm>
            <a:off x="482325" y="286575"/>
            <a:ext cx="8661600" cy="471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da-DK" sz="3000"/>
              <a:t>Hvordan vil du definere disse </a:t>
            </a:r>
            <a:r>
              <a:rPr lang="da-DK" sz="3000" b="1">
                <a:solidFill>
                  <a:srgbClr val="76B042"/>
                </a:solidFill>
              </a:rPr>
              <a:t>roller</a:t>
            </a:r>
            <a:r>
              <a:rPr lang="da-DK" sz="3000"/>
              <a:t>?</a:t>
            </a:r>
            <a:endParaRPr sz="3000">
              <a:solidFill>
                <a:srgbClr val="000000"/>
              </a:solidFill>
            </a:endParaRPr>
          </a:p>
        </p:txBody>
      </p:sp>
      <p:sp>
        <p:nvSpPr>
          <p:cNvPr id="171" name="Google Shape;171;p38"/>
          <p:cNvSpPr txBox="1"/>
          <p:nvPr/>
        </p:nvSpPr>
        <p:spPr>
          <a:xfrm>
            <a:off x="1428375" y="1308050"/>
            <a:ext cx="3387300" cy="3657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2400">
                <a:solidFill>
                  <a:schemeClr val="dk1"/>
                </a:solidFill>
              </a:rPr>
              <a:t>Person der hader</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da-DK" sz="2400">
                <a:solidFill>
                  <a:schemeClr val="dk1"/>
                </a:solidFill>
              </a:rPr>
              <a:t>Offer for hadtale</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da-DK" sz="2400">
                <a:solidFill>
                  <a:schemeClr val="dk1"/>
                </a:solidFill>
              </a:rPr>
              <a:t>Tilskuer</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da-DK" sz="2400">
                <a:solidFill>
                  <a:schemeClr val="dk1"/>
                </a:solidFill>
              </a:rPr>
              <a:t>Støtter aktivt den angrebne</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endParaRPr sz="2400"/>
          </a:p>
        </p:txBody>
      </p:sp>
      <p:pic>
        <p:nvPicPr>
          <p:cNvPr id="172" name="Google Shape;172;p38"/>
          <p:cNvPicPr preferRelativeResize="0"/>
          <p:nvPr/>
        </p:nvPicPr>
        <p:blipFill rotWithShape="1">
          <a:blip r:embed="rId3">
            <a:alphaModFix/>
          </a:blip>
          <a:srcRect b="22318"/>
          <a:stretch/>
        </p:blipFill>
        <p:spPr>
          <a:xfrm>
            <a:off x="755766" y="1830325"/>
            <a:ext cx="591409" cy="459426"/>
          </a:xfrm>
          <a:prstGeom prst="rect">
            <a:avLst/>
          </a:prstGeom>
          <a:noFill/>
          <a:ln>
            <a:noFill/>
          </a:ln>
        </p:spPr>
      </p:pic>
      <p:pic>
        <p:nvPicPr>
          <p:cNvPr id="173" name="Google Shape;173;p38"/>
          <p:cNvPicPr preferRelativeResize="0"/>
          <p:nvPr/>
        </p:nvPicPr>
        <p:blipFill>
          <a:blip r:embed="rId4">
            <a:alphaModFix/>
          </a:blip>
          <a:stretch>
            <a:fillRect/>
          </a:stretch>
        </p:blipFill>
        <p:spPr>
          <a:xfrm>
            <a:off x="926404" y="1122202"/>
            <a:ext cx="501974" cy="459418"/>
          </a:xfrm>
          <a:prstGeom prst="rect">
            <a:avLst/>
          </a:prstGeom>
          <a:noFill/>
          <a:ln>
            <a:noFill/>
          </a:ln>
        </p:spPr>
      </p:pic>
      <p:pic>
        <p:nvPicPr>
          <p:cNvPr id="174" name="Google Shape;174;p38"/>
          <p:cNvPicPr preferRelativeResize="0"/>
          <p:nvPr/>
        </p:nvPicPr>
        <p:blipFill>
          <a:blip r:embed="rId5">
            <a:alphaModFix/>
          </a:blip>
          <a:stretch>
            <a:fillRect/>
          </a:stretch>
        </p:blipFill>
        <p:spPr>
          <a:xfrm>
            <a:off x="864699" y="2592720"/>
            <a:ext cx="373550" cy="402826"/>
          </a:xfrm>
          <a:prstGeom prst="rect">
            <a:avLst/>
          </a:prstGeom>
          <a:noFill/>
          <a:ln>
            <a:noFill/>
          </a:ln>
        </p:spPr>
      </p:pic>
      <p:sp>
        <p:nvSpPr>
          <p:cNvPr id="175" name="Google Shape;175;p38"/>
          <p:cNvSpPr txBox="1"/>
          <p:nvPr/>
        </p:nvSpPr>
        <p:spPr>
          <a:xfrm>
            <a:off x="5824900" y="1270638"/>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2400">
                <a:solidFill>
                  <a:schemeClr val="dk1"/>
                </a:solidFill>
              </a:rPr>
              <a:t>Cheerleader</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da-DK" sz="2400">
                <a:solidFill>
                  <a:schemeClr val="dk1"/>
                </a:solidFill>
              </a:rPr>
              <a:t>Uromager</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da-DK" sz="2400">
                <a:solidFill>
                  <a:schemeClr val="dk1"/>
                </a:solidFill>
              </a:rPr>
              <a:t>Beundrer</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da-DK" sz="2400">
                <a:solidFill>
                  <a:schemeClr val="dk1"/>
                </a:solidFill>
              </a:rPr>
              <a:t>Følger</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da-DK" sz="2400">
                <a:solidFill>
                  <a:schemeClr val="dk1"/>
                </a:solidFill>
              </a:rPr>
              <a:t>Joker </a:t>
            </a:r>
            <a:endParaRPr sz="2400">
              <a:solidFill>
                <a:schemeClr val="dk1"/>
              </a:solidFill>
            </a:endParaRPr>
          </a:p>
        </p:txBody>
      </p:sp>
      <p:pic>
        <p:nvPicPr>
          <p:cNvPr id="176" name="Google Shape;176;p38"/>
          <p:cNvPicPr preferRelativeResize="0"/>
          <p:nvPr/>
        </p:nvPicPr>
        <p:blipFill>
          <a:blip r:embed="rId6">
            <a:alphaModFix/>
          </a:blip>
          <a:stretch>
            <a:fillRect/>
          </a:stretch>
        </p:blipFill>
        <p:spPr>
          <a:xfrm>
            <a:off x="864697" y="3298528"/>
            <a:ext cx="501974" cy="459500"/>
          </a:xfrm>
          <a:prstGeom prst="rect">
            <a:avLst/>
          </a:prstGeom>
          <a:noFill/>
          <a:ln>
            <a:noFill/>
          </a:ln>
        </p:spPr>
      </p:pic>
      <p:pic>
        <p:nvPicPr>
          <p:cNvPr id="177" name="Google Shape;177;p38"/>
          <p:cNvPicPr preferRelativeResize="0"/>
          <p:nvPr/>
        </p:nvPicPr>
        <p:blipFill>
          <a:blip r:embed="rId7">
            <a:alphaModFix/>
          </a:blip>
          <a:stretch>
            <a:fillRect/>
          </a:stretch>
        </p:blipFill>
        <p:spPr>
          <a:xfrm>
            <a:off x="5232248" y="1083651"/>
            <a:ext cx="501974" cy="459512"/>
          </a:xfrm>
          <a:prstGeom prst="rect">
            <a:avLst/>
          </a:prstGeom>
          <a:noFill/>
          <a:ln>
            <a:noFill/>
          </a:ln>
        </p:spPr>
      </p:pic>
      <p:pic>
        <p:nvPicPr>
          <p:cNvPr id="178" name="Google Shape;178;p38"/>
          <p:cNvPicPr preferRelativeResize="0"/>
          <p:nvPr/>
        </p:nvPicPr>
        <p:blipFill>
          <a:blip r:embed="rId8">
            <a:alphaModFix/>
          </a:blip>
          <a:stretch>
            <a:fillRect/>
          </a:stretch>
        </p:blipFill>
        <p:spPr>
          <a:xfrm>
            <a:off x="5296474" y="1816892"/>
            <a:ext cx="373550" cy="475620"/>
          </a:xfrm>
          <a:prstGeom prst="rect">
            <a:avLst/>
          </a:prstGeom>
          <a:noFill/>
          <a:ln>
            <a:noFill/>
          </a:ln>
        </p:spPr>
      </p:pic>
      <p:pic>
        <p:nvPicPr>
          <p:cNvPr id="179" name="Google Shape;179;p38"/>
          <p:cNvPicPr preferRelativeResize="0"/>
          <p:nvPr/>
        </p:nvPicPr>
        <p:blipFill>
          <a:blip r:embed="rId9">
            <a:alphaModFix/>
          </a:blip>
          <a:stretch>
            <a:fillRect/>
          </a:stretch>
        </p:blipFill>
        <p:spPr>
          <a:xfrm>
            <a:off x="5223449" y="2532825"/>
            <a:ext cx="519598" cy="475625"/>
          </a:xfrm>
          <a:prstGeom prst="rect">
            <a:avLst/>
          </a:prstGeom>
          <a:noFill/>
          <a:ln>
            <a:noFill/>
          </a:ln>
        </p:spPr>
      </p:pic>
      <p:pic>
        <p:nvPicPr>
          <p:cNvPr id="180" name="Google Shape;180;p38"/>
          <p:cNvPicPr preferRelativeResize="0"/>
          <p:nvPr/>
        </p:nvPicPr>
        <p:blipFill>
          <a:blip r:embed="rId10">
            <a:alphaModFix/>
          </a:blip>
          <a:stretch>
            <a:fillRect/>
          </a:stretch>
        </p:blipFill>
        <p:spPr>
          <a:xfrm>
            <a:off x="5223450" y="3248787"/>
            <a:ext cx="519599" cy="444238"/>
          </a:xfrm>
          <a:prstGeom prst="rect">
            <a:avLst/>
          </a:prstGeom>
          <a:noFill/>
          <a:ln>
            <a:noFill/>
          </a:ln>
        </p:spPr>
      </p:pic>
      <p:pic>
        <p:nvPicPr>
          <p:cNvPr id="181" name="Google Shape;181;p38"/>
          <p:cNvPicPr preferRelativeResize="0"/>
          <p:nvPr/>
        </p:nvPicPr>
        <p:blipFill>
          <a:blip r:embed="rId11">
            <a:alphaModFix/>
          </a:blip>
          <a:stretch>
            <a:fillRect/>
          </a:stretch>
        </p:blipFill>
        <p:spPr>
          <a:xfrm>
            <a:off x="5260678" y="3998136"/>
            <a:ext cx="445125" cy="4028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p:nvPr/>
        </p:nvSpPr>
        <p:spPr>
          <a:xfrm>
            <a:off x="3792500" y="1434238"/>
            <a:ext cx="4771200" cy="2023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da-DK" sz="3000"/>
              <a:t>Kan hver af disse roller bidrage </a:t>
            </a:r>
            <a:r>
              <a:rPr lang="da-DK" sz="3000" b="1">
                <a:solidFill>
                  <a:srgbClr val="76B042"/>
                </a:solidFill>
              </a:rPr>
              <a:t>negativt</a:t>
            </a:r>
            <a:r>
              <a:rPr lang="da-DK" sz="3000"/>
              <a:t> </a:t>
            </a:r>
            <a:r>
              <a:rPr lang="da-DK" sz="3000" u="sng"/>
              <a:t>og/eller</a:t>
            </a:r>
            <a:r>
              <a:rPr lang="da-DK" sz="3000"/>
              <a:t> </a:t>
            </a:r>
            <a:r>
              <a:rPr lang="da-DK" sz="3000" b="1">
                <a:solidFill>
                  <a:srgbClr val="76B042"/>
                </a:solidFill>
              </a:rPr>
              <a:t>positivt</a:t>
            </a:r>
            <a:r>
              <a:rPr lang="da-DK" sz="3000"/>
              <a:t> til en hadtalesituation?</a:t>
            </a:r>
            <a:endParaRPr sz="3000">
              <a:solidFill>
                <a:srgbClr val="000000"/>
              </a:solidFill>
            </a:endParaRPr>
          </a:p>
        </p:txBody>
      </p:sp>
      <p:pic>
        <p:nvPicPr>
          <p:cNvPr id="187" name="Google Shape;187;p39"/>
          <p:cNvPicPr preferRelativeResize="0"/>
          <p:nvPr/>
        </p:nvPicPr>
        <p:blipFill rotWithShape="1">
          <a:blip r:embed="rId3">
            <a:alphaModFix/>
          </a:blip>
          <a:srcRect b="13186"/>
          <a:stretch/>
        </p:blipFill>
        <p:spPr>
          <a:xfrm>
            <a:off x="781100" y="1174063"/>
            <a:ext cx="2930701" cy="25441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p:nvPr/>
        </p:nvSpPr>
        <p:spPr>
          <a:xfrm>
            <a:off x="777625" y="1281113"/>
            <a:ext cx="4771200" cy="202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000"/>
              <a:t>Optræder alle </a:t>
            </a:r>
            <a:r>
              <a:rPr lang="da-DK" sz="3000" b="1">
                <a:solidFill>
                  <a:srgbClr val="76B042"/>
                </a:solidFill>
              </a:rPr>
              <a:t>altid</a:t>
            </a:r>
            <a:r>
              <a:rPr lang="da-DK" sz="3000"/>
              <a:t> på den samme måde og i den samme rolle?</a:t>
            </a:r>
            <a:endParaRPr sz="3000">
              <a:solidFill>
                <a:srgbClr val="000000"/>
              </a:solidFill>
            </a:endParaRPr>
          </a:p>
        </p:txBody>
      </p:sp>
      <p:pic>
        <p:nvPicPr>
          <p:cNvPr id="193" name="Google Shape;193;p40"/>
          <p:cNvPicPr preferRelativeResize="0"/>
          <p:nvPr/>
        </p:nvPicPr>
        <p:blipFill rotWithShape="1">
          <a:blip r:embed="rId3">
            <a:alphaModFix/>
          </a:blip>
          <a:srcRect b="15318"/>
          <a:stretch/>
        </p:blipFill>
        <p:spPr>
          <a:xfrm>
            <a:off x="5869325" y="1093462"/>
            <a:ext cx="2693401" cy="22807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p:nvPr/>
        </p:nvSpPr>
        <p:spPr>
          <a:xfrm>
            <a:off x="487350" y="118200"/>
            <a:ext cx="8656500" cy="106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da-DK" sz="3000" b="1">
                <a:solidFill>
                  <a:srgbClr val="76B042"/>
                </a:solidFill>
              </a:rPr>
              <a:t>Hvordan ved du,</a:t>
            </a:r>
            <a:r>
              <a:rPr lang="da-DK" sz="3000"/>
              <a:t> om en hadtalesituation er i gang eller ved at udvikle sig?</a:t>
            </a:r>
            <a:endParaRPr sz="3000">
              <a:solidFill>
                <a:srgbClr val="000000"/>
              </a:solidFill>
            </a:endParaRPr>
          </a:p>
        </p:txBody>
      </p:sp>
      <p:sp>
        <p:nvSpPr>
          <p:cNvPr id="199" name="Google Shape;199;p41"/>
          <p:cNvSpPr txBox="1"/>
          <p:nvPr/>
        </p:nvSpPr>
        <p:spPr>
          <a:xfrm>
            <a:off x="1223200" y="1592475"/>
            <a:ext cx="35223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2200">
                <a:solidFill>
                  <a:schemeClr val="dk1"/>
                </a:solidFill>
              </a:rPr>
              <a:t>Stol på dine følelser</a:t>
            </a:r>
            <a:endParaRPr sz="2200">
              <a:solidFill>
                <a:schemeClr val="dk1"/>
              </a:solidFill>
            </a:endParaRPr>
          </a:p>
          <a:p>
            <a:pPr marL="0" lvl="0" indent="0" algn="l" rtl="0">
              <a:spcBef>
                <a:spcPts val="0"/>
              </a:spcBef>
              <a:spcAft>
                <a:spcPts val="0"/>
              </a:spcAft>
              <a:buNone/>
            </a:pPr>
            <a:endParaRPr sz="2200">
              <a:solidFill>
                <a:schemeClr val="dk1"/>
              </a:solidFill>
            </a:endParaRPr>
          </a:p>
          <a:p>
            <a:pPr marL="0" lvl="0" indent="0" algn="l" rtl="0">
              <a:spcBef>
                <a:spcPts val="0"/>
              </a:spcBef>
              <a:spcAft>
                <a:spcPts val="0"/>
              </a:spcAft>
              <a:buNone/>
            </a:pPr>
            <a:r>
              <a:rPr lang="da-DK" sz="2200">
                <a:solidFill>
                  <a:schemeClr val="dk1"/>
                </a:solidFill>
              </a:rPr>
              <a:t>Vurdér situationen</a:t>
            </a:r>
            <a:endParaRPr sz="2200">
              <a:solidFill>
                <a:schemeClr val="dk1"/>
              </a:solidFill>
            </a:endParaRPr>
          </a:p>
          <a:p>
            <a:pPr marL="0" lvl="0" indent="0" algn="l" rtl="0">
              <a:spcBef>
                <a:spcPts val="0"/>
              </a:spcBef>
              <a:spcAft>
                <a:spcPts val="0"/>
              </a:spcAft>
              <a:buNone/>
            </a:pPr>
            <a:endParaRPr sz="2200">
              <a:solidFill>
                <a:schemeClr val="dk1"/>
              </a:solidFill>
            </a:endParaRPr>
          </a:p>
          <a:p>
            <a:pPr marL="0" lvl="0" indent="0" algn="l" rtl="0">
              <a:spcBef>
                <a:spcPts val="0"/>
              </a:spcBef>
              <a:spcAft>
                <a:spcPts val="0"/>
              </a:spcAft>
              <a:buNone/>
            </a:pPr>
            <a:r>
              <a:rPr lang="da-DK" sz="2200">
                <a:solidFill>
                  <a:schemeClr val="dk1"/>
                </a:solidFill>
              </a:rPr>
              <a:t>Hvilken strategi ville du bruge for at ændre situationens forløb?</a:t>
            </a:r>
            <a:endParaRPr sz="22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endParaRPr sz="1800"/>
          </a:p>
        </p:txBody>
      </p:sp>
      <p:sp>
        <p:nvSpPr>
          <p:cNvPr id="200" name="Google Shape;200;p41"/>
          <p:cNvSpPr txBox="1"/>
          <p:nvPr/>
        </p:nvSpPr>
        <p:spPr>
          <a:xfrm>
            <a:off x="5428000" y="959688"/>
            <a:ext cx="3849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2200" dirty="0">
                <a:solidFill>
                  <a:schemeClr val="dk1"/>
                </a:solidFill>
              </a:rPr>
              <a:t>Hvad kan du sige eller gøre?</a:t>
            </a:r>
            <a:endParaRPr sz="2200" dirty="0">
              <a:solidFill>
                <a:schemeClr val="dk1"/>
              </a:solidFill>
            </a:endParaRPr>
          </a:p>
          <a:p>
            <a:pPr marL="0" lvl="0" indent="0" algn="l" rtl="0">
              <a:spcBef>
                <a:spcPts val="0"/>
              </a:spcBef>
              <a:spcAft>
                <a:spcPts val="0"/>
              </a:spcAft>
              <a:buNone/>
            </a:pPr>
            <a:endParaRPr sz="2200" dirty="0">
              <a:solidFill>
                <a:schemeClr val="dk1"/>
              </a:solidFill>
            </a:endParaRPr>
          </a:p>
          <a:p>
            <a:pPr marL="0" lvl="0" indent="0" algn="l" rtl="0">
              <a:spcBef>
                <a:spcPts val="0"/>
              </a:spcBef>
              <a:spcAft>
                <a:spcPts val="0"/>
              </a:spcAft>
              <a:buNone/>
            </a:pPr>
            <a:r>
              <a:rPr lang="da-DK" sz="2200" dirty="0">
                <a:solidFill>
                  <a:schemeClr val="dk1"/>
                </a:solidFill>
              </a:rPr>
              <a:t>Hvordan vil du sige eller gøre det?</a:t>
            </a:r>
            <a:endParaRPr sz="2200" dirty="0">
              <a:solidFill>
                <a:schemeClr val="dk1"/>
              </a:solidFill>
            </a:endParaRPr>
          </a:p>
          <a:p>
            <a:pPr marL="0" lvl="0" indent="0" algn="l" rtl="0">
              <a:spcBef>
                <a:spcPts val="0"/>
              </a:spcBef>
              <a:spcAft>
                <a:spcPts val="0"/>
              </a:spcAft>
              <a:buNone/>
            </a:pPr>
            <a:endParaRPr sz="2200" dirty="0">
              <a:solidFill>
                <a:schemeClr val="dk1"/>
              </a:solidFill>
            </a:endParaRPr>
          </a:p>
          <a:p>
            <a:pPr marL="0" lvl="0" indent="0" algn="l" rtl="0">
              <a:spcBef>
                <a:spcPts val="0"/>
              </a:spcBef>
              <a:spcAft>
                <a:spcPts val="0"/>
              </a:spcAft>
              <a:buNone/>
            </a:pPr>
            <a:r>
              <a:rPr lang="da-DK" sz="2200" dirty="0">
                <a:solidFill>
                  <a:schemeClr val="dk1"/>
                </a:solidFill>
              </a:rPr>
              <a:t>Hvornår bør du gøre det?</a:t>
            </a:r>
            <a:endParaRPr sz="2200" dirty="0"/>
          </a:p>
        </p:txBody>
      </p:sp>
      <p:pic>
        <p:nvPicPr>
          <p:cNvPr id="201" name="Google Shape;201;p41"/>
          <p:cNvPicPr preferRelativeResize="0"/>
          <p:nvPr/>
        </p:nvPicPr>
        <p:blipFill>
          <a:blip r:embed="rId3">
            <a:alphaModFix/>
          </a:blip>
          <a:stretch>
            <a:fillRect/>
          </a:stretch>
        </p:blipFill>
        <p:spPr>
          <a:xfrm>
            <a:off x="715901" y="1592472"/>
            <a:ext cx="507297" cy="471676"/>
          </a:xfrm>
          <a:prstGeom prst="rect">
            <a:avLst/>
          </a:prstGeom>
          <a:noFill/>
          <a:ln>
            <a:noFill/>
          </a:ln>
        </p:spPr>
      </p:pic>
      <p:pic>
        <p:nvPicPr>
          <p:cNvPr id="202" name="Google Shape;202;p41"/>
          <p:cNvPicPr preferRelativeResize="0"/>
          <p:nvPr/>
        </p:nvPicPr>
        <p:blipFill>
          <a:blip r:embed="rId4">
            <a:alphaModFix/>
          </a:blip>
          <a:stretch>
            <a:fillRect/>
          </a:stretch>
        </p:blipFill>
        <p:spPr>
          <a:xfrm>
            <a:off x="733349" y="2260901"/>
            <a:ext cx="472394" cy="471600"/>
          </a:xfrm>
          <a:prstGeom prst="rect">
            <a:avLst/>
          </a:prstGeom>
          <a:noFill/>
          <a:ln>
            <a:noFill/>
          </a:ln>
        </p:spPr>
      </p:pic>
      <p:pic>
        <p:nvPicPr>
          <p:cNvPr id="203" name="Google Shape;203;p41"/>
          <p:cNvPicPr preferRelativeResize="0"/>
          <p:nvPr/>
        </p:nvPicPr>
        <p:blipFill rotWithShape="1">
          <a:blip r:embed="rId5">
            <a:alphaModFix/>
          </a:blip>
          <a:srcRect b="12049"/>
          <a:stretch/>
        </p:blipFill>
        <p:spPr>
          <a:xfrm>
            <a:off x="673312" y="2883325"/>
            <a:ext cx="592475" cy="521099"/>
          </a:xfrm>
          <a:prstGeom prst="rect">
            <a:avLst/>
          </a:prstGeom>
          <a:noFill/>
          <a:ln>
            <a:noFill/>
          </a:ln>
        </p:spPr>
      </p:pic>
      <p:pic>
        <p:nvPicPr>
          <p:cNvPr id="204" name="Google Shape;204;p41"/>
          <p:cNvPicPr preferRelativeResize="0"/>
          <p:nvPr/>
        </p:nvPicPr>
        <p:blipFill>
          <a:blip r:embed="rId6">
            <a:alphaModFix/>
          </a:blip>
          <a:stretch>
            <a:fillRect/>
          </a:stretch>
        </p:blipFill>
        <p:spPr>
          <a:xfrm>
            <a:off x="4826664" y="1520564"/>
            <a:ext cx="592450" cy="508495"/>
          </a:xfrm>
          <a:prstGeom prst="rect">
            <a:avLst/>
          </a:prstGeom>
          <a:noFill/>
          <a:ln>
            <a:noFill/>
          </a:ln>
        </p:spPr>
      </p:pic>
      <p:pic>
        <p:nvPicPr>
          <p:cNvPr id="205" name="Google Shape;205;p41"/>
          <p:cNvPicPr preferRelativeResize="0"/>
          <p:nvPr/>
        </p:nvPicPr>
        <p:blipFill rotWithShape="1">
          <a:blip r:embed="rId7">
            <a:alphaModFix/>
          </a:blip>
          <a:srcRect b="21297"/>
          <a:stretch/>
        </p:blipFill>
        <p:spPr>
          <a:xfrm>
            <a:off x="4780760" y="2190425"/>
            <a:ext cx="684275" cy="538559"/>
          </a:xfrm>
          <a:prstGeom prst="rect">
            <a:avLst/>
          </a:prstGeom>
          <a:noFill/>
          <a:ln>
            <a:noFill/>
          </a:ln>
        </p:spPr>
      </p:pic>
      <p:pic>
        <p:nvPicPr>
          <p:cNvPr id="206" name="Google Shape;206;p41"/>
          <p:cNvPicPr preferRelativeResize="0"/>
          <p:nvPr/>
        </p:nvPicPr>
        <p:blipFill rotWithShape="1">
          <a:blip r:embed="rId8">
            <a:alphaModFix/>
          </a:blip>
          <a:srcRect b="25188"/>
          <a:stretch/>
        </p:blipFill>
        <p:spPr>
          <a:xfrm>
            <a:off x="4762950" y="2817375"/>
            <a:ext cx="719897" cy="538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2"/>
          <p:cNvSpPr txBox="1"/>
          <p:nvPr/>
        </p:nvSpPr>
        <p:spPr>
          <a:xfrm>
            <a:off x="509575" y="147800"/>
            <a:ext cx="8634300" cy="106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da-DK" sz="3000" b="1">
                <a:solidFill>
                  <a:srgbClr val="76B042"/>
                </a:solidFill>
              </a:rPr>
              <a:t>Overvej dette</a:t>
            </a:r>
            <a:r>
              <a:rPr lang="da-DK" sz="3000"/>
              <a:t> for de følgende scenarier:</a:t>
            </a:r>
            <a:endParaRPr sz="3000">
              <a:solidFill>
                <a:srgbClr val="000000"/>
              </a:solidFill>
            </a:endParaRPr>
          </a:p>
        </p:txBody>
      </p:sp>
      <p:sp>
        <p:nvSpPr>
          <p:cNvPr id="212" name="Google Shape;212;p42"/>
          <p:cNvSpPr txBox="1"/>
          <p:nvPr/>
        </p:nvSpPr>
        <p:spPr>
          <a:xfrm>
            <a:off x="1091850" y="1332525"/>
            <a:ext cx="8058300" cy="8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1800">
                <a:solidFill>
                  <a:schemeClr val="dk1"/>
                </a:solidFill>
              </a:rPr>
              <a:t>Kan du se, hvilke roller der er aktive i dit scenarie og hvad du kan gøre for at ændre adfærden hos de personer, der indtager disse roller?</a:t>
            </a:r>
            <a:endParaRPr sz="1800"/>
          </a:p>
        </p:txBody>
      </p:sp>
      <p:pic>
        <p:nvPicPr>
          <p:cNvPr id="213" name="Google Shape;213;p42"/>
          <p:cNvPicPr preferRelativeResize="0"/>
          <p:nvPr/>
        </p:nvPicPr>
        <p:blipFill>
          <a:blip r:embed="rId3">
            <a:alphaModFix/>
          </a:blip>
          <a:stretch>
            <a:fillRect/>
          </a:stretch>
        </p:blipFill>
        <p:spPr>
          <a:xfrm>
            <a:off x="574924" y="1501576"/>
            <a:ext cx="472394" cy="471600"/>
          </a:xfrm>
          <a:prstGeom prst="rect">
            <a:avLst/>
          </a:prstGeom>
          <a:noFill/>
          <a:ln>
            <a:noFill/>
          </a:ln>
        </p:spPr>
      </p:pic>
      <p:pic>
        <p:nvPicPr>
          <p:cNvPr id="214" name="Google Shape;214;p42"/>
          <p:cNvPicPr preferRelativeResize="0"/>
          <p:nvPr/>
        </p:nvPicPr>
        <p:blipFill rotWithShape="1">
          <a:blip r:embed="rId4">
            <a:alphaModFix/>
          </a:blip>
          <a:srcRect b="12049"/>
          <a:stretch/>
        </p:blipFill>
        <p:spPr>
          <a:xfrm>
            <a:off x="1129988" y="2309912"/>
            <a:ext cx="592475" cy="521099"/>
          </a:xfrm>
          <a:prstGeom prst="rect">
            <a:avLst/>
          </a:prstGeom>
          <a:noFill/>
          <a:ln>
            <a:noFill/>
          </a:ln>
        </p:spPr>
      </p:pic>
      <p:sp>
        <p:nvSpPr>
          <p:cNvPr id="215" name="Google Shape;215;p42"/>
          <p:cNvSpPr txBox="1"/>
          <p:nvPr/>
        </p:nvSpPr>
        <p:spPr>
          <a:xfrm>
            <a:off x="1722450" y="2236313"/>
            <a:ext cx="8058300" cy="66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1800">
                <a:solidFill>
                  <a:schemeClr val="dk1"/>
                </a:solidFill>
              </a:rPr>
              <a:t>Hvordan vil du iværksætte din strategi?</a:t>
            </a:r>
            <a:endParaRPr sz="1800"/>
          </a:p>
        </p:txBody>
      </p:sp>
      <p:pic>
        <p:nvPicPr>
          <p:cNvPr id="216" name="Google Shape;216;p42"/>
          <p:cNvPicPr preferRelativeResize="0"/>
          <p:nvPr/>
        </p:nvPicPr>
        <p:blipFill rotWithShape="1">
          <a:blip r:embed="rId5">
            <a:alphaModFix/>
          </a:blip>
          <a:srcRect b="21297"/>
          <a:stretch/>
        </p:blipFill>
        <p:spPr>
          <a:xfrm>
            <a:off x="1722460" y="3095575"/>
            <a:ext cx="684274" cy="538559"/>
          </a:xfrm>
          <a:prstGeom prst="rect">
            <a:avLst/>
          </a:prstGeom>
          <a:noFill/>
          <a:ln>
            <a:noFill/>
          </a:ln>
        </p:spPr>
      </p:pic>
      <p:sp>
        <p:nvSpPr>
          <p:cNvPr id="217" name="Google Shape;217;p42"/>
          <p:cNvSpPr txBox="1"/>
          <p:nvPr/>
        </p:nvSpPr>
        <p:spPr>
          <a:xfrm>
            <a:off x="2355125" y="3031250"/>
            <a:ext cx="6480265" cy="66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1800" dirty="0">
                <a:solidFill>
                  <a:schemeClr val="dk1"/>
                </a:solidFill>
              </a:rPr>
              <a:t>Hvad ville du gøre, hvis dit meta-øjeblik viste, at interventionen ikke lykkedes?</a:t>
            </a:r>
            <a:endParaRPr sz="1800" dirty="0"/>
          </a:p>
        </p:txBody>
      </p:sp>
      <p:sp>
        <p:nvSpPr>
          <p:cNvPr id="218" name="Google Shape;218;p42"/>
          <p:cNvSpPr txBox="1"/>
          <p:nvPr/>
        </p:nvSpPr>
        <p:spPr>
          <a:xfrm>
            <a:off x="2946850" y="3789350"/>
            <a:ext cx="5514600" cy="66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1800" dirty="0">
                <a:solidFill>
                  <a:schemeClr val="dk1"/>
                </a:solidFill>
              </a:rPr>
              <a:t>Hvad ville din exit-strategi være, hvis tingene begyndte at gå skævt?</a:t>
            </a:r>
            <a:endParaRPr sz="1800" dirty="0"/>
          </a:p>
        </p:txBody>
      </p:sp>
      <p:pic>
        <p:nvPicPr>
          <p:cNvPr id="219" name="Google Shape;219;p42"/>
          <p:cNvPicPr preferRelativeResize="0"/>
          <p:nvPr/>
        </p:nvPicPr>
        <p:blipFill rotWithShape="1">
          <a:blip r:embed="rId6">
            <a:alphaModFix/>
          </a:blip>
          <a:srcRect b="14471"/>
          <a:stretch/>
        </p:blipFill>
        <p:spPr>
          <a:xfrm>
            <a:off x="2406725" y="3889901"/>
            <a:ext cx="592450" cy="506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3"/>
          <p:cNvSpPr txBox="1"/>
          <p:nvPr/>
        </p:nvSpPr>
        <p:spPr>
          <a:xfrm>
            <a:off x="415650" y="171700"/>
            <a:ext cx="8728200" cy="68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b="1">
                <a:solidFill>
                  <a:srgbClr val="76B042"/>
                </a:solidFill>
              </a:rPr>
              <a:t>Scenarie 1</a:t>
            </a:r>
            <a:endParaRPr sz="3600" b="1">
              <a:solidFill>
                <a:srgbClr val="76B042"/>
              </a:solidFill>
            </a:endParaRPr>
          </a:p>
        </p:txBody>
      </p:sp>
      <p:sp>
        <p:nvSpPr>
          <p:cNvPr id="225" name="Google Shape;225;p43"/>
          <p:cNvSpPr txBox="1"/>
          <p:nvPr/>
        </p:nvSpPr>
        <p:spPr>
          <a:xfrm>
            <a:off x="767350" y="984225"/>
            <a:ext cx="5942060" cy="362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1600" dirty="0">
                <a:solidFill>
                  <a:schemeClr val="dk1"/>
                </a:solidFill>
              </a:rPr>
              <a:t>En skoledreng, der er bøsse, beslutter en dag at springe ud overfor sin bedste ven. </a:t>
            </a:r>
            <a:endParaRPr sz="1600" dirty="0">
              <a:solidFill>
                <a:schemeClr val="dk1"/>
              </a:solidFill>
            </a:endParaRPr>
          </a:p>
          <a:p>
            <a:pPr marL="0" lvl="0" indent="0" algn="l" rtl="0">
              <a:spcBef>
                <a:spcPts val="0"/>
              </a:spcBef>
              <a:spcAft>
                <a:spcPts val="0"/>
              </a:spcAft>
              <a:buNone/>
            </a:pPr>
            <a:endParaRPr sz="1600" dirty="0">
              <a:solidFill>
                <a:schemeClr val="dk1"/>
              </a:solidFill>
            </a:endParaRPr>
          </a:p>
          <a:p>
            <a:pPr marL="0" lvl="0" indent="0" algn="l" rtl="0">
              <a:spcBef>
                <a:spcPts val="0"/>
              </a:spcBef>
              <a:spcAft>
                <a:spcPts val="0"/>
              </a:spcAft>
              <a:buNone/>
            </a:pPr>
            <a:r>
              <a:rPr lang="da-DK" sz="1600" dirty="0">
                <a:solidFill>
                  <a:schemeClr val="dk1"/>
                </a:solidFill>
              </a:rPr>
              <a:t>Den følgende dag begynder nogle elever og endda nogle lærere at behandle ham køligt – nogen ignorerer ham ligefrem fuldstændigt, da han forsøger at tale til dem. Fornærmende vittigheder, pornografiske billeder og homofobiske kommentarer er blevet stukket ind i hans skab.</a:t>
            </a:r>
            <a:endParaRPr sz="1600" dirty="0">
              <a:solidFill>
                <a:schemeClr val="dk1"/>
              </a:solidFill>
            </a:endParaRPr>
          </a:p>
          <a:p>
            <a:pPr marL="0" lvl="0" indent="0" algn="l" rtl="0">
              <a:spcBef>
                <a:spcPts val="0"/>
              </a:spcBef>
              <a:spcAft>
                <a:spcPts val="0"/>
              </a:spcAft>
              <a:buNone/>
            </a:pPr>
            <a:endParaRPr sz="1600" dirty="0">
              <a:solidFill>
                <a:schemeClr val="dk1"/>
              </a:solidFill>
            </a:endParaRPr>
          </a:p>
          <a:p>
            <a:pPr marL="0" lvl="0" indent="0" algn="l" rtl="0">
              <a:spcBef>
                <a:spcPts val="0"/>
              </a:spcBef>
              <a:spcAft>
                <a:spcPts val="0"/>
              </a:spcAft>
              <a:buNone/>
            </a:pPr>
            <a:r>
              <a:rPr lang="da-DK" sz="1600" dirty="0">
                <a:solidFill>
                  <a:schemeClr val="dk1"/>
                </a:solidFill>
              </a:rPr>
              <a:t>Da han går hjem fra skole, bliver han fulgt af en ældre elev, der råber efter ham: "Ku' du li' vittighederne"? </a:t>
            </a:r>
            <a:endParaRPr sz="1600" dirty="0">
              <a:solidFill>
                <a:schemeClr val="dk1"/>
              </a:solidFill>
            </a:endParaRPr>
          </a:p>
          <a:p>
            <a:pPr marL="0" lvl="0" indent="0" algn="l" rtl="0">
              <a:spcBef>
                <a:spcPts val="0"/>
              </a:spcBef>
              <a:spcAft>
                <a:spcPts val="0"/>
              </a:spcAft>
              <a:buNone/>
            </a:pPr>
            <a:r>
              <a:rPr lang="da-DK" sz="1600" dirty="0">
                <a:solidFill>
                  <a:schemeClr val="dk1"/>
                </a:solidFill>
              </a:rPr>
              <a:t>Synligt for hele lærerstaben og mange andre elever råber den ældre elev fornærmende bemærkninger om homoseksuelle efter drengen, da han går, alt imens han ryster over det hele...</a:t>
            </a:r>
            <a:endParaRPr sz="1600" dirty="0">
              <a:solidFill>
                <a:schemeClr val="dk1"/>
              </a:solidFill>
            </a:endParaRPr>
          </a:p>
        </p:txBody>
      </p:sp>
      <p:pic>
        <p:nvPicPr>
          <p:cNvPr id="226" name="Google Shape;226;p43"/>
          <p:cNvPicPr preferRelativeResize="0"/>
          <p:nvPr/>
        </p:nvPicPr>
        <p:blipFill>
          <a:blip r:embed="rId3">
            <a:alphaModFix/>
          </a:blip>
          <a:stretch>
            <a:fillRect/>
          </a:stretch>
        </p:blipFill>
        <p:spPr>
          <a:xfrm>
            <a:off x="6834675" y="1063225"/>
            <a:ext cx="1420125" cy="3321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4"/>
          <p:cNvSpPr txBox="1"/>
          <p:nvPr/>
        </p:nvSpPr>
        <p:spPr>
          <a:xfrm>
            <a:off x="2719625" y="1066375"/>
            <a:ext cx="5828700" cy="330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1800">
                <a:solidFill>
                  <a:schemeClr val="dk1"/>
                </a:solidFill>
              </a:rPr>
              <a:t>Der er fem studerende i et seminar med en underviser. </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da-DK" sz="1800">
                <a:solidFill>
                  <a:schemeClr val="dk1"/>
                </a:solidFill>
              </a:rPr>
              <a:t>Ved slutningen af sessionen vender den eneste hvide kvinde i lokalet sig om og spørger:</a:t>
            </a:r>
            <a:endParaRPr sz="1800">
              <a:solidFill>
                <a:schemeClr val="dk1"/>
              </a:solidFill>
            </a:endParaRPr>
          </a:p>
          <a:p>
            <a:pPr marL="0" lvl="0" indent="0" algn="l" rtl="0">
              <a:spcBef>
                <a:spcPts val="0"/>
              </a:spcBef>
              <a:spcAft>
                <a:spcPts val="0"/>
              </a:spcAft>
              <a:buNone/>
            </a:pPr>
            <a:br>
              <a:rPr lang="en" sz="1800">
                <a:solidFill>
                  <a:schemeClr val="dk1"/>
                </a:solidFill>
              </a:rPr>
            </a:br>
            <a:r>
              <a:rPr lang="da-DK" sz="1800" b="1">
                <a:solidFill>
                  <a:srgbClr val="76B042"/>
                </a:solidFill>
              </a:rPr>
              <a:t>"Hvorfor hader alle sorte mænd hvide kvinder"?</a:t>
            </a:r>
            <a:endParaRPr sz="1800" b="1">
              <a:solidFill>
                <a:srgbClr val="76B042"/>
              </a:solidFill>
            </a:endParaRPr>
          </a:p>
          <a:p>
            <a:pPr marL="0" lvl="0" indent="0" algn="l" rtl="0">
              <a:spcBef>
                <a:spcPts val="0"/>
              </a:spcBef>
              <a:spcAft>
                <a:spcPts val="0"/>
              </a:spcAft>
              <a:buNone/>
            </a:pPr>
            <a:br>
              <a:rPr lang="en" sz="1800">
                <a:solidFill>
                  <a:schemeClr val="dk1"/>
                </a:solidFill>
              </a:rPr>
            </a:br>
            <a:r>
              <a:rPr lang="da-DK" sz="1800">
                <a:solidFill>
                  <a:schemeClr val="dk1"/>
                </a:solidFill>
              </a:rPr>
              <a:t>De andre studerende, som alle er sorte, reagerer stærkt på kvindens kommentarer. Hun forlader seminaret i tårer og underviseren løber efter hende...</a:t>
            </a:r>
            <a:endParaRPr sz="1800">
              <a:solidFill>
                <a:schemeClr val="dk1"/>
              </a:solidFill>
            </a:endParaRPr>
          </a:p>
        </p:txBody>
      </p:sp>
      <p:sp>
        <p:nvSpPr>
          <p:cNvPr id="232" name="Google Shape;232;p44"/>
          <p:cNvSpPr/>
          <p:nvPr/>
        </p:nvSpPr>
        <p:spPr>
          <a:xfrm>
            <a:off x="1640825" y="496700"/>
            <a:ext cx="1212000" cy="688800"/>
          </a:xfrm>
          <a:prstGeom prst="wedgeEllipseCallout">
            <a:avLst>
              <a:gd name="adj1" fmla="val -50588"/>
              <a:gd name="adj2" fmla="val 100290"/>
            </a:avLst>
          </a:prstGeom>
          <a:solidFill>
            <a:srgbClr val="76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4"/>
          <p:cNvSpPr txBox="1"/>
          <p:nvPr/>
        </p:nvSpPr>
        <p:spPr>
          <a:xfrm>
            <a:off x="2030450" y="496700"/>
            <a:ext cx="714300" cy="4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3600">
                <a:solidFill>
                  <a:srgbClr val="FFFFFF"/>
                </a:solidFill>
                <a:latin typeface="Lobster"/>
                <a:ea typeface="Lobster"/>
                <a:cs typeface="Lobster"/>
                <a:sym typeface="Lobster"/>
              </a:rPr>
              <a:t>?</a:t>
            </a:r>
            <a:endParaRPr sz="3600">
              <a:solidFill>
                <a:srgbClr val="FFFFFF"/>
              </a:solidFill>
              <a:latin typeface="Lobster"/>
              <a:ea typeface="Lobster"/>
              <a:cs typeface="Lobster"/>
              <a:sym typeface="Lobster"/>
            </a:endParaRPr>
          </a:p>
        </p:txBody>
      </p:sp>
      <p:pic>
        <p:nvPicPr>
          <p:cNvPr id="234" name="Google Shape;234;p44"/>
          <p:cNvPicPr preferRelativeResize="0"/>
          <p:nvPr/>
        </p:nvPicPr>
        <p:blipFill>
          <a:blip r:embed="rId3">
            <a:alphaModFix/>
          </a:blip>
          <a:stretch>
            <a:fillRect/>
          </a:stretch>
        </p:blipFill>
        <p:spPr>
          <a:xfrm>
            <a:off x="771825" y="968297"/>
            <a:ext cx="1258625" cy="3678500"/>
          </a:xfrm>
          <a:prstGeom prst="rect">
            <a:avLst/>
          </a:prstGeom>
          <a:noFill/>
          <a:ln>
            <a:noFill/>
          </a:ln>
        </p:spPr>
      </p:pic>
      <p:sp>
        <p:nvSpPr>
          <p:cNvPr id="235" name="Google Shape;235;p44"/>
          <p:cNvSpPr txBox="1"/>
          <p:nvPr/>
        </p:nvSpPr>
        <p:spPr>
          <a:xfrm>
            <a:off x="415650" y="171700"/>
            <a:ext cx="8728200" cy="68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b="1">
                <a:solidFill>
                  <a:srgbClr val="76B042"/>
                </a:solidFill>
              </a:rPr>
              <a:t>Scenarie 2</a:t>
            </a:r>
            <a:endParaRPr sz="3600" b="1">
              <a:solidFill>
                <a:srgbClr val="76B04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5"/>
          <p:cNvSpPr txBox="1"/>
          <p:nvPr/>
        </p:nvSpPr>
        <p:spPr>
          <a:xfrm>
            <a:off x="701925" y="1062225"/>
            <a:ext cx="6399600" cy="330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1600">
                <a:solidFill>
                  <a:schemeClr val="dk1"/>
                </a:solidFill>
              </a:rPr>
              <a:t>En flygtningefamilie er flyttet til et mindre lokalsamfund, de har forladt deres eget land for at undslippe krigen.</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da-DK" sz="1600">
                <a:solidFill>
                  <a:schemeClr val="dk1"/>
                </a:solidFill>
              </a:rPr>
              <a:t>Efter de er flyttet til lokalområdet, har man på byens Facebook-side set mange fornærmende kommentarer rettet mod flygtningenes landsmænd. Der har også været en stigende mængde graffiti rundt om i byen, hvor det er tydeligt at se, at "fremmede" ikke er velkomne.</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da-DK" sz="1600">
                <a:solidFill>
                  <a:schemeClr val="dk1"/>
                </a:solidFill>
              </a:rPr>
              <a:t>Teenage-drengen og -pigen i familien har også været skydeskiver i skolen – drengen er blevet skubbet omkuld og spyttet på og pigen har været udsat for fornærmende kommentarer, gebærder og fagter. Begge er synligt utilpasse ved situationen, føler de ikke har nogen venner og er nu bange for at forlade huset... </a:t>
            </a:r>
            <a:endParaRPr sz="1600">
              <a:solidFill>
                <a:schemeClr val="dk1"/>
              </a:solidFill>
            </a:endParaRPr>
          </a:p>
        </p:txBody>
      </p:sp>
      <p:pic>
        <p:nvPicPr>
          <p:cNvPr id="241" name="Google Shape;241;p45"/>
          <p:cNvPicPr preferRelativeResize="0"/>
          <p:nvPr/>
        </p:nvPicPr>
        <p:blipFill>
          <a:blip r:embed="rId3">
            <a:alphaModFix/>
          </a:blip>
          <a:stretch>
            <a:fillRect/>
          </a:stretch>
        </p:blipFill>
        <p:spPr>
          <a:xfrm>
            <a:off x="7375840" y="774599"/>
            <a:ext cx="878951" cy="3516801"/>
          </a:xfrm>
          <a:prstGeom prst="rect">
            <a:avLst/>
          </a:prstGeom>
          <a:noFill/>
          <a:ln>
            <a:noFill/>
          </a:ln>
        </p:spPr>
      </p:pic>
      <p:sp>
        <p:nvSpPr>
          <p:cNvPr id="242" name="Google Shape;242;p45"/>
          <p:cNvSpPr txBox="1"/>
          <p:nvPr/>
        </p:nvSpPr>
        <p:spPr>
          <a:xfrm>
            <a:off x="415650" y="171700"/>
            <a:ext cx="8728200" cy="68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b="1">
                <a:solidFill>
                  <a:srgbClr val="76B042"/>
                </a:solidFill>
              </a:rPr>
              <a:t>Scenarie 3</a:t>
            </a:r>
            <a:endParaRPr sz="3600" b="1">
              <a:solidFill>
                <a:srgbClr val="76B042"/>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957</Words>
  <Application>Microsoft Office PowerPoint</Application>
  <PresentationFormat>On-screen Show (16:9)</PresentationFormat>
  <Paragraphs>81</Paragraphs>
  <Slides>13</Slides>
  <Notes>13</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13</vt:i4>
      </vt:variant>
    </vt:vector>
  </HeadingPairs>
  <TitlesOfParts>
    <vt:vector size="18" baseType="lpstr">
      <vt:lpstr>Arial</vt:lpstr>
      <vt:lpstr>Lobster</vt:lpstr>
      <vt:lpstr>Simple Light</vt:lpstr>
      <vt:lpstr>Simple Light</vt:lpstr>
      <vt:lpstr>Simple Light</vt:lpstr>
      <vt:lpstr>At tage en rolle på sig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 tage en rolle på sig</dc:title>
  <cp:lastModifiedBy>Valentine Fryson</cp:lastModifiedBy>
  <cp:revision>1</cp:revision>
  <dcterms:modified xsi:type="dcterms:W3CDTF">2019-07-16T12:33:04Z</dcterms:modified>
</cp:coreProperties>
</file>