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Garamond" pitchFamily="18" charset="0"/>
      <p:regular r:id="rId40"/>
      <p:bold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Full" cryptAlgorithmClass="hash" cryptAlgorithmType="typeAny" cryptAlgorithmSid="4" spinCount="50000" saltData="RdT2FpnO1PfNflKs5pl8ow" hashData="UGr1zWFdATbIsrRzX8pDr1D5KeQ" cryptProvider="" algIdExt="0" algIdExtSource="" cryptProviderTypeExt="0" cryptProviderTypeExtSourc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92jDEFU6uDNdWv4IsM0zYih+yW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e5eba59513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e5eba5951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e5eba59513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e5eba595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e5eba59513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e5eba5951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e5eba59513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e5eba5951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37"/>
          <p:cNvGrpSpPr/>
          <p:nvPr/>
        </p:nvGrpSpPr>
        <p:grpSpPr>
          <a:xfrm>
            <a:off x="-16934" y="0"/>
            <a:ext cx="12231160" cy="6856214"/>
            <a:chOff x="-16934" y="0"/>
            <a:chExt cx="12231160" cy="6856214"/>
          </a:xfrm>
        </p:grpSpPr>
        <p:pic>
          <p:nvPicPr>
            <p:cNvPr id="18" name="Google Shape;18;p37"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37"/>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7"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37"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37"/>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7"/>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37"/>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27" name="Google Shape;27;p37"/>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46"/>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6"/>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46"/>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4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47"/>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7"/>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4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8" name="Google Shape;98;p47"/>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48"/>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8"/>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48"/>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4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6" name="Google Shape;106;p48"/>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Google Shape;107;p48"/>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Google Shape;108;p4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49"/>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9"/>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4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50"/>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0"/>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50"/>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5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5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2" name="Google Shape;122;p50"/>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Google Shape;123;p50"/>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Google Shape;124;p50"/>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51"/>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1"/>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51"/>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5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32" name="Google Shape;132;p51"/>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5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52"/>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5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39" name="Google Shape;139;p5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53"/>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3"/>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5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46" name="Google Shape;146;p53"/>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3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9"/>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3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41" name="Google Shape;41;p39"/>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4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4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0"/>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40"/>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4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41"/>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41"/>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41"/>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4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59" name="Google Shape;59;p4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4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65" name="Google Shape;65;p4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4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44"/>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44"/>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4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77" name="Google Shape;77;p44"/>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5"/>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45"/>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4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36"/>
          <p:cNvGrpSpPr/>
          <p:nvPr/>
        </p:nvGrpSpPr>
        <p:grpSpPr>
          <a:xfrm>
            <a:off x="-15736" y="0"/>
            <a:ext cx="12229962" cy="6856214"/>
            <a:chOff x="-15736" y="0"/>
            <a:chExt cx="12229962" cy="6856214"/>
          </a:xfrm>
        </p:grpSpPr>
        <p:pic>
          <p:nvPicPr>
            <p:cNvPr id="7" name="Google Shape;7;p36"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36"/>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36"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36"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3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3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667000" y="2895600"/>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E0E0E0"/>
              </a:buClr>
              <a:buSzPts val="5400"/>
              <a:buFont typeface="Garamond"/>
              <a:buNone/>
            </a:pPr>
            <a:r>
              <a:rPr lang="en-US" b="1">
                <a:solidFill>
                  <a:srgbClr val="E0E0E0"/>
                </a:solidFill>
              </a:rPr>
              <a:t>COLLECTIVE BEHAVIOUR AND PROTEST</a:t>
            </a:r>
            <a:endParaRPr b="1">
              <a:solidFill>
                <a:srgbClr val="E0E0E0"/>
              </a:solidFill>
            </a:endParaRPr>
          </a:p>
        </p:txBody>
      </p:sp>
      <p:pic>
        <p:nvPicPr>
          <p:cNvPr id="152" name="Google Shape;152;p1"/>
          <p:cNvPicPr preferRelativeResize="0"/>
          <p:nvPr/>
        </p:nvPicPr>
        <p:blipFill rotWithShape="1">
          <a:blip r:embed="rId3">
            <a:alphaModFix/>
          </a:blip>
          <a:srcRect/>
          <a:stretch/>
        </p:blipFill>
        <p:spPr>
          <a:xfrm>
            <a:off x="8686800" y="6456641"/>
            <a:ext cx="3505200" cy="401359"/>
          </a:xfrm>
          <a:prstGeom prst="rect">
            <a:avLst/>
          </a:prstGeom>
          <a:noFill/>
          <a:ln>
            <a:noFill/>
          </a:ln>
        </p:spPr>
      </p:pic>
      <p:pic>
        <p:nvPicPr>
          <p:cNvPr id="153" name="Google Shape;153;p1" descr="C:\Users\hp\Downloads\1679233880203.png"/>
          <p:cNvPicPr preferRelativeResize="0"/>
          <p:nvPr/>
        </p:nvPicPr>
        <p:blipFill rotWithShape="1">
          <a:blip r:embed="rId4">
            <a:alphaModFix/>
          </a:blip>
          <a:srcRect/>
          <a:stretch/>
        </p:blipFill>
        <p:spPr>
          <a:xfrm>
            <a:off x="5334000" y="152400"/>
            <a:ext cx="1066800" cy="10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Riots: </a:t>
            </a:r>
            <a:endParaRPr/>
          </a:p>
        </p:txBody>
      </p:sp>
      <p:sp>
        <p:nvSpPr>
          <p:cNvPr id="214" name="Google Shape;214;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Violent and destructive nature of mob behavior is called riot. </a:t>
            </a:r>
            <a:endParaRPr/>
          </a:p>
          <a:p>
            <a:pPr marL="285750" lvl="0" indent="-285750" algn="l" rtl="0">
              <a:spcBef>
                <a:spcPts val="1240"/>
              </a:spcBef>
              <a:spcAft>
                <a:spcPts val="0"/>
              </a:spcAft>
              <a:buSzPts val="3680"/>
              <a:buNone/>
            </a:pPr>
            <a:r>
              <a:rPr lang="en-US" sz="3200" b="1"/>
              <a:t> When riots become uncontrollable and harmful, they lead to destruction </a:t>
            </a:r>
            <a:endParaRPr/>
          </a:p>
          <a:p>
            <a:pPr marL="285750" lvl="0" indent="-285750" algn="l" rtl="0">
              <a:spcBef>
                <a:spcPts val="1240"/>
              </a:spcBef>
              <a:spcAft>
                <a:spcPts val="0"/>
              </a:spcAft>
              <a:buSzPts val="3680"/>
              <a:buNone/>
            </a:pPr>
            <a:endParaRPr sz="3200" b="1"/>
          </a:p>
        </p:txBody>
      </p:sp>
      <p:pic>
        <p:nvPicPr>
          <p:cNvPr id="215" name="Google Shape;215;p10" descr="C:\Users\hp\AppData\Local\Microsoft\Windows\INetCache\IE\8V6VLVQE\protest_march[1].png"/>
          <p:cNvPicPr preferRelativeResize="0"/>
          <p:nvPr/>
        </p:nvPicPr>
        <p:blipFill rotWithShape="1">
          <a:blip r:embed="rId3">
            <a:alphaModFix/>
          </a:blip>
          <a:srcRect/>
          <a:stretch/>
        </p:blipFill>
        <p:spPr>
          <a:xfrm>
            <a:off x="6781800" y="381000"/>
            <a:ext cx="4724400" cy="2307082"/>
          </a:xfrm>
          <a:prstGeom prst="rect">
            <a:avLst/>
          </a:prstGeom>
          <a:noFill/>
          <a:ln>
            <a:noFill/>
          </a:ln>
        </p:spPr>
      </p:pic>
      <p:pic>
        <p:nvPicPr>
          <p:cNvPr id="216" name="Google Shape;216;p10" descr="C:\Users\hp\Downloads\1679233880203.png"/>
          <p:cNvPicPr preferRelativeResize="0"/>
          <p:nvPr/>
        </p:nvPicPr>
        <p:blipFill rotWithShape="1">
          <a:blip r:embed="rId4">
            <a:alphaModFix/>
          </a:blip>
          <a:srcRect/>
          <a:stretch/>
        </p:blipFill>
        <p:spPr>
          <a:xfrm>
            <a:off x="10363200" y="5181600"/>
            <a:ext cx="1066800" cy="1066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Nature of Riots </a:t>
            </a:r>
            <a:endParaRPr/>
          </a:p>
        </p:txBody>
      </p:sp>
      <p:sp>
        <p:nvSpPr>
          <p:cNvPr id="222" name="Google Shape;222;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The minimum level of unity seen in a mob </a:t>
            </a:r>
            <a:endParaRPr/>
          </a:p>
          <a:p>
            <a:pPr marL="285750" lvl="0" indent="-285750" algn="l" rtl="0">
              <a:spcBef>
                <a:spcPts val="1240"/>
              </a:spcBef>
              <a:spcAft>
                <a:spcPts val="0"/>
              </a:spcAft>
              <a:buSzPts val="3680"/>
              <a:buNone/>
            </a:pPr>
            <a:r>
              <a:rPr lang="en-US" sz="3200" b="1"/>
              <a:t> Those involved in riots go on destroying everything in their way </a:t>
            </a:r>
            <a:endParaRPr/>
          </a:p>
          <a:p>
            <a:pPr marL="285750" lvl="0" indent="-285750" algn="l" rtl="0">
              <a:spcBef>
                <a:spcPts val="1240"/>
              </a:spcBef>
              <a:spcAft>
                <a:spcPts val="0"/>
              </a:spcAft>
              <a:buSzPts val="3680"/>
              <a:buNone/>
            </a:pPr>
            <a:r>
              <a:rPr lang="en-US" sz="3200" b="1"/>
              <a:t> Creation of chaos is the intention of rioters. </a:t>
            </a:r>
            <a:endParaRPr/>
          </a:p>
          <a:p>
            <a:pPr marL="285750" lvl="0" indent="-285750" algn="l" rtl="0">
              <a:spcBef>
                <a:spcPts val="1240"/>
              </a:spcBef>
              <a:spcAft>
                <a:spcPts val="0"/>
              </a:spcAft>
              <a:buSzPts val="3680"/>
              <a:buNone/>
            </a:pPr>
            <a:r>
              <a:rPr lang="en-US" sz="3200" b="1"/>
              <a:t> Large scale loss of property and lives </a:t>
            </a:r>
            <a:endParaRPr/>
          </a:p>
          <a:p>
            <a:pPr marL="285750" lvl="0" indent="-285750" algn="l" rtl="0">
              <a:spcBef>
                <a:spcPts val="1240"/>
              </a:spcBef>
              <a:spcAft>
                <a:spcPts val="0"/>
              </a:spcAft>
              <a:buSzPts val="3680"/>
              <a:buNone/>
            </a:pPr>
            <a:endParaRPr sz="3200" b="1"/>
          </a:p>
        </p:txBody>
      </p:sp>
      <p:pic>
        <p:nvPicPr>
          <p:cNvPr id="223" name="Google Shape;223;p11"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29" name="Google Shape;229;p12"/>
          <p:cNvSpPr txBox="1">
            <a:spLocks noGrp="1"/>
          </p:cNvSpPr>
          <p:nvPr>
            <p:ph type="body" idx="1"/>
          </p:nvPr>
        </p:nvSpPr>
        <p:spPr>
          <a:xfrm>
            <a:off x="1295400" y="18288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Do not have any particular aim or cause for the destruction they cause. </a:t>
            </a:r>
            <a:endParaRPr/>
          </a:p>
          <a:p>
            <a:pPr marL="285750" lvl="0" indent="-285750" algn="l" rtl="0">
              <a:spcBef>
                <a:spcPts val="1240"/>
              </a:spcBef>
              <a:spcAft>
                <a:spcPts val="0"/>
              </a:spcAft>
              <a:buSzPts val="3680"/>
              <a:buNone/>
            </a:pPr>
            <a:r>
              <a:rPr lang="en-US" sz="3200" b="1"/>
              <a:t> Serious challenges for law and order. </a:t>
            </a:r>
            <a:endParaRPr/>
          </a:p>
          <a:p>
            <a:pPr marL="285750" lvl="0" indent="-285750" algn="l" rtl="0">
              <a:spcBef>
                <a:spcPts val="1240"/>
              </a:spcBef>
              <a:spcAft>
                <a:spcPts val="0"/>
              </a:spcAft>
              <a:buSzPts val="3680"/>
              <a:buNone/>
            </a:pPr>
            <a:r>
              <a:rPr lang="en-US" sz="3200" b="1"/>
              <a:t> Communal clashes, communal fights, group clashes are the some examples of riots. </a:t>
            </a:r>
            <a:endParaRPr/>
          </a:p>
          <a:p>
            <a:pPr marL="285750" lvl="0" indent="-285750" algn="l" rtl="0">
              <a:spcBef>
                <a:spcPts val="1240"/>
              </a:spcBef>
              <a:spcAft>
                <a:spcPts val="0"/>
              </a:spcAft>
              <a:buSzPts val="3680"/>
              <a:buNone/>
            </a:pPr>
            <a:r>
              <a:rPr lang="en-US" sz="3200" b="1"/>
              <a:t> Riots occur more in towns and cities </a:t>
            </a:r>
            <a:endParaRPr/>
          </a:p>
          <a:p>
            <a:pPr marL="285750" lvl="0" indent="-285750" algn="l" rtl="0">
              <a:spcBef>
                <a:spcPts val="1240"/>
              </a:spcBef>
              <a:spcAft>
                <a:spcPts val="0"/>
              </a:spcAft>
              <a:buSzPts val="3680"/>
              <a:buNone/>
            </a:pPr>
            <a:endParaRPr sz="3200" b="1"/>
          </a:p>
        </p:txBody>
      </p:sp>
      <p:pic>
        <p:nvPicPr>
          <p:cNvPr id="230" name="Google Shape;230;p12"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3" descr="C:\Users\hp\AppData\Local\Microsoft\Windows\INetCache\IE\8V6VLVQE\600px-New_York_Draft_Riots_-_fighting[1].jpg"/>
          <p:cNvPicPr preferRelativeResize="0"/>
          <p:nvPr/>
        </p:nvPicPr>
        <p:blipFill rotWithShape="1">
          <a:blip r:embed="rId3">
            <a:alphaModFix/>
          </a:blip>
          <a:srcRect/>
          <a:stretch/>
        </p:blipFill>
        <p:spPr>
          <a:xfrm>
            <a:off x="609600" y="609600"/>
            <a:ext cx="3124200" cy="2962783"/>
          </a:xfrm>
          <a:prstGeom prst="rect">
            <a:avLst/>
          </a:prstGeom>
          <a:noFill/>
          <a:ln>
            <a:noFill/>
          </a:ln>
        </p:spPr>
      </p:pic>
      <p:pic>
        <p:nvPicPr>
          <p:cNvPr id="236" name="Google Shape;236;p13" descr="C:\Users\hp\AppData\Local\Microsoft\Windows\INetCache\IE\ND01VH0J\protest-155927_640[1].png"/>
          <p:cNvPicPr preferRelativeResize="0"/>
          <p:nvPr/>
        </p:nvPicPr>
        <p:blipFill rotWithShape="1">
          <a:blip r:embed="rId4">
            <a:alphaModFix/>
          </a:blip>
          <a:srcRect/>
          <a:stretch/>
        </p:blipFill>
        <p:spPr>
          <a:xfrm>
            <a:off x="4038600" y="304801"/>
            <a:ext cx="3690741" cy="3200400"/>
          </a:xfrm>
          <a:prstGeom prst="rect">
            <a:avLst/>
          </a:prstGeom>
          <a:noFill/>
          <a:ln>
            <a:noFill/>
          </a:ln>
        </p:spPr>
      </p:pic>
      <p:pic>
        <p:nvPicPr>
          <p:cNvPr id="237" name="Google Shape;237;p13" descr="C:\Users\hp\AppData\Local\Microsoft\Windows\INetCache\IE\ZWAX6X1C\revolt[1].png"/>
          <p:cNvPicPr preferRelativeResize="0"/>
          <p:nvPr/>
        </p:nvPicPr>
        <p:blipFill rotWithShape="1">
          <a:blip r:embed="rId5">
            <a:alphaModFix/>
          </a:blip>
          <a:srcRect/>
          <a:stretch/>
        </p:blipFill>
        <p:spPr>
          <a:xfrm>
            <a:off x="762000" y="3505200"/>
            <a:ext cx="3352800" cy="3352800"/>
          </a:xfrm>
          <a:prstGeom prst="rect">
            <a:avLst/>
          </a:prstGeom>
          <a:noFill/>
          <a:ln>
            <a:noFill/>
          </a:ln>
        </p:spPr>
      </p:pic>
      <p:pic>
        <p:nvPicPr>
          <p:cNvPr id="238" name="Google Shape;238;p13" descr="C:\Users\hp\AppData\Local\Microsoft\Windows\INetCache\IE\3YV9JXY0\riot-152591_640[1].png"/>
          <p:cNvPicPr preferRelativeResize="0"/>
          <p:nvPr/>
        </p:nvPicPr>
        <p:blipFill rotWithShape="1">
          <a:blip r:embed="rId6">
            <a:alphaModFix/>
          </a:blip>
          <a:srcRect/>
          <a:stretch/>
        </p:blipFill>
        <p:spPr>
          <a:xfrm>
            <a:off x="8991600" y="609600"/>
            <a:ext cx="1925241" cy="3200400"/>
          </a:xfrm>
          <a:prstGeom prst="rect">
            <a:avLst/>
          </a:prstGeom>
          <a:noFill/>
          <a:ln>
            <a:noFill/>
          </a:ln>
        </p:spPr>
      </p:pic>
      <p:pic>
        <p:nvPicPr>
          <p:cNvPr id="239" name="Google Shape;239;p13" descr="C:\Users\hp\AppData\Local\Microsoft\Windows\INetCache\IE\8V6VLVQE\220_F_47398234_ItZyt3V5BQTvNoy2BVM2B3669bqSf0ho[1].jpg"/>
          <p:cNvPicPr preferRelativeResize="0"/>
          <p:nvPr/>
        </p:nvPicPr>
        <p:blipFill rotWithShape="1">
          <a:blip r:embed="rId7">
            <a:alphaModFix/>
          </a:blip>
          <a:srcRect/>
          <a:stretch/>
        </p:blipFill>
        <p:spPr>
          <a:xfrm>
            <a:off x="5760720" y="3144012"/>
            <a:ext cx="670560" cy="569976"/>
          </a:xfrm>
          <a:prstGeom prst="rect">
            <a:avLst/>
          </a:prstGeom>
          <a:noFill/>
          <a:ln>
            <a:noFill/>
          </a:ln>
        </p:spPr>
      </p:pic>
      <p:pic>
        <p:nvPicPr>
          <p:cNvPr id="240" name="Google Shape;240;p13" descr="C:\Users\hp\AppData\Local\Microsoft\Windows\INetCache\IE\8V6VLVQE\protest_march[1].png"/>
          <p:cNvPicPr preferRelativeResize="0"/>
          <p:nvPr/>
        </p:nvPicPr>
        <p:blipFill rotWithShape="1">
          <a:blip r:embed="rId8">
            <a:alphaModFix/>
          </a:blip>
          <a:srcRect/>
          <a:stretch/>
        </p:blipFill>
        <p:spPr>
          <a:xfrm>
            <a:off x="5029200" y="3810000"/>
            <a:ext cx="5715000" cy="2790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txBox="1">
            <a:spLocks noGrp="1"/>
          </p:cNvSpPr>
          <p:nvPr>
            <p:ph type="body" idx="1"/>
          </p:nvPr>
        </p:nvSpPr>
        <p:spPr>
          <a:xfrm>
            <a:off x="1295400" y="1219200"/>
            <a:ext cx="10058400"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Provoking circumstances, individuals’ uncontrolled behavior, uncivilized behavior, criminal intent of people, </a:t>
            </a:r>
            <a:endParaRPr/>
          </a:p>
          <a:p>
            <a:pPr marL="285750" lvl="0" indent="-285750" algn="l" rtl="0">
              <a:spcBef>
                <a:spcPts val="1240"/>
              </a:spcBef>
              <a:spcAft>
                <a:spcPts val="0"/>
              </a:spcAft>
              <a:buSzPts val="3680"/>
              <a:buNone/>
            </a:pPr>
            <a:r>
              <a:rPr lang="en-US" sz="3200" b="1"/>
              <a:t> Riotous mindset is the main causes for riots. </a:t>
            </a:r>
            <a:endParaRPr/>
          </a:p>
          <a:p>
            <a:pPr marL="285750" lvl="0" indent="-285750" algn="l" rtl="0">
              <a:spcBef>
                <a:spcPts val="1240"/>
              </a:spcBef>
              <a:spcAft>
                <a:spcPts val="0"/>
              </a:spcAft>
              <a:buSzPts val="3680"/>
              <a:buNone/>
            </a:pPr>
            <a:r>
              <a:rPr lang="en-US" sz="3200" b="1"/>
              <a:t> Riots do not continue for a long time. </a:t>
            </a:r>
            <a:endParaRPr/>
          </a:p>
          <a:p>
            <a:pPr marL="285750" lvl="0" indent="-285750" algn="l" rtl="0">
              <a:spcBef>
                <a:spcPts val="1240"/>
              </a:spcBef>
              <a:spcAft>
                <a:spcPts val="0"/>
              </a:spcAft>
              <a:buSzPts val="3680"/>
              <a:buNone/>
            </a:pPr>
            <a:r>
              <a:rPr lang="en-US" sz="3200" b="1"/>
              <a:t> Riots can be controlled by the presence of mind of the officials, by police and security forces and law. </a:t>
            </a:r>
            <a:endParaRPr/>
          </a:p>
          <a:p>
            <a:pPr marL="285750" lvl="0" indent="-285750" algn="l" rtl="0">
              <a:spcBef>
                <a:spcPts val="1240"/>
              </a:spcBef>
              <a:spcAft>
                <a:spcPts val="0"/>
              </a:spcAft>
              <a:buSzPts val="3680"/>
              <a:buNone/>
            </a:pPr>
            <a:endParaRPr sz="3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Environmental movements </a:t>
            </a:r>
            <a:endParaRPr/>
          </a:p>
        </p:txBody>
      </p:sp>
      <p:sp>
        <p:nvSpPr>
          <p:cNvPr id="251" name="Google Shape;251;p15"/>
          <p:cNvSpPr txBox="1">
            <a:spLocks noGrp="1"/>
          </p:cNvSpPr>
          <p:nvPr>
            <p:ph type="body" idx="1"/>
          </p:nvPr>
        </p:nvSpPr>
        <p:spPr>
          <a:xfrm>
            <a:off x="1371600" y="22860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When collective behavior is organized and directed towards a specific goal, and aims to bring about social change, it is called a Movement. </a:t>
            </a:r>
            <a:endParaRPr/>
          </a:p>
          <a:p>
            <a:pPr marL="285750" lvl="0" indent="-285750" algn="l" rtl="0">
              <a:spcBef>
                <a:spcPts val="1240"/>
              </a:spcBef>
              <a:spcAft>
                <a:spcPts val="0"/>
              </a:spcAft>
              <a:buSzPts val="3680"/>
              <a:buNone/>
            </a:pPr>
            <a:r>
              <a:rPr lang="en-US" sz="3200" b="1"/>
              <a:t> The soil, air, water and biosphere around us getting polluted with toxins and chemicals is called environmental pollution. </a:t>
            </a:r>
            <a:endParaRPr/>
          </a:p>
          <a:p>
            <a:pPr marL="285750" lvl="0" indent="-285750" algn="l" rtl="0">
              <a:spcBef>
                <a:spcPts val="1240"/>
              </a:spcBef>
              <a:spcAft>
                <a:spcPts val="0"/>
              </a:spcAft>
              <a:buSzPts val="3680"/>
              <a:buNone/>
            </a:pPr>
            <a:endParaRPr sz="32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Pollution posing a serious problem </a:t>
            </a:r>
            <a:endParaRPr/>
          </a:p>
        </p:txBody>
      </p:sp>
      <p:sp>
        <p:nvSpPr>
          <p:cNvPr id="257" name="Google Shape;257;p16"/>
          <p:cNvSpPr txBox="1">
            <a:spLocks noGrp="1"/>
          </p:cNvSpPr>
          <p:nvPr>
            <p:ph type="body" idx="1"/>
          </p:nvPr>
        </p:nvSpPr>
        <p:spPr>
          <a:xfrm>
            <a:off x="1447800" y="22860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The pressure on the environment where human beings are living is progressively increasing </a:t>
            </a:r>
            <a:endParaRPr/>
          </a:p>
          <a:p>
            <a:pPr marL="285750" lvl="0" indent="-285750" algn="l" rtl="0">
              <a:spcBef>
                <a:spcPts val="1240"/>
              </a:spcBef>
              <a:spcAft>
                <a:spcPts val="0"/>
              </a:spcAft>
              <a:buSzPts val="3680"/>
              <a:buNone/>
            </a:pPr>
            <a:r>
              <a:rPr lang="en-US" sz="3200" b="1"/>
              <a:t> Developed and developing nations exploit the natural resources in an aggressive manner. </a:t>
            </a:r>
            <a:endParaRPr/>
          </a:p>
          <a:p>
            <a:pPr marL="285750" lvl="0" indent="-285750" algn="l" rtl="0">
              <a:spcBef>
                <a:spcPts val="1240"/>
              </a:spcBef>
              <a:spcAft>
                <a:spcPts val="0"/>
              </a:spcAft>
              <a:buSzPts val="3680"/>
              <a:buNone/>
            </a:pPr>
            <a:r>
              <a:rPr lang="en-US" sz="3200" b="1"/>
              <a:t> Developed nations are destroying the environment for the purpose of their luxurious life. </a:t>
            </a:r>
            <a:endParaRPr/>
          </a:p>
          <a:p>
            <a:pPr marL="285750" lvl="0" indent="-285750" algn="l" rtl="0">
              <a:spcBef>
                <a:spcPts val="1240"/>
              </a:spcBef>
              <a:spcAft>
                <a:spcPts val="0"/>
              </a:spcAft>
              <a:buSzPts val="3680"/>
              <a:buNone/>
            </a:pPr>
            <a:endParaRPr sz="3200" b="1"/>
          </a:p>
          <a:p>
            <a:pPr marL="285750" lvl="0" indent="-285750" algn="l" rtl="0">
              <a:spcBef>
                <a:spcPts val="1240"/>
              </a:spcBef>
              <a:spcAft>
                <a:spcPts val="0"/>
              </a:spcAft>
              <a:buSzPts val="3680"/>
              <a:buNone/>
            </a:pPr>
            <a:endParaRPr sz="32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63" name="Google Shape;263;p17"/>
          <p:cNvSpPr txBox="1">
            <a:spLocks noGrp="1"/>
          </p:cNvSpPr>
          <p:nvPr>
            <p:ph type="body" idx="1"/>
          </p:nvPr>
        </p:nvSpPr>
        <p:spPr>
          <a:xfrm>
            <a:off x="1447800" y="18288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None/>
            </a:pPr>
            <a:endParaRPr sz="2800" b="1"/>
          </a:p>
          <a:p>
            <a:pPr marL="285750" lvl="0" indent="-285750" algn="l" rtl="0">
              <a:spcBef>
                <a:spcPts val="1160"/>
              </a:spcBef>
              <a:spcAft>
                <a:spcPts val="0"/>
              </a:spcAft>
              <a:buSzPts val="3220"/>
              <a:buNone/>
            </a:pPr>
            <a:r>
              <a:rPr lang="en-US" sz="2800" b="1"/>
              <a:t> Many nations in the world are exerting enormous pressure on the environment </a:t>
            </a:r>
            <a:endParaRPr/>
          </a:p>
          <a:p>
            <a:pPr marL="285750" lvl="0" indent="-285750" algn="l" rtl="0">
              <a:spcBef>
                <a:spcPts val="1160"/>
              </a:spcBef>
              <a:spcAft>
                <a:spcPts val="0"/>
              </a:spcAft>
              <a:buSzPts val="3220"/>
              <a:buNone/>
            </a:pPr>
            <a:r>
              <a:rPr lang="en-US" sz="2800" b="1"/>
              <a:t> the unbridled growth of cities, proliferation of industries, technological progress, </a:t>
            </a:r>
            <a:endParaRPr/>
          </a:p>
          <a:p>
            <a:pPr marL="285750" lvl="0" indent="-285750" algn="l" rtl="0">
              <a:spcBef>
                <a:spcPts val="1160"/>
              </a:spcBef>
              <a:spcAft>
                <a:spcPts val="0"/>
              </a:spcAft>
              <a:buSzPts val="3220"/>
              <a:buNone/>
            </a:pPr>
            <a:r>
              <a:rPr lang="en-US" sz="2800" b="1"/>
              <a:t> Expansion of transport system etc. are destroying the forests and polluting the environment. Consequently, pollution is posing a serious problem </a:t>
            </a:r>
            <a:endParaRPr/>
          </a:p>
          <a:p>
            <a:pPr marL="285750" lvl="0" indent="-285750" algn="l" rtl="0">
              <a:spcBef>
                <a:spcPts val="1160"/>
              </a:spcBef>
              <a:spcAft>
                <a:spcPts val="0"/>
              </a:spcAft>
              <a:buSzPts val="3220"/>
              <a:buNone/>
            </a:pPr>
            <a:endParaRPr sz="2800" b="1"/>
          </a:p>
        </p:txBody>
      </p:sp>
      <p:pic>
        <p:nvPicPr>
          <p:cNvPr id="264" name="Google Shape;264;p17"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Chipko movement 1974 </a:t>
            </a:r>
            <a:endParaRPr b="1"/>
          </a:p>
        </p:txBody>
      </p:sp>
      <p:sp>
        <p:nvSpPr>
          <p:cNvPr id="270" name="Google Shape;270;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Leadership of Shri Sunderlal Bahuguna and Shri Chandiprasad Bhatt. </a:t>
            </a:r>
            <a:endParaRPr/>
          </a:p>
          <a:p>
            <a:pPr marL="285750" lvl="0" indent="-285750" algn="l" rtl="0">
              <a:spcBef>
                <a:spcPts val="1240"/>
              </a:spcBef>
              <a:spcAft>
                <a:spcPts val="0"/>
              </a:spcAft>
              <a:buSzPts val="3680"/>
              <a:buNone/>
            </a:pPr>
            <a:r>
              <a:rPr lang="en-US" sz="3200" b="1"/>
              <a:t> The government gave permission to chop down certain trees in Tehri Garhwal district of Uttar Pradesh </a:t>
            </a:r>
            <a:endParaRPr/>
          </a:p>
          <a:p>
            <a:pPr marL="285750" lvl="0" indent="-285750" algn="l" rtl="0">
              <a:spcBef>
                <a:spcPts val="1240"/>
              </a:spcBef>
              <a:spcAft>
                <a:spcPts val="0"/>
              </a:spcAft>
              <a:buSzPts val="3680"/>
              <a:buNone/>
            </a:pPr>
            <a:endParaRPr sz="3200" b="1"/>
          </a:p>
        </p:txBody>
      </p:sp>
      <p:pic>
        <p:nvPicPr>
          <p:cNvPr id="271" name="Google Shape;271;p18"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body" idx="1"/>
          </p:nvPr>
        </p:nvSpPr>
        <p:spPr>
          <a:xfrm>
            <a:off x="533400" y="381000"/>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220"/>
              <a:buNone/>
            </a:pPr>
            <a:endParaRPr sz="2800" b="1"/>
          </a:p>
          <a:p>
            <a:pPr marL="285750" lvl="0" indent="-285750" algn="l" rtl="0">
              <a:spcBef>
                <a:spcPts val="1160"/>
              </a:spcBef>
              <a:spcAft>
                <a:spcPts val="0"/>
              </a:spcAft>
              <a:buSzPts val="3220"/>
              <a:buNone/>
            </a:pPr>
            <a:r>
              <a:rPr lang="en-US" sz="2800" b="1"/>
              <a:t> The people there realized that there will be loss of trees, and their environment will be destroyed. </a:t>
            </a:r>
            <a:endParaRPr/>
          </a:p>
          <a:p>
            <a:pPr marL="285750" lvl="0" indent="-285750" algn="l" rtl="0">
              <a:spcBef>
                <a:spcPts val="1160"/>
              </a:spcBef>
              <a:spcAft>
                <a:spcPts val="0"/>
              </a:spcAft>
              <a:buSzPts val="3220"/>
              <a:buNone/>
            </a:pPr>
            <a:r>
              <a:rPr lang="en-US" sz="2800" b="1"/>
              <a:t> they hugged the trees and halted their destruction </a:t>
            </a:r>
            <a:endParaRPr/>
          </a:p>
          <a:p>
            <a:pPr marL="285750" lvl="0" indent="-285750" algn="l" rtl="0">
              <a:spcBef>
                <a:spcPts val="1160"/>
              </a:spcBef>
              <a:spcAft>
                <a:spcPts val="0"/>
              </a:spcAft>
              <a:buSzPts val="3220"/>
              <a:buNone/>
            </a:pPr>
            <a:endParaRPr sz="2800" b="1"/>
          </a:p>
        </p:txBody>
      </p:sp>
      <p:pic>
        <p:nvPicPr>
          <p:cNvPr id="277" name="Google Shape;277;p19" descr="C:\Users\hp\AppData\Local\Microsoft\Windows\INetCache\IE\ND01VH0J\arbre_Robert_Neubecker[1].jpg"/>
          <p:cNvPicPr preferRelativeResize="0"/>
          <p:nvPr/>
        </p:nvPicPr>
        <p:blipFill rotWithShape="1">
          <a:blip r:embed="rId3">
            <a:alphaModFix/>
          </a:blip>
          <a:srcRect/>
          <a:stretch/>
        </p:blipFill>
        <p:spPr>
          <a:xfrm>
            <a:off x="7162800" y="2743200"/>
            <a:ext cx="2438400" cy="3501542"/>
          </a:xfrm>
          <a:prstGeom prst="rect">
            <a:avLst/>
          </a:prstGeom>
          <a:noFill/>
          <a:ln>
            <a:noFill/>
          </a:ln>
        </p:spPr>
      </p:pic>
      <p:pic>
        <p:nvPicPr>
          <p:cNvPr id="278" name="Google Shape;278;p19" descr="C:\Users\hp\AppData\Local\Microsoft\Windows\INetCache\IE\ZWAX6X1C\criancas_abracando_arvore[1].jpg"/>
          <p:cNvPicPr preferRelativeResize="0"/>
          <p:nvPr/>
        </p:nvPicPr>
        <p:blipFill rotWithShape="1">
          <a:blip r:embed="rId4">
            <a:alphaModFix/>
          </a:blip>
          <a:srcRect/>
          <a:stretch/>
        </p:blipFill>
        <p:spPr>
          <a:xfrm>
            <a:off x="2438400" y="2895600"/>
            <a:ext cx="3028950" cy="3109722"/>
          </a:xfrm>
          <a:prstGeom prst="rect">
            <a:avLst/>
          </a:prstGeom>
          <a:noFill/>
          <a:ln>
            <a:noFill/>
          </a:ln>
        </p:spPr>
      </p:pic>
      <p:pic>
        <p:nvPicPr>
          <p:cNvPr id="279" name="Google Shape;279;p19" descr="C:\Users\hp\Downloads\1679233880203.png"/>
          <p:cNvPicPr preferRelativeResize="0"/>
          <p:nvPr/>
        </p:nvPicPr>
        <p:blipFill rotWithShape="1">
          <a:blip r:embed="rId5">
            <a:alphaModFix/>
          </a:blip>
          <a:srcRect/>
          <a:stretch/>
        </p:blipFill>
        <p:spPr>
          <a:xfrm>
            <a:off x="10363200" y="5181600"/>
            <a:ext cx="1066800" cy="106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Garamond"/>
              <a:buNone/>
            </a:pPr>
            <a:r>
              <a:rPr lang="en-US" b="1">
                <a:solidFill>
                  <a:srgbClr val="FF0000"/>
                </a:solidFill>
              </a:rPr>
              <a:t>In this chapter we will study </a:t>
            </a:r>
            <a:endParaRPr b="1">
              <a:solidFill>
                <a:srgbClr val="FF0000"/>
              </a:solidFill>
            </a:endParaRPr>
          </a:p>
        </p:txBody>
      </p:sp>
      <p:sp>
        <p:nvSpPr>
          <p:cNvPr id="159" name="Google Shape;159;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r>
              <a:rPr lang="en-US" sz="3200" b="1"/>
              <a:t>• Mobs – meaning, nature and effects. </a:t>
            </a:r>
            <a:endParaRPr/>
          </a:p>
          <a:p>
            <a:pPr marL="285750" lvl="0" indent="-285750" algn="l" rtl="0">
              <a:spcBef>
                <a:spcPts val="1240"/>
              </a:spcBef>
              <a:spcAft>
                <a:spcPts val="0"/>
              </a:spcAft>
              <a:buSzPts val="3680"/>
              <a:buNone/>
            </a:pPr>
            <a:r>
              <a:rPr lang="en-US" sz="3200" b="1"/>
              <a:t>• riots – meaning, nature and effects. </a:t>
            </a:r>
            <a:endParaRPr/>
          </a:p>
          <a:p>
            <a:pPr marL="285750" lvl="0" indent="-285750" algn="l" rtl="0">
              <a:spcBef>
                <a:spcPts val="1240"/>
              </a:spcBef>
              <a:spcAft>
                <a:spcPts val="0"/>
              </a:spcAft>
              <a:buSzPts val="3680"/>
              <a:buNone/>
            </a:pPr>
            <a:r>
              <a:rPr lang="en-US" sz="3200" b="1"/>
              <a:t>• different forms of collective behavior. </a:t>
            </a:r>
            <a:endParaRPr/>
          </a:p>
          <a:p>
            <a:pPr marL="285750" lvl="0" indent="-285750" algn="l" rtl="0">
              <a:spcBef>
                <a:spcPts val="1240"/>
              </a:spcBef>
              <a:spcAft>
                <a:spcPts val="0"/>
              </a:spcAft>
              <a:buSzPts val="3680"/>
              <a:buNone/>
            </a:pPr>
            <a:r>
              <a:rPr lang="en-US" sz="3200" b="1"/>
              <a:t>• Women’s Self-Help Groups 	</a:t>
            </a:r>
            <a:endParaRPr/>
          </a:p>
          <a:p>
            <a:pPr marL="285750" lvl="0" indent="-285750" algn="l" rtl="0">
              <a:spcBef>
                <a:spcPts val="1240"/>
              </a:spcBef>
              <a:spcAft>
                <a:spcPts val="0"/>
              </a:spcAft>
              <a:buSzPts val="3680"/>
              <a:buNone/>
            </a:pPr>
            <a:r>
              <a:rPr lang="en-US" sz="3200" b="1" i="1"/>
              <a:t>	</a:t>
            </a:r>
            <a:endParaRPr/>
          </a:p>
          <a:p>
            <a:pPr marL="285750" lvl="0" indent="-285750" algn="l" rtl="0">
              <a:spcBef>
                <a:spcPts val="1240"/>
              </a:spcBef>
              <a:spcAft>
                <a:spcPts val="0"/>
              </a:spcAft>
              <a:buSzPts val="3680"/>
              <a:buNone/>
            </a:pPr>
            <a:endParaRPr sz="3200" b="1"/>
          </a:p>
        </p:txBody>
      </p:sp>
      <p:pic>
        <p:nvPicPr>
          <p:cNvPr id="160" name="Google Shape;160;p2" descr="C:\Program Files (x86)\Microsoft Office\MEDIA\CAGCAT10\j0301252.wmf"/>
          <p:cNvPicPr preferRelativeResize="0"/>
          <p:nvPr/>
        </p:nvPicPr>
        <p:blipFill rotWithShape="1">
          <a:blip r:embed="rId3">
            <a:alphaModFix/>
          </a:blip>
          <a:srcRect/>
          <a:stretch/>
        </p:blipFill>
        <p:spPr>
          <a:xfrm>
            <a:off x="8839200" y="2819400"/>
            <a:ext cx="2760958" cy="2362200"/>
          </a:xfrm>
          <a:prstGeom prst="rect">
            <a:avLst/>
          </a:prstGeom>
          <a:noFill/>
          <a:ln>
            <a:noFill/>
          </a:ln>
        </p:spPr>
      </p:pic>
      <p:pic>
        <p:nvPicPr>
          <p:cNvPr id="161" name="Google Shape;161;p2"/>
          <p:cNvPicPr preferRelativeResize="0"/>
          <p:nvPr/>
        </p:nvPicPr>
        <p:blipFill rotWithShape="1">
          <a:blip r:embed="rId4">
            <a:alphaModFix/>
          </a:blip>
          <a:srcRect/>
          <a:stretch/>
        </p:blipFill>
        <p:spPr>
          <a:xfrm>
            <a:off x="8686800" y="6456641"/>
            <a:ext cx="3505200" cy="401359"/>
          </a:xfrm>
          <a:prstGeom prst="rect">
            <a:avLst/>
          </a:prstGeom>
          <a:noFill/>
          <a:ln>
            <a:noFill/>
          </a:ln>
        </p:spPr>
      </p:pic>
      <p:pic>
        <p:nvPicPr>
          <p:cNvPr id="162" name="Google Shape;162;p2" descr="C:\Users\hp\Downloads\1679233880203.png"/>
          <p:cNvPicPr preferRelativeResize="0"/>
          <p:nvPr/>
        </p:nvPicPr>
        <p:blipFill rotWithShape="1">
          <a:blip r:embed="rId5">
            <a:alphaModFix/>
          </a:blip>
          <a:srcRect/>
          <a:stretch/>
        </p:blipFill>
        <p:spPr>
          <a:xfrm>
            <a:off x="10363200" y="5181600"/>
            <a:ext cx="1066800" cy="1066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85" name="Google Shape;285;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This movement took place in 1973 </a:t>
            </a:r>
            <a:endParaRPr/>
          </a:p>
          <a:p>
            <a:pPr marL="285750" lvl="0" indent="-285750" algn="l" rtl="0">
              <a:spcBef>
                <a:spcPts val="1240"/>
              </a:spcBef>
              <a:spcAft>
                <a:spcPts val="0"/>
              </a:spcAft>
              <a:buSzPts val="3680"/>
              <a:buNone/>
            </a:pPr>
            <a:r>
              <a:rPr lang="en-US" sz="3200" b="1"/>
              <a:t> As a result, the permission given to chop down the trees was withdrawn </a:t>
            </a:r>
            <a:endParaRPr/>
          </a:p>
          <a:p>
            <a:pPr marL="285750" lvl="0" indent="-285750" algn="l" rtl="0">
              <a:spcBef>
                <a:spcPts val="1240"/>
              </a:spcBef>
              <a:spcAft>
                <a:spcPts val="0"/>
              </a:spcAft>
              <a:buSzPts val="3680"/>
              <a:buNone/>
            </a:pPr>
            <a:endParaRPr sz="3200" b="1"/>
          </a:p>
        </p:txBody>
      </p:sp>
      <p:pic>
        <p:nvPicPr>
          <p:cNvPr id="286" name="Google Shape;286;p20"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Appiko movement 1983 </a:t>
            </a:r>
            <a:endParaRPr/>
          </a:p>
        </p:txBody>
      </p:sp>
      <p:sp>
        <p:nvSpPr>
          <p:cNvPr id="292" name="Google Shape;292;p21"/>
          <p:cNvSpPr txBox="1">
            <a:spLocks noGrp="1"/>
          </p:cNvSpPr>
          <p:nvPr>
            <p:ph type="body" idx="1"/>
          </p:nvPr>
        </p:nvSpPr>
        <p:spPr>
          <a:xfrm>
            <a:off x="1295400" y="22860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In 1983, the farmers of Salyani village in Uttara Kannada district of Karnataka began the ‘Appiko’ movement. </a:t>
            </a:r>
            <a:endParaRPr/>
          </a:p>
          <a:p>
            <a:pPr marL="285750" lvl="0" indent="-285750" algn="l" rtl="0">
              <a:spcBef>
                <a:spcPts val="1240"/>
              </a:spcBef>
              <a:spcAft>
                <a:spcPts val="0"/>
              </a:spcAft>
              <a:buSzPts val="3680"/>
              <a:buNone/>
            </a:pPr>
            <a:r>
              <a:rPr lang="en-US" sz="3200" b="1"/>
              <a:t> When the contractors came to cut down trees in Kelase forest, in order to stop them, the farmers hugged the trees and protested </a:t>
            </a:r>
            <a:endParaRPr/>
          </a:p>
          <a:p>
            <a:pPr marL="285750" lvl="0" indent="-285750" algn="l" rtl="0">
              <a:spcBef>
                <a:spcPts val="1240"/>
              </a:spcBef>
              <a:spcAft>
                <a:spcPts val="0"/>
              </a:spcAft>
              <a:buSzPts val="3680"/>
              <a:buNone/>
            </a:pPr>
            <a:endParaRPr sz="3200" b="1"/>
          </a:p>
        </p:txBody>
      </p:sp>
      <p:pic>
        <p:nvPicPr>
          <p:cNvPr id="293" name="Google Shape;293;p21"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99" name="Google Shape;299;p2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The purpose of the farmers’ protest was to stop smuggling of trees, and develop awareness among the common people about the importance of growing trees and the importance of environment </a:t>
            </a:r>
            <a:endParaRPr/>
          </a:p>
          <a:p>
            <a:pPr marL="285750" lvl="0" indent="-285750" algn="l" rtl="0">
              <a:spcBef>
                <a:spcPts val="1240"/>
              </a:spcBef>
              <a:spcAft>
                <a:spcPts val="0"/>
              </a:spcAft>
              <a:buSzPts val="3680"/>
              <a:buNone/>
            </a:pPr>
            <a:endParaRPr sz="3200" b="1"/>
          </a:p>
        </p:txBody>
      </p:sp>
      <p:pic>
        <p:nvPicPr>
          <p:cNvPr id="300" name="Google Shape;300;p22"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Narmada movement </a:t>
            </a:r>
            <a:endParaRPr/>
          </a:p>
        </p:txBody>
      </p:sp>
      <p:sp>
        <p:nvSpPr>
          <p:cNvPr id="306" name="Google Shape;306;p2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An agitation was launched against the construction of a dam across the Narmada river under Sardar Sarovar Project in Gujarat. </a:t>
            </a:r>
            <a:endParaRPr/>
          </a:p>
          <a:p>
            <a:pPr marL="285750" lvl="0" indent="-285750" algn="l" rtl="0">
              <a:spcBef>
                <a:spcPts val="1240"/>
              </a:spcBef>
              <a:spcAft>
                <a:spcPts val="0"/>
              </a:spcAft>
              <a:buSzPts val="3680"/>
              <a:buNone/>
            </a:pPr>
            <a:r>
              <a:rPr lang="en-US" sz="3200" b="1"/>
              <a:t> The leaders of this movement were environmental activists Medha Patkar and Baba Amte </a:t>
            </a:r>
            <a:endParaRPr/>
          </a:p>
          <a:p>
            <a:pPr marL="285750" lvl="0" indent="-285750" algn="l" rtl="0">
              <a:spcBef>
                <a:spcPts val="1240"/>
              </a:spcBef>
              <a:spcAft>
                <a:spcPts val="0"/>
              </a:spcAft>
              <a:buSzPts val="3680"/>
              <a:buNone/>
            </a:pPr>
            <a:endParaRPr sz="3200" b="1"/>
          </a:p>
        </p:txBody>
      </p:sp>
      <p:pic>
        <p:nvPicPr>
          <p:cNvPr id="307" name="Google Shape;307;p23" descr="C:\Users\hp\AppData\Local\Microsoft\Windows\INetCache\IE\ZWAX6X1C\medha[1].jpg"/>
          <p:cNvPicPr preferRelativeResize="0"/>
          <p:nvPr/>
        </p:nvPicPr>
        <p:blipFill rotWithShape="1">
          <a:blip r:embed="rId3">
            <a:alphaModFix/>
          </a:blip>
          <a:srcRect/>
          <a:stretch/>
        </p:blipFill>
        <p:spPr>
          <a:xfrm>
            <a:off x="10058400" y="609600"/>
            <a:ext cx="1524000" cy="2319251"/>
          </a:xfrm>
          <a:prstGeom prst="rect">
            <a:avLst/>
          </a:prstGeom>
          <a:noFill/>
          <a:ln>
            <a:noFill/>
          </a:ln>
        </p:spPr>
      </p:pic>
      <p:pic>
        <p:nvPicPr>
          <p:cNvPr id="308" name="Google Shape;308;p23" descr="C:\Users\hp\Downloads\1679233880203.png"/>
          <p:cNvPicPr preferRelativeResize="0"/>
          <p:nvPr/>
        </p:nvPicPr>
        <p:blipFill rotWithShape="1">
          <a:blip r:embed="rId4">
            <a:alphaModFix/>
          </a:blip>
          <a:srcRect/>
          <a:stretch/>
        </p:blipFill>
        <p:spPr>
          <a:xfrm>
            <a:off x="10363200" y="5181600"/>
            <a:ext cx="1066800" cy="1066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314" name="Google Shape;314;p2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52070" algn="l" rtl="0">
              <a:spcBef>
                <a:spcPts val="0"/>
              </a:spcBef>
              <a:spcAft>
                <a:spcPts val="0"/>
              </a:spcAft>
              <a:buSzPts val="3680"/>
              <a:buNone/>
            </a:pPr>
            <a:endParaRPr sz="3200" b="1"/>
          </a:p>
          <a:p>
            <a:pPr marL="285750" lvl="0" indent="-285750" algn="l" rtl="0">
              <a:spcBef>
                <a:spcPts val="1240"/>
              </a:spcBef>
              <a:spcAft>
                <a:spcPts val="0"/>
              </a:spcAft>
              <a:buSzPts val="3680"/>
              <a:buChar char="•"/>
            </a:pPr>
            <a:r>
              <a:rPr lang="en-US" sz="3200" b="1"/>
              <a:t>Reason: </a:t>
            </a:r>
            <a:endParaRPr/>
          </a:p>
          <a:p>
            <a:pPr marL="285750" lvl="0" indent="-285750" algn="l" rtl="0">
              <a:spcBef>
                <a:spcPts val="1240"/>
              </a:spcBef>
              <a:spcAft>
                <a:spcPts val="0"/>
              </a:spcAft>
              <a:buSzPts val="3680"/>
              <a:buNone/>
            </a:pPr>
            <a:r>
              <a:rPr lang="en-US" sz="3200" b="1"/>
              <a:t>with the construction of the dam, there would be large scale destruction of forests, damage to the environment and threat to many animal species </a:t>
            </a:r>
            <a:endParaRPr/>
          </a:p>
          <a:p>
            <a:pPr marL="285750" lvl="0" indent="-52070" algn="l" rtl="0">
              <a:spcBef>
                <a:spcPts val="1240"/>
              </a:spcBef>
              <a:spcAft>
                <a:spcPts val="0"/>
              </a:spcAft>
              <a:buSzPts val="3680"/>
              <a:buNone/>
            </a:pPr>
            <a:endParaRPr sz="3200" b="1"/>
          </a:p>
        </p:txBody>
      </p:sp>
      <p:pic>
        <p:nvPicPr>
          <p:cNvPr id="315" name="Google Shape;315;p24"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pic>
        <p:nvPicPr>
          <p:cNvPr id="321" name="Google Shape;321;p25" descr="C:\Users\hp\AppData\Local\Microsoft\Windows\INetCache\IE\8V6VLVQE\320px-Sardar_sarovar_dam,_on_the_Narmada_river_(25)[1].jpg"/>
          <p:cNvPicPr preferRelativeResize="0">
            <a:picLocks noGrp="1"/>
          </p:cNvPicPr>
          <p:nvPr>
            <p:ph type="body" idx="1"/>
          </p:nvPr>
        </p:nvPicPr>
        <p:blipFill rotWithShape="1">
          <a:blip r:embed="rId3">
            <a:alphaModFix/>
          </a:blip>
          <a:srcRect/>
          <a:stretch/>
        </p:blipFill>
        <p:spPr>
          <a:xfrm>
            <a:off x="1219200" y="685800"/>
            <a:ext cx="4064000" cy="2705100"/>
          </a:xfrm>
          <a:prstGeom prst="rect">
            <a:avLst/>
          </a:prstGeom>
          <a:noFill/>
          <a:ln>
            <a:noFill/>
          </a:ln>
        </p:spPr>
      </p:pic>
      <p:pic>
        <p:nvPicPr>
          <p:cNvPr id="322" name="Google Shape;322;p25" descr="C:\Users\hp\AppData\Local\Microsoft\Windows\INetCache\IE\ND01VH0J\submergence[1].jpg"/>
          <p:cNvPicPr preferRelativeResize="0"/>
          <p:nvPr/>
        </p:nvPicPr>
        <p:blipFill rotWithShape="1">
          <a:blip r:embed="rId4">
            <a:alphaModFix/>
          </a:blip>
          <a:srcRect/>
          <a:stretch/>
        </p:blipFill>
        <p:spPr>
          <a:xfrm>
            <a:off x="5715000" y="685800"/>
            <a:ext cx="5395913" cy="2667000"/>
          </a:xfrm>
          <a:prstGeom prst="rect">
            <a:avLst/>
          </a:prstGeom>
          <a:noFill/>
          <a:ln>
            <a:noFill/>
          </a:ln>
        </p:spPr>
      </p:pic>
      <p:pic>
        <p:nvPicPr>
          <p:cNvPr id="323" name="Google Shape;323;p25" descr="C:\Users\hp\AppData\Local\Microsoft\Windows\INetCache\IE\ND01VH0J\dam_oustee[1].jpg"/>
          <p:cNvPicPr preferRelativeResize="0"/>
          <p:nvPr/>
        </p:nvPicPr>
        <p:blipFill rotWithShape="1">
          <a:blip r:embed="rId5">
            <a:alphaModFix/>
          </a:blip>
          <a:srcRect/>
          <a:stretch/>
        </p:blipFill>
        <p:spPr>
          <a:xfrm>
            <a:off x="2133600" y="3505200"/>
            <a:ext cx="3581400" cy="2686050"/>
          </a:xfrm>
          <a:prstGeom prst="rect">
            <a:avLst/>
          </a:prstGeom>
          <a:noFill/>
          <a:ln>
            <a:noFill/>
          </a:ln>
        </p:spPr>
      </p:pic>
      <p:pic>
        <p:nvPicPr>
          <p:cNvPr id="324" name="Google Shape;324;p25" descr="C:\Users\hp\AppData\Local\Microsoft\Windows\INetCache\IE\ZWAX6X1C\narmada2[1].jpg"/>
          <p:cNvPicPr preferRelativeResize="0"/>
          <p:nvPr/>
        </p:nvPicPr>
        <p:blipFill rotWithShape="1">
          <a:blip r:embed="rId6">
            <a:alphaModFix/>
          </a:blip>
          <a:srcRect/>
          <a:stretch/>
        </p:blipFill>
        <p:spPr>
          <a:xfrm>
            <a:off x="6477000" y="3581400"/>
            <a:ext cx="4038600" cy="268411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Silent valley movement </a:t>
            </a:r>
            <a:endParaRPr/>
          </a:p>
        </p:txBody>
      </p:sp>
      <p:sp>
        <p:nvSpPr>
          <p:cNvPr id="330" name="Google Shape;330;p2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The environment and many animal species came under threat when a dam was planned to be constructed in the Silent Valley in Palghat taluk of Kerala </a:t>
            </a:r>
            <a:endParaRPr/>
          </a:p>
          <a:p>
            <a:pPr marL="285750" lvl="0" indent="-285750" algn="l" rtl="0">
              <a:spcBef>
                <a:spcPts val="1240"/>
              </a:spcBef>
              <a:spcAft>
                <a:spcPts val="0"/>
              </a:spcAft>
              <a:buSzPts val="3680"/>
              <a:buNone/>
            </a:pPr>
            <a:endParaRPr sz="3200" b="1"/>
          </a:p>
        </p:txBody>
      </p:sp>
      <p:pic>
        <p:nvPicPr>
          <p:cNvPr id="331" name="Google Shape;331;p26"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337" name="Google Shape;337;p2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In order to stop the construction, the Kerala Sahitya Parishad and wild-life enthusiasts agitated against it. </a:t>
            </a:r>
            <a:endParaRPr/>
          </a:p>
          <a:p>
            <a:pPr marL="285750" lvl="0" indent="-285750" algn="l" rtl="0">
              <a:spcBef>
                <a:spcPts val="1240"/>
              </a:spcBef>
              <a:spcAft>
                <a:spcPts val="0"/>
              </a:spcAft>
              <a:buSzPts val="3680"/>
              <a:buNone/>
            </a:pPr>
            <a:r>
              <a:rPr lang="en-US" sz="3200" b="1"/>
              <a:t> This movement was successful in protecting many forms of flora and fauna </a:t>
            </a:r>
            <a:endParaRPr/>
          </a:p>
          <a:p>
            <a:pPr marL="285750" lvl="0" indent="-285750" algn="l" rtl="0">
              <a:spcBef>
                <a:spcPts val="1240"/>
              </a:spcBef>
              <a:spcAft>
                <a:spcPts val="0"/>
              </a:spcAft>
              <a:buSzPts val="3680"/>
              <a:buNone/>
            </a:pPr>
            <a:endParaRPr sz="32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400"/>
              <a:buFont typeface="Garamond"/>
              <a:buNone/>
            </a:pPr>
            <a:r>
              <a:rPr lang="en-US" b="1">
                <a:solidFill>
                  <a:srgbClr val="0070C0"/>
                </a:solidFill>
              </a:rPr>
              <a:t>Movement against MRPL </a:t>
            </a:r>
            <a:endParaRPr>
              <a:solidFill>
                <a:srgbClr val="0070C0"/>
              </a:solidFill>
            </a:endParaRPr>
          </a:p>
        </p:txBody>
      </p:sp>
      <p:sp>
        <p:nvSpPr>
          <p:cNvPr id="343" name="Google Shape;343;p2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Environmentalists protested against the ‘Mangalore Refineries and Petrochemicals Limited’ (MRPL)in Mangalore in Karnataka </a:t>
            </a:r>
            <a:endParaRPr/>
          </a:p>
          <a:p>
            <a:pPr marL="285750" lvl="0" indent="-285750" algn="l" rtl="0">
              <a:spcBef>
                <a:spcPts val="1240"/>
              </a:spcBef>
              <a:spcAft>
                <a:spcPts val="0"/>
              </a:spcAft>
              <a:buSzPts val="3680"/>
              <a:buNone/>
            </a:pPr>
            <a:r>
              <a:rPr lang="en-US" sz="3200" b="1"/>
              <a:t> </a:t>
            </a:r>
            <a:r>
              <a:rPr lang="en-US" sz="3200" b="1">
                <a:solidFill>
                  <a:srgbClr val="FF0000"/>
                </a:solidFill>
              </a:rPr>
              <a:t>Reason</a:t>
            </a:r>
            <a:r>
              <a:rPr lang="en-US" sz="3200" b="1"/>
              <a:t>: the chemicals fumes from the proposed oil refinery would destroy the environment </a:t>
            </a:r>
            <a:endParaRPr/>
          </a:p>
          <a:p>
            <a:pPr marL="285750" lvl="0" indent="-285750" algn="l" rtl="0">
              <a:spcBef>
                <a:spcPts val="1240"/>
              </a:spcBef>
              <a:spcAft>
                <a:spcPts val="0"/>
              </a:spcAft>
              <a:buSzPts val="3680"/>
              <a:buNone/>
            </a:pPr>
            <a:endParaRPr sz="3200" b="1"/>
          </a:p>
        </p:txBody>
      </p:sp>
      <p:pic>
        <p:nvPicPr>
          <p:cNvPr id="344" name="Google Shape;344;p28"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070C0"/>
              </a:buClr>
              <a:buSzPct val="100000"/>
              <a:buFont typeface="Garamond"/>
              <a:buNone/>
            </a:pPr>
            <a:r>
              <a:rPr lang="en-US" b="1">
                <a:solidFill>
                  <a:srgbClr val="0070C0"/>
                </a:solidFill>
              </a:rPr>
              <a:t/>
            </a:r>
            <a:br>
              <a:rPr lang="en-US" b="1">
                <a:solidFill>
                  <a:srgbClr val="0070C0"/>
                </a:solidFill>
              </a:rPr>
            </a:br>
            <a:r>
              <a:rPr lang="en-US" b="1">
                <a:solidFill>
                  <a:srgbClr val="0070C0"/>
                </a:solidFill>
              </a:rPr>
              <a:t>Agitation against Kaiga </a:t>
            </a:r>
            <a:br>
              <a:rPr lang="en-US" b="1">
                <a:solidFill>
                  <a:srgbClr val="0070C0"/>
                </a:solidFill>
              </a:rPr>
            </a:br>
            <a:endParaRPr b="1">
              <a:solidFill>
                <a:srgbClr val="0070C0"/>
              </a:solidFill>
            </a:endParaRPr>
          </a:p>
        </p:txBody>
      </p:sp>
      <p:sp>
        <p:nvSpPr>
          <p:cNvPr id="350" name="Google Shape;350;p2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Dr.Shivaram Karanth and other intellectuals carried out a movement against the Nuclear Power Generation Center proposed to be set up in Kaiga in Karnataka. </a:t>
            </a:r>
            <a:endParaRPr/>
          </a:p>
          <a:p>
            <a:pPr marL="285750" lvl="0" indent="-285750" algn="l" rtl="0">
              <a:spcBef>
                <a:spcPts val="1240"/>
              </a:spcBef>
              <a:spcAft>
                <a:spcPts val="0"/>
              </a:spcAft>
              <a:buSzPts val="3680"/>
              <a:buNone/>
            </a:pPr>
            <a:endParaRPr sz="3200" b="1"/>
          </a:p>
        </p:txBody>
      </p:sp>
      <p:pic>
        <p:nvPicPr>
          <p:cNvPr id="351" name="Google Shape;351;p29"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168" name="Google Shape;168;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None/>
            </a:pPr>
            <a:endParaRPr sz="2800" b="1"/>
          </a:p>
          <a:p>
            <a:pPr marL="285750" lvl="0" indent="-285750" algn="l" rtl="0">
              <a:spcBef>
                <a:spcPts val="1160"/>
              </a:spcBef>
              <a:spcAft>
                <a:spcPts val="0"/>
              </a:spcAft>
              <a:buSzPts val="3220"/>
              <a:buNone/>
            </a:pPr>
            <a:r>
              <a:rPr lang="en-US" sz="2800" b="1"/>
              <a:t> Man is a social animal, and hence always lives in groups, communities and societies. When he is a member of a group </a:t>
            </a:r>
            <a:endParaRPr/>
          </a:p>
          <a:p>
            <a:pPr marL="285750" lvl="0" indent="-285750" algn="l" rtl="0">
              <a:spcBef>
                <a:spcPts val="1160"/>
              </a:spcBef>
              <a:spcAft>
                <a:spcPts val="0"/>
              </a:spcAft>
              <a:buSzPts val="3220"/>
              <a:buNone/>
            </a:pPr>
            <a:r>
              <a:rPr lang="en-US" sz="2800" b="1"/>
              <a:t> he behaves in a manner totally different from the way he behaves when he is alone </a:t>
            </a:r>
            <a:endParaRPr/>
          </a:p>
          <a:p>
            <a:pPr marL="285750" lvl="0" indent="-285750" algn="l" rtl="0">
              <a:spcBef>
                <a:spcPts val="1160"/>
              </a:spcBef>
              <a:spcAft>
                <a:spcPts val="0"/>
              </a:spcAft>
              <a:buSzPts val="3220"/>
              <a:buNone/>
            </a:pPr>
            <a:r>
              <a:rPr lang="en-US" sz="2800" b="1"/>
              <a:t> This kind of behavior is called ‘collective behavior’. </a:t>
            </a:r>
            <a:endParaRPr/>
          </a:p>
          <a:p>
            <a:pPr marL="285750" lvl="0" indent="-285750" algn="l" rtl="0">
              <a:spcBef>
                <a:spcPts val="1160"/>
              </a:spcBef>
              <a:spcAft>
                <a:spcPts val="0"/>
              </a:spcAft>
              <a:buSzPts val="3220"/>
              <a:buNone/>
            </a:pPr>
            <a:endParaRPr sz="2800" b="1"/>
          </a:p>
        </p:txBody>
      </p:sp>
      <p:pic>
        <p:nvPicPr>
          <p:cNvPr id="169" name="Google Shape;169;p3"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357" name="Google Shape;357;p30"/>
          <p:cNvSpPr txBox="1">
            <a:spLocks noGrp="1"/>
          </p:cNvSpPr>
          <p:nvPr>
            <p:ph type="body" idx="1"/>
          </p:nvPr>
        </p:nvSpPr>
        <p:spPr>
          <a:xfrm>
            <a:off x="1371600" y="2209800"/>
            <a:ext cx="9601196" cy="3318936"/>
          </a:xfrm>
          <a:prstGeom prst="rect">
            <a:avLst/>
          </a:prstGeom>
          <a:noFill/>
          <a:ln>
            <a:noFill/>
          </a:ln>
        </p:spPr>
        <p:txBody>
          <a:bodyPr spcFirstLastPara="1" wrap="square" lIns="91425" tIns="45700" rIns="91425" bIns="45700" anchor="t" anchorCtr="0">
            <a:noAutofit/>
          </a:bodyPr>
          <a:lstStyle/>
          <a:p>
            <a:pPr marL="285750" lvl="0" indent="-52070" algn="l" rtl="0">
              <a:spcBef>
                <a:spcPts val="0"/>
              </a:spcBef>
              <a:spcAft>
                <a:spcPts val="0"/>
              </a:spcAft>
              <a:buSzPts val="3680"/>
              <a:buNone/>
            </a:pPr>
            <a:endParaRPr sz="3200" b="1"/>
          </a:p>
          <a:p>
            <a:pPr marL="285750" lvl="0" indent="-285750" algn="l" rtl="0">
              <a:spcBef>
                <a:spcPts val="1240"/>
              </a:spcBef>
              <a:spcAft>
                <a:spcPts val="0"/>
              </a:spcAft>
              <a:buSzPts val="3680"/>
              <a:buChar char="•"/>
            </a:pPr>
            <a:r>
              <a:rPr lang="en-US" sz="3200" b="1">
                <a:solidFill>
                  <a:srgbClr val="0070C0"/>
                </a:solidFill>
              </a:rPr>
              <a:t>Reason</a:t>
            </a:r>
            <a:r>
              <a:rPr lang="en-US" sz="3200" b="1"/>
              <a:t>: </a:t>
            </a:r>
            <a:endParaRPr/>
          </a:p>
          <a:p>
            <a:pPr marL="285750" lvl="0" indent="-285750" algn="l" rtl="0">
              <a:spcBef>
                <a:spcPts val="1240"/>
              </a:spcBef>
              <a:spcAft>
                <a:spcPts val="0"/>
              </a:spcAft>
              <a:buSzPts val="3680"/>
              <a:buNone/>
            </a:pPr>
            <a:r>
              <a:rPr lang="en-US" sz="3200" b="1"/>
              <a:t>the nuclear power generation center would cause loss of forest cover, and the radiation from the center would pollute the environment, thus endangering the survival of various animal species of the area. </a:t>
            </a:r>
            <a:endParaRPr/>
          </a:p>
          <a:p>
            <a:pPr marL="285750" lvl="0" indent="-52070" algn="l" rtl="0">
              <a:spcBef>
                <a:spcPts val="1240"/>
              </a:spcBef>
              <a:spcAft>
                <a:spcPts val="0"/>
              </a:spcAft>
              <a:buSzPts val="3680"/>
              <a:buNone/>
            </a:pPr>
            <a:endParaRPr sz="3200" b="1"/>
          </a:p>
        </p:txBody>
      </p:sp>
      <p:pic>
        <p:nvPicPr>
          <p:cNvPr id="358" name="Google Shape;358;p30" descr="C:\Users\hp\AppData\Local\Microsoft\Windows\INetCache\IE\ND01VH0J\kaiga[1].jpeg"/>
          <p:cNvPicPr preferRelativeResize="0"/>
          <p:nvPr/>
        </p:nvPicPr>
        <p:blipFill rotWithShape="1">
          <a:blip r:embed="rId3">
            <a:alphaModFix/>
          </a:blip>
          <a:srcRect/>
          <a:stretch/>
        </p:blipFill>
        <p:spPr>
          <a:xfrm>
            <a:off x="5791200" y="533400"/>
            <a:ext cx="5334000" cy="2983706"/>
          </a:xfrm>
          <a:prstGeom prst="rect">
            <a:avLst/>
          </a:prstGeom>
          <a:noFill/>
          <a:ln>
            <a:noFill/>
          </a:ln>
        </p:spPr>
      </p:pic>
      <p:pic>
        <p:nvPicPr>
          <p:cNvPr id="359" name="Google Shape;359;p30" descr="C:\Users\hp\AppData\Local\Microsoft\Windows\INetCache\IE\8V6VLVQE\Kaiga[1].jpg"/>
          <p:cNvPicPr preferRelativeResize="0"/>
          <p:nvPr/>
        </p:nvPicPr>
        <p:blipFill rotWithShape="1">
          <a:blip r:embed="rId4">
            <a:alphaModFix/>
          </a:blip>
          <a:srcRect/>
          <a:stretch/>
        </p:blipFill>
        <p:spPr>
          <a:xfrm>
            <a:off x="1828800" y="762000"/>
            <a:ext cx="3505200" cy="209635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89300" y="1164663"/>
            <a:ext cx="9601200" cy="1303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b="1">
                <a:solidFill>
                  <a:srgbClr val="0000FF"/>
                </a:solidFill>
              </a:rPr>
              <a:t>Women’s Movements</a:t>
            </a:r>
            <a:endParaRPr b="1">
              <a:solidFill>
                <a:srgbClr val="0000FF"/>
              </a:solidFill>
            </a:endParaRPr>
          </a:p>
        </p:txBody>
      </p:sp>
      <p:sp>
        <p:nvSpPr>
          <p:cNvPr id="365" name="Google Shape;365;p31"/>
          <p:cNvSpPr txBox="1">
            <a:spLocks noGrp="1"/>
          </p:cNvSpPr>
          <p:nvPr>
            <p:ph type="body" idx="1"/>
          </p:nvPr>
        </p:nvSpPr>
        <p:spPr>
          <a:xfrm>
            <a:off x="928675" y="2633675"/>
            <a:ext cx="10108500" cy="3318900"/>
          </a:xfrm>
          <a:prstGeom prst="rect">
            <a:avLst/>
          </a:prstGeom>
          <a:noFill/>
          <a:ln>
            <a:noFill/>
          </a:ln>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b="1"/>
              <a:t>Alcohol Prohibition Movement</a:t>
            </a:r>
            <a:endParaRPr sz="2800" b="1"/>
          </a:p>
          <a:p>
            <a:pPr marL="457200" lvl="0" indent="-406400" algn="l" rtl="0">
              <a:spcBef>
                <a:spcPts val="0"/>
              </a:spcBef>
              <a:spcAft>
                <a:spcPts val="0"/>
              </a:spcAft>
              <a:buSzPts val="2800"/>
              <a:buChar char="➔"/>
            </a:pPr>
            <a:r>
              <a:rPr lang="en-US" sz="2800" b="1"/>
              <a:t>Alcohol Prohibition Movements are organised by the women against alcoholism which has created havoc and hardship in the life of the poor</a:t>
            </a:r>
            <a:endParaRPr sz="2800" b="1"/>
          </a:p>
          <a:p>
            <a:pPr marL="457200" lvl="0" indent="-406400" algn="l" rtl="0">
              <a:spcBef>
                <a:spcPts val="0"/>
              </a:spcBef>
              <a:spcAft>
                <a:spcPts val="0"/>
              </a:spcAft>
              <a:buSzPts val="2800"/>
              <a:buChar char="➔"/>
            </a:pPr>
            <a:r>
              <a:rPr lang="en-US" sz="2800" b="1"/>
              <a:t>Women Self Help Group</a:t>
            </a:r>
            <a:endParaRPr sz="2800" b="1"/>
          </a:p>
          <a:p>
            <a:pPr marL="457200" lvl="0" indent="-406400" algn="l" rtl="0">
              <a:spcBef>
                <a:spcPts val="0"/>
              </a:spcBef>
              <a:spcAft>
                <a:spcPts val="0"/>
              </a:spcAft>
              <a:buSzPts val="2800"/>
              <a:buChar char="➔"/>
            </a:pPr>
            <a:r>
              <a:rPr lang="en-US" sz="2800" b="1"/>
              <a:t>These groups empower women economically and socially. In addition to that self-help groups play an important role in providing them with equal rights opportunities and powers.</a:t>
            </a:r>
            <a:endParaRPr sz="2800" b="1"/>
          </a:p>
        </p:txBody>
      </p:sp>
      <p:pic>
        <p:nvPicPr>
          <p:cNvPr id="366" name="Google Shape;366;p31" descr="C:\Users\hp\AppData\Local\Microsoft\Windows\INetCache\IE\ZWAX6X1C\5937300431_347bab840a[1].jpg"/>
          <p:cNvPicPr preferRelativeResize="0"/>
          <p:nvPr/>
        </p:nvPicPr>
        <p:blipFill rotWithShape="1">
          <a:blip r:embed="rId3">
            <a:alphaModFix/>
          </a:blip>
          <a:srcRect/>
          <a:stretch/>
        </p:blipFill>
        <p:spPr>
          <a:xfrm>
            <a:off x="7561675" y="457194"/>
            <a:ext cx="4118953" cy="27188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l" rtl="0">
              <a:spcBef>
                <a:spcPts val="360"/>
              </a:spcBef>
              <a:spcAft>
                <a:spcPts val="0"/>
              </a:spcAft>
              <a:buClr>
                <a:schemeClr val="dk1"/>
              </a:buClr>
              <a:buSzPts val="1100"/>
              <a:buFont typeface="Arial"/>
              <a:buNone/>
            </a:pPr>
            <a:r>
              <a:rPr lang="en-US" b="1">
                <a:solidFill>
                  <a:srgbClr val="BF9000"/>
                </a:solidFill>
              </a:rPr>
              <a:t>Farmer’s Movement</a:t>
            </a:r>
            <a:endParaRPr b="1">
              <a:solidFill>
                <a:srgbClr val="BF9000"/>
              </a:solidFill>
            </a:endParaRPr>
          </a:p>
          <a:p>
            <a:pPr marL="0" lvl="0" indent="0" algn="ctr" rtl="0">
              <a:spcBef>
                <a:spcPts val="600"/>
              </a:spcBef>
              <a:spcAft>
                <a:spcPts val="0"/>
              </a:spcAft>
              <a:buClr>
                <a:srgbClr val="262626"/>
              </a:buClr>
              <a:buSzPts val="4400"/>
              <a:buFont typeface="Garamond"/>
              <a:buNone/>
            </a:pPr>
            <a:endParaRPr b="1">
              <a:solidFill>
                <a:srgbClr val="BF9000"/>
              </a:solidFill>
            </a:endParaRPr>
          </a:p>
        </p:txBody>
      </p:sp>
      <p:sp>
        <p:nvSpPr>
          <p:cNvPr id="372" name="Google Shape;372;p32"/>
          <p:cNvSpPr txBox="1">
            <a:spLocks noGrp="1"/>
          </p:cNvSpPr>
          <p:nvPr>
            <p:ph type="body" idx="1"/>
          </p:nvPr>
        </p:nvSpPr>
        <p:spPr>
          <a:xfrm>
            <a:off x="1295400" y="2436000"/>
            <a:ext cx="9601200" cy="3318900"/>
          </a:xfrm>
          <a:prstGeom prst="rect">
            <a:avLst/>
          </a:prstGeom>
          <a:noFill/>
          <a:ln>
            <a:noFill/>
          </a:ln>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000" b="1"/>
              <a:t>Farmers protests which started through the refusal of taxes, against economic crisis</a:t>
            </a:r>
            <a:endParaRPr sz="3000" b="1"/>
          </a:p>
          <a:p>
            <a:pPr marL="457200" lvl="0" indent="0" algn="l" rtl="0">
              <a:spcBef>
                <a:spcPts val="600"/>
              </a:spcBef>
              <a:spcAft>
                <a:spcPts val="0"/>
              </a:spcAft>
              <a:buNone/>
            </a:pPr>
            <a:r>
              <a:rPr lang="en-US" sz="3000" b="1" u="sng"/>
              <a:t>D. Devaraj Arus</a:t>
            </a:r>
            <a:endParaRPr sz="3000" b="1" u="sng"/>
          </a:p>
          <a:p>
            <a:pPr marL="457200" lvl="0" indent="-419100" algn="l" rtl="0">
              <a:spcBef>
                <a:spcPts val="600"/>
              </a:spcBef>
              <a:spcAft>
                <a:spcPts val="0"/>
              </a:spcAft>
              <a:buSzPts val="3000"/>
              <a:buChar char="➢"/>
            </a:pPr>
            <a:r>
              <a:rPr lang="en-US" sz="3000" b="1"/>
              <a:t>implemented many laws, for the empowerment of the socially weaker section of the society,</a:t>
            </a:r>
            <a:endParaRPr sz="3000" b="1"/>
          </a:p>
          <a:p>
            <a:pPr marL="457200" lvl="0" indent="-419100" algn="l" rtl="0">
              <a:spcBef>
                <a:spcPts val="0"/>
              </a:spcBef>
              <a:spcAft>
                <a:spcPts val="0"/>
              </a:spcAft>
              <a:buSzPts val="3000"/>
              <a:buChar char="➢"/>
            </a:pPr>
            <a:r>
              <a:rPr lang="en-US" sz="3000" b="1"/>
              <a:t>abolishion of bounded labour</a:t>
            </a:r>
            <a:endParaRPr sz="3000" b="1"/>
          </a:p>
          <a:p>
            <a:pPr marL="457200" lvl="0" indent="-419100" algn="l" rtl="0">
              <a:spcBef>
                <a:spcPts val="0"/>
              </a:spcBef>
              <a:spcAft>
                <a:spcPts val="0"/>
              </a:spcAft>
              <a:buSzPts val="3000"/>
              <a:buChar char="➢"/>
            </a:pPr>
            <a:r>
              <a:rPr lang="en-US" sz="3000" b="1"/>
              <a:t>free the tenents from the cluches of land lords</a:t>
            </a:r>
            <a:endParaRPr sz="30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e5eba59513_0_3"/>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solidFill>
                  <a:srgbClr val="FF0000"/>
                </a:solidFill>
              </a:rPr>
              <a:t>The peasant rebellion at Naaragunda in 1980</a:t>
            </a:r>
            <a:endParaRPr b="1">
              <a:solidFill>
                <a:srgbClr val="FF0000"/>
              </a:solidFill>
            </a:endParaRPr>
          </a:p>
        </p:txBody>
      </p:sp>
      <p:sp>
        <p:nvSpPr>
          <p:cNvPr id="378" name="Google Shape;378;g2e5eba59513_0_3"/>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rmAutofit/>
          </a:bodyPr>
          <a:lstStyle/>
          <a:p>
            <a:pPr marL="457200" lvl="0" indent="-425450" algn="l" rtl="0">
              <a:spcBef>
                <a:spcPts val="360"/>
              </a:spcBef>
              <a:spcAft>
                <a:spcPts val="0"/>
              </a:spcAft>
              <a:buSzPts val="3100"/>
              <a:buChar char="★"/>
            </a:pPr>
            <a:r>
              <a:rPr lang="en-US" sz="3100" b="1"/>
              <a:t>leadership of Pro. M.D. Nanjundaswamy</a:t>
            </a:r>
            <a:endParaRPr sz="3100" b="1"/>
          </a:p>
          <a:p>
            <a:pPr marL="457200" lvl="0" indent="-425450" algn="l" rtl="0">
              <a:spcBef>
                <a:spcPts val="0"/>
              </a:spcBef>
              <a:spcAft>
                <a:spcPts val="0"/>
              </a:spcAft>
              <a:buSzPts val="3100"/>
              <a:buChar char="★"/>
            </a:pPr>
            <a:r>
              <a:rPr lang="en-US" sz="3100" b="1"/>
              <a:t>he established the Karnataka State farmers association</a:t>
            </a:r>
            <a:endParaRPr sz="3100" b="1"/>
          </a:p>
          <a:p>
            <a:pPr marL="457200" lvl="0" indent="-425450" algn="l" rtl="0">
              <a:spcBef>
                <a:spcPts val="0"/>
              </a:spcBef>
              <a:spcAft>
                <a:spcPts val="0"/>
              </a:spcAft>
              <a:buSzPts val="3100"/>
              <a:buChar char="★"/>
            </a:pPr>
            <a:r>
              <a:rPr lang="en-US" sz="3100" b="1"/>
              <a:t>rebellion against the government’s tyranny and it was in favor of farmers</a:t>
            </a:r>
            <a:endParaRPr sz="31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e5eba59513_0_8"/>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Labour Movements</a:t>
            </a:r>
            <a:endParaRPr b="1"/>
          </a:p>
        </p:txBody>
      </p:sp>
      <p:sp>
        <p:nvSpPr>
          <p:cNvPr id="384" name="Google Shape;384;g2e5eba59513_0_8"/>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Clr>
                <a:schemeClr val="dk1"/>
              </a:buClr>
              <a:buSzPts val="1100"/>
              <a:buFont typeface="Arial"/>
              <a:buNone/>
            </a:pPr>
            <a:r>
              <a:rPr lang="en-US" sz="3200" b="1"/>
              <a:t>to uphold the dignity of labourers and to protect the interests of labourers are called labour movements.</a:t>
            </a:r>
            <a:endParaRPr sz="3200" b="1"/>
          </a:p>
          <a:p>
            <a:pPr marL="0" lvl="0" indent="0" algn="l" rtl="0">
              <a:spcBef>
                <a:spcPts val="600"/>
              </a:spcBef>
              <a:spcAft>
                <a:spcPts val="600"/>
              </a:spcAft>
              <a:buClr>
                <a:schemeClr val="dk1"/>
              </a:buClr>
              <a:buSzPts val="1100"/>
              <a:buFont typeface="Arial"/>
              <a:buNone/>
            </a:pPr>
            <a:r>
              <a:rPr lang="en-US" sz="3200" b="1"/>
              <a:t>opposing capitalist exploitations.</a:t>
            </a:r>
            <a:endParaRPr sz="32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e5eba59513_0_17"/>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u="sng">
                <a:solidFill>
                  <a:srgbClr val="134F5C"/>
                </a:solidFill>
              </a:rPr>
              <a:t>Anti - Untouchability Movement</a:t>
            </a:r>
            <a:endParaRPr b="1" u="sng">
              <a:solidFill>
                <a:srgbClr val="134F5C"/>
              </a:solidFill>
            </a:endParaRPr>
          </a:p>
        </p:txBody>
      </p:sp>
      <p:sp>
        <p:nvSpPr>
          <p:cNvPr id="390" name="Google Shape;390;g2e5eba59513_0_17"/>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Clr>
                <a:schemeClr val="dk1"/>
              </a:buClr>
              <a:buSzPts val="1100"/>
              <a:buFont typeface="Arial"/>
              <a:buNone/>
            </a:pPr>
            <a:r>
              <a:rPr lang="en-US" sz="3200" b="1"/>
              <a:t>The anti untouchability movement is the people’s movement against the attack on dalits</a:t>
            </a:r>
            <a:endParaRPr sz="3200" b="1"/>
          </a:p>
          <a:p>
            <a:pPr marL="0" lvl="0" indent="0" algn="l" rtl="0">
              <a:spcBef>
                <a:spcPts val="600"/>
              </a:spcBef>
              <a:spcAft>
                <a:spcPts val="0"/>
              </a:spcAft>
              <a:buClr>
                <a:schemeClr val="dk1"/>
              </a:buClr>
              <a:buSzPts val="1100"/>
              <a:buFont typeface="Arial"/>
              <a:buNone/>
            </a:pPr>
            <a:r>
              <a:rPr lang="en-US" sz="3200" b="1"/>
              <a:t>It was started in the 19th century by Jyoti Rao Phule of Maharashtra in 1917.</a:t>
            </a:r>
            <a:endParaRPr sz="3200" b="1"/>
          </a:p>
          <a:p>
            <a:pPr marL="0" lvl="0" indent="0" algn="l" rtl="0">
              <a:spcBef>
                <a:spcPts val="600"/>
              </a:spcBef>
              <a:spcAft>
                <a:spcPts val="600"/>
              </a:spcAft>
              <a:buClr>
                <a:schemeClr val="dk1"/>
              </a:buClr>
              <a:buSzPts val="1100"/>
              <a:buFont typeface="Arial"/>
              <a:buNone/>
            </a:pPr>
            <a:r>
              <a:rPr lang="en-US" sz="3200" b="1"/>
              <a:t>Periyar Ramaswamy started the self-respect movement</a:t>
            </a:r>
            <a:endParaRPr sz="32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2e5eba59513_0_22"/>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solidFill>
                  <a:srgbClr val="4A86E8"/>
                </a:solidFill>
              </a:rPr>
              <a:t>Dr. B.R. Ambedkar’s thought and struggle the anti-untouchability movement</a:t>
            </a:r>
            <a:endParaRPr b="1">
              <a:solidFill>
                <a:srgbClr val="4A86E8"/>
              </a:solidFill>
            </a:endParaRPr>
          </a:p>
        </p:txBody>
      </p:sp>
      <p:sp>
        <p:nvSpPr>
          <p:cNvPr id="396" name="Google Shape;396;g2e5eba59513_0_22"/>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457200" lvl="0" indent="-431800" algn="l" rtl="0">
              <a:spcBef>
                <a:spcPts val="360"/>
              </a:spcBef>
              <a:spcAft>
                <a:spcPts val="0"/>
              </a:spcAft>
              <a:buSzPts val="3200"/>
              <a:buChar char="➔"/>
            </a:pPr>
            <a:r>
              <a:rPr lang="en-US" sz="3200" b="1"/>
              <a:t>advocated the rights for socially oppressed</a:t>
            </a:r>
            <a:endParaRPr sz="3200" b="1"/>
          </a:p>
          <a:p>
            <a:pPr marL="457200" lvl="0" indent="-431800" algn="l" rtl="0">
              <a:spcBef>
                <a:spcPts val="0"/>
              </a:spcBef>
              <a:spcAft>
                <a:spcPts val="0"/>
              </a:spcAft>
              <a:buSzPts val="3200"/>
              <a:buChar char="➔"/>
            </a:pPr>
            <a:r>
              <a:rPr lang="en-US" sz="3200" b="1"/>
              <a:t>He started the magazine ‘Mookanayaka’</a:t>
            </a:r>
            <a:endParaRPr sz="3200" b="1"/>
          </a:p>
          <a:p>
            <a:pPr marL="457200" lvl="0" indent="-431800" algn="l" rtl="0">
              <a:spcBef>
                <a:spcPts val="0"/>
              </a:spcBef>
              <a:spcAft>
                <a:spcPts val="0"/>
              </a:spcAft>
              <a:buSzPts val="3200"/>
              <a:buChar char="➔"/>
            </a:pPr>
            <a:r>
              <a:rPr lang="en-US" sz="3200" b="1"/>
              <a:t>huge movement against the practice of untouchability</a:t>
            </a:r>
            <a:endParaRPr sz="3200" b="1"/>
          </a:p>
          <a:p>
            <a:pPr marL="457200" lvl="0" indent="-431800" algn="l" rtl="0">
              <a:spcBef>
                <a:spcPts val="0"/>
              </a:spcBef>
              <a:spcAft>
                <a:spcPts val="0"/>
              </a:spcAft>
              <a:buSzPts val="3200"/>
              <a:buChar char="➔"/>
            </a:pPr>
            <a:r>
              <a:rPr lang="en-US" sz="3200" b="1"/>
              <a:t>Ambedkar’s thought and struggle the anti-untouchability movement took on an intense form</a:t>
            </a:r>
            <a:endParaRPr sz="32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5"/>
          <p:cNvSpPr txBox="1">
            <a:spLocks noGrp="1"/>
          </p:cNvSpPr>
          <p:nvPr>
            <p:ph type="title"/>
          </p:nvPr>
        </p:nvSpPr>
        <p:spPr>
          <a:xfrm>
            <a:off x="1143000" y="1143000"/>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Thank you</a:t>
            </a:r>
            <a:endParaRPr b="1"/>
          </a:p>
        </p:txBody>
      </p:sp>
      <p:pic>
        <p:nvPicPr>
          <p:cNvPr id="402" name="Google Shape;402;p35"/>
          <p:cNvPicPr preferRelativeResize="0"/>
          <p:nvPr/>
        </p:nvPicPr>
        <p:blipFill rotWithShape="1">
          <a:blip r:embed="rId3">
            <a:alphaModFix/>
          </a:blip>
          <a:srcRect/>
          <a:stretch/>
        </p:blipFill>
        <p:spPr>
          <a:xfrm>
            <a:off x="10065549" y="4827991"/>
            <a:ext cx="794822" cy="928956"/>
          </a:xfrm>
          <a:prstGeom prst="rect">
            <a:avLst/>
          </a:prstGeom>
          <a:noFill/>
          <a:ln>
            <a:noFill/>
          </a:ln>
        </p:spPr>
      </p:pic>
      <p:sp>
        <p:nvSpPr>
          <p:cNvPr id="403" name="Google Shape;403;p35"/>
          <p:cNvSpPr txBox="1"/>
          <p:nvPr/>
        </p:nvSpPr>
        <p:spPr>
          <a:xfrm>
            <a:off x="8236749" y="5107803"/>
            <a:ext cx="1828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Garamond"/>
                <a:ea typeface="Garamond"/>
                <a:cs typeface="Garamond"/>
                <a:sym typeface="Garamond"/>
              </a:rPr>
              <a:t>Prepared by:</a:t>
            </a:r>
            <a:endParaRPr/>
          </a:p>
          <a:p>
            <a:pPr marL="0" marR="0" lvl="0" indent="0" algn="l" rtl="0">
              <a:spcBef>
                <a:spcPts val="0"/>
              </a:spcBef>
              <a:spcAft>
                <a:spcPts val="0"/>
              </a:spcAft>
              <a:buNone/>
            </a:pPr>
            <a:r>
              <a:rPr lang="en-US" sz="1800" b="0" i="0" u="none" strike="noStrike" cap="none">
                <a:solidFill>
                  <a:schemeClr val="dk1"/>
                </a:solidFill>
                <a:latin typeface="Garamond"/>
                <a:ea typeface="Garamond"/>
                <a:cs typeface="Garamond"/>
                <a:sym typeface="Garamond"/>
              </a:rPr>
              <a:t>Praveen Banakar </a:t>
            </a:r>
            <a:endParaRPr sz="1800" b="0" i="0" u="none" strike="noStrike" cap="none">
              <a:solidFill>
                <a:schemeClr val="dk1"/>
              </a:solidFill>
              <a:latin typeface="Garamond"/>
              <a:ea typeface="Garamond"/>
              <a:cs typeface="Garamond"/>
              <a:sym typeface="Garamond"/>
            </a:endParaRPr>
          </a:p>
        </p:txBody>
      </p:sp>
      <p:pic>
        <p:nvPicPr>
          <p:cNvPr id="404" name="Google Shape;404;p35"/>
          <p:cNvPicPr preferRelativeResize="0"/>
          <p:nvPr/>
        </p:nvPicPr>
        <p:blipFill rotWithShape="1">
          <a:blip r:embed="rId4">
            <a:alphaModFix/>
          </a:blip>
          <a:srcRect/>
          <a:stretch/>
        </p:blipFill>
        <p:spPr>
          <a:xfrm>
            <a:off x="1219200" y="5029200"/>
            <a:ext cx="7017549" cy="803536"/>
          </a:xfrm>
          <a:prstGeom prst="rect">
            <a:avLst/>
          </a:prstGeom>
          <a:noFill/>
          <a:ln>
            <a:noFill/>
          </a:ln>
        </p:spPr>
      </p:pic>
      <p:pic>
        <p:nvPicPr>
          <p:cNvPr id="405" name="Google Shape;405;p35" descr="C:\Users\hp\Downloads\1679233880203.png"/>
          <p:cNvPicPr preferRelativeResize="0"/>
          <p:nvPr/>
        </p:nvPicPr>
        <p:blipFill rotWithShape="1">
          <a:blip r:embed="rId5">
            <a:alphaModFix/>
          </a:blip>
          <a:srcRect/>
          <a:stretch/>
        </p:blipFill>
        <p:spPr>
          <a:xfrm>
            <a:off x="5257800" y="2895600"/>
            <a:ext cx="1371600" cy="137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175" name="Google Shape;175;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Human behavior coming under the scope of collective behavior includes mobs, rumors, propaganda, public opinion, revolution, social movements etc. </a:t>
            </a:r>
            <a:endParaRPr/>
          </a:p>
          <a:p>
            <a:pPr marL="285750" lvl="0" indent="-285750" algn="l" rtl="0">
              <a:spcBef>
                <a:spcPts val="1240"/>
              </a:spcBef>
              <a:spcAft>
                <a:spcPts val="0"/>
              </a:spcAft>
              <a:buSzPts val="3680"/>
              <a:buNone/>
            </a:pPr>
            <a:endParaRPr sz="3200" b="1"/>
          </a:p>
        </p:txBody>
      </p:sp>
      <p:pic>
        <p:nvPicPr>
          <p:cNvPr id="176" name="Google Shape;176;p4"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Mob: </a:t>
            </a:r>
            <a:endParaRPr/>
          </a:p>
        </p:txBody>
      </p:sp>
      <p:sp>
        <p:nvSpPr>
          <p:cNvPr id="182" name="Google Shape;182;p5"/>
          <p:cNvSpPr txBox="1">
            <a:spLocks noGrp="1"/>
          </p:cNvSpPr>
          <p:nvPr>
            <p:ph type="body" idx="1"/>
          </p:nvPr>
        </p:nvSpPr>
        <p:spPr>
          <a:xfrm>
            <a:off x="1295400" y="22860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None/>
            </a:pPr>
            <a:r>
              <a:rPr lang="en-US" sz="2800" b="1"/>
              <a:t>‘Assembly of people around a common interest without any expectation or planning is called a mob”. </a:t>
            </a:r>
            <a:endParaRPr/>
          </a:p>
          <a:p>
            <a:pPr marL="285750" lvl="0" indent="-285750" algn="l" rtl="0">
              <a:spcBef>
                <a:spcPts val="1160"/>
              </a:spcBef>
              <a:spcAft>
                <a:spcPts val="0"/>
              </a:spcAft>
              <a:buSzPts val="3220"/>
              <a:buNone/>
            </a:pPr>
            <a:endParaRPr sz="2800" b="1"/>
          </a:p>
          <a:p>
            <a:pPr marL="285750" lvl="0" indent="-285750" algn="l" rtl="0">
              <a:spcBef>
                <a:spcPts val="1160"/>
              </a:spcBef>
              <a:spcAft>
                <a:spcPts val="0"/>
              </a:spcAft>
              <a:buSzPts val="3220"/>
              <a:buNone/>
            </a:pPr>
            <a:r>
              <a:rPr lang="en-US" sz="2800" b="1"/>
              <a:t> The mob is a temporary assembly of people which responds to a particular provocation. </a:t>
            </a:r>
            <a:endParaRPr/>
          </a:p>
          <a:p>
            <a:pPr marL="285750" lvl="0" indent="-285750" algn="l" rtl="0">
              <a:spcBef>
                <a:spcPts val="1160"/>
              </a:spcBef>
              <a:spcAft>
                <a:spcPts val="0"/>
              </a:spcAft>
              <a:buSzPts val="3220"/>
              <a:buNone/>
            </a:pPr>
            <a:r>
              <a:rPr lang="en-US" sz="2800" b="1"/>
              <a:t> For ex: a group of people assembled near a theatre to buy tickets, an assembly of people around an accident scene. Etc. </a:t>
            </a:r>
            <a:endParaRPr/>
          </a:p>
          <a:p>
            <a:pPr marL="285750" lvl="0" indent="-285750" algn="l" rtl="0">
              <a:spcBef>
                <a:spcPts val="1160"/>
              </a:spcBef>
              <a:spcAft>
                <a:spcPts val="0"/>
              </a:spcAft>
              <a:buSzPts val="3220"/>
              <a:buNone/>
            </a:pPr>
            <a:endParaRPr sz="2800" b="1"/>
          </a:p>
        </p:txBody>
      </p:sp>
      <p:pic>
        <p:nvPicPr>
          <p:cNvPr id="183" name="Google Shape;183;p5" descr="C:\Users\hp\AppData\Local\Microsoft\Windows\INetCache\IE\8V6VLVQE\mob-2[1].jpg"/>
          <p:cNvPicPr preferRelativeResize="0"/>
          <p:nvPr/>
        </p:nvPicPr>
        <p:blipFill rotWithShape="1">
          <a:blip r:embed="rId3">
            <a:alphaModFix/>
          </a:blip>
          <a:srcRect/>
          <a:stretch/>
        </p:blipFill>
        <p:spPr>
          <a:xfrm>
            <a:off x="8077200" y="685800"/>
            <a:ext cx="3276600" cy="17202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C:\Users\hp\AppData\Local\Microsoft\Windows\INetCache\IE\ZWAX6X1C\2017-04-10-07-10-35[1].jpg"/>
          <p:cNvPicPr preferRelativeResize="0"/>
          <p:nvPr/>
        </p:nvPicPr>
        <p:blipFill rotWithShape="1">
          <a:blip r:embed="rId3">
            <a:alphaModFix/>
          </a:blip>
          <a:srcRect/>
          <a:stretch/>
        </p:blipFill>
        <p:spPr>
          <a:xfrm>
            <a:off x="685800" y="685799"/>
            <a:ext cx="5410200" cy="3606041"/>
          </a:xfrm>
          <a:prstGeom prst="rect">
            <a:avLst/>
          </a:prstGeom>
          <a:noFill/>
          <a:ln>
            <a:noFill/>
          </a:ln>
        </p:spPr>
      </p:pic>
      <p:pic>
        <p:nvPicPr>
          <p:cNvPr id="189" name="Google Shape;189;p6" descr="C:\Users\hp\AppData\Local\Microsoft\Windows\INetCache\IE\3YV9JXY0\railway_queue[1].jpg"/>
          <p:cNvPicPr preferRelativeResize="0"/>
          <p:nvPr/>
        </p:nvPicPr>
        <p:blipFill rotWithShape="1">
          <a:blip r:embed="rId4">
            <a:alphaModFix/>
          </a:blip>
          <a:srcRect/>
          <a:stretch/>
        </p:blipFill>
        <p:spPr>
          <a:xfrm>
            <a:off x="6858000" y="2438400"/>
            <a:ext cx="4736757" cy="373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body" idx="1"/>
          </p:nvPr>
        </p:nvSpPr>
        <p:spPr>
          <a:xfrm>
            <a:off x="1219200" y="685800"/>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Mob is a temporary assembly of people. In this, people assemble at a specific place. </a:t>
            </a:r>
            <a:endParaRPr/>
          </a:p>
          <a:p>
            <a:pPr marL="285750" lvl="0" indent="-285750" algn="l" rtl="0">
              <a:spcBef>
                <a:spcPts val="1240"/>
              </a:spcBef>
              <a:spcAft>
                <a:spcPts val="0"/>
              </a:spcAft>
              <a:buSzPts val="3680"/>
              <a:buNone/>
            </a:pPr>
            <a:r>
              <a:rPr lang="en-US" sz="3200" b="1"/>
              <a:t> Members of a mob are influenced very easily by mutual feelings, opinions and acts. </a:t>
            </a:r>
            <a:endParaRPr/>
          </a:p>
          <a:p>
            <a:pPr marL="285750" lvl="0" indent="-285750" algn="l" rtl="0">
              <a:spcBef>
                <a:spcPts val="1240"/>
              </a:spcBef>
              <a:spcAft>
                <a:spcPts val="0"/>
              </a:spcAft>
              <a:buSzPts val="3680"/>
              <a:buNone/>
            </a:pPr>
            <a:r>
              <a:rPr lang="en-US" sz="3200" b="1"/>
              <a:t> There is a possibility of display of suppressed feelings. </a:t>
            </a:r>
            <a:endParaRPr/>
          </a:p>
          <a:p>
            <a:pPr marL="285750" lvl="0" indent="-285750" algn="l" rtl="0">
              <a:spcBef>
                <a:spcPts val="1240"/>
              </a:spcBef>
              <a:spcAft>
                <a:spcPts val="0"/>
              </a:spcAft>
              <a:buSzPts val="3680"/>
              <a:buNone/>
            </a:pPr>
            <a:r>
              <a:rPr lang="en-US" sz="3200" b="1"/>
              <a:t> Sometimes such displays assume violent form </a:t>
            </a:r>
            <a:endParaRPr/>
          </a:p>
          <a:p>
            <a:pPr marL="285750" lvl="0" indent="-285750" algn="l" rtl="0">
              <a:spcBef>
                <a:spcPts val="1240"/>
              </a:spcBef>
              <a:spcAft>
                <a:spcPts val="0"/>
              </a:spcAft>
              <a:buSzPts val="3680"/>
              <a:buNone/>
            </a:pPr>
            <a:endParaRPr sz="3200" b="1"/>
          </a:p>
        </p:txBody>
      </p:sp>
      <p:pic>
        <p:nvPicPr>
          <p:cNvPr id="195" name="Google Shape;195;p7"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Influence of mob. </a:t>
            </a:r>
            <a:endParaRPr/>
          </a:p>
        </p:txBody>
      </p:sp>
      <p:sp>
        <p:nvSpPr>
          <p:cNvPr id="201" name="Google Shape;201;p8"/>
          <p:cNvSpPr txBox="1">
            <a:spLocks noGrp="1"/>
          </p:cNvSpPr>
          <p:nvPr>
            <p:ph type="body" idx="1"/>
          </p:nvPr>
        </p:nvSpPr>
        <p:spPr>
          <a:xfrm>
            <a:off x="1295400" y="2057400"/>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Uncontrolled acts of the members of a mob often indicate the shortcomings of the society. </a:t>
            </a:r>
            <a:endParaRPr/>
          </a:p>
          <a:p>
            <a:pPr marL="285750" lvl="0" indent="-285750" algn="l" rtl="0">
              <a:spcBef>
                <a:spcPts val="1240"/>
              </a:spcBef>
              <a:spcAft>
                <a:spcPts val="0"/>
              </a:spcAft>
              <a:buSzPts val="3680"/>
              <a:buNone/>
            </a:pPr>
            <a:r>
              <a:rPr lang="en-US" sz="3200" b="1"/>
              <a:t> Sometimes, they express the frustration towards the working of social organizations </a:t>
            </a:r>
            <a:endParaRPr/>
          </a:p>
          <a:p>
            <a:pPr marL="285750" lvl="0" indent="-285750" algn="l" rtl="0">
              <a:spcBef>
                <a:spcPts val="1240"/>
              </a:spcBef>
              <a:spcAft>
                <a:spcPts val="0"/>
              </a:spcAft>
              <a:buSzPts val="3680"/>
              <a:buNone/>
            </a:pPr>
            <a:endParaRPr sz="3200" b="1"/>
          </a:p>
        </p:txBody>
      </p:sp>
      <p:pic>
        <p:nvPicPr>
          <p:cNvPr id="202" name="Google Shape;202;p8" descr="C:\Users\hp\Downloads\1679233880203.png"/>
          <p:cNvPicPr preferRelativeResize="0"/>
          <p:nvPr/>
        </p:nvPicPr>
        <p:blipFill rotWithShape="1">
          <a:blip r:embed="rId3">
            <a:alphaModFix/>
          </a:blip>
          <a:srcRect/>
          <a:stretch/>
        </p:blipFill>
        <p:spPr>
          <a:xfrm>
            <a:off x="10363200" y="5181600"/>
            <a:ext cx="1066800" cy="106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08" name="Google Shape;208;p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680"/>
              <a:buNone/>
            </a:pPr>
            <a:endParaRPr sz="3200" b="1"/>
          </a:p>
          <a:p>
            <a:pPr marL="285750" lvl="0" indent="-285750" algn="l" rtl="0">
              <a:spcBef>
                <a:spcPts val="1240"/>
              </a:spcBef>
              <a:spcAft>
                <a:spcPts val="0"/>
              </a:spcAft>
              <a:buSzPts val="3680"/>
              <a:buNone/>
            </a:pPr>
            <a:r>
              <a:rPr lang="en-US" sz="3200" b="1"/>
              <a:t> They represent the people’s dissatisfaction about the government’s projects, attitude and specific programs. </a:t>
            </a:r>
            <a:endParaRPr/>
          </a:p>
          <a:p>
            <a:pPr marL="285750" lvl="0" indent="-285750" algn="l" rtl="0">
              <a:spcBef>
                <a:spcPts val="1240"/>
              </a:spcBef>
              <a:spcAft>
                <a:spcPts val="0"/>
              </a:spcAft>
              <a:buSzPts val="3680"/>
              <a:buNone/>
            </a:pPr>
            <a:r>
              <a:rPr lang="en-US" sz="3200" b="1"/>
              <a:t> It becomes necessary to use police force, security forces, military help etc </a:t>
            </a:r>
            <a:endParaRPr/>
          </a:p>
          <a:p>
            <a:pPr marL="285750" lvl="0" indent="-285750" algn="l" rtl="0">
              <a:spcBef>
                <a:spcPts val="1240"/>
              </a:spcBef>
              <a:spcAft>
                <a:spcPts val="0"/>
              </a:spcAft>
              <a:buSzPts val="3680"/>
              <a:buNone/>
            </a:pPr>
            <a:endParaRPr sz="3200" b="1"/>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1270</Words>
  <PresentationFormat>Custom</PresentationFormat>
  <Paragraphs>132</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Garamond</vt:lpstr>
      <vt:lpstr>Organic</vt:lpstr>
      <vt:lpstr>COLLECTIVE BEHAVIOUR AND PROTEST</vt:lpstr>
      <vt:lpstr>In this chapter we will study </vt:lpstr>
      <vt:lpstr>Slide 3</vt:lpstr>
      <vt:lpstr>Slide 4</vt:lpstr>
      <vt:lpstr>Mob: </vt:lpstr>
      <vt:lpstr>Slide 6</vt:lpstr>
      <vt:lpstr>Slide 7</vt:lpstr>
      <vt:lpstr>Influence of mob. </vt:lpstr>
      <vt:lpstr>Slide 9</vt:lpstr>
      <vt:lpstr>Riots: </vt:lpstr>
      <vt:lpstr>Nature of Riots </vt:lpstr>
      <vt:lpstr>Slide 12</vt:lpstr>
      <vt:lpstr>Slide 13</vt:lpstr>
      <vt:lpstr>Slide 14</vt:lpstr>
      <vt:lpstr>Environmental movements </vt:lpstr>
      <vt:lpstr>Pollution posing a serious problem </vt:lpstr>
      <vt:lpstr>Slide 17</vt:lpstr>
      <vt:lpstr>Chipko movement 1974 </vt:lpstr>
      <vt:lpstr>Slide 19</vt:lpstr>
      <vt:lpstr>Slide 20</vt:lpstr>
      <vt:lpstr>Appiko movement 1983 </vt:lpstr>
      <vt:lpstr>Slide 22</vt:lpstr>
      <vt:lpstr>Narmada movement </vt:lpstr>
      <vt:lpstr>Slide 24</vt:lpstr>
      <vt:lpstr>Slide 25</vt:lpstr>
      <vt:lpstr>Silent valley movement </vt:lpstr>
      <vt:lpstr>Slide 27</vt:lpstr>
      <vt:lpstr>Movement against MRPL </vt:lpstr>
      <vt:lpstr> Agitation against Kaiga  </vt:lpstr>
      <vt:lpstr>Slide 30</vt:lpstr>
      <vt:lpstr>Women’s Movements</vt:lpstr>
      <vt:lpstr>Farmer’s Movement </vt:lpstr>
      <vt:lpstr>The peasant rebellion at Naaragunda in 1980</vt:lpstr>
      <vt:lpstr>Labour Movements</vt:lpstr>
      <vt:lpstr>Anti - Untouchability Movement</vt:lpstr>
      <vt:lpstr>Dr. B.R. Ambedkar’s thought and struggle the anti-untouchability movement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BEHAVIOUR AND PROTEST</dc:title>
  <dc:creator>Praveen Banakar</dc:creator>
  <cp:lastModifiedBy>hp</cp:lastModifiedBy>
  <cp:revision>1</cp:revision>
  <dcterms:created xsi:type="dcterms:W3CDTF">2023-02-27T13:47:24Z</dcterms:created>
  <dcterms:modified xsi:type="dcterms:W3CDTF">2024-06-15T06:34:46Z</dcterms:modified>
</cp:coreProperties>
</file>