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snapToObjects="1">
      <p:cViewPr varScale="1">
        <p:scale>
          <a:sx n="120" d="100"/>
          <a:sy n="120" d="100"/>
        </p:scale>
        <p:origin x="194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12/4/25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image" Target="../media/image1.jpg"/><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hyperlink" Target="http://DoViewPlanning.Org" TargetMode="Externa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
            <a:ext cx="8229600" cy="369332"/>
          </a:xfrm>
          <a:prstGeom prst="rect">
            <a:avLst/>
          </a:prstGeom>
          <a:noFill/>
        </p:spPr>
        <p:txBody>
          <a:bodyPr wrap="square" lIns="0" tIns="0" rIns="0" bIns="0">
            <a:spAutoFit/>
          </a:bodyPr>
          <a:lstStyle/>
          <a:p>
            <a:pPr algn="ctr">
              <a:defRPr sz="2400">
                <a:solidFill>
                  <a:srgbClr val="000000"/>
                </a:solidFill>
              </a:defRPr>
            </a:pPr>
            <a:r>
              <a:rPr dirty="0"/>
              <a:t>JPMorgan Chase </a:t>
            </a:r>
            <a:r>
              <a:rPr dirty="0">
                <a:hlinkClick r:id="" action="ppaction://hlinkshowjump?jump=lastslide">
                  <a:extLst>
                    <a:ext uri="{A12FA001-AC4F-418D-AE19-62706E023703}">
                      <ahyp:hlinkClr xmlns:ahyp="http://schemas.microsoft.com/office/drawing/2018/hyperlinkcolor" val="tx"/>
                    </a:ext>
                  </a:extLst>
                </a:hlinkClick>
              </a:rPr>
              <a:t>DoView</a:t>
            </a:r>
            <a:r>
              <a:rPr dirty="0"/>
              <a:t> Strategy Diagram</a:t>
            </a:r>
          </a:p>
        </p:txBody>
      </p:sp>
      <p:sp>
        <p:nvSpPr>
          <p:cNvPr id="3" name="Rectangle 2">
            <a:hlinkClick r:id="rId2" action="ppaction://hlinksldjump"/>
          </p:cNvPr>
          <p:cNvSpPr/>
          <p:nvPr/>
        </p:nvSpPr>
        <p:spPr>
          <a:xfrm>
            <a:off x="3582000" y="1267920"/>
            <a:ext cx="1980000" cy="72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Final Outcomes</a:t>
            </a:r>
          </a:p>
        </p:txBody>
      </p:sp>
      <p:sp>
        <p:nvSpPr>
          <p:cNvPr id="4" name="Rectangle 3"/>
          <p:cNvSpPr/>
          <p:nvPr/>
        </p:nvSpPr>
        <p:spPr>
          <a:xfrm>
            <a:off x="3582000" y="1267920"/>
            <a:ext cx="19800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242000" y="2309076"/>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648520"/>
            <a:ext cx="1980000" cy="7200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Client Franchise &amp; Lines of Business</a:t>
            </a:r>
          </a:p>
        </p:txBody>
      </p:sp>
      <p:sp>
        <p:nvSpPr>
          <p:cNvPr id="7" name="Rectangle 6">
            <a:hlinkClick r:id="rId4" action="ppaction://hlinksldjump"/>
          </p:cNvPr>
          <p:cNvSpPr/>
          <p:nvPr/>
        </p:nvSpPr>
        <p:spPr>
          <a:xfrm>
            <a:off x="3582000" y="2648520"/>
            <a:ext cx="1980000" cy="72000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Consumer &amp; Community Banking</a:t>
            </a:r>
          </a:p>
        </p:txBody>
      </p:sp>
      <p:sp>
        <p:nvSpPr>
          <p:cNvPr id="8" name="Rectangle 7">
            <a:hlinkClick r:id="rId5" action="ppaction://hlinksldjump"/>
          </p:cNvPr>
          <p:cNvSpPr/>
          <p:nvPr/>
        </p:nvSpPr>
        <p:spPr>
          <a:xfrm>
            <a:off x="5922000" y="2648520"/>
            <a:ext cx="1980000" cy="72000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Corporate &amp; Investment Bank and Commercial Banking</a:t>
            </a:r>
          </a:p>
        </p:txBody>
      </p:sp>
      <p:sp>
        <p:nvSpPr>
          <p:cNvPr id="9" name="Rectangle 8">
            <a:hlinkClick r:id="rId6" action="ppaction://hlinksldjump"/>
          </p:cNvPr>
          <p:cNvSpPr/>
          <p:nvPr/>
        </p:nvSpPr>
        <p:spPr>
          <a:xfrm>
            <a:off x="1242000" y="3800520"/>
            <a:ext cx="1980000" cy="7200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Asset &amp; Wealth Management and Private Bank</a:t>
            </a:r>
          </a:p>
        </p:txBody>
      </p:sp>
      <p:sp>
        <p:nvSpPr>
          <p:cNvPr id="10" name="Rectangle 9">
            <a:hlinkClick r:id="rId7" action="ppaction://hlinksldjump"/>
          </p:cNvPr>
          <p:cNvSpPr/>
          <p:nvPr/>
        </p:nvSpPr>
        <p:spPr>
          <a:xfrm>
            <a:off x="3582000" y="3800520"/>
            <a:ext cx="1980000" cy="72000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Technology, Data and AI Platform</a:t>
            </a:r>
          </a:p>
        </p:txBody>
      </p:sp>
      <p:sp>
        <p:nvSpPr>
          <p:cNvPr id="11" name="Rectangle 10">
            <a:hlinkClick r:id="rId8" action="ppaction://hlinksldjump"/>
          </p:cNvPr>
          <p:cNvSpPr/>
          <p:nvPr/>
        </p:nvSpPr>
        <p:spPr>
          <a:xfrm>
            <a:off x="5922000" y="3800520"/>
            <a:ext cx="1980000" cy="72000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Risk, Capital, Regulation and Control Environment</a:t>
            </a:r>
          </a:p>
        </p:txBody>
      </p:sp>
      <p:sp>
        <p:nvSpPr>
          <p:cNvPr id="12" name="Rectangle 11">
            <a:hlinkClick r:id="rId9" action="ppaction://hlinksldjump"/>
          </p:cNvPr>
          <p:cNvSpPr/>
          <p:nvPr/>
        </p:nvSpPr>
        <p:spPr>
          <a:xfrm>
            <a:off x="1242000" y="4952520"/>
            <a:ext cx="1980000" cy="72000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People, Culture, Governance and Sustainability</a:t>
            </a:r>
          </a:p>
        </p:txBody>
      </p:sp>
      <p:sp>
        <p:nvSpPr>
          <p:cNvPr id="13" name="Rectangle 12">
            <a:hlinkClick r:id="rId10" action="ppaction://hlinksldjump"/>
          </p:cNvPr>
          <p:cNvSpPr/>
          <p:nvPr/>
        </p:nvSpPr>
        <p:spPr>
          <a:xfrm>
            <a:off x="5922000" y="4952520"/>
            <a:ext cx="1980000" cy="72000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Comparative Advantage and Moat</a:t>
            </a:r>
          </a:p>
        </p:txBody>
      </p:sp>
      <p:sp>
        <p:nvSpPr>
          <p:cNvPr id="14" name="TextBox 13"/>
          <p:cNvSpPr txBox="1"/>
          <p:nvPr/>
        </p:nvSpPr>
        <p:spPr>
          <a:xfrm>
            <a:off x="790224" y="6537960"/>
            <a:ext cx="8079456"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lang="en-AU" dirty="0"/>
              <a:t> /a035</a:t>
            </a:r>
            <a:r>
              <a:rPr dirty="0"/>
              <a:t> 2025-11-18 20:40</a:t>
            </a:r>
          </a:p>
        </p:txBody>
      </p:sp>
      <p:sp>
        <p:nvSpPr>
          <p:cNvPr id="15" name="TextBox 1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11"/>
              </a:rPr>
              <a:t>DoViewPlanning.Org</a:t>
            </a:r>
          </a:p>
        </p:txBody>
      </p:sp>
      <p:sp>
        <p:nvSpPr>
          <p:cNvPr id="16" name="TextBox 15"/>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pic>
        <p:nvPicPr>
          <p:cNvPr id="17" name="Google Shape;369;p12" title="Doview new.jpeg">
            <a:extLst>
              <a:ext uri="{FF2B5EF4-FFF2-40B4-BE49-F238E27FC236}">
                <a16:creationId xmlns:a16="http://schemas.microsoft.com/office/drawing/2014/main" id="{AC72C673-85A3-876F-A3F4-9E513D39E67E}"/>
              </a:ext>
            </a:extLst>
          </p:cNvPr>
          <p:cNvPicPr preferRelativeResize="0"/>
          <p:nvPr/>
        </p:nvPicPr>
        <p:blipFill>
          <a:blip r:embed="rId12">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Comparative Advantage and Moat</a:t>
            </a:r>
          </a:p>
        </p:txBody>
      </p:sp>
      <p:sp>
        <p:nvSpPr>
          <p:cNvPr id="4" name="TextBox 3"/>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5" name="Rectangle 4"/>
          <p:cNvSpPr/>
          <p:nvPr/>
        </p:nvSpPr>
        <p:spPr>
          <a:xfrm>
            <a:off x="320040" y="1802891"/>
            <a:ext cx="1225677" cy="1075944"/>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Universal banking model across retail, wholesale and asset management established</a:t>
            </a:r>
          </a:p>
        </p:txBody>
      </p:sp>
      <p:sp>
        <p:nvSpPr>
          <p:cNvPr id="6" name="Rectangle 5"/>
          <p:cNvSpPr/>
          <p:nvPr/>
        </p:nvSpPr>
        <p:spPr>
          <a:xfrm>
            <a:off x="320040" y="2951479"/>
            <a:ext cx="1225677"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Global footprint in key financial centers maintained</a:t>
            </a:r>
          </a:p>
        </p:txBody>
      </p:sp>
      <p:sp>
        <p:nvSpPr>
          <p:cNvPr id="7" name="Rectangle 6"/>
          <p:cNvSpPr/>
          <p:nvPr/>
        </p:nvSpPr>
        <p:spPr>
          <a:xfrm>
            <a:off x="320040" y="3934967"/>
            <a:ext cx="1225677"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Role as a systemically important financial institution managed responsibly</a:t>
            </a:r>
          </a:p>
        </p:txBody>
      </p:sp>
      <p:sp>
        <p:nvSpPr>
          <p:cNvPr id="8" name="Rectangle 7"/>
          <p:cNvSpPr/>
          <p:nvPr/>
        </p:nvSpPr>
        <p:spPr>
          <a:xfrm>
            <a:off x="320040" y="5286246"/>
            <a:ext cx="1225677"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Participation in key market, payments and clearing infrastructures secured</a:t>
            </a:r>
          </a:p>
        </p:txBody>
      </p:sp>
      <p:sp>
        <p:nvSpPr>
          <p:cNvPr id="9" name="Right Arrow 8"/>
          <p:cNvSpPr/>
          <p:nvPr/>
        </p:nvSpPr>
        <p:spPr>
          <a:xfrm>
            <a:off x="1774317" y="3707892"/>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176653" y="2073185"/>
            <a:ext cx="1302512" cy="59435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Industry-leading balance sheet scale maintained</a:t>
            </a:r>
          </a:p>
        </p:txBody>
      </p:sp>
      <p:sp>
        <p:nvSpPr>
          <p:cNvPr id="11" name="Rectangle 10"/>
          <p:cNvSpPr/>
          <p:nvPr/>
        </p:nvSpPr>
        <p:spPr>
          <a:xfrm>
            <a:off x="2176653" y="2807207"/>
            <a:ext cx="1302512" cy="1068832"/>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Revenue and earnings diversified across complementary lines of business achieved</a:t>
            </a:r>
          </a:p>
        </p:txBody>
      </p:sp>
      <p:sp>
        <p:nvSpPr>
          <p:cNvPr id="12" name="Rectangle 11"/>
          <p:cNvSpPr/>
          <p:nvPr/>
        </p:nvSpPr>
        <p:spPr>
          <a:xfrm>
            <a:off x="2176653" y="3967479"/>
            <a:ext cx="130251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Access to low-cost, stable funding from a broad deposit base secured</a:t>
            </a:r>
          </a:p>
        </p:txBody>
      </p:sp>
      <p:sp>
        <p:nvSpPr>
          <p:cNvPr id="13" name="Rectangle 12"/>
          <p:cNvSpPr/>
          <p:nvPr/>
        </p:nvSpPr>
        <p:spPr>
          <a:xfrm>
            <a:off x="2176653" y="4950967"/>
            <a:ext cx="130251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Risk diversification across sectors and geographies achieved</a:t>
            </a:r>
          </a:p>
        </p:txBody>
      </p:sp>
      <p:sp>
        <p:nvSpPr>
          <p:cNvPr id="14" name="Right Arrow 13"/>
          <p:cNvSpPr/>
          <p:nvPr/>
        </p:nvSpPr>
        <p:spPr>
          <a:xfrm>
            <a:off x="3707765" y="3707892"/>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4110101" y="1890466"/>
            <a:ext cx="115066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Large, recurring technology and AI investment sustained over time</a:t>
            </a:r>
          </a:p>
        </p:txBody>
      </p:sp>
      <p:sp>
        <p:nvSpPr>
          <p:cNvPr id="16" name="Rectangle 15"/>
          <p:cNvSpPr/>
          <p:nvPr/>
        </p:nvSpPr>
        <p:spPr>
          <a:xfrm>
            <a:off x="4110101" y="3057849"/>
            <a:ext cx="115066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Proprietary data assets accumulated across client segments and products</a:t>
            </a:r>
          </a:p>
        </p:txBody>
      </p:sp>
      <p:sp>
        <p:nvSpPr>
          <p:cNvPr id="17" name="Rectangle 16"/>
          <p:cNvSpPr/>
          <p:nvPr/>
        </p:nvSpPr>
        <p:spPr>
          <a:xfrm>
            <a:off x="4110101" y="4225232"/>
            <a:ext cx="1150662" cy="1627632"/>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Integrated platforms built for payments, markets, securities services and digital banking</a:t>
            </a:r>
          </a:p>
        </p:txBody>
      </p:sp>
      <p:sp>
        <p:nvSpPr>
          <p:cNvPr id="18" name="Right Arrow 17"/>
          <p:cNvSpPr/>
          <p:nvPr/>
        </p:nvSpPr>
        <p:spPr>
          <a:xfrm>
            <a:off x="5489363" y="3707892"/>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5891699" y="1905508"/>
            <a:ext cx="115066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Long-standing brand recognition in global financial markets strengthened</a:t>
            </a:r>
          </a:p>
        </p:txBody>
      </p:sp>
      <p:sp>
        <p:nvSpPr>
          <p:cNvPr id="20" name="Rectangle 19"/>
          <p:cNvSpPr/>
          <p:nvPr/>
        </p:nvSpPr>
        <p:spPr>
          <a:xfrm>
            <a:off x="5891699" y="3256787"/>
            <a:ext cx="115066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Deep, multi-product relationships with priority clients cultivated</a:t>
            </a:r>
          </a:p>
        </p:txBody>
      </p:sp>
      <p:sp>
        <p:nvSpPr>
          <p:cNvPr id="21" name="Rectangle 20"/>
          <p:cNvSpPr/>
          <p:nvPr/>
        </p:nvSpPr>
        <p:spPr>
          <a:xfrm>
            <a:off x="5891699" y="4424170"/>
            <a:ext cx="115066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Switching costs increased through integrated solutions and connectivity</a:t>
            </a:r>
          </a:p>
        </p:txBody>
      </p:sp>
      <p:sp>
        <p:nvSpPr>
          <p:cNvPr id="22" name="Right Arrow 21"/>
          <p:cNvSpPr/>
          <p:nvPr/>
        </p:nvSpPr>
        <p:spPr>
          <a:xfrm>
            <a:off x="7270961" y="3707892"/>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7673297" y="1813560"/>
            <a:ext cx="115066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Capital and liquidity strength used to invest through the cycle</a:t>
            </a:r>
          </a:p>
        </p:txBody>
      </p:sp>
      <p:sp>
        <p:nvSpPr>
          <p:cNvPr id="24" name="Rectangle 23"/>
          <p:cNvSpPr/>
          <p:nvPr/>
        </p:nvSpPr>
        <p:spPr>
          <a:xfrm>
            <a:off x="7673297" y="2980943"/>
            <a:ext cx="1150662" cy="1443736"/>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Selective acquisitions, partnerships and investments executed to enhance capabilities</a:t>
            </a:r>
          </a:p>
        </p:txBody>
      </p:sp>
      <p:sp>
        <p:nvSpPr>
          <p:cNvPr id="25" name="Rectangle 24"/>
          <p:cNvSpPr/>
          <p:nvPr/>
        </p:nvSpPr>
        <p:spPr>
          <a:xfrm>
            <a:off x="7673297" y="4516119"/>
            <a:ext cx="1150662"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Scale and efficiency advantages reinvested into service quality and economics</a:t>
            </a:r>
          </a:p>
        </p:txBody>
      </p:sp>
      <p:sp>
        <p:nvSpPr>
          <p:cNvPr id="26" name="TextBox 2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27" name="TextBox 2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8" name="Google Shape;369;p12" title="Doview new.jpeg">
            <a:extLst>
              <a:ext uri="{FF2B5EF4-FFF2-40B4-BE49-F238E27FC236}">
                <a16:creationId xmlns:a16="http://schemas.microsoft.com/office/drawing/2014/main" id="{6C9D8ACA-5324-0ABA-7E72-3DBD020E17CC}"/>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TextBox 2"/>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prioritizing outcomes, placing indicators next to the boxes they measure, aligning activities with outcomes, measuring performance, evaluating impact, and guiding improvement efforts.</a:t>
            </a:r>
            <a:br/>
            <a:br/>
            <a:r>
              <a:t>DoViews can also analyze any document that is being used to think strategically about taking action—it surfaces the implicit ‘This-Then’ claims. For example, a DoView of a scientific paper reveals its logical structure, making it easier to summarize and understand. DoViewing a document highlights its implications for action.</a:t>
            </a:r>
            <a:br/>
            <a:br/>
            <a:r>
              <a:t>To generate a DoView about anything, visit DoViewPlanning.Org for the free AI DoView Drawing Prompt (ChatGPT). DoViews are powerful for summarizing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8" name="Google Shape;369;p12" title="Doview new.jpeg">
            <a:extLst>
              <a:ext uri="{FF2B5EF4-FFF2-40B4-BE49-F238E27FC236}">
                <a16:creationId xmlns:a16="http://schemas.microsoft.com/office/drawing/2014/main" id="{D00A363D-E827-FEC5-1C1C-A3A84E84762C}"/>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6" name="Rectangle 5"/>
          <p:cNvSpPr/>
          <p:nvPr/>
        </p:nvSpPr>
        <p:spPr>
          <a:xfrm>
            <a:off x="685800" y="1756392"/>
            <a:ext cx="7772400" cy="420911"/>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Client financial needs met responsibly across cycles</a:t>
            </a:r>
          </a:p>
        </p:txBody>
      </p:sp>
      <p:sp>
        <p:nvSpPr>
          <p:cNvPr id="7" name="Rectangle 6"/>
          <p:cNvSpPr/>
          <p:nvPr/>
        </p:nvSpPr>
        <p:spPr>
          <a:xfrm>
            <a:off x="685800" y="1756392"/>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378183"/>
            <a:ext cx="7772400" cy="420911"/>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a:solidFill>
                  <a:srgbClr val="000000"/>
                </a:solidFill>
                <a:latin typeface="Calibri"/>
              </a:rPr>
              <a:t>Shareholder value created sustainably over the long term</a:t>
            </a:r>
          </a:p>
        </p:txBody>
      </p:sp>
      <p:sp>
        <p:nvSpPr>
          <p:cNvPr id="9" name="Rectangle 8"/>
          <p:cNvSpPr/>
          <p:nvPr/>
        </p:nvSpPr>
        <p:spPr>
          <a:xfrm>
            <a:off x="685800" y="2378183"/>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3091414"/>
            <a:ext cx="7772400" cy="38376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Franchise resilience maintained across stress scenarios</a:t>
            </a:r>
          </a:p>
        </p:txBody>
      </p:sp>
      <p:sp>
        <p:nvSpPr>
          <p:cNvPr id="11" name="Rectangle 10"/>
          <p:cNvSpPr/>
          <p:nvPr/>
        </p:nvSpPr>
        <p:spPr>
          <a:xfrm>
            <a:off x="685800" y="3014225"/>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5800" y="3784297"/>
            <a:ext cx="7772400" cy="438617"/>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Role as a systemically important financial institution managed prudently</a:t>
            </a:r>
          </a:p>
        </p:txBody>
      </p:sp>
      <p:sp>
        <p:nvSpPr>
          <p:cNvPr id="16" name="Rectangle 15"/>
          <p:cNvSpPr/>
          <p:nvPr/>
        </p:nvSpPr>
        <p:spPr>
          <a:xfrm>
            <a:off x="685800" y="4501661"/>
            <a:ext cx="7772400" cy="430062"/>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Support for efficient global capital allocation delivered</a:t>
            </a:r>
          </a:p>
        </p:txBody>
      </p:sp>
      <p:sp>
        <p:nvSpPr>
          <p:cNvPr id="17" name="Rectangle 16"/>
          <p:cNvSpPr/>
          <p:nvPr/>
        </p:nvSpPr>
        <p:spPr>
          <a:xfrm>
            <a:off x="685800" y="4501661"/>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85800" y="5229786"/>
            <a:ext cx="7772400" cy="503214"/>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600" b="0" dirty="0">
                <a:solidFill>
                  <a:srgbClr val="000000"/>
                </a:solidFill>
                <a:latin typeface="Calibri"/>
              </a:rPr>
              <a:t>Contribution to inclusive economic growth and community wellbeing increased</a:t>
            </a:r>
          </a:p>
        </p:txBody>
      </p:sp>
      <p:sp>
        <p:nvSpPr>
          <p:cNvPr id="19" name="Rectangle 18"/>
          <p:cNvSpPr/>
          <p:nvPr/>
        </p:nvSpPr>
        <p:spPr>
          <a:xfrm>
            <a:off x="685800" y="3781098"/>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Rectangle 21">
            <a:extLst>
              <a:ext uri="{FF2B5EF4-FFF2-40B4-BE49-F238E27FC236}">
                <a16:creationId xmlns:a16="http://schemas.microsoft.com/office/drawing/2014/main" id="{7F6726C2-1C68-2893-1505-A88F35188636}"/>
              </a:ext>
            </a:extLst>
          </p:cNvPr>
          <p:cNvSpPr/>
          <p:nvPr/>
        </p:nvSpPr>
        <p:spPr>
          <a:xfrm>
            <a:off x="685800" y="5238889"/>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3" name="Google Shape;369;p12" title="Doview new.jpeg">
            <a:extLst>
              <a:ext uri="{FF2B5EF4-FFF2-40B4-BE49-F238E27FC236}">
                <a16:creationId xmlns:a16="http://schemas.microsoft.com/office/drawing/2014/main" id="{9766600B-27AA-3610-0F7A-F6DE1BE61771}"/>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Client Franchise &amp; Lines of Business</a:t>
            </a:r>
          </a:p>
        </p:txBody>
      </p:sp>
      <p:sp>
        <p:nvSpPr>
          <p:cNvPr id="4" name="TextBox 3"/>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5" name="Rectangle 4"/>
          <p:cNvSpPr/>
          <p:nvPr/>
        </p:nvSpPr>
        <p:spPr>
          <a:xfrm>
            <a:off x="685800" y="1600200"/>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Universal banking strategy across client types articulated</a:t>
            </a:r>
          </a:p>
        </p:txBody>
      </p:sp>
      <p:sp>
        <p:nvSpPr>
          <p:cNvPr id="6" name="Rectangle 5"/>
          <p:cNvSpPr/>
          <p:nvPr/>
        </p:nvSpPr>
        <p:spPr>
          <a:xfrm>
            <a:off x="685800" y="2620264"/>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Complementary lines of business defined and governed</a:t>
            </a:r>
          </a:p>
        </p:txBody>
      </p:sp>
      <p:sp>
        <p:nvSpPr>
          <p:cNvPr id="7" name="Rectangle 6"/>
          <p:cNvSpPr/>
          <p:nvPr/>
        </p:nvSpPr>
        <p:spPr>
          <a:xfrm>
            <a:off x="685800" y="3525520"/>
            <a:ext cx="1291590"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Priority client segments across retail, corporate, institutional and wealth identified</a:t>
            </a:r>
          </a:p>
        </p:txBody>
      </p:sp>
      <p:sp>
        <p:nvSpPr>
          <p:cNvPr id="8" name="Rectangle 7"/>
          <p:cNvSpPr/>
          <p:nvPr/>
        </p:nvSpPr>
        <p:spPr>
          <a:xfrm>
            <a:off x="685800" y="4913375"/>
            <a:ext cx="1291590"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Geographic footprint focused on key markets and corridors clarified</a:t>
            </a:r>
          </a:p>
        </p:txBody>
      </p:sp>
      <p:sp>
        <p:nvSpPr>
          <p:cNvPr id="9" name="Right Arrow 8"/>
          <p:cNvSpPr/>
          <p:nvPr/>
        </p:nvSpPr>
        <p:spPr>
          <a:xfrm>
            <a:off x="229743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846070" y="1634744"/>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Shared firmwide client taxonomy and single-client view implemented</a:t>
            </a:r>
          </a:p>
        </p:txBody>
      </p:sp>
      <p:sp>
        <p:nvSpPr>
          <p:cNvPr id="11" name="Rectangle 10"/>
          <p:cNvSpPr/>
          <p:nvPr/>
        </p:nvSpPr>
        <p:spPr>
          <a:xfrm>
            <a:off x="2846070" y="2654808"/>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Cross-line referral and collaboration pathways established</a:t>
            </a:r>
          </a:p>
        </p:txBody>
      </p:sp>
      <p:sp>
        <p:nvSpPr>
          <p:cNvPr id="12" name="Rectangle 11"/>
          <p:cNvSpPr/>
          <p:nvPr/>
        </p:nvSpPr>
        <p:spPr>
          <a:xfrm>
            <a:off x="2846070" y="3674872"/>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Common product and servicing platforms leveraged across businesses</a:t>
            </a:r>
          </a:p>
        </p:txBody>
      </p:sp>
      <p:sp>
        <p:nvSpPr>
          <p:cNvPr id="13" name="Rectangle 12"/>
          <p:cNvSpPr/>
          <p:nvPr/>
        </p:nvSpPr>
        <p:spPr>
          <a:xfrm>
            <a:off x="2846070" y="4694936"/>
            <a:ext cx="1291590"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Firmwide pricing and profitability guardrails aligned across businesses implemented</a:t>
            </a:r>
          </a:p>
        </p:txBody>
      </p:sp>
      <p:sp>
        <p:nvSpPr>
          <p:cNvPr id="14" name="Right Arrow 13"/>
          <p:cNvSpPr/>
          <p:nvPr/>
        </p:nvSpPr>
        <p:spPr>
          <a:xfrm>
            <a:off x="445770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5006340" y="2896108"/>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Revenue diversification across interest and fee-based streams achieved</a:t>
            </a:r>
          </a:p>
        </p:txBody>
      </p:sp>
      <p:sp>
        <p:nvSpPr>
          <p:cNvPr id="16" name="Rectangle 15"/>
          <p:cNvSpPr/>
          <p:nvPr/>
        </p:nvSpPr>
        <p:spPr>
          <a:xfrm>
            <a:off x="5006340" y="3916172"/>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Earnings diversification across business lines maintained</a:t>
            </a:r>
          </a:p>
        </p:txBody>
      </p:sp>
      <p:sp>
        <p:nvSpPr>
          <p:cNvPr id="17" name="Right Arrow 16"/>
          <p:cNvSpPr/>
          <p:nvPr/>
        </p:nvSpPr>
        <p:spPr>
          <a:xfrm>
            <a:off x="661797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7166610" y="2294128"/>
            <a:ext cx="1291590"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Capital and liquidity allocation across lines of business optimized</a:t>
            </a:r>
          </a:p>
        </p:txBody>
      </p:sp>
      <p:sp>
        <p:nvSpPr>
          <p:cNvPr id="19" name="Rectangle 18"/>
          <p:cNvSpPr/>
          <p:nvPr/>
        </p:nvSpPr>
        <p:spPr>
          <a:xfrm>
            <a:off x="7166610" y="3498087"/>
            <a:ext cx="1291590"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Client lifetime relationships deepened across multiple products</a:t>
            </a:r>
          </a:p>
        </p:txBody>
      </p:sp>
      <p:sp>
        <p:nvSpPr>
          <p:cNvPr id="20" name="Rectangle 19"/>
          <p:cNvSpPr/>
          <p:nvPr/>
        </p:nvSpPr>
        <p:spPr>
          <a:xfrm>
            <a:off x="7166610" y="4518151"/>
            <a:ext cx="1291590" cy="77724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Firmwide share of wallet with priority clients increased</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3" name="Google Shape;369;p12" title="Doview new.jpeg">
            <a:extLst>
              <a:ext uri="{FF2B5EF4-FFF2-40B4-BE49-F238E27FC236}">
                <a16:creationId xmlns:a16="http://schemas.microsoft.com/office/drawing/2014/main" id="{198CE0B6-454B-199D-2132-7AD640349E10}"/>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Consumer &amp; Community Banking</a:t>
            </a:r>
          </a:p>
        </p:txBody>
      </p:sp>
      <p:sp>
        <p:nvSpPr>
          <p:cNvPr id="4" name="TextBox 3"/>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5" name="Rectangle 4"/>
          <p:cNvSpPr/>
          <p:nvPr/>
        </p:nvSpPr>
        <p:spPr>
          <a:xfrm>
            <a:off x="339953" y="2273300"/>
            <a:ext cx="1159459"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Scale retail branch and ATM network maintained in key U.S. markets</a:t>
            </a:r>
          </a:p>
        </p:txBody>
      </p:sp>
      <p:sp>
        <p:nvSpPr>
          <p:cNvPr id="6" name="Rectangle 5"/>
          <p:cNvSpPr/>
          <p:nvPr/>
        </p:nvSpPr>
        <p:spPr>
          <a:xfrm>
            <a:off x="339953" y="3440683"/>
            <a:ext cx="1159459"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Digital and mobile channels enhanced for widespread adoption</a:t>
            </a:r>
          </a:p>
        </p:txBody>
      </p:sp>
      <p:sp>
        <p:nvSpPr>
          <p:cNvPr id="7" name="Rectangle 6"/>
          <p:cNvSpPr/>
          <p:nvPr/>
        </p:nvSpPr>
        <p:spPr>
          <a:xfrm>
            <a:off x="339953" y="4424171"/>
            <a:ext cx="1159459"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Consumer behaviors and financial needs analyzed by segment</a:t>
            </a:r>
          </a:p>
        </p:txBody>
      </p:sp>
      <p:sp>
        <p:nvSpPr>
          <p:cNvPr id="8" name="Right Arrow 7"/>
          <p:cNvSpPr/>
          <p:nvPr/>
        </p:nvSpPr>
        <p:spPr>
          <a:xfrm>
            <a:off x="1728012" y="3707892"/>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130348" y="1822450"/>
            <a:ext cx="130251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Competitive deposit and lending products offered to households and small businesses</a:t>
            </a:r>
          </a:p>
        </p:txBody>
      </p:sp>
      <p:sp>
        <p:nvSpPr>
          <p:cNvPr id="10" name="Rectangle 9"/>
          <p:cNvSpPr/>
          <p:nvPr/>
        </p:nvSpPr>
        <p:spPr>
          <a:xfrm>
            <a:off x="2130348" y="3035810"/>
            <a:ext cx="1302512" cy="991612"/>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Card and payments solutions embedded into everyday spending patterns</a:t>
            </a:r>
          </a:p>
        </p:txBody>
      </p:sp>
      <p:sp>
        <p:nvSpPr>
          <p:cNvPr id="11" name="Rectangle 10"/>
          <p:cNvSpPr/>
          <p:nvPr/>
        </p:nvSpPr>
        <p:spPr>
          <a:xfrm>
            <a:off x="2130348" y="4118862"/>
            <a:ext cx="1302512"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Segment-specific marketing and rewards campaigns executed</a:t>
            </a:r>
          </a:p>
        </p:txBody>
      </p:sp>
      <p:sp>
        <p:nvSpPr>
          <p:cNvPr id="12" name="Rectangle 11"/>
          <p:cNvSpPr/>
          <p:nvPr/>
        </p:nvSpPr>
        <p:spPr>
          <a:xfrm>
            <a:off x="2130348" y="5102350"/>
            <a:ext cx="1302512"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Pricing and rewards structures adjusted based on customer response</a:t>
            </a:r>
          </a:p>
        </p:txBody>
      </p:sp>
      <p:sp>
        <p:nvSpPr>
          <p:cNvPr id="13" name="Right Arrow 12"/>
          <p:cNvSpPr/>
          <p:nvPr/>
        </p:nvSpPr>
        <p:spPr>
          <a:xfrm>
            <a:off x="3661460" y="3707892"/>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063796" y="2181352"/>
            <a:ext cx="1159459"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Customer service quality improved across physical and digital channels</a:t>
            </a:r>
          </a:p>
        </p:txBody>
      </p:sp>
      <p:sp>
        <p:nvSpPr>
          <p:cNvPr id="15" name="Rectangle 14"/>
          <p:cNvSpPr/>
          <p:nvPr/>
        </p:nvSpPr>
        <p:spPr>
          <a:xfrm>
            <a:off x="4063796" y="3348735"/>
            <a:ext cx="1159459"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Credit underwriting standards enforced consistently through cycles</a:t>
            </a:r>
          </a:p>
        </p:txBody>
      </p:sp>
      <p:sp>
        <p:nvSpPr>
          <p:cNvPr id="16" name="Rectangle 15"/>
          <p:cNvSpPr/>
          <p:nvPr/>
        </p:nvSpPr>
        <p:spPr>
          <a:xfrm>
            <a:off x="4063796" y="4516118"/>
            <a:ext cx="1159459"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Fraud, cyber and operational protections for retail clients strengthened</a:t>
            </a:r>
          </a:p>
        </p:txBody>
      </p:sp>
      <p:sp>
        <p:nvSpPr>
          <p:cNvPr id="17" name="Right Arrow 16"/>
          <p:cNvSpPr/>
          <p:nvPr/>
        </p:nvSpPr>
        <p:spPr>
          <a:xfrm>
            <a:off x="5451856" y="3707892"/>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854192" y="1600200"/>
            <a:ext cx="1159459"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Low-cost core deposits grown to support firmwide funding</a:t>
            </a:r>
          </a:p>
        </p:txBody>
      </p:sp>
      <p:sp>
        <p:nvSpPr>
          <p:cNvPr id="19" name="Rectangle 18"/>
          <p:cNvSpPr/>
          <p:nvPr/>
        </p:nvSpPr>
        <p:spPr>
          <a:xfrm>
            <a:off x="5854192" y="2583688"/>
            <a:ext cx="1159459"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Consumer portfolio mix tuned for risk-adjusted return and growth</a:t>
            </a:r>
          </a:p>
        </p:txBody>
      </p:sp>
      <p:sp>
        <p:nvSpPr>
          <p:cNvPr id="20" name="Rectangle 19"/>
          <p:cNvSpPr/>
          <p:nvPr/>
        </p:nvSpPr>
        <p:spPr>
          <a:xfrm>
            <a:off x="5854192" y="3567176"/>
            <a:ext cx="1159459"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Net interest margin for consumer portfolios managed across interest-rate cycles</a:t>
            </a:r>
          </a:p>
        </p:txBody>
      </p:sp>
      <p:sp>
        <p:nvSpPr>
          <p:cNvPr id="21" name="Rectangle 20"/>
          <p:cNvSpPr/>
          <p:nvPr/>
        </p:nvSpPr>
        <p:spPr>
          <a:xfrm>
            <a:off x="5854191" y="4960864"/>
            <a:ext cx="1159459" cy="98348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Charge-off and loss expectations incorporated into portfolio steering</a:t>
            </a:r>
          </a:p>
        </p:txBody>
      </p:sp>
      <p:sp>
        <p:nvSpPr>
          <p:cNvPr id="22" name="Right Arrow 21"/>
          <p:cNvSpPr/>
          <p:nvPr/>
        </p:nvSpPr>
        <p:spPr>
          <a:xfrm>
            <a:off x="7242251" y="3707892"/>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7644587" y="2673096"/>
            <a:ext cx="1159459"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Access to banking in underserved communities expanded</a:t>
            </a:r>
          </a:p>
        </p:txBody>
      </p:sp>
      <p:sp>
        <p:nvSpPr>
          <p:cNvPr id="24" name="Rectangle 23"/>
          <p:cNvSpPr/>
          <p:nvPr/>
        </p:nvSpPr>
        <p:spPr>
          <a:xfrm>
            <a:off x="7644587" y="3656584"/>
            <a:ext cx="1159459"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Household financial health and inclusion supported through advice and tools</a:t>
            </a:r>
          </a:p>
        </p:txBody>
      </p:sp>
      <p:sp>
        <p:nvSpPr>
          <p:cNvPr id="25" name="TextBox 24"/>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26" name="TextBox 25"/>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7" name="Google Shape;369;p12" title="Doview new.jpeg">
            <a:extLst>
              <a:ext uri="{FF2B5EF4-FFF2-40B4-BE49-F238E27FC236}">
                <a16:creationId xmlns:a16="http://schemas.microsoft.com/office/drawing/2014/main" id="{CFF25A2E-2833-6A1A-6CAE-A2B8BA6E96BD}"/>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Corporate &amp; Investment Bank and Commercial Banking</a:t>
            </a:r>
          </a:p>
        </p:txBody>
      </p:sp>
      <p:sp>
        <p:nvSpPr>
          <p:cNvPr id="4" name="TextBox 3"/>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5" name="Rectangle 4"/>
          <p:cNvSpPr/>
          <p:nvPr/>
        </p:nvSpPr>
        <p:spPr>
          <a:xfrm>
            <a:off x="411480" y="2583182"/>
            <a:ext cx="1483614" cy="766062"/>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Priority corporate, institutional and government client segments identified</a:t>
            </a:r>
          </a:p>
        </p:txBody>
      </p:sp>
      <p:sp>
        <p:nvSpPr>
          <p:cNvPr id="6" name="Rectangle 5"/>
          <p:cNvSpPr/>
          <p:nvPr/>
        </p:nvSpPr>
        <p:spPr>
          <a:xfrm>
            <a:off x="411480" y="3440683"/>
            <a:ext cx="1483614" cy="70815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Dedicated coverage teams aligned to client segments established</a:t>
            </a:r>
          </a:p>
        </p:txBody>
      </p:sp>
      <p:sp>
        <p:nvSpPr>
          <p:cNvPr id="7" name="Rectangle 6"/>
          <p:cNvSpPr/>
          <p:nvPr/>
        </p:nvSpPr>
        <p:spPr>
          <a:xfrm>
            <a:off x="411480" y="4240274"/>
            <a:ext cx="1483614"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Relationship strategies tailored by sector, size and geography developed</a:t>
            </a:r>
          </a:p>
        </p:txBody>
      </p:sp>
      <p:sp>
        <p:nvSpPr>
          <p:cNvPr id="8" name="Right Arrow 7"/>
          <p:cNvSpPr/>
          <p:nvPr/>
        </p:nvSpPr>
        <p:spPr>
          <a:xfrm>
            <a:off x="2178558"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690622" y="1965452"/>
            <a:ext cx="1483614"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Strategic advisory and capital markets capabilities integrated for clients</a:t>
            </a:r>
          </a:p>
        </p:txBody>
      </p:sp>
      <p:sp>
        <p:nvSpPr>
          <p:cNvPr id="10" name="Rectangle 9"/>
          <p:cNvSpPr/>
          <p:nvPr/>
        </p:nvSpPr>
        <p:spPr>
          <a:xfrm>
            <a:off x="2690622" y="2948940"/>
            <a:ext cx="1483614" cy="70815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Markets, securities services and liquidity solutions provided at scale</a:t>
            </a:r>
          </a:p>
        </p:txBody>
      </p:sp>
      <p:sp>
        <p:nvSpPr>
          <p:cNvPr id="11" name="Rectangle 10"/>
          <p:cNvSpPr/>
          <p:nvPr/>
        </p:nvSpPr>
        <p:spPr>
          <a:xfrm>
            <a:off x="2690622" y="3748531"/>
            <a:ext cx="1483614"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Treasury, payments and cash management platforms delivered for client cash flows</a:t>
            </a:r>
          </a:p>
        </p:txBody>
      </p:sp>
      <p:sp>
        <p:nvSpPr>
          <p:cNvPr id="12" name="Rectangle 11"/>
          <p:cNvSpPr/>
          <p:nvPr/>
        </p:nvSpPr>
        <p:spPr>
          <a:xfrm>
            <a:off x="2690622" y="4732019"/>
            <a:ext cx="1483614"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Commercial credit, equipment finance and real estate solutions made available</a:t>
            </a:r>
          </a:p>
        </p:txBody>
      </p:sp>
      <p:sp>
        <p:nvSpPr>
          <p:cNvPr id="13" name="Right Arrow 12"/>
          <p:cNvSpPr/>
          <p:nvPr/>
        </p:nvSpPr>
        <p:spPr>
          <a:xfrm>
            <a:off x="445770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969764" y="1873504"/>
            <a:ext cx="1483614"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Cross-border booking and infrastructure aligned to client flows implemented</a:t>
            </a:r>
          </a:p>
        </p:txBody>
      </p:sp>
      <p:sp>
        <p:nvSpPr>
          <p:cNvPr id="15" name="Rectangle 14"/>
          <p:cNvSpPr/>
          <p:nvPr/>
        </p:nvSpPr>
        <p:spPr>
          <a:xfrm>
            <a:off x="4969764" y="2856992"/>
            <a:ext cx="1483614"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Risk, collateral and margin management frameworks consistently applied</a:t>
            </a:r>
          </a:p>
        </p:txBody>
      </p:sp>
      <p:sp>
        <p:nvSpPr>
          <p:cNvPr id="16" name="Rectangle 15"/>
          <p:cNvSpPr/>
          <p:nvPr/>
        </p:nvSpPr>
        <p:spPr>
          <a:xfrm>
            <a:off x="4969764" y="4024375"/>
            <a:ext cx="1483614" cy="708151"/>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Client onboarding, KYC and sanctions screening processes standardized</a:t>
            </a:r>
          </a:p>
        </p:txBody>
      </p:sp>
      <p:sp>
        <p:nvSpPr>
          <p:cNvPr id="17" name="Rectangle 16"/>
          <p:cNvSpPr/>
          <p:nvPr/>
        </p:nvSpPr>
        <p:spPr>
          <a:xfrm>
            <a:off x="4969764" y="4823966"/>
            <a:ext cx="1483614"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Trade lifecycle, confirmation and settlement processes industrialized</a:t>
            </a:r>
          </a:p>
        </p:txBody>
      </p:sp>
      <p:sp>
        <p:nvSpPr>
          <p:cNvPr id="18" name="Right Arrow 17"/>
          <p:cNvSpPr/>
          <p:nvPr/>
        </p:nvSpPr>
        <p:spPr>
          <a:xfrm>
            <a:off x="6736842"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248906" y="2365248"/>
            <a:ext cx="1483614"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Lead-bank positions on priority strategic transactions secured</a:t>
            </a:r>
          </a:p>
        </p:txBody>
      </p:sp>
      <p:sp>
        <p:nvSpPr>
          <p:cNvPr id="20" name="Rectangle 19"/>
          <p:cNvSpPr/>
          <p:nvPr/>
        </p:nvSpPr>
        <p:spPr>
          <a:xfrm>
            <a:off x="7248906" y="3348736"/>
            <a:ext cx="1483614"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Share of wallet with core institutional and commercial clients increased</a:t>
            </a:r>
          </a:p>
        </p:txBody>
      </p:sp>
      <p:sp>
        <p:nvSpPr>
          <p:cNvPr id="21" name="Rectangle 20"/>
          <p:cNvSpPr/>
          <p:nvPr/>
        </p:nvSpPr>
        <p:spPr>
          <a:xfrm>
            <a:off x="7248906" y="4332224"/>
            <a:ext cx="1483614"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Risk-adjusted returns across wholesale portfolios maximized</a:t>
            </a:r>
          </a:p>
        </p:txBody>
      </p:sp>
      <p:sp>
        <p:nvSpPr>
          <p:cNvPr id="22" name="TextBox 21"/>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23" name="TextBox 22"/>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4" name="Google Shape;369;p12" title="Doview new.jpeg">
            <a:extLst>
              <a:ext uri="{FF2B5EF4-FFF2-40B4-BE49-F238E27FC236}">
                <a16:creationId xmlns:a16="http://schemas.microsoft.com/office/drawing/2014/main" id="{B1C12A59-E2BA-CB32-27F7-143D9066265C}"/>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Asset &amp; Wealth Management and Private Bank</a:t>
            </a:r>
          </a:p>
        </p:txBody>
      </p:sp>
      <p:sp>
        <p:nvSpPr>
          <p:cNvPr id="4" name="TextBox 3"/>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5" name="Rectangle 4"/>
          <p:cNvSpPr/>
          <p:nvPr/>
        </p:nvSpPr>
        <p:spPr>
          <a:xfrm>
            <a:off x="482790" y="2312924"/>
            <a:ext cx="137934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Wealth and asset management client segments profiled by needs and complexity</a:t>
            </a:r>
          </a:p>
        </p:txBody>
      </p:sp>
      <p:sp>
        <p:nvSpPr>
          <p:cNvPr id="6" name="Rectangle 5"/>
          <p:cNvSpPr/>
          <p:nvPr/>
        </p:nvSpPr>
        <p:spPr>
          <a:xfrm>
            <a:off x="482790" y="3406140"/>
            <a:ext cx="137934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Institutional, intermediary and direct distribution channels defined</a:t>
            </a:r>
          </a:p>
        </p:txBody>
      </p:sp>
      <p:sp>
        <p:nvSpPr>
          <p:cNvPr id="7" name="Rectangle 6"/>
          <p:cNvSpPr/>
          <p:nvPr/>
        </p:nvSpPr>
        <p:spPr>
          <a:xfrm>
            <a:off x="482790" y="4499356"/>
            <a:ext cx="1379347"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Open-architecture and proprietary product menus curated</a:t>
            </a:r>
          </a:p>
        </p:txBody>
      </p:sp>
      <p:sp>
        <p:nvSpPr>
          <p:cNvPr id="8" name="Right Arrow 7"/>
          <p:cNvSpPr/>
          <p:nvPr/>
        </p:nvSpPr>
        <p:spPr>
          <a:xfrm>
            <a:off x="2182177"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730817" y="1938528"/>
            <a:ext cx="1609852"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Investment research and manager selection processes institutionalized</a:t>
            </a:r>
          </a:p>
        </p:txBody>
      </p:sp>
      <p:sp>
        <p:nvSpPr>
          <p:cNvPr id="10" name="Rectangle 9"/>
          <p:cNvSpPr/>
          <p:nvPr/>
        </p:nvSpPr>
        <p:spPr>
          <a:xfrm>
            <a:off x="2730817" y="2916936"/>
            <a:ext cx="1609852"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Alternative and private markets offerings expanded</a:t>
            </a:r>
          </a:p>
        </p:txBody>
      </p:sp>
      <p:sp>
        <p:nvSpPr>
          <p:cNvPr id="11" name="Rectangle 10"/>
          <p:cNvSpPr/>
          <p:nvPr/>
        </p:nvSpPr>
        <p:spPr>
          <a:xfrm>
            <a:off x="2730817" y="3895344"/>
            <a:ext cx="1609852"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Multi-asset and outcome-oriented solutions developed</a:t>
            </a:r>
          </a:p>
        </p:txBody>
      </p:sp>
      <p:sp>
        <p:nvSpPr>
          <p:cNvPr id="12" name="Rectangle 11"/>
          <p:cNvSpPr/>
          <p:nvPr/>
        </p:nvSpPr>
        <p:spPr>
          <a:xfrm>
            <a:off x="2730817" y="4873752"/>
            <a:ext cx="1609852"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ESG and sustainability-aware offerings integrated into product shelves</a:t>
            </a:r>
          </a:p>
        </p:txBody>
      </p:sp>
      <p:sp>
        <p:nvSpPr>
          <p:cNvPr id="13" name="Right Arrow 12"/>
          <p:cNvSpPr/>
          <p:nvPr/>
        </p:nvSpPr>
        <p:spPr>
          <a:xfrm>
            <a:off x="4660709"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209349" y="2220976"/>
            <a:ext cx="1291590"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Portfolio construction and risk management frameworks implemented</a:t>
            </a:r>
          </a:p>
        </p:txBody>
      </p:sp>
      <p:sp>
        <p:nvSpPr>
          <p:cNvPr id="15" name="Rectangle 14"/>
          <p:cNvSpPr/>
          <p:nvPr/>
        </p:nvSpPr>
        <p:spPr>
          <a:xfrm>
            <a:off x="5209349" y="3314192"/>
            <a:ext cx="1291590"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Regulatory and fiduciary obligations embedded into investment processes</a:t>
            </a:r>
          </a:p>
        </p:txBody>
      </p:sp>
      <p:sp>
        <p:nvSpPr>
          <p:cNvPr id="16" name="Rectangle 15"/>
          <p:cNvSpPr/>
          <p:nvPr/>
        </p:nvSpPr>
        <p:spPr>
          <a:xfrm>
            <a:off x="5209349" y="4591303"/>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Digital tools for advisors and end clients deployed</a:t>
            </a:r>
          </a:p>
        </p:txBody>
      </p:sp>
      <p:sp>
        <p:nvSpPr>
          <p:cNvPr id="17" name="Right Arrow 16"/>
          <p:cNvSpPr/>
          <p:nvPr/>
        </p:nvSpPr>
        <p:spPr>
          <a:xfrm>
            <a:off x="6820979"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7369619" y="2916936"/>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Client assets under management and supervision increased</a:t>
            </a:r>
          </a:p>
        </p:txBody>
      </p:sp>
      <p:sp>
        <p:nvSpPr>
          <p:cNvPr id="19" name="Rectangle 18"/>
          <p:cNvSpPr/>
          <p:nvPr/>
        </p:nvSpPr>
        <p:spPr>
          <a:xfrm>
            <a:off x="7369619" y="3895344"/>
            <a:ext cx="1291590" cy="77724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Fee-based, recurring revenue streams strengthened</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2" name="Google Shape;369;p12" title="Doview new.jpeg">
            <a:extLst>
              <a:ext uri="{FF2B5EF4-FFF2-40B4-BE49-F238E27FC236}">
                <a16:creationId xmlns:a16="http://schemas.microsoft.com/office/drawing/2014/main" id="{9537E0A4-0DE3-68B2-1CD7-44B4380C7945}"/>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Technology, Data and AI Platform</a:t>
            </a:r>
          </a:p>
        </p:txBody>
      </p:sp>
      <p:sp>
        <p:nvSpPr>
          <p:cNvPr id="4" name="TextBox 3"/>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5" name="Rectangle 4"/>
          <p:cNvSpPr/>
          <p:nvPr/>
        </p:nvSpPr>
        <p:spPr>
          <a:xfrm>
            <a:off x="320040" y="2089404"/>
            <a:ext cx="110312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Firmwide technology and data strategy defined and communicated</a:t>
            </a:r>
          </a:p>
        </p:txBody>
      </p:sp>
      <p:sp>
        <p:nvSpPr>
          <p:cNvPr id="6" name="Rectangle 5"/>
          <p:cNvSpPr/>
          <p:nvPr/>
        </p:nvSpPr>
        <p:spPr>
          <a:xfrm>
            <a:off x="320040" y="3072892"/>
            <a:ext cx="1103122"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Substantial recurring technology investment committed at enterprise level</a:t>
            </a:r>
          </a:p>
        </p:txBody>
      </p:sp>
      <p:sp>
        <p:nvSpPr>
          <p:cNvPr id="7" name="Rectangle 6"/>
          <p:cNvSpPr/>
          <p:nvPr/>
        </p:nvSpPr>
        <p:spPr>
          <a:xfrm>
            <a:off x="320040" y="4424171"/>
            <a:ext cx="110312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Priority AI and automation use cases identified across businesses</a:t>
            </a:r>
          </a:p>
        </p:txBody>
      </p:sp>
      <p:sp>
        <p:nvSpPr>
          <p:cNvPr id="8" name="Right Arrow 7"/>
          <p:cNvSpPr/>
          <p:nvPr/>
        </p:nvSpPr>
        <p:spPr>
          <a:xfrm>
            <a:off x="1651762"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108962" y="1965452"/>
            <a:ext cx="114884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Cloud, data center and network infrastructure modernized</a:t>
            </a:r>
          </a:p>
        </p:txBody>
      </p:sp>
      <p:sp>
        <p:nvSpPr>
          <p:cNvPr id="10" name="Rectangle 9"/>
          <p:cNvSpPr/>
          <p:nvPr/>
        </p:nvSpPr>
        <p:spPr>
          <a:xfrm>
            <a:off x="2108962" y="2948940"/>
            <a:ext cx="114884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Enterprise data platforms and governance structures established</a:t>
            </a:r>
          </a:p>
        </p:txBody>
      </p:sp>
      <p:sp>
        <p:nvSpPr>
          <p:cNvPr id="11" name="Rectangle 10"/>
          <p:cNvSpPr/>
          <p:nvPr/>
        </p:nvSpPr>
        <p:spPr>
          <a:xfrm>
            <a:off x="2108962" y="3932428"/>
            <a:ext cx="114884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Cybersecurity and resiliency capabilities reinforced continuously</a:t>
            </a:r>
          </a:p>
        </p:txBody>
      </p:sp>
      <p:sp>
        <p:nvSpPr>
          <p:cNvPr id="12" name="Rectangle 11"/>
          <p:cNvSpPr/>
          <p:nvPr/>
        </p:nvSpPr>
        <p:spPr>
          <a:xfrm>
            <a:off x="2108962" y="4915916"/>
            <a:ext cx="1148842" cy="70815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Legacy applications and platforms rationalized</a:t>
            </a:r>
          </a:p>
        </p:txBody>
      </p:sp>
      <p:sp>
        <p:nvSpPr>
          <p:cNvPr id="13" name="Right Arrow 12"/>
          <p:cNvSpPr/>
          <p:nvPr/>
        </p:nvSpPr>
        <p:spPr>
          <a:xfrm>
            <a:off x="3486404"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943604" y="2089404"/>
            <a:ext cx="1103122"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AI models and analytics embedded into front-, middle- and back-office workflows</a:t>
            </a:r>
          </a:p>
        </p:txBody>
      </p:sp>
      <p:sp>
        <p:nvSpPr>
          <p:cNvPr id="15" name="Rectangle 14"/>
          <p:cNvSpPr/>
          <p:nvPr/>
        </p:nvSpPr>
        <p:spPr>
          <a:xfrm>
            <a:off x="3943604" y="3440683"/>
            <a:ext cx="110312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Software engineering productivity tools deployed at scale</a:t>
            </a:r>
          </a:p>
        </p:txBody>
      </p:sp>
      <p:sp>
        <p:nvSpPr>
          <p:cNvPr id="16" name="Rectangle 15"/>
          <p:cNvSpPr/>
          <p:nvPr/>
        </p:nvSpPr>
        <p:spPr>
          <a:xfrm>
            <a:off x="3943604" y="4424171"/>
            <a:ext cx="110312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Reusable platforms and APIs shared across businesses implemented</a:t>
            </a:r>
          </a:p>
        </p:txBody>
      </p:sp>
      <p:sp>
        <p:nvSpPr>
          <p:cNvPr id="17" name="Right Arrow 16"/>
          <p:cNvSpPr/>
          <p:nvPr/>
        </p:nvSpPr>
        <p:spPr>
          <a:xfrm>
            <a:off x="5275326"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732526" y="1689608"/>
            <a:ext cx="110312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Model risk management and validation frameworks enforced</a:t>
            </a:r>
          </a:p>
        </p:txBody>
      </p:sp>
      <p:sp>
        <p:nvSpPr>
          <p:cNvPr id="19" name="Rectangle 18"/>
          <p:cNvSpPr/>
          <p:nvPr/>
        </p:nvSpPr>
        <p:spPr>
          <a:xfrm>
            <a:off x="5732526" y="2673096"/>
            <a:ext cx="110312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Responsible AI and data ethics standards implemented</a:t>
            </a:r>
          </a:p>
        </p:txBody>
      </p:sp>
      <p:sp>
        <p:nvSpPr>
          <p:cNvPr id="20" name="Rectangle 19"/>
          <p:cNvSpPr/>
          <p:nvPr/>
        </p:nvSpPr>
        <p:spPr>
          <a:xfrm>
            <a:off x="5732526" y="3656584"/>
            <a:ext cx="1103122"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Operational risk and business continuity protocols tested and refined</a:t>
            </a:r>
          </a:p>
        </p:txBody>
      </p:sp>
      <p:sp>
        <p:nvSpPr>
          <p:cNvPr id="21" name="Rectangle 20"/>
          <p:cNvSpPr/>
          <p:nvPr/>
        </p:nvSpPr>
        <p:spPr>
          <a:xfrm>
            <a:off x="5732526" y="5007863"/>
            <a:ext cx="110312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Data quality, lineage and access controls strengthened</a:t>
            </a:r>
          </a:p>
        </p:txBody>
      </p:sp>
      <p:sp>
        <p:nvSpPr>
          <p:cNvPr id="22" name="Right Arrow 21"/>
          <p:cNvSpPr/>
          <p:nvPr/>
        </p:nvSpPr>
        <p:spPr>
          <a:xfrm>
            <a:off x="7064248"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7521448" y="2457196"/>
            <a:ext cx="130251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Client experiences digitized and personalized across channels</a:t>
            </a:r>
          </a:p>
        </p:txBody>
      </p:sp>
      <p:sp>
        <p:nvSpPr>
          <p:cNvPr id="24" name="Rectangle 23"/>
          <p:cNvSpPr/>
          <p:nvPr/>
        </p:nvSpPr>
        <p:spPr>
          <a:xfrm>
            <a:off x="7521448" y="3440684"/>
            <a:ext cx="130251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Unit costs reduced through automation and straight-through processing</a:t>
            </a:r>
          </a:p>
        </p:txBody>
      </p:sp>
      <p:sp>
        <p:nvSpPr>
          <p:cNvPr id="25" name="Rectangle 24"/>
          <p:cNvSpPr/>
          <p:nvPr/>
        </p:nvSpPr>
        <p:spPr>
          <a:xfrm>
            <a:off x="7521448" y="4424172"/>
            <a:ext cx="1302512" cy="70815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Speed of product innovation and time to market increased</a:t>
            </a:r>
          </a:p>
        </p:txBody>
      </p:sp>
      <p:sp>
        <p:nvSpPr>
          <p:cNvPr id="26" name="TextBox 2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27" name="TextBox 2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8" name="Google Shape;369;p12" title="Doview new.jpeg">
            <a:extLst>
              <a:ext uri="{FF2B5EF4-FFF2-40B4-BE49-F238E27FC236}">
                <a16:creationId xmlns:a16="http://schemas.microsoft.com/office/drawing/2014/main" id="{3446B93D-FA3E-E2FF-7360-7A9D35997B2D}"/>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Risk, Capital, Regulation and Control Environment</a:t>
            </a:r>
          </a:p>
        </p:txBody>
      </p:sp>
      <p:sp>
        <p:nvSpPr>
          <p:cNvPr id="4" name="TextBox 3"/>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5" name="Rectangle 4"/>
          <p:cNvSpPr/>
          <p:nvPr/>
        </p:nvSpPr>
        <p:spPr>
          <a:xfrm>
            <a:off x="155235" y="2725929"/>
            <a:ext cx="1763522" cy="70815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Board and senior management risk governance structures defined</a:t>
            </a:r>
          </a:p>
        </p:txBody>
      </p:sp>
      <p:sp>
        <p:nvSpPr>
          <p:cNvPr id="6" name="Rectangle 5"/>
          <p:cNvSpPr/>
          <p:nvPr/>
        </p:nvSpPr>
        <p:spPr>
          <a:xfrm>
            <a:off x="155235" y="3525520"/>
            <a:ext cx="1763522" cy="59435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Firmwide risk appetite and limits approved and cascaded</a:t>
            </a:r>
          </a:p>
        </p:txBody>
      </p:sp>
      <p:sp>
        <p:nvSpPr>
          <p:cNvPr id="7" name="Rectangle 6"/>
          <p:cNvSpPr/>
          <p:nvPr/>
        </p:nvSpPr>
        <p:spPr>
          <a:xfrm>
            <a:off x="155235" y="4211319"/>
            <a:ext cx="1763522" cy="59435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Three-lines-of-defense responsibilities clarified</a:t>
            </a:r>
          </a:p>
        </p:txBody>
      </p:sp>
      <p:sp>
        <p:nvSpPr>
          <p:cNvPr id="8" name="Right Arrow 7"/>
          <p:cNvSpPr/>
          <p:nvPr/>
        </p:nvSpPr>
        <p:spPr>
          <a:xfrm>
            <a:off x="2083562" y="3723047"/>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430927" y="1798319"/>
            <a:ext cx="137934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Credit, market, liquidity and operational risk frameworks implemented</a:t>
            </a:r>
          </a:p>
        </p:txBody>
      </p:sp>
      <p:sp>
        <p:nvSpPr>
          <p:cNvPr id="10" name="Rectangle 9"/>
          <p:cNvSpPr/>
          <p:nvPr/>
        </p:nvSpPr>
        <p:spPr>
          <a:xfrm>
            <a:off x="2430927" y="2781807"/>
            <a:ext cx="1379347"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Capital and liquidity management policies documented and reviewed</a:t>
            </a:r>
          </a:p>
        </p:txBody>
      </p:sp>
      <p:sp>
        <p:nvSpPr>
          <p:cNvPr id="11" name="Rectangle 10"/>
          <p:cNvSpPr/>
          <p:nvPr/>
        </p:nvSpPr>
        <p:spPr>
          <a:xfrm>
            <a:off x="2430927" y="3949190"/>
            <a:ext cx="137934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Stress testing and resolution planning methodologies maintained</a:t>
            </a:r>
          </a:p>
        </p:txBody>
      </p:sp>
      <p:sp>
        <p:nvSpPr>
          <p:cNvPr id="12" name="Rectangle 11"/>
          <p:cNvSpPr/>
          <p:nvPr/>
        </p:nvSpPr>
        <p:spPr>
          <a:xfrm>
            <a:off x="2430927" y="4932678"/>
            <a:ext cx="137934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New product approval and change-management processes formalized</a:t>
            </a:r>
          </a:p>
        </p:txBody>
      </p:sp>
      <p:sp>
        <p:nvSpPr>
          <p:cNvPr id="13" name="Right Arrow 12"/>
          <p:cNvSpPr/>
          <p:nvPr/>
        </p:nvSpPr>
        <p:spPr>
          <a:xfrm>
            <a:off x="3997842" y="3723600"/>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322444" y="2285360"/>
            <a:ext cx="114884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Risk data aggregation and reporting capabilities enhanced</a:t>
            </a:r>
          </a:p>
        </p:txBody>
      </p:sp>
      <p:sp>
        <p:nvSpPr>
          <p:cNvPr id="15" name="Rectangle 14"/>
          <p:cNvSpPr/>
          <p:nvPr/>
        </p:nvSpPr>
        <p:spPr>
          <a:xfrm>
            <a:off x="4322444" y="3268848"/>
            <a:ext cx="114884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Independent risk and compliance monitoring executed</a:t>
            </a:r>
          </a:p>
        </p:txBody>
      </p:sp>
      <p:sp>
        <p:nvSpPr>
          <p:cNvPr id="16" name="Rectangle 15"/>
          <p:cNvSpPr/>
          <p:nvPr/>
        </p:nvSpPr>
        <p:spPr>
          <a:xfrm>
            <a:off x="4322444" y="4252336"/>
            <a:ext cx="114884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Issue identification, escalation and remediation processes embedded</a:t>
            </a:r>
          </a:p>
        </p:txBody>
      </p:sp>
      <p:sp>
        <p:nvSpPr>
          <p:cNvPr id="17" name="Right Arrow 16"/>
          <p:cNvSpPr/>
          <p:nvPr/>
        </p:nvSpPr>
        <p:spPr>
          <a:xfrm>
            <a:off x="5699886" y="3719952"/>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001618" y="1807036"/>
            <a:ext cx="137934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Supervisory expectations and regulatory developments monitored</a:t>
            </a:r>
          </a:p>
        </p:txBody>
      </p:sp>
      <p:sp>
        <p:nvSpPr>
          <p:cNvPr id="19" name="Rectangle 18"/>
          <p:cNvSpPr/>
          <p:nvPr/>
        </p:nvSpPr>
        <p:spPr>
          <a:xfrm>
            <a:off x="6001618" y="2777104"/>
            <a:ext cx="1379347" cy="10653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Capital, leverage and liquidity buffers maintained above minimum requirements</a:t>
            </a:r>
          </a:p>
        </p:txBody>
      </p:sp>
      <p:sp>
        <p:nvSpPr>
          <p:cNvPr id="20" name="Rectangle 19"/>
          <p:cNvSpPr/>
          <p:nvPr/>
        </p:nvSpPr>
        <p:spPr>
          <a:xfrm>
            <a:off x="6001618" y="3968482"/>
            <a:ext cx="1379347" cy="89204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Resolution and recovery plans updated and filed with authorities</a:t>
            </a:r>
          </a:p>
        </p:txBody>
      </p:sp>
      <p:sp>
        <p:nvSpPr>
          <p:cNvPr id="21" name="Rectangle 20"/>
          <p:cNvSpPr/>
          <p:nvPr/>
        </p:nvSpPr>
        <p:spPr>
          <a:xfrm>
            <a:off x="6001618" y="4943936"/>
            <a:ext cx="1379347" cy="1004165"/>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Regulatory feedback and remediation programs completed and validated</a:t>
            </a:r>
          </a:p>
        </p:txBody>
      </p:sp>
      <p:sp>
        <p:nvSpPr>
          <p:cNvPr id="22" name="Right Arrow 21"/>
          <p:cNvSpPr/>
          <p:nvPr/>
        </p:nvSpPr>
        <p:spPr>
          <a:xfrm>
            <a:off x="7526068" y="3723047"/>
            <a:ext cx="173736" cy="173736"/>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7791013" y="2489637"/>
            <a:ext cx="114884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Risk-adjusted performance maintained within risk appetite</a:t>
            </a:r>
          </a:p>
        </p:txBody>
      </p:sp>
      <p:sp>
        <p:nvSpPr>
          <p:cNvPr id="24" name="Rectangle 23"/>
          <p:cNvSpPr/>
          <p:nvPr/>
        </p:nvSpPr>
        <p:spPr>
          <a:xfrm>
            <a:off x="7791013" y="3473125"/>
            <a:ext cx="1148842" cy="708151"/>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Regulatory relationships managed constructively</a:t>
            </a:r>
          </a:p>
        </p:txBody>
      </p:sp>
      <p:sp>
        <p:nvSpPr>
          <p:cNvPr id="25" name="Rectangle 24"/>
          <p:cNvSpPr/>
          <p:nvPr/>
        </p:nvSpPr>
        <p:spPr>
          <a:xfrm>
            <a:off x="7791013" y="4272716"/>
            <a:ext cx="114884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Resilience through market and economic stress demonstrated</a:t>
            </a:r>
          </a:p>
        </p:txBody>
      </p:sp>
      <p:sp>
        <p:nvSpPr>
          <p:cNvPr id="26" name="TextBox 2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27" name="TextBox 2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8" name="Google Shape;369;p12" title="Doview new.jpeg">
            <a:extLst>
              <a:ext uri="{FF2B5EF4-FFF2-40B4-BE49-F238E27FC236}">
                <a16:creationId xmlns:a16="http://schemas.microsoft.com/office/drawing/2014/main" id="{8163E501-161C-1F4F-C1B7-1C032BFBD0AA}"/>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800" b="1">
                <a:solidFill>
                  <a:srgbClr val="000000"/>
                </a:solidFill>
              </a:rPr>
              <a:t>People, Culture, Governance and Sustainability</a:t>
            </a:r>
          </a:p>
        </p:txBody>
      </p:sp>
      <p:sp>
        <p:nvSpPr>
          <p:cNvPr id="4" name="TextBox 3"/>
          <p:cNvSpPr txBox="1"/>
          <p:nvPr/>
        </p:nvSpPr>
        <p:spPr>
          <a:xfrm>
            <a:off x="7360920" y="64008"/>
            <a:ext cx="1463040" cy="1234440"/>
          </a:xfrm>
          <a:prstGeom prst="rect">
            <a:avLst/>
          </a:prstGeom>
          <a:noFill/>
        </p:spPr>
        <p:txBody>
          <a:bodyPr wrap="square" lIns="0" tIns="0" rIns="0" bIns="0">
            <a:spAutoFit/>
          </a:bodyPr>
          <a:lstStyle/>
          <a:p>
            <a:pPr algn="r">
              <a:defRPr sz="1200">
                <a:solidFill>
                  <a:srgbClr val="787878"/>
                </a:solidFill>
                <a:latin typeface="Calibri"/>
              </a:defRPr>
            </a:pPr>
            <a:r>
              <a:t>Illustrative only Not created or endorsed by JPMorgan Chase.</a:t>
            </a:r>
          </a:p>
        </p:txBody>
      </p:sp>
      <p:sp>
        <p:nvSpPr>
          <p:cNvPr id="5" name="Rectangle 4"/>
          <p:cNvSpPr/>
          <p:nvPr/>
        </p:nvSpPr>
        <p:spPr>
          <a:xfrm>
            <a:off x="685800" y="1664716"/>
            <a:ext cx="1291590"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Board composition and committee mandates aligned with firm strategy</a:t>
            </a:r>
          </a:p>
        </p:txBody>
      </p:sp>
      <p:sp>
        <p:nvSpPr>
          <p:cNvPr id="6" name="Rectangle 5"/>
          <p:cNvSpPr/>
          <p:nvPr/>
        </p:nvSpPr>
        <p:spPr>
          <a:xfrm>
            <a:off x="685800" y="2886963"/>
            <a:ext cx="1291590"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Senior leadership succession and talent planning maintained</a:t>
            </a:r>
          </a:p>
        </p:txBody>
      </p:sp>
      <p:sp>
        <p:nvSpPr>
          <p:cNvPr id="7" name="Rectangle 6"/>
          <p:cNvSpPr/>
          <p:nvPr/>
        </p:nvSpPr>
        <p:spPr>
          <a:xfrm>
            <a:off x="685800" y="3925315"/>
            <a:ext cx="1291590"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Compensation incentives linked to risk-adjusted performance and conduct</a:t>
            </a:r>
          </a:p>
        </p:txBody>
      </p:sp>
      <p:sp>
        <p:nvSpPr>
          <p:cNvPr id="8" name="Rectangle 7"/>
          <p:cNvSpPr/>
          <p:nvPr/>
        </p:nvSpPr>
        <p:spPr>
          <a:xfrm>
            <a:off x="685800" y="5147562"/>
            <a:ext cx="1291590" cy="77724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Governance over key non-financial risks strengthened</a:t>
            </a:r>
          </a:p>
        </p:txBody>
      </p:sp>
      <p:sp>
        <p:nvSpPr>
          <p:cNvPr id="9" name="Right Arrow 8"/>
          <p:cNvSpPr/>
          <p:nvPr/>
        </p:nvSpPr>
        <p:spPr>
          <a:xfrm>
            <a:off x="229743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846070" y="2310384"/>
            <a:ext cx="1291590"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Firmwide business principles communicated and reinforced</a:t>
            </a:r>
          </a:p>
        </p:txBody>
      </p:sp>
      <p:sp>
        <p:nvSpPr>
          <p:cNvPr id="11" name="Rectangle 10"/>
          <p:cNvSpPr/>
          <p:nvPr/>
        </p:nvSpPr>
        <p:spPr>
          <a:xfrm>
            <a:off x="2846070" y="3348736"/>
            <a:ext cx="1291590"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Conduct and ethics standards embedded into performance management</a:t>
            </a:r>
          </a:p>
        </p:txBody>
      </p:sp>
      <p:sp>
        <p:nvSpPr>
          <p:cNvPr id="12" name="Rectangle 11"/>
          <p:cNvSpPr/>
          <p:nvPr/>
        </p:nvSpPr>
        <p:spPr>
          <a:xfrm>
            <a:off x="2846070" y="4387087"/>
            <a:ext cx="1291590"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dirty="0">
                <a:solidFill>
                  <a:srgbClr val="000000"/>
                </a:solidFill>
              </a:rPr>
              <a:t>Escalation and whistleblower channels made accessible and protected</a:t>
            </a:r>
          </a:p>
        </p:txBody>
      </p:sp>
      <p:sp>
        <p:nvSpPr>
          <p:cNvPr id="13" name="Right Arrow 12"/>
          <p:cNvSpPr/>
          <p:nvPr/>
        </p:nvSpPr>
        <p:spPr>
          <a:xfrm>
            <a:off x="445770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006340" y="1607312"/>
            <a:ext cx="1291590"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Critical skills and roles identified across businesses and technology</a:t>
            </a:r>
          </a:p>
        </p:txBody>
      </p:sp>
      <p:sp>
        <p:nvSpPr>
          <p:cNvPr id="15" name="Rectangle 14"/>
          <p:cNvSpPr/>
          <p:nvPr/>
        </p:nvSpPr>
        <p:spPr>
          <a:xfrm>
            <a:off x="5006340" y="2829559"/>
            <a:ext cx="1291590"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Diversity, equity and inclusion objectives set and tracked</a:t>
            </a:r>
          </a:p>
        </p:txBody>
      </p:sp>
      <p:sp>
        <p:nvSpPr>
          <p:cNvPr id="16" name="Rectangle 15"/>
          <p:cNvSpPr/>
          <p:nvPr/>
        </p:nvSpPr>
        <p:spPr>
          <a:xfrm>
            <a:off x="5006340" y="3867911"/>
            <a:ext cx="1291590"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Learning, upskilling and career development programs expanded</a:t>
            </a:r>
          </a:p>
        </p:txBody>
      </p:sp>
      <p:sp>
        <p:nvSpPr>
          <p:cNvPr id="17" name="Rectangle 16"/>
          <p:cNvSpPr/>
          <p:nvPr/>
        </p:nvSpPr>
        <p:spPr>
          <a:xfrm>
            <a:off x="5006340" y="5090158"/>
            <a:ext cx="1291590"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0">
                <a:solidFill>
                  <a:srgbClr val="000000"/>
                </a:solidFill>
              </a:rPr>
              <a:t>Employee listening and engagement mechanisms strengthened</a:t>
            </a:r>
          </a:p>
        </p:txBody>
      </p:sp>
      <p:sp>
        <p:nvSpPr>
          <p:cNvPr id="18" name="Right Arrow 17"/>
          <p:cNvSpPr/>
          <p:nvPr/>
        </p:nvSpPr>
        <p:spPr>
          <a:xfrm>
            <a:off x="6617970" y="3680460"/>
            <a:ext cx="228600" cy="228600"/>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166610" y="2829560"/>
            <a:ext cx="1291590"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Environmental and social risk considerations integrated into decision-making</a:t>
            </a:r>
          </a:p>
        </p:txBody>
      </p:sp>
      <p:sp>
        <p:nvSpPr>
          <p:cNvPr id="20" name="Rectangle 19"/>
          <p:cNvSpPr/>
          <p:nvPr/>
        </p:nvSpPr>
        <p:spPr>
          <a:xfrm>
            <a:off x="7166610" y="3867912"/>
            <a:ext cx="1291590"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36576" rIns="54864" bIns="36576" rtlCol="0" anchor="ctr"/>
          <a:lstStyle/>
          <a:p>
            <a:pPr algn="ctr"/>
            <a:r>
              <a:rPr sz="1100" b="1">
                <a:solidFill>
                  <a:srgbClr val="000000"/>
                </a:solidFill>
              </a:rPr>
              <a:t>Community investment and philanthropic programs executed</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2025-11-18 20:40</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pic>
        <p:nvPicPr>
          <p:cNvPr id="23" name="Google Shape;369;p12" title="Doview new.jpeg">
            <a:extLst>
              <a:ext uri="{FF2B5EF4-FFF2-40B4-BE49-F238E27FC236}">
                <a16:creationId xmlns:a16="http://schemas.microsoft.com/office/drawing/2014/main" id="{08B18F8E-B3AF-0049-CD38-8DAB3B9FEF0C}"/>
              </a:ext>
            </a:extLst>
          </p:cNvPr>
          <p:cNvPicPr preferRelativeResize="0"/>
          <p:nvPr/>
        </p:nvPicPr>
        <p:blipFill>
          <a:blip r:embed="rId4">
            <a:alphaModFix/>
          </a:blip>
          <a:stretch>
            <a:fillRect/>
          </a:stretch>
        </p:blipFill>
        <p:spPr>
          <a:xfrm>
            <a:off x="6944236" y="6126480"/>
            <a:ext cx="327447" cy="3078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TotalTime>
  <Words>1851</Words>
  <Application>Microsoft Macintosh PowerPoint</Application>
  <PresentationFormat>On-screen Show (4:3)</PresentationFormat>
  <Paragraphs>189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4</cp:revision>
  <dcterms:created xsi:type="dcterms:W3CDTF">2013-01-27T09:14:16Z</dcterms:created>
  <dcterms:modified xsi:type="dcterms:W3CDTF">2025-12-04T08:37:42Z</dcterms:modified>
  <cp:category/>
</cp:coreProperties>
</file>