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4" roundtripDataSignature="AMtx7mise33BTdYiBBUiBMUdxm2+/wBH3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4"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44f1556fc6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g344f1556fc6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3" name="Google Shape;11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None/>
            </a:pPr>
            <a:r>
              <a:rPr lang="en-US"/>
              <a:t>One Word Popcorn: </a:t>
            </a:r>
            <a:r>
              <a:rPr lang="en-US" sz="1100">
                <a:latin typeface="Arial"/>
                <a:ea typeface="Arial"/>
                <a:cs typeface="Arial"/>
                <a:sym typeface="Arial"/>
              </a:rPr>
              <a:t>Ask the question, “What is one word that describes roads on the Navajo Nation?” Invite participants take turns unmuting and quickly saying their word. You as the facilitator could call on names, or you can have the current speaker call on the next person. This way, everyone participates briefly, and it sets a quick rhythm.</a:t>
            </a:r>
            <a:endParaRPr sz="1100">
              <a:latin typeface="Arial"/>
              <a:ea typeface="Arial"/>
              <a:cs typeface="Arial"/>
              <a:sym typeface="Arial"/>
            </a:endParaRPr>
          </a:p>
          <a:p>
            <a:pPr indent="0" lvl="0" marL="0" rtl="0" algn="l">
              <a:lnSpc>
                <a:spcPct val="90000"/>
              </a:lnSpc>
              <a:spcBef>
                <a:spcPts val="1000"/>
              </a:spcBef>
              <a:spcAft>
                <a:spcPts val="0"/>
              </a:spcAft>
              <a:buNone/>
            </a:pPr>
            <a:r>
              <a:t/>
            </a:r>
            <a:endParaRPr/>
          </a:p>
        </p:txBody>
      </p:sp>
      <p:sp>
        <p:nvSpPr>
          <p:cNvPr id="125" name="Google Shape;125;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u="none" strike="noStrike"/>
          </a:p>
          <a:p>
            <a:pPr indent="0" lvl="0" marL="0" rtl="0" algn="l">
              <a:lnSpc>
                <a:spcPct val="100000"/>
              </a:lnSpc>
              <a:spcBef>
                <a:spcPts val="0"/>
              </a:spcBef>
              <a:spcAft>
                <a:spcPts val="0"/>
              </a:spcAft>
              <a:buSzPts val="1400"/>
              <a:buNone/>
            </a:pPr>
            <a:r>
              <a:t/>
            </a:r>
            <a:endParaRPr sz="1200" u="none" strike="noStrike"/>
          </a:p>
          <a:p>
            <a:pPr indent="0" lvl="0" marL="0" rtl="0" algn="l">
              <a:lnSpc>
                <a:spcPct val="100000"/>
              </a:lnSpc>
              <a:spcBef>
                <a:spcPts val="0"/>
              </a:spcBef>
              <a:spcAft>
                <a:spcPts val="0"/>
              </a:spcAft>
              <a:buSzPts val="1400"/>
              <a:buNone/>
            </a:pPr>
            <a:r>
              <a:rPr lang="en-US" sz="1200" u="none" strike="noStrike"/>
              <a:t>Define injury and/or violence and describe the concepts of intentionality and mechanism as they relate to injury and/or violence.</a:t>
            </a:r>
            <a:endParaRPr/>
          </a:p>
          <a:p>
            <a:pPr indent="0" lvl="0" marL="0" rtl="0" algn="l">
              <a:lnSpc>
                <a:spcPct val="100000"/>
              </a:lnSpc>
              <a:spcBef>
                <a:spcPts val="0"/>
              </a:spcBef>
              <a:spcAft>
                <a:spcPts val="0"/>
              </a:spcAft>
              <a:buClr>
                <a:schemeClr val="dk1"/>
              </a:buClr>
              <a:buSzPts val="1200"/>
              <a:buFont typeface="Calibri"/>
              <a:buNone/>
            </a:pPr>
            <a:r>
              <a:t/>
            </a:r>
            <a:endParaRPr sz="1200" u="none" strike="noStrike"/>
          </a:p>
          <a:p>
            <a:pPr indent="0" lvl="0" marL="0" rtl="0" algn="l">
              <a:lnSpc>
                <a:spcPct val="100000"/>
              </a:lnSpc>
              <a:spcBef>
                <a:spcPts val="0"/>
              </a:spcBef>
              <a:spcAft>
                <a:spcPts val="0"/>
              </a:spcAft>
              <a:buSzPts val="1400"/>
              <a:buNone/>
            </a:pPr>
            <a:r>
              <a:rPr lang="en-US" sz="1200" u="none" strike="noStrike"/>
              <a:t>Describe how injury and/or violence compare with other leading causes of morbidity and mortality and with regard to burdens on the population (e.g. incidence, cost, years of potential life lost, etc.)</a:t>
            </a:r>
            <a:endParaRPr/>
          </a:p>
          <a:p>
            <a:pPr indent="0" lvl="0" marL="0" rtl="0" algn="l">
              <a:lnSpc>
                <a:spcPct val="100000"/>
              </a:lnSpc>
              <a:spcBef>
                <a:spcPts val="0"/>
              </a:spcBef>
              <a:spcAft>
                <a:spcPts val="0"/>
              </a:spcAft>
              <a:buSzPts val="1400"/>
              <a:buNone/>
            </a:pPr>
            <a:r>
              <a:t/>
            </a:r>
            <a:endParaRPr sz="1200" u="none" strike="noStrike"/>
          </a:p>
          <a:p>
            <a:pPr indent="0" lvl="0" marL="0" rtl="0" algn="l">
              <a:lnSpc>
                <a:spcPct val="100000"/>
              </a:lnSpc>
              <a:spcBef>
                <a:spcPts val="0"/>
              </a:spcBef>
              <a:spcAft>
                <a:spcPts val="0"/>
              </a:spcAft>
              <a:buSzPts val="1400"/>
              <a:buNone/>
            </a:pPr>
            <a:r>
              <a:rPr lang="en-US" sz="1200" u="none" strike="noStrike"/>
              <a:t>Explain how injuries and/or violence are preventable.</a:t>
            </a:r>
            <a:endParaRPr/>
          </a:p>
          <a:p>
            <a:pPr indent="0" lvl="0" marL="0" rtl="0" algn="l">
              <a:lnSpc>
                <a:spcPct val="100000"/>
              </a:lnSpc>
              <a:spcBef>
                <a:spcPts val="0"/>
              </a:spcBef>
              <a:spcAft>
                <a:spcPts val="0"/>
              </a:spcAft>
              <a:buSzPts val="1400"/>
              <a:buNone/>
            </a:pPr>
            <a:r>
              <a:t/>
            </a:r>
            <a:endParaRPr sz="1200" u="none" strike="noStrike"/>
          </a:p>
          <a:p>
            <a:pPr indent="0" lvl="0" marL="0" rtl="0" algn="l">
              <a:lnSpc>
                <a:spcPct val="100000"/>
              </a:lnSpc>
              <a:spcBef>
                <a:spcPts val="0"/>
              </a:spcBef>
              <a:spcAft>
                <a:spcPts val="0"/>
              </a:spcAft>
              <a:buSzPts val="1400"/>
              <a:buNone/>
            </a:pPr>
            <a:r>
              <a:rPr lang="en-US" sz="1200" u="none" strike="noStrike"/>
              <a:t>Describe the disparity in the risks of injury and/or violence (e.g. differences by age, gender, race, ethnicity, education, location, access to economic resources, access to health care services, sexual orientation, creed, community norms, and the environment). </a:t>
            </a:r>
            <a:endParaRPr/>
          </a:p>
          <a:p>
            <a:pPr indent="0" lvl="0" marL="0" rtl="0" algn="l">
              <a:lnSpc>
                <a:spcPct val="100000"/>
              </a:lnSpc>
              <a:spcBef>
                <a:spcPts val="0"/>
              </a:spcBef>
              <a:spcAft>
                <a:spcPts val="0"/>
              </a:spcAft>
              <a:buSzPts val="1400"/>
              <a:buNone/>
            </a:pPr>
            <a:r>
              <a:t/>
            </a:r>
            <a:endParaRPr sz="1200" u="none" strike="noStrike"/>
          </a:p>
          <a:p>
            <a:pPr indent="0" lvl="0" marL="0" rtl="0" algn="l">
              <a:lnSpc>
                <a:spcPct val="100000"/>
              </a:lnSpc>
              <a:spcBef>
                <a:spcPts val="0"/>
              </a:spcBef>
              <a:spcAft>
                <a:spcPts val="0"/>
              </a:spcAft>
              <a:buSzPts val="1400"/>
              <a:buNone/>
            </a:pPr>
            <a:r>
              <a:rPr lang="en-US" sz="1200" u="none" strike="noStrike"/>
              <a:t>Describe the influence of a variety of factors (including age, gender, race, ethnicity, education, access to economic resources, sexual orientation, creed, community norms, access to health care services, and the environment) on injury and/or violence prevention. </a:t>
            </a:r>
            <a:endParaRPr/>
          </a:p>
          <a:p>
            <a:pPr indent="0" lvl="0" marL="0" rtl="0" algn="l">
              <a:lnSpc>
                <a:spcPct val="100000"/>
              </a:lnSpc>
              <a:spcBef>
                <a:spcPts val="0"/>
              </a:spcBef>
              <a:spcAft>
                <a:spcPts val="0"/>
              </a:spcAft>
              <a:buSzPts val="1400"/>
              <a:buNone/>
            </a:pPr>
            <a:r>
              <a:t/>
            </a:r>
            <a:endParaRPr/>
          </a:p>
        </p:txBody>
      </p:sp>
      <p:sp>
        <p:nvSpPr>
          <p:cNvPr id="137" name="Google Shape;137;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4581a89e35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 name="Google Shape;148;g34581a89e35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Font typeface="Arial"/>
              <a:buNone/>
            </a:pPr>
            <a:r>
              <a:rPr lang="en-US"/>
              <a:t>Optional activity if there is time.  Description in Facilitator Guide.</a:t>
            </a:r>
            <a:endParaRPr/>
          </a:p>
        </p:txBody>
      </p:sp>
      <p:sp>
        <p:nvSpPr>
          <p:cNvPr id="160" name="Google Shape;16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4581a89e35_0_1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g34581a89e35_0_1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8" name="Google Shape;168;g34581a89e35_0_19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9" name="Google Shape;17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Font typeface="Arial"/>
              <a:buNone/>
            </a:pPr>
            <a:r>
              <a:rPr lang="en-US"/>
              <a:t>If the class will be going into different break out rooms, post the questions in the chat before initiating the breakout rooms.  Inform the facilitators the time allowed and if there will be a person to give a summary of the small group discussion.</a:t>
            </a:r>
            <a:endParaRPr/>
          </a:p>
        </p:txBody>
      </p:sp>
      <p:sp>
        <p:nvSpPr>
          <p:cNvPr id="192" name="Google Shape;192;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1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1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9"/>
          <p:cNvSpPr/>
          <p:nvPr>
            <p:ph idx="2" type="pic"/>
          </p:nvPr>
        </p:nvSpPr>
        <p:spPr>
          <a:xfrm>
            <a:off x="5183188" y="987425"/>
            <a:ext cx="6172200" cy="4873625"/>
          </a:xfrm>
          <a:prstGeom prst="rect">
            <a:avLst/>
          </a:prstGeom>
          <a:noFill/>
          <a:ln>
            <a:noFill/>
          </a:ln>
        </p:spPr>
      </p:sp>
      <p:sp>
        <p:nvSpPr>
          <p:cNvPr id="68" name="Google Shape;68;p1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col and 4 top captions">
  <p:cSld name="4 col and 4 top captions">
    <p:bg>
      <p:bgPr>
        <a:solidFill>
          <a:srgbClr val="FFFFFF"/>
        </a:solidFill>
      </p:bgPr>
    </p:bg>
    <p:spTree>
      <p:nvGrpSpPr>
        <p:cNvPr id="84" name="Shape 84"/>
        <p:cNvGrpSpPr/>
        <p:nvPr/>
      </p:nvGrpSpPr>
      <p:grpSpPr>
        <a:xfrm>
          <a:off x="0" y="0"/>
          <a:ext cx="0" cy="0"/>
          <a:chOff x="0" y="0"/>
          <a:chExt cx="0" cy="0"/>
        </a:xfrm>
      </p:grpSpPr>
      <p:sp>
        <p:nvSpPr>
          <p:cNvPr id="85" name="Google Shape;85;p22"/>
          <p:cNvSpPr txBox="1"/>
          <p:nvPr>
            <p:ph type="title"/>
          </p:nvPr>
        </p:nvSpPr>
        <p:spPr>
          <a:xfrm>
            <a:off x="199085" y="71967"/>
            <a:ext cx="11810881"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22"/>
          <p:cNvSpPr txBox="1"/>
          <p:nvPr>
            <p:ph idx="1" type="body"/>
          </p:nvPr>
        </p:nvSpPr>
        <p:spPr>
          <a:xfrm>
            <a:off x="188923" y="1601895"/>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22"/>
          <p:cNvSpPr txBox="1"/>
          <p:nvPr>
            <p:ph idx="2" type="body"/>
          </p:nvPr>
        </p:nvSpPr>
        <p:spPr>
          <a:xfrm>
            <a:off x="199756" y="2313096"/>
            <a:ext cx="2848915"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5" lvl="0" marL="457200" algn="l">
              <a:lnSpc>
                <a:spcPct val="90000"/>
              </a:lnSpc>
              <a:spcBef>
                <a:spcPts val="1000"/>
              </a:spcBef>
              <a:spcAft>
                <a:spcPts val="0"/>
              </a:spcAft>
              <a:buClr>
                <a:schemeClr val="dk1"/>
              </a:buClr>
              <a:buSzPts val="2133"/>
              <a:buFont typeface="Arial"/>
              <a:buChar char="►"/>
              <a:defRPr sz="2133"/>
            </a:lvl1pPr>
            <a:lvl2pPr indent="-364045" lvl="1" marL="914400" algn="l">
              <a:lnSpc>
                <a:spcPct val="90000"/>
              </a:lnSpc>
              <a:spcBef>
                <a:spcPts val="500"/>
              </a:spcBef>
              <a:spcAft>
                <a:spcPts val="0"/>
              </a:spcAft>
              <a:buClr>
                <a:schemeClr val="dk1"/>
              </a:buClr>
              <a:buSzPts val="2133"/>
              <a:buFont typeface="Arial"/>
              <a:buChar char="►"/>
              <a:defRPr sz="2133"/>
            </a:lvl2pPr>
            <a:lvl3pPr indent="-364045" lvl="2" marL="1371600" algn="l">
              <a:lnSpc>
                <a:spcPct val="90000"/>
              </a:lnSpc>
              <a:spcBef>
                <a:spcPts val="500"/>
              </a:spcBef>
              <a:spcAft>
                <a:spcPts val="0"/>
              </a:spcAft>
              <a:buClr>
                <a:schemeClr val="dk1"/>
              </a:buClr>
              <a:buSzPts val="2133"/>
              <a:buFont typeface="Arial"/>
              <a:buChar char="●"/>
              <a:defRPr sz="2133"/>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22"/>
          <p:cNvSpPr txBox="1"/>
          <p:nvPr>
            <p:ph idx="3" type="body"/>
          </p:nvPr>
        </p:nvSpPr>
        <p:spPr>
          <a:xfrm>
            <a:off x="3170016" y="1601895"/>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22"/>
          <p:cNvSpPr txBox="1"/>
          <p:nvPr>
            <p:ph idx="4" type="body"/>
          </p:nvPr>
        </p:nvSpPr>
        <p:spPr>
          <a:xfrm>
            <a:off x="3170017" y="2311400"/>
            <a:ext cx="2851643"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5" lvl="0" marL="457200" algn="l">
              <a:lnSpc>
                <a:spcPct val="90000"/>
              </a:lnSpc>
              <a:spcBef>
                <a:spcPts val="1000"/>
              </a:spcBef>
              <a:spcAft>
                <a:spcPts val="0"/>
              </a:spcAft>
              <a:buClr>
                <a:schemeClr val="dk1"/>
              </a:buClr>
              <a:buSzPts val="2133"/>
              <a:buFont typeface="Arial"/>
              <a:buChar char="►"/>
              <a:defRPr sz="2133">
                <a:solidFill>
                  <a:schemeClr val="dk1"/>
                </a:solidFill>
                <a:latin typeface="Calibri"/>
                <a:ea typeface="Calibri"/>
                <a:cs typeface="Calibri"/>
                <a:sym typeface="Calibri"/>
              </a:defRPr>
            </a:lvl1pPr>
            <a:lvl2pPr indent="-364045" lvl="1" marL="914400" algn="l">
              <a:lnSpc>
                <a:spcPct val="90000"/>
              </a:lnSpc>
              <a:spcBef>
                <a:spcPts val="500"/>
              </a:spcBef>
              <a:spcAft>
                <a:spcPts val="0"/>
              </a:spcAft>
              <a:buClr>
                <a:schemeClr val="dk1"/>
              </a:buClr>
              <a:buSzPts val="2133"/>
              <a:buFont typeface="Arial"/>
              <a:buChar char="►"/>
              <a:defRPr sz="2133"/>
            </a:lvl2pPr>
            <a:lvl3pPr indent="-364045" lvl="2" marL="1371600" algn="l">
              <a:lnSpc>
                <a:spcPct val="90000"/>
              </a:lnSpc>
              <a:spcBef>
                <a:spcPts val="500"/>
              </a:spcBef>
              <a:spcAft>
                <a:spcPts val="0"/>
              </a:spcAft>
              <a:buClr>
                <a:schemeClr val="dk1"/>
              </a:buClr>
              <a:buSzPts val="2133"/>
              <a:buFont typeface="Arial"/>
              <a:buChar char="●"/>
              <a:defRPr sz="2133"/>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 name="Google Shape;90;p22"/>
          <p:cNvSpPr txBox="1"/>
          <p:nvPr>
            <p:ph idx="5" type="body"/>
          </p:nvPr>
        </p:nvSpPr>
        <p:spPr>
          <a:xfrm>
            <a:off x="6164168" y="1600200"/>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 name="Google Shape;91;p22"/>
          <p:cNvSpPr txBox="1"/>
          <p:nvPr>
            <p:ph idx="6" type="body"/>
          </p:nvPr>
        </p:nvSpPr>
        <p:spPr>
          <a:xfrm>
            <a:off x="6164169" y="2311400"/>
            <a:ext cx="2851643"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5" lvl="0" marL="457200" algn="l">
              <a:lnSpc>
                <a:spcPct val="90000"/>
              </a:lnSpc>
              <a:spcBef>
                <a:spcPts val="1000"/>
              </a:spcBef>
              <a:spcAft>
                <a:spcPts val="0"/>
              </a:spcAft>
              <a:buClr>
                <a:schemeClr val="dk1"/>
              </a:buClr>
              <a:buSzPts val="2133"/>
              <a:buFont typeface="Arial"/>
              <a:buChar char="►"/>
              <a:defRPr sz="2133">
                <a:solidFill>
                  <a:schemeClr val="dk1"/>
                </a:solidFill>
                <a:latin typeface="Calibri"/>
                <a:ea typeface="Calibri"/>
                <a:cs typeface="Calibri"/>
                <a:sym typeface="Calibri"/>
              </a:defRPr>
            </a:lvl1pPr>
            <a:lvl2pPr indent="-364045" lvl="1" marL="914400" algn="l">
              <a:lnSpc>
                <a:spcPct val="90000"/>
              </a:lnSpc>
              <a:spcBef>
                <a:spcPts val="500"/>
              </a:spcBef>
              <a:spcAft>
                <a:spcPts val="0"/>
              </a:spcAft>
              <a:buClr>
                <a:schemeClr val="dk1"/>
              </a:buClr>
              <a:buSzPts val="2133"/>
              <a:buFont typeface="Arial"/>
              <a:buChar char="►"/>
              <a:defRPr sz="2133"/>
            </a:lvl2pPr>
            <a:lvl3pPr indent="-364045" lvl="2" marL="1371600" algn="l">
              <a:lnSpc>
                <a:spcPct val="90000"/>
              </a:lnSpc>
              <a:spcBef>
                <a:spcPts val="500"/>
              </a:spcBef>
              <a:spcAft>
                <a:spcPts val="0"/>
              </a:spcAft>
              <a:buClr>
                <a:schemeClr val="dk1"/>
              </a:buClr>
              <a:buSzPts val="2133"/>
              <a:buFont typeface="Arial"/>
              <a:buChar char="●"/>
              <a:defRPr sz="2133"/>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22"/>
          <p:cNvSpPr txBox="1"/>
          <p:nvPr>
            <p:ph idx="7" type="body"/>
          </p:nvPr>
        </p:nvSpPr>
        <p:spPr>
          <a:xfrm>
            <a:off x="9137157" y="1600200"/>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22"/>
          <p:cNvSpPr txBox="1"/>
          <p:nvPr>
            <p:ph idx="8" type="body"/>
          </p:nvPr>
        </p:nvSpPr>
        <p:spPr>
          <a:xfrm>
            <a:off x="9137159" y="2311400"/>
            <a:ext cx="2851643"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5" lvl="0" marL="457200" algn="l">
              <a:lnSpc>
                <a:spcPct val="90000"/>
              </a:lnSpc>
              <a:spcBef>
                <a:spcPts val="1000"/>
              </a:spcBef>
              <a:spcAft>
                <a:spcPts val="0"/>
              </a:spcAft>
              <a:buClr>
                <a:schemeClr val="dk1"/>
              </a:buClr>
              <a:buSzPts val="2133"/>
              <a:buFont typeface="Arial"/>
              <a:buChar char="►"/>
              <a:defRPr sz="2133">
                <a:solidFill>
                  <a:schemeClr val="dk1"/>
                </a:solidFill>
                <a:latin typeface="Calibri"/>
                <a:ea typeface="Calibri"/>
                <a:cs typeface="Calibri"/>
                <a:sym typeface="Calibri"/>
              </a:defRPr>
            </a:lvl1pPr>
            <a:lvl2pPr indent="-364045" lvl="1" marL="914400" algn="l">
              <a:lnSpc>
                <a:spcPct val="90000"/>
              </a:lnSpc>
              <a:spcBef>
                <a:spcPts val="500"/>
              </a:spcBef>
              <a:spcAft>
                <a:spcPts val="0"/>
              </a:spcAft>
              <a:buClr>
                <a:schemeClr val="dk1"/>
              </a:buClr>
              <a:buSzPts val="2133"/>
              <a:buFont typeface="Arial"/>
              <a:buChar char="►"/>
              <a:defRPr sz="2133"/>
            </a:lvl2pPr>
            <a:lvl3pPr indent="-364045" lvl="2" marL="1371600" algn="l">
              <a:lnSpc>
                <a:spcPct val="90000"/>
              </a:lnSpc>
              <a:spcBef>
                <a:spcPts val="500"/>
              </a:spcBef>
              <a:spcAft>
                <a:spcPts val="0"/>
              </a:spcAft>
              <a:buClr>
                <a:schemeClr val="dk1"/>
              </a:buClr>
              <a:buSzPts val="2133"/>
              <a:buFont typeface="Arial"/>
              <a:buChar char="●"/>
              <a:defRPr sz="2133"/>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p22"/>
          <p:cNvSpPr txBox="1"/>
          <p:nvPr>
            <p:ph idx="9" type="body"/>
          </p:nvPr>
        </p:nvSpPr>
        <p:spPr>
          <a:xfrm>
            <a:off x="199085" y="6357619"/>
            <a:ext cx="10841449" cy="373381"/>
          </a:xfrm>
          <a:prstGeom prst="rect">
            <a:avLst/>
          </a:prstGeom>
          <a:noFill/>
          <a:ln>
            <a:noFill/>
          </a:ln>
        </p:spPr>
        <p:txBody>
          <a:bodyPr anchorCtr="0" anchor="b" bIns="0" lIns="0" spcFirstLastPara="1" rIns="0" wrap="square" tIns="0">
            <a:normAutofit/>
          </a:bodyPr>
          <a:lstStyle>
            <a:lvl1pPr indent="-228600" lvl="0" marL="457200" marR="0" algn="l">
              <a:lnSpc>
                <a:spcPct val="100000"/>
              </a:lnSpc>
              <a:spcBef>
                <a:spcPts val="0"/>
              </a:spcBef>
              <a:spcAft>
                <a:spcPts val="0"/>
              </a:spcAft>
              <a:buClr>
                <a:srgbClr val="B50D0D"/>
              </a:buClr>
              <a:buSzPts val="1067"/>
              <a:buFont typeface="Noto Sans Symbols"/>
              <a:buNone/>
              <a:defRPr sz="1067">
                <a:solidFill>
                  <a:srgbClr val="000000"/>
                </a:solidFill>
                <a:latin typeface="Calibri"/>
                <a:ea typeface="Calibri"/>
                <a:cs typeface="Calibri"/>
                <a:sym typeface="Calibri"/>
              </a:defRPr>
            </a:lvl1pPr>
            <a:lvl2pPr indent="-228600" lvl="1" marL="914400" algn="l">
              <a:lnSpc>
                <a:spcPct val="90000"/>
              </a:lnSpc>
              <a:spcBef>
                <a:spcPts val="0"/>
              </a:spcBef>
              <a:spcAft>
                <a:spcPts val="0"/>
              </a:spcAft>
              <a:buClr>
                <a:srgbClr val="B50D0D"/>
              </a:buClr>
              <a:buSzPts val="1333"/>
              <a:buFont typeface="Merriweather Sans"/>
              <a:buNone/>
              <a:defRPr sz="1333">
                <a:latin typeface="Georgia"/>
                <a:ea typeface="Georgia"/>
                <a:cs typeface="Georgia"/>
                <a:sym typeface="Georgia"/>
              </a:defRPr>
            </a:lvl2pPr>
            <a:lvl3pPr indent="-228600" lvl="2" marL="1371600" algn="l">
              <a:lnSpc>
                <a:spcPct val="90000"/>
              </a:lnSpc>
              <a:spcBef>
                <a:spcPts val="0"/>
              </a:spcBef>
              <a:spcAft>
                <a:spcPts val="0"/>
              </a:spcAft>
              <a:buClr>
                <a:srgbClr val="B50D0D"/>
              </a:buClr>
              <a:buSzPts val="1333"/>
              <a:buNone/>
              <a:defRPr sz="1333">
                <a:latin typeface="Georgia"/>
                <a:ea typeface="Georgia"/>
                <a:cs typeface="Georgia"/>
                <a:sym typeface="Georgia"/>
              </a:defRPr>
            </a:lvl3pPr>
            <a:lvl4pPr indent="-465645" lvl="3" marL="1828800" algn="l">
              <a:lnSpc>
                <a:spcPct val="90000"/>
              </a:lnSpc>
              <a:spcBef>
                <a:spcPts val="500"/>
              </a:spcBef>
              <a:spcAft>
                <a:spcPts val="0"/>
              </a:spcAft>
              <a:buClr>
                <a:srgbClr val="B50D0D"/>
              </a:buClr>
              <a:buSzPts val="3733"/>
              <a:buChar char="•"/>
              <a:defRPr sz="3733"/>
            </a:lvl4pPr>
            <a:lvl5pPr indent="-465645" lvl="4" marL="2286000" algn="l">
              <a:lnSpc>
                <a:spcPct val="90000"/>
              </a:lnSpc>
              <a:spcBef>
                <a:spcPts val="500"/>
              </a:spcBef>
              <a:spcAft>
                <a:spcPts val="0"/>
              </a:spcAft>
              <a:buClr>
                <a:srgbClr val="B50D0D"/>
              </a:buClr>
              <a:buSzPts val="3733"/>
              <a:buChar char="•"/>
              <a:defRPr sz="3733"/>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 name="Google Shape;95;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wisqars.cdc.gov/animated-leading-causes/" TargetMode="Externa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9" name="Shape 99"/>
        <p:cNvGrpSpPr/>
        <p:nvPr/>
      </p:nvGrpSpPr>
      <p:grpSpPr>
        <a:xfrm>
          <a:off x="0" y="0"/>
          <a:ext cx="0" cy="0"/>
          <a:chOff x="0" y="0"/>
          <a:chExt cx="0" cy="0"/>
        </a:xfrm>
      </p:grpSpPr>
      <p:sp>
        <p:nvSpPr>
          <p:cNvPr id="100" name="Google Shape;100;g344f1556fc6_0_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1" name="Google Shape;101;g344f1556fc6_0_0"/>
          <p:cNvSpPr/>
          <p:nvPr/>
        </p:nvSpPr>
        <p:spPr>
          <a:xfrm>
            <a:off x="0" y="-427"/>
            <a:ext cx="12192000" cy="6858000"/>
          </a:xfrm>
          <a:prstGeom prst="rect">
            <a:avLst/>
          </a:prstGeom>
          <a:gradFill>
            <a:gsLst>
              <a:gs pos="0">
                <a:srgbClr val="000000"/>
              </a:gs>
              <a:gs pos="100000">
                <a:srgbClr val="2F5496"/>
              </a:gs>
            </a:gsLst>
            <a:lin ang="1499992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2" name="Google Shape;102;g344f1556fc6_0_0"/>
          <p:cNvSpPr/>
          <p:nvPr/>
        </p:nvSpPr>
        <p:spPr>
          <a:xfrm flipH="1" rot="10800000">
            <a:off x="455521" y="-1635"/>
            <a:ext cx="11750100" cy="6840600"/>
          </a:xfrm>
          <a:prstGeom prst="rect">
            <a:avLst/>
          </a:prstGeom>
          <a:gradFill>
            <a:gsLst>
              <a:gs pos="0">
                <a:srgbClr val="1F3864">
                  <a:alpha val="60392"/>
                </a:srgbClr>
              </a:gs>
              <a:gs pos="21000">
                <a:srgbClr val="1F3864">
                  <a:alpha val="60392"/>
                </a:srgbClr>
              </a:gs>
              <a:gs pos="100000">
                <a:srgbClr val="4472C4">
                  <a:alpha val="0"/>
                </a:srgbClr>
              </a:gs>
            </a:gsLst>
            <a:lin ang="2159386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3" name="Google Shape;103;g344f1556fc6_0_0"/>
          <p:cNvSpPr/>
          <p:nvPr/>
        </p:nvSpPr>
        <p:spPr>
          <a:xfrm>
            <a:off x="8606054" y="-1291"/>
            <a:ext cx="3608100" cy="6858900"/>
          </a:xfrm>
          <a:prstGeom prst="rect">
            <a:avLst/>
          </a:prstGeom>
          <a:gradFill>
            <a:gsLst>
              <a:gs pos="0">
                <a:srgbClr val="2F5496">
                  <a:alpha val="0"/>
                </a:srgbClr>
              </a:gs>
              <a:gs pos="99000">
                <a:srgbClr val="000000">
                  <a:alpha val="40392"/>
                </a:srgbClr>
              </a:gs>
              <a:gs pos="100000">
                <a:srgbClr val="000000">
                  <a:alpha val="40392"/>
                </a:srgbClr>
              </a:gs>
            </a:gsLst>
            <a:lin ang="16200038"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4" name="Google Shape;104;g344f1556fc6_0_0"/>
          <p:cNvSpPr/>
          <p:nvPr/>
        </p:nvSpPr>
        <p:spPr>
          <a:xfrm rot="-6325868">
            <a:off x="6059667" y="779182"/>
            <a:ext cx="4967680" cy="4988492"/>
          </a:xfrm>
          <a:prstGeom prst="ellipse">
            <a:avLst/>
          </a:prstGeom>
          <a:gradFill>
            <a:gsLst>
              <a:gs pos="0">
                <a:srgbClr val="4472C4">
                  <a:alpha val="23529"/>
                </a:srgbClr>
              </a:gs>
              <a:gs pos="79000">
                <a:srgbClr val="8DA9DB">
                  <a:alpha val="0"/>
                </a:srgbClr>
              </a:gs>
              <a:gs pos="100000">
                <a:srgbClr val="8DA9DB">
                  <a:alpha val="0"/>
                </a:srgbClr>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5" name="Google Shape;105;g344f1556fc6_0_0"/>
          <p:cNvSpPr txBox="1"/>
          <p:nvPr>
            <p:ph type="ctrTitle"/>
          </p:nvPr>
        </p:nvSpPr>
        <p:spPr>
          <a:xfrm>
            <a:off x="1386865" y="818984"/>
            <a:ext cx="6596100" cy="3268500"/>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chemeClr val="lt1"/>
              </a:buClr>
              <a:buSzPts val="4000"/>
              <a:buFont typeface="Calibri"/>
              <a:buNone/>
            </a:pPr>
            <a:r>
              <a:t/>
            </a:r>
            <a:endParaRPr sz="4000">
              <a:solidFill>
                <a:schemeClr val="lt1"/>
              </a:solidFill>
            </a:endParaRPr>
          </a:p>
          <a:p>
            <a:pPr indent="0" lvl="0" marL="0" rtl="0" algn="r">
              <a:spcBef>
                <a:spcPts val="0"/>
              </a:spcBef>
              <a:spcAft>
                <a:spcPts val="0"/>
              </a:spcAft>
              <a:buClr>
                <a:schemeClr val="lt1"/>
              </a:buClr>
              <a:buSzPts val="4000"/>
              <a:buFont typeface="Calibri"/>
              <a:buNone/>
            </a:pPr>
            <a:r>
              <a:rPr lang="en-US" sz="4000">
                <a:solidFill>
                  <a:schemeClr val="lt1"/>
                </a:solidFill>
              </a:rPr>
              <a:t>Environmental Health: Structural Approaches to Road Safety</a:t>
            </a:r>
            <a:endParaRPr>
              <a:solidFill>
                <a:srgbClr val="FFFFFF"/>
              </a:solidFill>
            </a:endParaRPr>
          </a:p>
        </p:txBody>
      </p:sp>
      <p:sp>
        <p:nvSpPr>
          <p:cNvPr id="106" name="Google Shape;106;g344f1556fc6_0_0"/>
          <p:cNvSpPr/>
          <p:nvPr/>
        </p:nvSpPr>
        <p:spPr>
          <a:xfrm flipH="1" rot="10800000">
            <a:off x="6314" y="4479900"/>
            <a:ext cx="12179400" cy="2378100"/>
          </a:xfrm>
          <a:prstGeom prst="rect">
            <a:avLst/>
          </a:prstGeom>
          <a:gradFill>
            <a:gsLst>
              <a:gs pos="0">
                <a:srgbClr val="2F5496">
                  <a:alpha val="49411"/>
                </a:srgbClr>
              </a:gs>
              <a:gs pos="99000">
                <a:srgbClr val="000000">
                  <a:alpha val="33333"/>
                </a:srgbClr>
              </a:gs>
              <a:gs pos="100000">
                <a:srgbClr val="000000">
                  <a:alpha val="33333"/>
                </a:srgbClr>
              </a:gs>
            </a:gsLst>
            <a:lin ang="1740015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7" name="Google Shape;107;g344f1556fc6_0_0"/>
          <p:cNvSpPr txBox="1"/>
          <p:nvPr>
            <p:ph idx="1" type="subTitle"/>
          </p:nvPr>
        </p:nvSpPr>
        <p:spPr>
          <a:xfrm>
            <a:off x="1931874" y="4329188"/>
            <a:ext cx="6051300" cy="1241700"/>
          </a:xfrm>
          <a:prstGeom prst="rect">
            <a:avLst/>
          </a:prstGeom>
          <a:noFill/>
          <a:ln>
            <a:noFill/>
          </a:ln>
        </p:spPr>
        <p:txBody>
          <a:bodyPr anchorCtr="0" anchor="t" bIns="45700" lIns="91425" spcFirstLastPara="1" rIns="91425" wrap="square" tIns="45700">
            <a:normAutofit/>
          </a:bodyPr>
          <a:lstStyle/>
          <a:p>
            <a:pPr indent="0" lvl="0" marL="0" rtl="0" algn="r">
              <a:lnSpc>
                <a:spcPct val="90000"/>
              </a:lnSpc>
              <a:spcBef>
                <a:spcPts val="0"/>
              </a:spcBef>
              <a:spcAft>
                <a:spcPts val="0"/>
              </a:spcAft>
              <a:buClr>
                <a:srgbClr val="FFFFFF"/>
              </a:buClr>
              <a:buSzPts val="1800"/>
              <a:buNone/>
            </a:pPr>
            <a:r>
              <a:rPr lang="en-US" sz="1800">
                <a:solidFill>
                  <a:srgbClr val="FFFFFF"/>
                </a:solidFill>
              </a:rPr>
              <a:t>Johns Hopkins Center for Injury Research and Policy</a:t>
            </a:r>
            <a:endParaRPr/>
          </a:p>
          <a:p>
            <a:pPr indent="0" lvl="0" marL="0" rtl="0" algn="r">
              <a:lnSpc>
                <a:spcPct val="90000"/>
              </a:lnSpc>
              <a:spcBef>
                <a:spcPts val="1000"/>
              </a:spcBef>
              <a:spcAft>
                <a:spcPts val="0"/>
              </a:spcAft>
              <a:buClr>
                <a:srgbClr val="FFFFFF"/>
              </a:buClr>
              <a:buSzPts val="1800"/>
              <a:buNone/>
            </a:pPr>
            <a:r>
              <a:rPr lang="en-US" sz="1800">
                <a:solidFill>
                  <a:srgbClr val="FFFFFF"/>
                </a:solidFill>
              </a:rPr>
              <a:t>Diné College </a:t>
            </a:r>
            <a:endParaRPr>
              <a:solidFill>
                <a:srgbClr val="FFFFFF"/>
              </a:solidFill>
            </a:endParaRPr>
          </a:p>
        </p:txBody>
      </p:sp>
      <p:sp>
        <p:nvSpPr>
          <p:cNvPr id="108" name="Google Shape;108;g344f1556fc6_0_0"/>
          <p:cNvSpPr/>
          <p:nvPr/>
        </p:nvSpPr>
        <p:spPr>
          <a:xfrm flipH="1" rot="-5400000">
            <a:off x="6966992" y="1632753"/>
            <a:ext cx="6857700" cy="3592200"/>
          </a:xfrm>
          <a:prstGeom prst="rect">
            <a:avLst/>
          </a:prstGeom>
          <a:gradFill>
            <a:gsLst>
              <a:gs pos="0">
                <a:srgbClr val="2F5496">
                  <a:alpha val="49411"/>
                </a:srgbClr>
              </a:gs>
              <a:gs pos="99000">
                <a:srgbClr val="000000">
                  <a:alpha val="0"/>
                </a:srgbClr>
              </a:gs>
              <a:gs pos="100000">
                <a:srgbClr val="000000">
                  <a:alpha val="0"/>
                </a:srgbClr>
              </a:gs>
            </a:gsLst>
            <a:lin ang="1560015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Dine College –" id="109" name="Google Shape;109;g344f1556fc6_0_0"/>
          <p:cNvPicPr preferRelativeResize="0"/>
          <p:nvPr/>
        </p:nvPicPr>
        <p:blipFill rotWithShape="1">
          <a:blip r:embed="rId3">
            <a:alphaModFix/>
          </a:blip>
          <a:srcRect b="0" l="0" r="0" t="0"/>
          <a:stretch/>
        </p:blipFill>
        <p:spPr>
          <a:xfrm>
            <a:off x="8227030" y="5048574"/>
            <a:ext cx="1698098" cy="1665664"/>
          </a:xfrm>
          <a:prstGeom prst="rect">
            <a:avLst/>
          </a:prstGeom>
          <a:noFill/>
          <a:ln>
            <a:noFill/>
          </a:ln>
        </p:spPr>
      </p:pic>
      <p:pic>
        <p:nvPicPr>
          <p:cNvPr descr="Johns Hopkins Bloomberg School of Public Health | IDD" id="110" name="Google Shape;110;g344f1556fc6_0_0"/>
          <p:cNvPicPr preferRelativeResize="0"/>
          <p:nvPr/>
        </p:nvPicPr>
        <p:blipFill rotWithShape="1">
          <a:blip r:embed="rId4">
            <a:alphaModFix/>
          </a:blip>
          <a:srcRect b="0" l="0" r="0" t="0"/>
          <a:stretch/>
        </p:blipFill>
        <p:spPr>
          <a:xfrm>
            <a:off x="10089362" y="5212921"/>
            <a:ext cx="1869238" cy="134689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4" name="Shape 114"/>
        <p:cNvGrpSpPr/>
        <p:nvPr/>
      </p:nvGrpSpPr>
      <p:grpSpPr>
        <a:xfrm>
          <a:off x="0" y="0"/>
          <a:ext cx="0" cy="0"/>
          <a:chOff x="0" y="0"/>
          <a:chExt cx="0" cy="0"/>
        </a:xfrm>
      </p:grpSpPr>
      <p:sp>
        <p:nvSpPr>
          <p:cNvPr id="115" name="Google Shape;115;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6" name="Google Shape;116;p4"/>
          <p:cNvSpPr/>
          <p:nvPr/>
        </p:nvSpPr>
        <p:spPr>
          <a:xfrm flipH="1">
            <a:off x="-1" y="-1"/>
            <a:ext cx="12191998" cy="1590742"/>
          </a:xfrm>
          <a:prstGeom prst="rect">
            <a:avLst/>
          </a:prstGeom>
          <a:gradFill>
            <a:gsLst>
              <a:gs pos="0">
                <a:srgbClr val="000000"/>
              </a:gs>
              <a:gs pos="100000">
                <a:srgbClr val="2F5496"/>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7" name="Google Shape;117;p4"/>
          <p:cNvSpPr/>
          <p:nvPr/>
        </p:nvSpPr>
        <p:spPr>
          <a:xfrm flipH="1" rot="10800000">
            <a:off x="-3" y="0"/>
            <a:ext cx="8115306" cy="1590742"/>
          </a:xfrm>
          <a:prstGeom prst="rect">
            <a:avLst/>
          </a:prstGeom>
          <a:gradFill>
            <a:gsLst>
              <a:gs pos="0">
                <a:srgbClr val="4472C4">
                  <a:alpha val="0"/>
                </a:srgbClr>
              </a:gs>
              <a:gs pos="20000">
                <a:srgbClr val="4472C4">
                  <a:alpha val="0"/>
                </a:srgbClr>
              </a:gs>
              <a:gs pos="100000">
                <a:srgbClr val="1F3864">
                  <a:alpha val="54509"/>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8" name="Google Shape;118;p4"/>
          <p:cNvSpPr/>
          <p:nvPr/>
        </p:nvSpPr>
        <p:spPr>
          <a:xfrm flipH="1">
            <a:off x="8115299" y="-1"/>
            <a:ext cx="4076698" cy="1590742"/>
          </a:xfrm>
          <a:prstGeom prst="rect">
            <a:avLst/>
          </a:prstGeom>
          <a:gradFill>
            <a:gsLst>
              <a:gs pos="0">
                <a:srgbClr val="4472C4">
                  <a:alpha val="65490"/>
                </a:srgbClr>
              </a:gs>
              <a:gs pos="100000">
                <a:srgbClr val="000000">
                  <a:alpha val="29411"/>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9" name="Google Shape;119;p4"/>
          <p:cNvSpPr/>
          <p:nvPr/>
        </p:nvSpPr>
        <p:spPr>
          <a:xfrm>
            <a:off x="459350" y="-1"/>
            <a:ext cx="11732646" cy="1597433"/>
          </a:xfrm>
          <a:prstGeom prst="rect">
            <a:avLst/>
          </a:prstGeom>
          <a:gradFill>
            <a:gsLst>
              <a:gs pos="0">
                <a:srgbClr val="000000">
                  <a:alpha val="0"/>
                </a:srgbClr>
              </a:gs>
              <a:gs pos="50000">
                <a:srgbClr val="000000">
                  <a:alpha val="0"/>
                </a:srgbClr>
              </a:gs>
              <a:gs pos="99000">
                <a:srgbClr val="1F3864">
                  <a:alpha val="51372"/>
                </a:srgbClr>
              </a:gs>
              <a:gs pos="100000">
                <a:srgbClr val="1F3864">
                  <a:alpha val="51372"/>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0" name="Google Shape;120;p4"/>
          <p:cNvSpPr txBox="1"/>
          <p:nvPr>
            <p:ph type="title"/>
          </p:nvPr>
        </p:nvSpPr>
        <p:spPr>
          <a:xfrm>
            <a:off x="1371599" y="294538"/>
            <a:ext cx="9895951" cy="103366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Calibri"/>
              <a:buNone/>
            </a:pPr>
            <a:r>
              <a:rPr lang="en-US" sz="4000">
                <a:solidFill>
                  <a:srgbClr val="FFFFFF"/>
                </a:solidFill>
              </a:rPr>
              <a:t>How this lecture fits into the course</a:t>
            </a:r>
            <a:endParaRPr/>
          </a:p>
        </p:txBody>
      </p:sp>
      <p:sp>
        <p:nvSpPr>
          <p:cNvPr id="121" name="Google Shape;121;p4"/>
          <p:cNvSpPr txBox="1"/>
          <p:nvPr>
            <p:ph idx="1" type="body"/>
          </p:nvPr>
        </p:nvSpPr>
        <p:spPr>
          <a:xfrm>
            <a:off x="1371599" y="2318197"/>
            <a:ext cx="9723900" cy="3683400"/>
          </a:xfrm>
          <a:prstGeom prst="rect">
            <a:avLst/>
          </a:prstGeom>
          <a:noFill/>
          <a:ln>
            <a:noFill/>
          </a:ln>
        </p:spPr>
        <p:txBody>
          <a:bodyPr anchorCtr="0" anchor="ctr" bIns="45700" lIns="91425" spcFirstLastPara="1" rIns="91425" wrap="square" tIns="45700">
            <a:normAutofit/>
          </a:bodyPr>
          <a:lstStyle/>
          <a:p>
            <a:pPr indent="0" lvl="0" marL="0" rtl="0" algn="l">
              <a:lnSpc>
                <a:spcPct val="115000"/>
              </a:lnSpc>
              <a:spcBef>
                <a:spcPts val="0"/>
              </a:spcBef>
              <a:spcAft>
                <a:spcPts val="0"/>
              </a:spcAft>
              <a:buClr>
                <a:schemeClr val="dk1"/>
              </a:buClr>
              <a:buSzPts val="1100"/>
              <a:buFont typeface="Arial"/>
              <a:buNone/>
            </a:pPr>
            <a:r>
              <a:rPr lang="en-US" sz="3200">
                <a:highlight>
                  <a:schemeClr val="lt1"/>
                </a:highlight>
              </a:rPr>
              <a:t>This lecture builds on content in an Environmental Health course by discussing the environmental and structural approach to road safety in the Safe System Approach</a:t>
            </a:r>
            <a:endParaRPr sz="3200">
              <a:highlight>
                <a:schemeClr val="lt1"/>
              </a:highlight>
            </a:endParaRPr>
          </a:p>
          <a:p>
            <a:pPr indent="0" lvl="0" marL="0" rtl="0" algn="l">
              <a:lnSpc>
                <a:spcPct val="115000"/>
              </a:lnSpc>
              <a:spcBef>
                <a:spcPts val="0"/>
              </a:spcBef>
              <a:spcAft>
                <a:spcPts val="0"/>
              </a:spcAft>
              <a:buClr>
                <a:schemeClr val="dk1"/>
              </a:buClr>
              <a:buSzPts val="1100"/>
              <a:buFont typeface="Arial"/>
              <a:buNone/>
            </a:pPr>
            <a:r>
              <a:rPr lang="en-US" sz="3200">
                <a:highlight>
                  <a:schemeClr val="lt1"/>
                </a:highlight>
              </a:rPr>
              <a:t>that aims to prevent motor vehicle and pedestrian</a:t>
            </a:r>
            <a:endParaRPr sz="3200">
              <a:highlight>
                <a:schemeClr val="lt1"/>
              </a:highlight>
            </a:endParaRPr>
          </a:p>
          <a:p>
            <a:pPr indent="0" lvl="0" marL="0" rtl="0" algn="l">
              <a:lnSpc>
                <a:spcPct val="115000"/>
              </a:lnSpc>
              <a:spcBef>
                <a:spcPts val="0"/>
              </a:spcBef>
              <a:spcAft>
                <a:spcPts val="0"/>
              </a:spcAft>
              <a:buClr>
                <a:schemeClr val="dk1"/>
              </a:buClr>
              <a:buSzPts val="1100"/>
              <a:buFont typeface="Arial"/>
              <a:buNone/>
            </a:pPr>
            <a:r>
              <a:rPr lang="en-US" sz="3200">
                <a:highlight>
                  <a:schemeClr val="lt1"/>
                </a:highlight>
              </a:rPr>
              <a:t>fatalities. </a:t>
            </a:r>
            <a:endParaRPr sz="3200">
              <a:highlight>
                <a:schemeClr val="lt1"/>
              </a:highlight>
            </a:endParaRPr>
          </a:p>
          <a:p>
            <a:pPr indent="0" lvl="0" marL="0" rtl="0" algn="l">
              <a:lnSpc>
                <a:spcPct val="90000"/>
              </a:lnSpc>
              <a:spcBef>
                <a:spcPts val="0"/>
              </a:spcBef>
              <a:spcAft>
                <a:spcPts val="0"/>
              </a:spcAft>
              <a:buClr>
                <a:schemeClr val="dk1"/>
              </a:buClr>
              <a:buSzPts val="2000"/>
              <a:buNone/>
            </a:pPr>
            <a:r>
              <a:t/>
            </a:r>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6" name="Shape 126"/>
        <p:cNvGrpSpPr/>
        <p:nvPr/>
      </p:nvGrpSpPr>
      <p:grpSpPr>
        <a:xfrm>
          <a:off x="0" y="0"/>
          <a:ext cx="0" cy="0"/>
          <a:chOff x="0" y="0"/>
          <a:chExt cx="0" cy="0"/>
        </a:xfrm>
      </p:grpSpPr>
      <p:sp>
        <p:nvSpPr>
          <p:cNvPr id="127" name="Google Shape;127;p3"/>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 name="Google Shape;128;p3"/>
          <p:cNvSpPr/>
          <p:nvPr/>
        </p:nvSpPr>
        <p:spPr>
          <a:xfrm>
            <a:off x="0" y="0"/>
            <a:ext cx="12192000"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9" name="Google Shape;129;p3"/>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0" name="Google Shape;130;p3"/>
          <p:cNvSpPr/>
          <p:nvPr/>
        </p:nvSpPr>
        <p:spPr>
          <a:xfrm>
            <a:off x="2815929" y="148929"/>
            <a:ext cx="6560142" cy="6560142"/>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1" name="Google Shape;131;p3"/>
          <p:cNvSpPr txBox="1"/>
          <p:nvPr>
            <p:ph type="title"/>
          </p:nvPr>
        </p:nvSpPr>
        <p:spPr>
          <a:xfrm>
            <a:off x="3315031" y="1380754"/>
            <a:ext cx="5561938" cy="2513516"/>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n-US" sz="4700"/>
              <a:t>What is one word that describes roads on the</a:t>
            </a:r>
            <a:r>
              <a:rPr lang="en-US" sz="4700"/>
              <a:t> Navajo Nation?</a:t>
            </a:r>
            <a:endParaRPr sz="4700">
              <a:latin typeface="Calibri"/>
              <a:ea typeface="Calibri"/>
              <a:cs typeface="Calibri"/>
              <a:sym typeface="Calibri"/>
            </a:endParaRPr>
          </a:p>
        </p:txBody>
      </p:sp>
      <p:sp>
        <p:nvSpPr>
          <p:cNvPr id="132" name="Google Shape;132;p3"/>
          <p:cNvSpPr/>
          <p:nvPr/>
        </p:nvSpPr>
        <p:spPr>
          <a:xfrm flipH="1" rot="-1577571">
            <a:off x="2494119" y="6170"/>
            <a:ext cx="6816262" cy="6816262"/>
          </a:xfrm>
          <a:prstGeom prst="arc">
            <a:avLst>
              <a:gd fmla="val 16200000" name="adj1"/>
              <a:gd fmla="val 20093138" name="adj2"/>
            </a:avLst>
          </a:prstGeom>
          <a:noFill/>
          <a:ln cap="rnd" cmpd="sng" w="127000">
            <a:solidFill>
              <a:schemeClr val="accent4">
                <a:alpha val="94509"/>
              </a:schemeClr>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3" name="Google Shape;133;p3"/>
          <p:cNvSpPr/>
          <p:nvPr/>
        </p:nvSpPr>
        <p:spPr>
          <a:xfrm>
            <a:off x="8200995" y="5310973"/>
            <a:ext cx="705948" cy="686798"/>
          </a:xfrm>
          <a:prstGeom prst="ellipse">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8" name="Shape 138"/>
        <p:cNvGrpSpPr/>
        <p:nvPr/>
      </p:nvGrpSpPr>
      <p:grpSpPr>
        <a:xfrm>
          <a:off x="0" y="0"/>
          <a:ext cx="0" cy="0"/>
          <a:chOff x="0" y="0"/>
          <a:chExt cx="0" cy="0"/>
        </a:xfrm>
      </p:grpSpPr>
      <p:sp>
        <p:nvSpPr>
          <p:cNvPr id="139" name="Google Shape;139;p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0" name="Google Shape;140;p5"/>
          <p:cNvSpPr/>
          <p:nvPr/>
        </p:nvSpPr>
        <p:spPr>
          <a:xfrm flipH="1">
            <a:off x="-1" y="-1"/>
            <a:ext cx="12191998" cy="1590742"/>
          </a:xfrm>
          <a:prstGeom prst="rect">
            <a:avLst/>
          </a:prstGeom>
          <a:gradFill>
            <a:gsLst>
              <a:gs pos="0">
                <a:srgbClr val="000000"/>
              </a:gs>
              <a:gs pos="100000">
                <a:srgbClr val="2F5496"/>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1" name="Google Shape;141;p5"/>
          <p:cNvSpPr/>
          <p:nvPr/>
        </p:nvSpPr>
        <p:spPr>
          <a:xfrm flipH="1" rot="10800000">
            <a:off x="-3" y="0"/>
            <a:ext cx="8115306" cy="1590742"/>
          </a:xfrm>
          <a:prstGeom prst="rect">
            <a:avLst/>
          </a:prstGeom>
          <a:gradFill>
            <a:gsLst>
              <a:gs pos="0">
                <a:srgbClr val="4472C4">
                  <a:alpha val="0"/>
                </a:srgbClr>
              </a:gs>
              <a:gs pos="20000">
                <a:srgbClr val="4472C4">
                  <a:alpha val="0"/>
                </a:srgbClr>
              </a:gs>
              <a:gs pos="100000">
                <a:srgbClr val="1F3864">
                  <a:alpha val="54509"/>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2" name="Google Shape;142;p5"/>
          <p:cNvSpPr/>
          <p:nvPr/>
        </p:nvSpPr>
        <p:spPr>
          <a:xfrm flipH="1">
            <a:off x="8115299" y="-1"/>
            <a:ext cx="4076698" cy="1590742"/>
          </a:xfrm>
          <a:prstGeom prst="rect">
            <a:avLst/>
          </a:prstGeom>
          <a:gradFill>
            <a:gsLst>
              <a:gs pos="0">
                <a:srgbClr val="4472C4">
                  <a:alpha val="65490"/>
                </a:srgbClr>
              </a:gs>
              <a:gs pos="100000">
                <a:srgbClr val="000000">
                  <a:alpha val="29411"/>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3" name="Google Shape;143;p5"/>
          <p:cNvSpPr/>
          <p:nvPr/>
        </p:nvSpPr>
        <p:spPr>
          <a:xfrm>
            <a:off x="459350" y="-1"/>
            <a:ext cx="11732646" cy="1597433"/>
          </a:xfrm>
          <a:prstGeom prst="rect">
            <a:avLst/>
          </a:prstGeom>
          <a:gradFill>
            <a:gsLst>
              <a:gs pos="0">
                <a:srgbClr val="000000">
                  <a:alpha val="0"/>
                </a:srgbClr>
              </a:gs>
              <a:gs pos="50000">
                <a:srgbClr val="000000">
                  <a:alpha val="0"/>
                </a:srgbClr>
              </a:gs>
              <a:gs pos="99000">
                <a:srgbClr val="1F3864">
                  <a:alpha val="51372"/>
                </a:srgbClr>
              </a:gs>
              <a:gs pos="100000">
                <a:srgbClr val="1F3864">
                  <a:alpha val="51372"/>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4" name="Google Shape;144;p5"/>
          <p:cNvSpPr txBox="1"/>
          <p:nvPr>
            <p:ph type="title"/>
          </p:nvPr>
        </p:nvSpPr>
        <p:spPr>
          <a:xfrm>
            <a:off x="1371599" y="294538"/>
            <a:ext cx="9895951" cy="103366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4000"/>
              <a:buFont typeface="Calibri"/>
              <a:buNone/>
            </a:pPr>
            <a:r>
              <a:rPr b="1" lang="en-US" sz="4000">
                <a:solidFill>
                  <a:srgbClr val="FFFFFF"/>
                </a:solidFill>
              </a:rPr>
              <a:t>Learning Objectives</a:t>
            </a:r>
            <a:endParaRPr b="1" sz="4000">
              <a:solidFill>
                <a:srgbClr val="FFFFFF"/>
              </a:solidFill>
            </a:endParaRPr>
          </a:p>
        </p:txBody>
      </p:sp>
      <p:sp>
        <p:nvSpPr>
          <p:cNvPr id="145" name="Google Shape;145;p5"/>
          <p:cNvSpPr txBox="1"/>
          <p:nvPr>
            <p:ph idx="1" type="body"/>
          </p:nvPr>
        </p:nvSpPr>
        <p:spPr>
          <a:xfrm>
            <a:off x="1371599" y="2318197"/>
            <a:ext cx="9724031" cy="368335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t>In this lecture you will learn an introduction to injury prevention:</a:t>
            </a:r>
            <a:endParaRPr/>
          </a:p>
          <a:p>
            <a:pPr indent="-457200" lvl="0" marL="457200" rtl="0" algn="l">
              <a:lnSpc>
                <a:spcPct val="90000"/>
              </a:lnSpc>
              <a:spcBef>
                <a:spcPts val="1000"/>
              </a:spcBef>
              <a:spcAft>
                <a:spcPts val="0"/>
              </a:spcAft>
              <a:buClr>
                <a:schemeClr val="dk1"/>
              </a:buClr>
              <a:buSzPts val="2800"/>
              <a:buAutoNum type="arabicPeriod"/>
            </a:pPr>
            <a:r>
              <a:rPr lang="en-US"/>
              <a:t>Define injury</a:t>
            </a:r>
            <a:endParaRPr/>
          </a:p>
          <a:p>
            <a:pPr indent="-457200" lvl="0" marL="457200" rtl="0" algn="l">
              <a:lnSpc>
                <a:spcPct val="90000"/>
              </a:lnSpc>
              <a:spcBef>
                <a:spcPts val="1000"/>
              </a:spcBef>
              <a:spcAft>
                <a:spcPts val="0"/>
              </a:spcAft>
              <a:buClr>
                <a:schemeClr val="dk1"/>
              </a:buClr>
              <a:buSzPts val="2800"/>
              <a:buAutoNum type="arabicPeriod"/>
            </a:pPr>
            <a:r>
              <a:rPr lang="en-US"/>
              <a:t>Describe how</a:t>
            </a:r>
            <a:r>
              <a:rPr lang="en-US" u="none" strike="noStrike"/>
              <a:t> </a:t>
            </a:r>
            <a:r>
              <a:rPr lang="en-US"/>
              <a:t> </a:t>
            </a:r>
            <a:r>
              <a:rPr lang="en-US" u="none" strike="noStrike"/>
              <a:t>injury compares with other leading causes of death </a:t>
            </a:r>
            <a:endParaRPr/>
          </a:p>
          <a:p>
            <a:pPr indent="-457200" lvl="0" marL="457200" rtl="0" algn="l">
              <a:lnSpc>
                <a:spcPct val="90000"/>
              </a:lnSpc>
              <a:spcBef>
                <a:spcPts val="1000"/>
              </a:spcBef>
              <a:spcAft>
                <a:spcPts val="0"/>
              </a:spcAft>
              <a:buClr>
                <a:schemeClr val="dk1"/>
              </a:buClr>
              <a:buSzPts val="2800"/>
              <a:buAutoNum type="arabicPeriod"/>
            </a:pPr>
            <a:r>
              <a:rPr lang="en-US"/>
              <a:t>Describe</a:t>
            </a:r>
            <a:r>
              <a:rPr lang="en-US" u="none" strike="noStrike"/>
              <a:t> injury epidemiology </a:t>
            </a:r>
            <a:r>
              <a:rPr lang="en-US"/>
              <a:t>for both </a:t>
            </a:r>
            <a:r>
              <a:rPr lang="en-US" u="sng"/>
              <a:t>intentional and unintentional injuries</a:t>
            </a:r>
            <a:r>
              <a:rPr lang="en-US"/>
              <a:t>.</a:t>
            </a:r>
            <a:endParaRPr/>
          </a:p>
          <a:p>
            <a:pPr indent="-25400" lvl="0" marL="228600" rtl="0" algn="l">
              <a:lnSpc>
                <a:spcPct val="90000"/>
              </a:lnSpc>
              <a:spcBef>
                <a:spcPts val="1000"/>
              </a:spcBef>
              <a:spcAft>
                <a:spcPts val="0"/>
              </a:spcAft>
              <a:buClr>
                <a:schemeClr val="dk1"/>
              </a:buClr>
              <a:buSzPts val="3200"/>
              <a:buNone/>
            </a:pPr>
            <a:r>
              <a:t/>
            </a:r>
            <a:endParaRPr sz="3200" u="none" strike="noStrike"/>
          </a:p>
          <a:p>
            <a:pPr indent="0" lvl="0" marL="0" rtl="0" algn="l">
              <a:lnSpc>
                <a:spcPct val="90000"/>
              </a:lnSpc>
              <a:spcBef>
                <a:spcPts val="1000"/>
              </a:spcBef>
              <a:spcAft>
                <a:spcPts val="0"/>
              </a:spcAft>
              <a:buClr>
                <a:schemeClr val="dk1"/>
              </a:buClr>
              <a:buSzPts val="3200"/>
              <a:buNone/>
            </a:pPr>
            <a:r>
              <a:t/>
            </a:r>
            <a:endParaRPr sz="32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9" name="Shape 149"/>
        <p:cNvGrpSpPr/>
        <p:nvPr/>
      </p:nvGrpSpPr>
      <p:grpSpPr>
        <a:xfrm>
          <a:off x="0" y="0"/>
          <a:ext cx="0" cy="0"/>
          <a:chOff x="0" y="0"/>
          <a:chExt cx="0" cy="0"/>
        </a:xfrm>
      </p:grpSpPr>
      <p:sp>
        <p:nvSpPr>
          <p:cNvPr id="150" name="Google Shape;150;g34581a89e35_0_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1" name="Google Shape;151;g34581a89e35_0_1"/>
          <p:cNvSpPr/>
          <p:nvPr/>
        </p:nvSpPr>
        <p:spPr>
          <a:xfrm>
            <a:off x="0" y="-427"/>
            <a:ext cx="12192000" cy="6858000"/>
          </a:xfrm>
          <a:prstGeom prst="rect">
            <a:avLst/>
          </a:prstGeom>
          <a:gradFill>
            <a:gsLst>
              <a:gs pos="0">
                <a:srgbClr val="000000"/>
              </a:gs>
              <a:gs pos="100000">
                <a:srgbClr val="2F5496"/>
              </a:gs>
            </a:gsLst>
            <a:lin ang="1499992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2" name="Google Shape;152;g34581a89e35_0_1"/>
          <p:cNvSpPr/>
          <p:nvPr/>
        </p:nvSpPr>
        <p:spPr>
          <a:xfrm flipH="1" rot="10800000">
            <a:off x="455521" y="-1635"/>
            <a:ext cx="11750100" cy="6840600"/>
          </a:xfrm>
          <a:prstGeom prst="rect">
            <a:avLst/>
          </a:prstGeom>
          <a:gradFill>
            <a:gsLst>
              <a:gs pos="0">
                <a:srgbClr val="1F3864">
                  <a:alpha val="60000"/>
                </a:srgbClr>
              </a:gs>
              <a:gs pos="21000">
                <a:srgbClr val="1F3864">
                  <a:alpha val="60000"/>
                </a:srgbClr>
              </a:gs>
              <a:gs pos="100000">
                <a:srgbClr val="4472C4">
                  <a:alpha val="0"/>
                </a:srgbClr>
              </a:gs>
            </a:gsLst>
            <a:lin ang="2159386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3" name="Google Shape;153;g34581a89e35_0_1"/>
          <p:cNvSpPr/>
          <p:nvPr/>
        </p:nvSpPr>
        <p:spPr>
          <a:xfrm>
            <a:off x="8606054" y="-1291"/>
            <a:ext cx="3608100" cy="6858900"/>
          </a:xfrm>
          <a:prstGeom prst="rect">
            <a:avLst/>
          </a:prstGeom>
          <a:gradFill>
            <a:gsLst>
              <a:gs pos="0">
                <a:srgbClr val="2F5496">
                  <a:alpha val="0"/>
                </a:srgbClr>
              </a:gs>
              <a:gs pos="99000">
                <a:srgbClr val="000000">
                  <a:alpha val="40000"/>
                </a:srgbClr>
              </a:gs>
              <a:gs pos="100000">
                <a:srgbClr val="000000">
                  <a:alpha val="40000"/>
                </a:srgbClr>
              </a:gs>
            </a:gsLst>
            <a:lin ang="16200038"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4" name="Google Shape;154;g34581a89e35_0_1"/>
          <p:cNvSpPr/>
          <p:nvPr/>
        </p:nvSpPr>
        <p:spPr>
          <a:xfrm rot="-6325868">
            <a:off x="6059667" y="779182"/>
            <a:ext cx="4967680" cy="4988492"/>
          </a:xfrm>
          <a:prstGeom prst="ellipse">
            <a:avLst/>
          </a:prstGeom>
          <a:gradFill>
            <a:gsLst>
              <a:gs pos="0">
                <a:srgbClr val="4472C4">
                  <a:alpha val="23137"/>
                </a:srgbClr>
              </a:gs>
              <a:gs pos="79000">
                <a:srgbClr val="8DA9DB">
                  <a:alpha val="0"/>
                </a:srgbClr>
              </a:gs>
              <a:gs pos="100000">
                <a:srgbClr val="8DA9DB">
                  <a:alpha val="0"/>
                </a:srgbClr>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5" name="Google Shape;155;g34581a89e35_0_1"/>
          <p:cNvSpPr txBox="1"/>
          <p:nvPr>
            <p:ph type="ctrTitle"/>
          </p:nvPr>
        </p:nvSpPr>
        <p:spPr>
          <a:xfrm>
            <a:off x="1386865" y="818984"/>
            <a:ext cx="6596100" cy="3268500"/>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Calibri"/>
              <a:buNone/>
            </a:pPr>
            <a:r>
              <a:rPr b="1" lang="en-US" sz="4000">
                <a:solidFill>
                  <a:srgbClr val="FFFFFF"/>
                </a:solidFill>
              </a:rPr>
              <a:t>Part 1: Injury 101</a:t>
            </a:r>
            <a:endParaRPr b="1" sz="4000">
              <a:solidFill>
                <a:srgbClr val="FFFFFF"/>
              </a:solidFill>
            </a:endParaRPr>
          </a:p>
          <a:p>
            <a:pPr indent="0" lvl="0" marL="0" rtl="0" algn="r">
              <a:lnSpc>
                <a:spcPct val="90000"/>
              </a:lnSpc>
              <a:spcBef>
                <a:spcPts val="0"/>
              </a:spcBef>
              <a:spcAft>
                <a:spcPts val="0"/>
              </a:spcAft>
              <a:buClr>
                <a:srgbClr val="FFFFFF"/>
              </a:buClr>
              <a:buSzPts val="4000"/>
              <a:buFont typeface="Calibri"/>
              <a:buNone/>
            </a:pPr>
            <a:r>
              <a:t/>
            </a:r>
            <a:endParaRPr b="1" sz="4000">
              <a:solidFill>
                <a:schemeClr val="lt1"/>
              </a:solidFill>
            </a:endParaRPr>
          </a:p>
          <a:p>
            <a:pPr indent="0" lvl="0" marL="0" rtl="0" algn="r">
              <a:lnSpc>
                <a:spcPct val="90000"/>
              </a:lnSpc>
              <a:spcBef>
                <a:spcPts val="0"/>
              </a:spcBef>
              <a:spcAft>
                <a:spcPts val="0"/>
              </a:spcAft>
              <a:buClr>
                <a:srgbClr val="FFFFFF"/>
              </a:buClr>
              <a:buSzPts val="4000"/>
              <a:buFont typeface="Calibri"/>
              <a:buNone/>
            </a:pPr>
            <a:r>
              <a:rPr b="1" lang="en-US" sz="4000">
                <a:solidFill>
                  <a:schemeClr val="lt1"/>
                </a:solidFill>
              </a:rPr>
              <a:t>Play Recorded Lecture</a:t>
            </a:r>
            <a:endParaRPr b="1" sz="1500">
              <a:solidFill>
                <a:schemeClr val="lt1"/>
              </a:solidFill>
            </a:endParaRPr>
          </a:p>
          <a:p>
            <a:pPr indent="457200" lvl="0" marL="3200400" rtl="0" algn="l">
              <a:spcBef>
                <a:spcPts val="0"/>
              </a:spcBef>
              <a:spcAft>
                <a:spcPts val="0"/>
              </a:spcAft>
              <a:buClr>
                <a:schemeClr val="lt1"/>
              </a:buClr>
              <a:buSzPts val="4000"/>
              <a:buFont typeface="Calibri"/>
              <a:buNone/>
            </a:pPr>
            <a:r>
              <a:rPr b="1" lang="en-US" sz="1500">
                <a:solidFill>
                  <a:schemeClr val="lt1"/>
                </a:solidFill>
              </a:rPr>
              <a:t>(youtube link)      </a:t>
            </a:r>
            <a:endParaRPr b="1" sz="4000">
              <a:solidFill>
                <a:srgbClr val="FFFFFF"/>
              </a:solidFill>
            </a:endParaRPr>
          </a:p>
        </p:txBody>
      </p:sp>
      <p:sp>
        <p:nvSpPr>
          <p:cNvPr id="156" name="Google Shape;156;g34581a89e35_0_1"/>
          <p:cNvSpPr/>
          <p:nvPr/>
        </p:nvSpPr>
        <p:spPr>
          <a:xfrm flipH="1" rot="10800000">
            <a:off x="6314" y="4479900"/>
            <a:ext cx="12179400" cy="2378100"/>
          </a:xfrm>
          <a:prstGeom prst="rect">
            <a:avLst/>
          </a:prstGeom>
          <a:gradFill>
            <a:gsLst>
              <a:gs pos="0">
                <a:srgbClr val="2F5496">
                  <a:alpha val="49019"/>
                </a:srgbClr>
              </a:gs>
              <a:gs pos="99000">
                <a:srgbClr val="000000">
                  <a:alpha val="32941"/>
                </a:srgbClr>
              </a:gs>
              <a:gs pos="100000">
                <a:srgbClr val="000000">
                  <a:alpha val="32941"/>
                </a:srgbClr>
              </a:gs>
            </a:gsLst>
            <a:lin ang="1740015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7" name="Google Shape;157;g34581a89e35_0_1"/>
          <p:cNvSpPr/>
          <p:nvPr/>
        </p:nvSpPr>
        <p:spPr>
          <a:xfrm flipH="1" rot="-5400000">
            <a:off x="6966992" y="1632753"/>
            <a:ext cx="6857700" cy="3592200"/>
          </a:xfrm>
          <a:prstGeom prst="rect">
            <a:avLst/>
          </a:prstGeom>
          <a:gradFill>
            <a:gsLst>
              <a:gs pos="0">
                <a:srgbClr val="2F5496">
                  <a:alpha val="49019"/>
                </a:srgbClr>
              </a:gs>
              <a:gs pos="99000">
                <a:srgbClr val="000000">
                  <a:alpha val="0"/>
                </a:srgbClr>
              </a:gs>
              <a:gs pos="100000">
                <a:srgbClr val="000000">
                  <a:alpha val="0"/>
                </a:srgbClr>
              </a:gs>
            </a:gsLst>
            <a:lin ang="1560015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1" name="Shape 161"/>
        <p:cNvGrpSpPr/>
        <p:nvPr/>
      </p:nvGrpSpPr>
      <p:grpSpPr>
        <a:xfrm>
          <a:off x="0" y="0"/>
          <a:ext cx="0" cy="0"/>
          <a:chOff x="0" y="0"/>
          <a:chExt cx="0" cy="0"/>
        </a:xfrm>
      </p:grpSpPr>
      <p:sp>
        <p:nvSpPr>
          <p:cNvPr id="162" name="Google Shape;162;p7"/>
          <p:cNvSpPr/>
          <p:nvPr/>
        </p:nvSpPr>
        <p:spPr>
          <a:xfrm>
            <a:off x="638175" y="0"/>
            <a:ext cx="3248025" cy="3400426"/>
          </a:xfrm>
          <a:prstGeom prst="flowChartDocument">
            <a:avLst/>
          </a:prstGeom>
          <a:solidFill>
            <a:srgbClr val="4F4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63" name="Google Shape;163;p7"/>
          <p:cNvSpPr txBox="1"/>
          <p:nvPr>
            <p:ph type="title"/>
          </p:nvPr>
        </p:nvSpPr>
        <p:spPr>
          <a:xfrm>
            <a:off x="838200" y="171162"/>
            <a:ext cx="2840182" cy="237114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FFFFFF"/>
              </a:buClr>
              <a:buSzPct val="100000"/>
              <a:buFont typeface="Calibri"/>
              <a:buNone/>
            </a:pPr>
            <a:br>
              <a:rPr lang="en-US" sz="3200">
                <a:solidFill>
                  <a:srgbClr val="FFFFFF"/>
                </a:solidFill>
              </a:rPr>
            </a:br>
            <a:r>
              <a:rPr b="1" lang="en-US" sz="3200">
                <a:solidFill>
                  <a:srgbClr val="FFFFFF"/>
                </a:solidFill>
              </a:rPr>
              <a:t>Link to animation:</a:t>
            </a:r>
            <a:r>
              <a:rPr lang="en-US" sz="3200">
                <a:solidFill>
                  <a:srgbClr val="FFFFFF"/>
                </a:solidFill>
              </a:rPr>
              <a:t> </a:t>
            </a:r>
            <a:br>
              <a:rPr lang="en-US" sz="3200"/>
            </a:br>
            <a:r>
              <a:rPr lang="en-US" sz="3200" u="sng">
                <a:solidFill>
                  <a:srgbClr val="FFFFFF"/>
                </a:solidFill>
                <a:hlinkClick r:id="rId3">
                  <a:extLst>
                    <a:ext uri="{A12FA001-AC4F-418D-AE19-62706E023703}">
                      <ahyp:hlinkClr val="tx"/>
                    </a:ext>
                  </a:extLst>
                </a:hlinkClick>
              </a:rPr>
              <a:t>https://wisqars.cdc.gov/animated-leading-causes/</a:t>
            </a:r>
            <a:br>
              <a:rPr lang="en-US" sz="3200">
                <a:solidFill>
                  <a:srgbClr val="FFFFFF"/>
                </a:solidFill>
              </a:rPr>
            </a:br>
            <a:endParaRPr/>
          </a:p>
        </p:txBody>
      </p:sp>
      <p:pic>
        <p:nvPicPr>
          <p:cNvPr descr="A screenshot of a computer&#10;&#10;AI-generated content may be incorrect." id="164" name="Google Shape;164;p7"/>
          <p:cNvPicPr preferRelativeResize="0"/>
          <p:nvPr>
            <p:ph idx="1" type="body"/>
          </p:nvPr>
        </p:nvPicPr>
        <p:blipFill rotWithShape="1">
          <a:blip r:embed="rId4">
            <a:alphaModFix/>
          </a:blip>
          <a:srcRect b="0" l="0" r="0" t="0"/>
          <a:stretch/>
        </p:blipFill>
        <p:spPr>
          <a:xfrm>
            <a:off x="4361942" y="640080"/>
            <a:ext cx="7039518" cy="557881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9" name="Shape 169"/>
        <p:cNvGrpSpPr/>
        <p:nvPr/>
      </p:nvGrpSpPr>
      <p:grpSpPr>
        <a:xfrm>
          <a:off x="0" y="0"/>
          <a:ext cx="0" cy="0"/>
          <a:chOff x="0" y="0"/>
          <a:chExt cx="0" cy="0"/>
        </a:xfrm>
      </p:grpSpPr>
      <p:sp>
        <p:nvSpPr>
          <p:cNvPr id="170" name="Google Shape;170;g34581a89e35_0_19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1" name="Google Shape;171;g34581a89e35_0_197"/>
          <p:cNvSpPr/>
          <p:nvPr/>
        </p:nvSpPr>
        <p:spPr>
          <a:xfrm flipH="1">
            <a:off x="-3" y="-1"/>
            <a:ext cx="12192000" cy="1590600"/>
          </a:xfrm>
          <a:prstGeom prst="rect">
            <a:avLst/>
          </a:prstGeom>
          <a:gradFill>
            <a:gsLst>
              <a:gs pos="0">
                <a:srgbClr val="000000"/>
              </a:gs>
              <a:gs pos="100000">
                <a:srgbClr val="2F5496"/>
              </a:gs>
            </a:gsLst>
            <a:lin ang="840013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2" name="Google Shape;172;g34581a89e35_0_197"/>
          <p:cNvSpPr/>
          <p:nvPr/>
        </p:nvSpPr>
        <p:spPr>
          <a:xfrm flipH="1" rot="10800000">
            <a:off x="-3" y="142"/>
            <a:ext cx="8115300" cy="1590600"/>
          </a:xfrm>
          <a:prstGeom prst="rect">
            <a:avLst/>
          </a:prstGeom>
          <a:gradFill>
            <a:gsLst>
              <a:gs pos="0">
                <a:srgbClr val="4472C4">
                  <a:alpha val="0"/>
                </a:srgbClr>
              </a:gs>
              <a:gs pos="20000">
                <a:srgbClr val="4472C4">
                  <a:alpha val="0"/>
                </a:srgbClr>
              </a:gs>
              <a:gs pos="100000">
                <a:srgbClr val="1F3864">
                  <a:alpha val="54117"/>
                </a:srgbClr>
              </a:gs>
            </a:gsLst>
            <a:lin ang="1380014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3" name="Google Shape;173;g34581a89e35_0_197"/>
          <p:cNvSpPr/>
          <p:nvPr/>
        </p:nvSpPr>
        <p:spPr>
          <a:xfrm flipH="1">
            <a:off x="8115297" y="-1"/>
            <a:ext cx="4076700" cy="1590600"/>
          </a:xfrm>
          <a:prstGeom prst="rect">
            <a:avLst/>
          </a:prstGeom>
          <a:gradFill>
            <a:gsLst>
              <a:gs pos="0">
                <a:srgbClr val="4472C4">
                  <a:alpha val="65098"/>
                </a:srgbClr>
              </a:gs>
              <a:gs pos="100000">
                <a:srgbClr val="000000">
                  <a:alpha val="29019"/>
                </a:srgbClr>
              </a:gs>
            </a:gsLst>
            <a:lin ang="1319991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4" name="Google Shape;174;g34581a89e35_0_197"/>
          <p:cNvSpPr/>
          <p:nvPr/>
        </p:nvSpPr>
        <p:spPr>
          <a:xfrm>
            <a:off x="459350" y="-1"/>
            <a:ext cx="11732700" cy="1597500"/>
          </a:xfrm>
          <a:prstGeom prst="rect">
            <a:avLst/>
          </a:prstGeom>
          <a:gradFill>
            <a:gsLst>
              <a:gs pos="0">
                <a:srgbClr val="000000">
                  <a:alpha val="0"/>
                </a:srgbClr>
              </a:gs>
              <a:gs pos="50000">
                <a:srgbClr val="000000">
                  <a:alpha val="0"/>
                </a:srgbClr>
              </a:gs>
              <a:gs pos="99000">
                <a:srgbClr val="1F3864">
                  <a:alpha val="50980"/>
                </a:srgbClr>
              </a:gs>
              <a:gs pos="100000">
                <a:srgbClr val="1F3864">
                  <a:alpha val="50980"/>
                </a:srgbClr>
              </a:gs>
            </a:gsLst>
            <a:lin ang="16799925"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5" name="Google Shape;175;g34581a89e35_0_197"/>
          <p:cNvSpPr txBox="1"/>
          <p:nvPr>
            <p:ph type="title"/>
          </p:nvPr>
        </p:nvSpPr>
        <p:spPr>
          <a:xfrm>
            <a:off x="1371599" y="294538"/>
            <a:ext cx="9896100" cy="10338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4000"/>
              <a:buFont typeface="Calibri"/>
              <a:buNone/>
            </a:pPr>
            <a:r>
              <a:rPr b="1" lang="en-US" sz="4000">
                <a:solidFill>
                  <a:srgbClr val="FFFFFF"/>
                </a:solidFill>
              </a:rPr>
              <a:t>Part 2: Structural Approaches to Road Safety</a:t>
            </a:r>
            <a:endParaRPr b="1" sz="4000">
              <a:solidFill>
                <a:srgbClr val="FFFFFF"/>
              </a:solidFill>
            </a:endParaRPr>
          </a:p>
          <a:p>
            <a:pPr indent="0" lvl="0" marL="0" rtl="0" algn="l">
              <a:lnSpc>
                <a:spcPct val="90000"/>
              </a:lnSpc>
              <a:spcBef>
                <a:spcPts val="0"/>
              </a:spcBef>
              <a:spcAft>
                <a:spcPts val="0"/>
              </a:spcAft>
              <a:buClr>
                <a:srgbClr val="FFFFFF"/>
              </a:buClr>
              <a:buSzPts val="4000"/>
              <a:buFont typeface="Calibri"/>
              <a:buNone/>
            </a:pPr>
            <a:r>
              <a:rPr b="1" lang="en-US" sz="4000">
                <a:solidFill>
                  <a:srgbClr val="FFFFFF"/>
                </a:solidFill>
              </a:rPr>
              <a:t>Learning Objectives</a:t>
            </a:r>
            <a:endParaRPr b="1" sz="4000">
              <a:solidFill>
                <a:srgbClr val="FFFFFF"/>
              </a:solidFill>
            </a:endParaRPr>
          </a:p>
        </p:txBody>
      </p:sp>
      <p:sp>
        <p:nvSpPr>
          <p:cNvPr id="176" name="Google Shape;176;g34581a89e35_0_197"/>
          <p:cNvSpPr txBox="1"/>
          <p:nvPr>
            <p:ph idx="1" type="body"/>
          </p:nvPr>
        </p:nvSpPr>
        <p:spPr>
          <a:xfrm>
            <a:off x="1371600" y="2318201"/>
            <a:ext cx="9723900" cy="4416300"/>
          </a:xfrm>
          <a:prstGeom prst="rect">
            <a:avLst/>
          </a:prstGeom>
          <a:noFill/>
          <a:ln>
            <a:noFill/>
          </a:ln>
        </p:spPr>
        <p:txBody>
          <a:bodyPr anchorCtr="0" anchor="ctr" bIns="45700" lIns="91425" spcFirstLastPara="1" rIns="91425" wrap="square" tIns="45700">
            <a:normAutofit fontScale="77500" lnSpcReduction="20000"/>
          </a:bodyPr>
          <a:lstStyle/>
          <a:p>
            <a:pPr indent="0" lvl="0" marL="0" rtl="0" algn="l">
              <a:lnSpc>
                <a:spcPct val="115000"/>
              </a:lnSpc>
              <a:spcBef>
                <a:spcPts val="0"/>
              </a:spcBef>
              <a:spcAft>
                <a:spcPts val="0"/>
              </a:spcAft>
              <a:buNone/>
            </a:pPr>
            <a:r>
              <a:rPr lang="en-US" sz="3629">
                <a:highlight>
                  <a:schemeClr val="lt1"/>
                </a:highlight>
              </a:rPr>
              <a:t>After this lecture, you will be able to: </a:t>
            </a:r>
            <a:endParaRPr sz="3629">
              <a:highlight>
                <a:schemeClr val="lt1"/>
              </a:highlight>
            </a:endParaRPr>
          </a:p>
          <a:p>
            <a:pPr indent="0" lvl="0" marL="0" rtl="0" algn="l">
              <a:lnSpc>
                <a:spcPct val="115000"/>
              </a:lnSpc>
              <a:spcBef>
                <a:spcPts val="0"/>
              </a:spcBef>
              <a:spcAft>
                <a:spcPts val="0"/>
              </a:spcAft>
              <a:buNone/>
            </a:pPr>
            <a:r>
              <a:t/>
            </a:r>
            <a:endParaRPr sz="3629">
              <a:highlight>
                <a:schemeClr val="lt1"/>
              </a:highlight>
            </a:endParaRPr>
          </a:p>
          <a:p>
            <a:pPr indent="-407193" lvl="0" marL="457200" rtl="0" algn="l">
              <a:lnSpc>
                <a:spcPct val="115000"/>
              </a:lnSpc>
              <a:spcBef>
                <a:spcPts val="0"/>
              </a:spcBef>
              <a:spcAft>
                <a:spcPts val="0"/>
              </a:spcAft>
              <a:buSzPct val="100000"/>
              <a:buAutoNum type="arabicPeriod"/>
            </a:pPr>
            <a:r>
              <a:rPr lang="en-US" sz="3629">
                <a:highlight>
                  <a:schemeClr val="lt1"/>
                </a:highlight>
              </a:rPr>
              <a:t>Describe the role of design in the Safe System Approach.</a:t>
            </a:r>
            <a:endParaRPr sz="3629">
              <a:highlight>
                <a:schemeClr val="lt1"/>
              </a:highlight>
            </a:endParaRPr>
          </a:p>
          <a:p>
            <a:pPr indent="-407193" lvl="0" marL="457200" rtl="0" algn="l">
              <a:lnSpc>
                <a:spcPct val="115000"/>
              </a:lnSpc>
              <a:spcBef>
                <a:spcPts val="0"/>
              </a:spcBef>
              <a:spcAft>
                <a:spcPts val="0"/>
              </a:spcAft>
              <a:buSzPct val="100000"/>
              <a:buAutoNum type="arabicPeriod"/>
            </a:pPr>
            <a:r>
              <a:rPr lang="en-US" sz="3629">
                <a:highlight>
                  <a:schemeClr val="lt1"/>
                </a:highlight>
              </a:rPr>
              <a:t>Describe some of the guiding principles of the Safe System Approach.</a:t>
            </a:r>
            <a:endParaRPr sz="3629">
              <a:highlight>
                <a:schemeClr val="lt1"/>
              </a:highlight>
            </a:endParaRPr>
          </a:p>
          <a:p>
            <a:pPr indent="-407193" lvl="0" marL="457200" rtl="0" algn="l">
              <a:lnSpc>
                <a:spcPct val="115000"/>
              </a:lnSpc>
              <a:spcBef>
                <a:spcPts val="0"/>
              </a:spcBef>
              <a:spcAft>
                <a:spcPts val="0"/>
              </a:spcAft>
              <a:buSzPct val="100000"/>
              <a:buAutoNum type="arabicPeriod"/>
            </a:pPr>
            <a:r>
              <a:rPr lang="en-US" sz="3629">
                <a:highlight>
                  <a:schemeClr val="lt1"/>
                </a:highlight>
              </a:rPr>
              <a:t>Identify how crash investigations can help injury prevention.</a:t>
            </a:r>
            <a:endParaRPr sz="3629">
              <a:highlight>
                <a:schemeClr val="lt1"/>
              </a:highlight>
            </a:endParaRPr>
          </a:p>
          <a:p>
            <a:pPr indent="-407193" lvl="0" marL="457200" rtl="0" algn="l">
              <a:lnSpc>
                <a:spcPct val="115000"/>
              </a:lnSpc>
              <a:spcBef>
                <a:spcPts val="0"/>
              </a:spcBef>
              <a:spcAft>
                <a:spcPts val="0"/>
              </a:spcAft>
              <a:buSzPct val="100000"/>
              <a:buAutoNum type="arabicPeriod"/>
            </a:pPr>
            <a:r>
              <a:rPr lang="en-US" sz="3629">
                <a:highlight>
                  <a:schemeClr val="lt1"/>
                </a:highlight>
              </a:rPr>
              <a:t>Identify some Safe System design implementations.</a:t>
            </a:r>
            <a:endParaRPr sz="3629">
              <a:highlight>
                <a:schemeClr val="lt1"/>
              </a:highlight>
            </a:endParaRPr>
          </a:p>
          <a:p>
            <a:pPr indent="0" lvl="0" marL="0" rtl="0" algn="l">
              <a:lnSpc>
                <a:spcPct val="115000"/>
              </a:lnSpc>
              <a:spcBef>
                <a:spcPts val="0"/>
              </a:spcBef>
              <a:spcAft>
                <a:spcPts val="0"/>
              </a:spcAft>
              <a:buNone/>
            </a:pPr>
            <a:r>
              <a:t/>
            </a:r>
            <a:endParaRPr sz="2200">
              <a:highlight>
                <a:schemeClr val="lt1"/>
              </a:highlight>
            </a:endParaRPr>
          </a:p>
          <a:p>
            <a:pPr indent="0" lvl="0" marL="914400" rtl="0" algn="l">
              <a:lnSpc>
                <a:spcPct val="107000"/>
              </a:lnSpc>
              <a:spcBef>
                <a:spcPts val="800"/>
              </a:spcBef>
              <a:spcAft>
                <a:spcPts val="0"/>
              </a:spcAft>
              <a:buNone/>
            </a:pPr>
            <a:r>
              <a:t/>
            </a:r>
            <a:endParaRPr sz="2800"/>
          </a:p>
          <a:p>
            <a:pPr indent="-25400" lvl="0" marL="228600" rtl="0" algn="l">
              <a:lnSpc>
                <a:spcPct val="90000"/>
              </a:lnSpc>
              <a:spcBef>
                <a:spcPts val="1000"/>
              </a:spcBef>
              <a:spcAft>
                <a:spcPts val="0"/>
              </a:spcAft>
              <a:buClr>
                <a:schemeClr val="dk1"/>
              </a:buClr>
              <a:buSzPct val="100000"/>
              <a:buNone/>
            </a:pPr>
            <a:r>
              <a:t/>
            </a:r>
            <a:endParaRPr sz="3200" u="none" strike="noStrike"/>
          </a:p>
          <a:p>
            <a:pPr indent="0" lvl="0" marL="0" rtl="0" algn="l">
              <a:lnSpc>
                <a:spcPct val="90000"/>
              </a:lnSpc>
              <a:spcBef>
                <a:spcPts val="1000"/>
              </a:spcBef>
              <a:spcAft>
                <a:spcPts val="0"/>
              </a:spcAft>
              <a:buClr>
                <a:schemeClr val="dk1"/>
              </a:buClr>
              <a:buSzPct val="100000"/>
              <a:buNone/>
            </a:pPr>
            <a:r>
              <a:t/>
            </a:r>
            <a:endParaRPr sz="32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0" name="Shape 180"/>
        <p:cNvGrpSpPr/>
        <p:nvPr/>
      </p:nvGrpSpPr>
      <p:grpSpPr>
        <a:xfrm>
          <a:off x="0" y="0"/>
          <a:ext cx="0" cy="0"/>
          <a:chOff x="0" y="0"/>
          <a:chExt cx="0" cy="0"/>
        </a:xfrm>
      </p:grpSpPr>
      <p:sp>
        <p:nvSpPr>
          <p:cNvPr id="181" name="Google Shape;181;p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2" name="Google Shape;182;p8"/>
          <p:cNvSpPr/>
          <p:nvPr/>
        </p:nvSpPr>
        <p:spPr>
          <a:xfrm>
            <a:off x="0" y="-427"/>
            <a:ext cx="12192001" cy="6858000"/>
          </a:xfrm>
          <a:prstGeom prst="rect">
            <a:avLst/>
          </a:prstGeom>
          <a:gradFill>
            <a:gsLst>
              <a:gs pos="0">
                <a:srgbClr val="000000"/>
              </a:gs>
              <a:gs pos="100000">
                <a:srgbClr val="2F5496"/>
              </a:gs>
            </a:gsLst>
            <a:lin ang="15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3" name="Google Shape;183;p8"/>
          <p:cNvSpPr/>
          <p:nvPr/>
        </p:nvSpPr>
        <p:spPr>
          <a:xfrm flipH="1" rot="10800000">
            <a:off x="455521" y="-1720"/>
            <a:ext cx="11750040" cy="6840685"/>
          </a:xfrm>
          <a:prstGeom prst="rect">
            <a:avLst/>
          </a:prstGeom>
          <a:gradFill>
            <a:gsLst>
              <a:gs pos="0">
                <a:srgbClr val="1F3864">
                  <a:alpha val="60392"/>
                </a:srgbClr>
              </a:gs>
              <a:gs pos="21000">
                <a:srgbClr val="1F3864">
                  <a:alpha val="60392"/>
                </a:srgbClr>
              </a:gs>
              <a:gs pos="100000">
                <a:srgbClr val="4472C4">
                  <a:alpha val="0"/>
                </a:srgbClr>
              </a:gs>
            </a:gsLst>
            <a:lin ang="21593999"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4" name="Google Shape;184;p8"/>
          <p:cNvSpPr/>
          <p:nvPr/>
        </p:nvSpPr>
        <p:spPr>
          <a:xfrm>
            <a:off x="8606054" y="-1291"/>
            <a:ext cx="3608179" cy="6858864"/>
          </a:xfrm>
          <a:prstGeom prst="rect">
            <a:avLst/>
          </a:prstGeom>
          <a:gradFill>
            <a:gsLst>
              <a:gs pos="0">
                <a:srgbClr val="2F5496">
                  <a:alpha val="0"/>
                </a:srgbClr>
              </a:gs>
              <a:gs pos="99000">
                <a:srgbClr val="000000">
                  <a:alpha val="40392"/>
                </a:srgbClr>
              </a:gs>
              <a:gs pos="100000">
                <a:srgbClr val="000000">
                  <a:alpha val="40392"/>
                </a:srgbClr>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5" name="Google Shape;185;p8"/>
          <p:cNvSpPr/>
          <p:nvPr/>
        </p:nvSpPr>
        <p:spPr>
          <a:xfrm rot="-6325827">
            <a:off x="6059728" y="779270"/>
            <a:ext cx="4967533" cy="4988390"/>
          </a:xfrm>
          <a:prstGeom prst="ellipse">
            <a:avLst/>
          </a:prstGeom>
          <a:gradFill>
            <a:gsLst>
              <a:gs pos="0">
                <a:srgbClr val="4472C4">
                  <a:alpha val="23529"/>
                </a:srgbClr>
              </a:gs>
              <a:gs pos="79000">
                <a:srgbClr val="8DA9DB">
                  <a:alpha val="0"/>
                </a:srgbClr>
              </a:gs>
              <a:gs pos="100000">
                <a:srgbClr val="8DA9DB">
                  <a:alpha val="0"/>
                </a:srgbClr>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6" name="Google Shape;186;p8"/>
          <p:cNvSpPr txBox="1"/>
          <p:nvPr>
            <p:ph type="ctrTitle"/>
          </p:nvPr>
        </p:nvSpPr>
        <p:spPr>
          <a:xfrm>
            <a:off x="1386865" y="818984"/>
            <a:ext cx="8155686" cy="3268520"/>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Calibri"/>
              <a:buNone/>
            </a:pPr>
            <a:r>
              <a:rPr b="1" lang="en-US" sz="4000">
                <a:solidFill>
                  <a:srgbClr val="FFFFFF"/>
                </a:solidFill>
              </a:rPr>
              <a:t>Part 2: Structural Approaches to Road Safety: A Safe Systems Approach</a:t>
            </a:r>
            <a:endParaRPr b="1" sz="4000">
              <a:solidFill>
                <a:srgbClr val="FFFFFF"/>
              </a:solidFill>
            </a:endParaRPr>
          </a:p>
          <a:p>
            <a:pPr indent="0" lvl="0" marL="0" rtl="0" algn="r">
              <a:lnSpc>
                <a:spcPct val="90000"/>
              </a:lnSpc>
              <a:spcBef>
                <a:spcPts val="0"/>
              </a:spcBef>
              <a:spcAft>
                <a:spcPts val="0"/>
              </a:spcAft>
              <a:buClr>
                <a:srgbClr val="FFFFFF"/>
              </a:buClr>
              <a:buSzPts val="4000"/>
              <a:buFont typeface="Calibri"/>
              <a:buNone/>
            </a:pPr>
            <a:r>
              <a:t/>
            </a:r>
            <a:endParaRPr b="1" sz="4000">
              <a:solidFill>
                <a:srgbClr val="FFFFFF"/>
              </a:solidFill>
            </a:endParaRPr>
          </a:p>
          <a:p>
            <a:pPr indent="0" lvl="0" marL="0" rtl="0" algn="ctr">
              <a:spcBef>
                <a:spcPts val="0"/>
              </a:spcBef>
              <a:spcAft>
                <a:spcPts val="0"/>
              </a:spcAft>
              <a:buClr>
                <a:schemeClr val="lt1"/>
              </a:buClr>
              <a:buSzPts val="4000"/>
              <a:buFont typeface="Calibri"/>
              <a:buNone/>
            </a:pPr>
            <a:r>
              <a:rPr b="1" lang="en-US" sz="4000">
                <a:solidFill>
                  <a:schemeClr val="lt1"/>
                </a:solidFill>
              </a:rPr>
              <a:t>Play Recorded Lecture</a:t>
            </a:r>
            <a:endParaRPr b="1" sz="4000">
              <a:solidFill>
                <a:schemeClr val="lt1"/>
              </a:solidFill>
            </a:endParaRPr>
          </a:p>
          <a:p>
            <a:pPr indent="0" lvl="0" marL="0" rtl="0" algn="ctr">
              <a:spcBef>
                <a:spcPts val="0"/>
              </a:spcBef>
              <a:spcAft>
                <a:spcPts val="0"/>
              </a:spcAft>
              <a:buClr>
                <a:schemeClr val="lt1"/>
              </a:buClr>
              <a:buSzPts val="4000"/>
              <a:buFont typeface="Calibri"/>
              <a:buNone/>
            </a:pPr>
            <a:r>
              <a:rPr b="1" lang="en-US" sz="2000">
                <a:solidFill>
                  <a:schemeClr val="lt1"/>
                </a:solidFill>
              </a:rPr>
              <a:t>(youtube link) </a:t>
            </a:r>
            <a:r>
              <a:rPr b="1" lang="en-US" sz="4000">
                <a:solidFill>
                  <a:schemeClr val="lt1"/>
                </a:solidFill>
              </a:rPr>
              <a:t> </a:t>
            </a:r>
            <a:endParaRPr b="1" sz="4000">
              <a:solidFill>
                <a:srgbClr val="FFFFFF"/>
              </a:solidFill>
            </a:endParaRPr>
          </a:p>
        </p:txBody>
      </p:sp>
      <p:sp>
        <p:nvSpPr>
          <p:cNvPr id="187" name="Google Shape;187;p8"/>
          <p:cNvSpPr/>
          <p:nvPr/>
        </p:nvSpPr>
        <p:spPr>
          <a:xfrm flipH="1" rot="10800000">
            <a:off x="6314" y="4480038"/>
            <a:ext cx="12179371" cy="2377962"/>
          </a:xfrm>
          <a:prstGeom prst="rect">
            <a:avLst/>
          </a:prstGeom>
          <a:gradFill>
            <a:gsLst>
              <a:gs pos="0">
                <a:srgbClr val="2F5496">
                  <a:alpha val="49411"/>
                </a:srgbClr>
              </a:gs>
              <a:gs pos="99000">
                <a:srgbClr val="000000">
                  <a:alpha val="33333"/>
                </a:srgbClr>
              </a:gs>
              <a:gs pos="100000">
                <a:srgbClr val="000000">
                  <a:alpha val="33333"/>
                </a:srgbClr>
              </a:gs>
            </a:gsLst>
            <a:lin ang="17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8" name="Google Shape;188;p8"/>
          <p:cNvSpPr/>
          <p:nvPr/>
        </p:nvSpPr>
        <p:spPr>
          <a:xfrm flipH="1" rot="-5400000">
            <a:off x="6967085" y="1632660"/>
            <a:ext cx="6857572" cy="3592258"/>
          </a:xfrm>
          <a:prstGeom prst="rect">
            <a:avLst/>
          </a:prstGeom>
          <a:gradFill>
            <a:gsLst>
              <a:gs pos="0">
                <a:srgbClr val="2F5496">
                  <a:alpha val="49411"/>
                </a:srgbClr>
              </a:gs>
              <a:gs pos="99000">
                <a:srgbClr val="000000">
                  <a:alpha val="0"/>
                </a:srgbClr>
              </a:gs>
              <a:gs pos="100000">
                <a:srgbClr val="000000">
                  <a:alpha val="0"/>
                </a:srgbClr>
              </a:gs>
            </a:gsLst>
            <a:lin ang="15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3" name="Shape 193"/>
        <p:cNvGrpSpPr/>
        <p:nvPr/>
      </p:nvGrpSpPr>
      <p:grpSpPr>
        <a:xfrm>
          <a:off x="0" y="0"/>
          <a:ext cx="0" cy="0"/>
          <a:chOff x="0" y="0"/>
          <a:chExt cx="0" cy="0"/>
        </a:xfrm>
      </p:grpSpPr>
      <p:sp>
        <p:nvSpPr>
          <p:cNvPr id="194" name="Google Shape;194;p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Shiprock - Wikipedia" id="195" name="Google Shape;195;p9"/>
          <p:cNvPicPr preferRelativeResize="0"/>
          <p:nvPr/>
        </p:nvPicPr>
        <p:blipFill rotWithShape="1">
          <a:blip r:embed="rId3">
            <a:alphaModFix/>
          </a:blip>
          <a:srcRect b="0" l="0" r="23585" t="9091"/>
          <a:stretch/>
        </p:blipFill>
        <p:spPr>
          <a:xfrm>
            <a:off x="3523488" y="10"/>
            <a:ext cx="8668512" cy="6857990"/>
          </a:xfrm>
          <a:prstGeom prst="rect">
            <a:avLst/>
          </a:prstGeom>
          <a:noFill/>
          <a:ln>
            <a:noFill/>
          </a:ln>
        </p:spPr>
      </p:pic>
      <p:sp>
        <p:nvSpPr>
          <p:cNvPr id="196" name="Google Shape;196;p9"/>
          <p:cNvSpPr/>
          <p:nvPr/>
        </p:nvSpPr>
        <p:spPr>
          <a:xfrm>
            <a:off x="2" y="0"/>
            <a:ext cx="9756601" cy="6858000"/>
          </a:xfrm>
          <a:prstGeom prst="rect">
            <a:avLst/>
          </a:prstGeom>
          <a:gradFill>
            <a:gsLst>
              <a:gs pos="0">
                <a:srgbClr val="FFFFFF">
                  <a:alpha val="0"/>
                </a:srgbClr>
              </a:gs>
              <a:gs pos="19000">
                <a:srgbClr val="FFFFFF">
                  <a:alpha val="37254"/>
                </a:srgbClr>
              </a:gs>
              <a:gs pos="35000">
                <a:srgbClr val="FFFFFF">
                  <a:alpha val="77254"/>
                </a:srgbClr>
              </a:gs>
              <a:gs pos="58000">
                <a:schemeClr val="lt1"/>
              </a:gs>
              <a:gs pos="100000">
                <a:schemeClr val="lt1"/>
              </a:gs>
            </a:gsLst>
            <a:lin ang="10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97" name="Google Shape;197;p9"/>
          <p:cNvSpPr txBox="1"/>
          <p:nvPr>
            <p:ph type="title"/>
          </p:nvPr>
        </p:nvSpPr>
        <p:spPr>
          <a:xfrm>
            <a:off x="371094" y="1161288"/>
            <a:ext cx="3438144" cy="112471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lang="en-US" sz="2800"/>
              <a:t>DISCUSSION QUESTIONS</a:t>
            </a:r>
            <a:endParaRPr/>
          </a:p>
        </p:txBody>
      </p:sp>
      <p:sp>
        <p:nvSpPr>
          <p:cNvPr id="198" name="Google Shape;198;p9"/>
          <p:cNvSpPr/>
          <p:nvPr/>
        </p:nvSpPr>
        <p:spPr>
          <a:xfrm rot="5400000">
            <a:off x="662559" y="605790"/>
            <a:ext cx="73152" cy="54864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99" name="Google Shape;199;p9"/>
          <p:cNvSpPr/>
          <p:nvPr/>
        </p:nvSpPr>
        <p:spPr>
          <a:xfrm>
            <a:off x="428244" y="2443480"/>
            <a:ext cx="3300984" cy="9144"/>
          </a:xfrm>
          <a:prstGeom prst="rect">
            <a:avLst/>
          </a:prstGeom>
          <a:solidFill>
            <a:srgbClr val="D5D5D5"/>
          </a:solidFill>
          <a:ln cap="flat" cmpd="sng" w="9525">
            <a:solidFill>
              <a:srgbClr val="D5D5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00" name="Google Shape;200;p9"/>
          <p:cNvSpPr txBox="1"/>
          <p:nvPr>
            <p:ph idx="1" type="body"/>
          </p:nvPr>
        </p:nvSpPr>
        <p:spPr>
          <a:xfrm>
            <a:off x="371100" y="1933225"/>
            <a:ext cx="4440900" cy="4609800"/>
          </a:xfrm>
          <a:prstGeom prst="rect">
            <a:avLst/>
          </a:prstGeom>
          <a:noFill/>
          <a:ln>
            <a:noFill/>
          </a:ln>
        </p:spPr>
        <p:txBody>
          <a:bodyPr anchorCtr="0" anchor="t" bIns="45700" lIns="91425" spcFirstLastPara="1" rIns="91425" wrap="square" tIns="45700">
            <a:normAutofit fontScale="92500" lnSpcReduction="10000"/>
          </a:bodyPr>
          <a:lstStyle/>
          <a:p>
            <a:pPr indent="0" lvl="0" marL="457200" rtl="0" algn="l">
              <a:lnSpc>
                <a:spcPct val="115000"/>
              </a:lnSpc>
              <a:spcBef>
                <a:spcPts val="0"/>
              </a:spcBef>
              <a:spcAft>
                <a:spcPts val="0"/>
              </a:spcAft>
              <a:buNone/>
            </a:pPr>
            <a:r>
              <a:t/>
            </a:r>
            <a:endParaRPr sz="2200">
              <a:highlight>
                <a:schemeClr val="lt1"/>
              </a:highlight>
            </a:endParaRPr>
          </a:p>
          <a:p>
            <a:pPr indent="0" lvl="0" marL="457200" rtl="0" algn="l">
              <a:spcBef>
                <a:spcPts val="1000"/>
              </a:spcBef>
              <a:spcAft>
                <a:spcPts val="0"/>
              </a:spcAft>
              <a:buNone/>
            </a:pPr>
            <a:r>
              <a:t/>
            </a:r>
            <a:endParaRPr sz="2264"/>
          </a:p>
          <a:p>
            <a:pPr indent="-253651" lvl="0" marL="228600" rtl="0" algn="l">
              <a:spcBef>
                <a:spcPts val="1000"/>
              </a:spcBef>
              <a:spcAft>
                <a:spcPts val="0"/>
              </a:spcAft>
              <a:buSzPct val="100000"/>
              <a:buChar char="•"/>
            </a:pPr>
            <a:r>
              <a:rPr lang="en-US" sz="2264"/>
              <a:t>What caught your attention in the lecture today?</a:t>
            </a:r>
            <a:endParaRPr sz="2264"/>
          </a:p>
          <a:p>
            <a:pPr indent="0" lvl="0" marL="0" rtl="0" algn="l">
              <a:lnSpc>
                <a:spcPct val="90000"/>
              </a:lnSpc>
              <a:spcBef>
                <a:spcPts val="1000"/>
              </a:spcBef>
              <a:spcAft>
                <a:spcPts val="0"/>
              </a:spcAft>
              <a:buNone/>
            </a:pPr>
            <a:r>
              <a:t/>
            </a:r>
            <a:endParaRPr sz="2264"/>
          </a:p>
          <a:p>
            <a:pPr indent="-253651" lvl="0" marL="228600" rtl="0" algn="l">
              <a:lnSpc>
                <a:spcPct val="90000"/>
              </a:lnSpc>
              <a:spcBef>
                <a:spcPts val="1000"/>
              </a:spcBef>
              <a:spcAft>
                <a:spcPts val="0"/>
              </a:spcAft>
              <a:buSzPct val="100000"/>
              <a:buChar char="•"/>
            </a:pPr>
            <a:r>
              <a:rPr lang="en-US" sz="2264"/>
              <a:t>What Safe System approaches do you think would work to address road safety concerns you have in your communities?</a:t>
            </a:r>
            <a:endParaRPr sz="2264"/>
          </a:p>
          <a:p>
            <a:pPr indent="0" lvl="0" marL="457200" rtl="0" algn="l">
              <a:lnSpc>
                <a:spcPct val="90000"/>
              </a:lnSpc>
              <a:spcBef>
                <a:spcPts val="1000"/>
              </a:spcBef>
              <a:spcAft>
                <a:spcPts val="0"/>
              </a:spcAft>
              <a:buNone/>
            </a:pPr>
            <a:r>
              <a:rPr lang="en-US" sz="2264"/>
              <a:t> </a:t>
            </a:r>
            <a:endParaRPr sz="2264"/>
          </a:p>
          <a:p>
            <a:pPr indent="-253651" lvl="0" marL="228600" rtl="0" algn="l">
              <a:lnSpc>
                <a:spcPct val="90000"/>
              </a:lnSpc>
              <a:spcBef>
                <a:spcPts val="1000"/>
              </a:spcBef>
              <a:spcAft>
                <a:spcPts val="0"/>
              </a:spcAft>
              <a:buSzPct val="100000"/>
              <a:buChar char="•"/>
            </a:pPr>
            <a:r>
              <a:rPr lang="en-US" sz="2264"/>
              <a:t>From your perspective, what barriers do you foresee in implementing Safe System approaches? </a:t>
            </a:r>
            <a:endParaRPr sz="1900"/>
          </a:p>
          <a:p>
            <a:pPr indent="-120650" lvl="0" marL="228600" rtl="0" algn="l">
              <a:lnSpc>
                <a:spcPct val="90000"/>
              </a:lnSpc>
              <a:spcBef>
                <a:spcPts val="1000"/>
              </a:spcBef>
              <a:spcAft>
                <a:spcPts val="0"/>
              </a:spcAft>
              <a:buClr>
                <a:schemeClr val="dk1"/>
              </a:buClr>
              <a:buSzPct val="89473"/>
              <a:buNone/>
            </a:pPr>
            <a:r>
              <a:t/>
            </a:r>
            <a:endParaRPr sz="190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2025-04-22T16:04:27Z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0x010100B80EFBE5EA15F04E98A7FC541C78FCBA</vt:lpwstr>
  </property>
</Properties>
</file>