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34633112239359"/>
          <c:y val="5.4071691244063046E-2"/>
          <c:w val="0.74444909398520331"/>
          <c:h val="0.840644107250057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0.04</c:v>
                </c:pt>
                <c:pt idx="1">
                  <c:v>0.03</c:v>
                </c:pt>
                <c:pt idx="2">
                  <c:v>0.05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D3-4E29-8141-E029FECC41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/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</c:v>
                </c:pt>
                <c:pt idx="1">
                  <c:v>0.09</c:v>
                </c:pt>
                <c:pt idx="2">
                  <c:v>0.12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D3-4E29-8141-E029FECC41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C5D3-4E29-8141-E029FECC41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01481696"/>
        <c:axId val="1601482656"/>
      </c:barChart>
      <c:catAx>
        <c:axId val="1601481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482656"/>
        <c:crosses val="autoZero"/>
        <c:auto val="1"/>
        <c:lblAlgn val="ctr"/>
        <c:lblOffset val="100"/>
        <c:noMultiLvlLbl val="0"/>
      </c:catAx>
      <c:valAx>
        <c:axId val="160148265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48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growth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0.02</c:v>
                </c:pt>
                <c:pt idx="1">
                  <c:v>0.05</c:v>
                </c:pt>
                <c:pt idx="2">
                  <c:v>0.09</c:v>
                </c:pt>
                <c:pt idx="3">
                  <c:v>0.13</c:v>
                </c:pt>
                <c:pt idx="4">
                  <c:v>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95-49DA-87D5-B4D0D9C821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4">
                  <a:shade val="8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6000"/>
                </a:schemeClr>
              </a:solidFill>
              <a:ln w="9525">
                <a:solidFill>
                  <a:schemeClr val="accent4">
                    <a:shade val="86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95-49DA-87D5-B4D0D9C821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chemeClr val="accent4">
                  <a:tint val="8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6000"/>
                </a:schemeClr>
              </a:solidFill>
              <a:ln w="9525">
                <a:solidFill>
                  <a:schemeClr val="accent4">
                    <a:tint val="86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95-49DA-87D5-B4D0D9C821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Column3</c:v>
                </c:pt>
              </c:strCache>
            </c:strRef>
          </c:tx>
          <c:spPr>
            <a:ln w="28575" cap="rnd">
              <a:solidFill>
                <a:schemeClr val="accent4">
                  <a:tint val="58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95-49DA-87D5-B4D0D9C82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2657984"/>
        <c:axId val="1202656064"/>
      </c:lineChart>
      <c:catAx>
        <c:axId val="120265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656064"/>
        <c:crosses val="autoZero"/>
        <c:auto val="1"/>
        <c:lblAlgn val="ctr"/>
        <c:lblOffset val="100"/>
        <c:noMultiLvlLbl val="0"/>
      </c:catAx>
      <c:valAx>
        <c:axId val="1202656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02657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730B8-7CC4-469F-AE1E-1E42A24270F0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633CEA0C-404E-5961-CACD-BBFAEDDE72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067E7316-F738-29F6-02D5-F8218DC5B3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3E2B7529-F904-0B3F-D13E-3D15378B5D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4FC550-7D93-CE83-EDCA-DC413BBA8196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5F885343-1576-9457-C43F-555EAEDFA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5F70B41-245E-07D3-B1CD-EA3FD3E35F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031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7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146A2-0C09-72E9-8D11-E0531CABC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B2570-B495-885E-5823-A49002001E8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 fontScale="92500"/>
          </a:bodyPr>
          <a:lstStyle/>
          <a:p>
            <a:r>
              <a:rPr lang="en-US" dirty="0"/>
              <a:t>How Organizations Unlock Value Through Revenue Gains and Cost Optimization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1E340-432E-4898-2C52-1CA210F06C5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CCC723-E264-3917-E068-55EC5A8F83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89149-A7F9-3196-8334-4B51DF341E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C2892D7-7C76-2137-EBE1-B5340639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413"/>
          </a:xfrm>
        </p:spPr>
        <p:txBody>
          <a:bodyPr>
            <a:noAutofit/>
          </a:bodyPr>
          <a:lstStyle/>
          <a:p>
            <a:r>
              <a:rPr lang="en-US" dirty="0"/>
              <a:t>The Dual Impact of Digital Transformation on Business Growth and Operational Efficiency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5EF48B0-152A-B8C9-A30C-EBE9D55A0A3A}"/>
              </a:ext>
            </a:extLst>
          </p:cNvPr>
          <p:cNvGraphicFramePr/>
          <p:nvPr/>
        </p:nvGraphicFramePr>
        <p:xfrm>
          <a:off x="6291987" y="2047594"/>
          <a:ext cx="5003800" cy="3430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5A9FFF9-23F6-D7ED-3F30-3AF733A32129}"/>
              </a:ext>
            </a:extLst>
          </p:cNvPr>
          <p:cNvGraphicFramePr/>
          <p:nvPr/>
        </p:nvGraphicFramePr>
        <p:xfrm>
          <a:off x="574528" y="2047594"/>
          <a:ext cx="5319253" cy="3430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AAC16CB8-A86B-1ADD-2BBE-6026EF403A91}"/>
              </a:ext>
            </a:extLst>
          </p:cNvPr>
          <p:cNvSpPr txBox="1"/>
          <p:nvPr/>
        </p:nvSpPr>
        <p:spPr>
          <a:xfrm>
            <a:off x="940798" y="1541977"/>
            <a:ext cx="5155202" cy="21544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SemiBold" pitchFamily="2" charset="0"/>
              </a:rPr>
              <a:t>Operational Cost Reductions Have Increased Over Time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F6ABDD-0FB1-300C-44DA-C282544122A5}"/>
              </a:ext>
            </a:extLst>
          </p:cNvPr>
          <p:cNvSpPr txBox="1"/>
          <p:nvPr/>
        </p:nvSpPr>
        <p:spPr>
          <a:xfrm>
            <a:off x="6579596" y="1541977"/>
            <a:ext cx="5003800" cy="21544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SemiBold" pitchFamily="2" charset="0"/>
              </a:rPr>
              <a:t>Revenue Growth Has Increased After Digital Initiatives</a:t>
            </a:r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3170994F-30D0-A806-DEA3-C87AC41499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67450" y="1541977"/>
            <a:ext cx="228600" cy="228600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2389387D-F8F1-3AA9-6DB6-F94B813ED3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8652" y="1541977"/>
            <a:ext cx="228600" cy="2286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FC4A63F2-536C-8E26-B340-ADDEE191F902}"/>
              </a:ext>
            </a:extLst>
          </p:cNvPr>
          <p:cNvSpPr/>
          <p:nvPr/>
        </p:nvSpPr>
        <p:spPr>
          <a:xfrm>
            <a:off x="9986659" y="4822552"/>
            <a:ext cx="88491" cy="884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60254AE-01A1-16E5-C90E-A72C8C4E1A21}"/>
              </a:ext>
            </a:extLst>
          </p:cNvPr>
          <p:cNvSpPr/>
          <p:nvPr/>
        </p:nvSpPr>
        <p:spPr>
          <a:xfrm>
            <a:off x="9986660" y="4663044"/>
            <a:ext cx="88491" cy="88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1D134C-CE25-DA06-2685-9489D17AFB81}"/>
              </a:ext>
            </a:extLst>
          </p:cNvPr>
          <p:cNvSpPr txBox="1"/>
          <p:nvPr/>
        </p:nvSpPr>
        <p:spPr>
          <a:xfrm>
            <a:off x="10121037" y="4658815"/>
            <a:ext cx="150494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/>
              <a:t>After digital transformation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246E738-F90A-3AD3-C8EB-531F350756C9}"/>
              </a:ext>
            </a:extLst>
          </p:cNvPr>
          <p:cNvSpPr txBox="1"/>
          <p:nvPr/>
        </p:nvSpPr>
        <p:spPr>
          <a:xfrm>
            <a:off x="10121037" y="4805243"/>
            <a:ext cx="150494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/>
              <a:t>Before digital transformation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EF13D-0535-DDAB-B604-EBEFACC38CDD}"/>
              </a:ext>
            </a:extLst>
          </p:cNvPr>
          <p:cNvSpPr txBox="1"/>
          <p:nvPr/>
        </p:nvSpPr>
        <p:spPr>
          <a:xfrm>
            <a:off x="609600" y="1886010"/>
            <a:ext cx="5486400" cy="1651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50" dirty="0">
                <a:solidFill>
                  <a:schemeClr val="tx2"/>
                </a:solidFill>
              </a:rPr>
              <a:t>Operational Cost Reduction Percentage (2021-2025)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D9A03-E60F-C4C3-CF7D-F01A120A83A0}"/>
              </a:ext>
            </a:extLst>
          </p:cNvPr>
          <p:cNvSpPr txBox="1"/>
          <p:nvPr/>
        </p:nvSpPr>
        <p:spPr>
          <a:xfrm>
            <a:off x="6291987" y="1886010"/>
            <a:ext cx="5290411" cy="161583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50" dirty="0">
                <a:solidFill>
                  <a:schemeClr val="tx2"/>
                </a:solidFill>
              </a:rPr>
              <a:t>Revenue Growth Before &amp; After Digital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40757955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8744</TotalTime>
  <Words>59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78</cp:revision>
  <dcterms:created xsi:type="dcterms:W3CDTF">2025-04-10T11:11:23Z</dcterms:created>
  <dcterms:modified xsi:type="dcterms:W3CDTF">2025-10-16T08:32:45Z</dcterms:modified>
  <cp:category/>
</cp:coreProperties>
</file>