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41" autoAdjust="0"/>
    <p:restoredTop sz="96292" autoAdjust="0"/>
  </p:normalViewPr>
  <p:slideViewPr>
    <p:cSldViewPr snapToGrid="0" showGuides="1">
      <p:cViewPr varScale="1">
        <p:scale>
          <a:sx n="106" d="100"/>
          <a:sy n="106" d="100"/>
        </p:scale>
        <p:origin x="648" y="7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7F6E4-96FB-4731-B3D8-42C8609C73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67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BD97F1C-243A-3F2E-18CD-1FF99271080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The Evolution of Digital Transformation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F8FDD08-C4B8-7460-BCA4-763AB49D94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0F5CD0-8218-D577-4A12-C89F87A101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18FC44-E68E-A5A2-ADC1-4D8D6890B5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1B39C86-17C6-9E12-62B5-71721F7B80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>
            <a:noAutofit/>
          </a:bodyPr>
          <a:lstStyle/>
          <a:p>
            <a:r>
              <a:rPr lang="en-US" dirty="0"/>
              <a:t>The Evolution of Digital Transformation - From reactionary digitization to strategic transformation.</a:t>
            </a:r>
          </a:p>
        </p:txBody>
      </p:sp>
      <p:grpSp>
        <p:nvGrpSpPr>
          <p:cNvPr id="16" name="Group 15" hidden="1">
            <a:extLst>
              <a:ext uri="{FF2B5EF4-FFF2-40B4-BE49-F238E27FC236}">
                <a16:creationId xmlns:a16="http://schemas.microsoft.com/office/drawing/2014/main" id="{7039BF65-AE4C-3515-831B-CAAED83EA3B1}"/>
              </a:ext>
            </a:extLst>
          </p:cNvPr>
          <p:cNvGrpSpPr/>
          <p:nvPr/>
        </p:nvGrpSpPr>
        <p:grpSpPr>
          <a:xfrm>
            <a:off x="609600" y="1790700"/>
            <a:ext cx="10972800" cy="4361384"/>
            <a:chOff x="609600" y="1790700"/>
            <a:chExt cx="7261189" cy="23877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61FBAA3-8275-7CAF-F08C-0D30F50413DD}"/>
                </a:ext>
              </a:extLst>
            </p:cNvPr>
            <p:cNvSpPr/>
            <p:nvPr/>
          </p:nvSpPr>
          <p:spPr>
            <a:xfrm>
              <a:off x="609600" y="1790700"/>
              <a:ext cx="1138177" cy="238776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C7EE91-3D9A-3E06-F9B5-5B6D0FA4CD15}"/>
                </a:ext>
              </a:extLst>
            </p:cNvPr>
            <p:cNvSpPr/>
            <p:nvPr/>
          </p:nvSpPr>
          <p:spPr>
            <a:xfrm>
              <a:off x="1834202" y="1790700"/>
              <a:ext cx="1138177" cy="238776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DFCC2DB-1182-1C1B-7ED2-4E5E3B586507}"/>
                </a:ext>
              </a:extLst>
            </p:cNvPr>
            <p:cNvSpPr/>
            <p:nvPr/>
          </p:nvSpPr>
          <p:spPr>
            <a:xfrm>
              <a:off x="3058804" y="1790700"/>
              <a:ext cx="1138177" cy="238776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2292AB6-0FD0-7AEE-7D8F-B9DF58733F99}"/>
                </a:ext>
              </a:extLst>
            </p:cNvPr>
            <p:cNvSpPr/>
            <p:nvPr/>
          </p:nvSpPr>
          <p:spPr>
            <a:xfrm>
              <a:off x="4283406" y="1790700"/>
              <a:ext cx="1138177" cy="238776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45F2F0-4E9D-5501-F675-8C22F6174E3A}"/>
                </a:ext>
              </a:extLst>
            </p:cNvPr>
            <p:cNvSpPr/>
            <p:nvPr/>
          </p:nvSpPr>
          <p:spPr>
            <a:xfrm>
              <a:off x="5508008" y="1790700"/>
              <a:ext cx="1138177" cy="238776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1B3CAF-17BA-26BB-25E0-C8E1AA73E43C}"/>
                </a:ext>
              </a:extLst>
            </p:cNvPr>
            <p:cNvSpPr/>
            <p:nvPr/>
          </p:nvSpPr>
          <p:spPr>
            <a:xfrm>
              <a:off x="6732612" y="1790700"/>
              <a:ext cx="1138177" cy="238776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AFE95ED-4549-1390-F04A-E2B79F48F7AC}"/>
              </a:ext>
            </a:extLst>
          </p:cNvPr>
          <p:cNvSpPr txBox="1"/>
          <p:nvPr/>
        </p:nvSpPr>
        <p:spPr>
          <a:xfrm>
            <a:off x="640578" y="3278985"/>
            <a:ext cx="609600" cy="2154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ExtraBold" pitchFamily="2" charset="0"/>
              </a:rPr>
              <a:t>2020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45EC907-A6A3-040E-9274-6E98E0A02ED1}"/>
              </a:ext>
            </a:extLst>
          </p:cNvPr>
          <p:cNvSpPr txBox="1"/>
          <p:nvPr/>
        </p:nvSpPr>
        <p:spPr>
          <a:xfrm>
            <a:off x="7447246" y="3278985"/>
            <a:ext cx="609600" cy="2154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ExtraBold" pitchFamily="2" charset="0"/>
              </a:rPr>
              <a:t>202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Montserrat ExtraBold" pitchFamily="2" charset="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Montserrat ExtraBold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51887F-C3DC-0254-44C4-3E02D6005D1C}"/>
              </a:ext>
            </a:extLst>
          </p:cNvPr>
          <p:cNvSpPr txBox="1"/>
          <p:nvPr/>
        </p:nvSpPr>
        <p:spPr>
          <a:xfrm>
            <a:off x="2342245" y="4000194"/>
            <a:ext cx="609600" cy="2154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ExtraBold" pitchFamily="2" charset="0"/>
              </a:rPr>
              <a:t>2023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815163-CF76-BA33-3859-676B86BB250D}"/>
              </a:ext>
            </a:extLst>
          </p:cNvPr>
          <p:cNvSpPr txBox="1"/>
          <p:nvPr/>
        </p:nvSpPr>
        <p:spPr>
          <a:xfrm>
            <a:off x="5745579" y="4000194"/>
            <a:ext cx="609600" cy="2154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ExtraBold" pitchFamily="2" charset="0"/>
              </a:rPr>
              <a:t>202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Montserrat ExtraBold" pitchFamily="2" charset="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Montserrat ExtraBold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D0990A-37CB-A437-B2EA-4BFB0C2AF47E}"/>
              </a:ext>
            </a:extLst>
          </p:cNvPr>
          <p:cNvSpPr txBox="1"/>
          <p:nvPr/>
        </p:nvSpPr>
        <p:spPr>
          <a:xfrm>
            <a:off x="9148911" y="4000194"/>
            <a:ext cx="609600" cy="2154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ExtraBold" pitchFamily="2" charset="0"/>
              </a:rPr>
              <a:t>2025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5512323-60C1-E134-5787-D42EF1B40CA5}"/>
              </a:ext>
            </a:extLst>
          </p:cNvPr>
          <p:cNvSpPr txBox="1">
            <a:spLocks/>
          </p:cNvSpPr>
          <p:nvPr/>
        </p:nvSpPr>
        <p:spPr>
          <a:xfrm>
            <a:off x="640578" y="2039999"/>
            <a:ext cx="2448473" cy="43088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Acceleration Triggered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by Crisis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64AFE2B-F7B9-F9E3-7DE7-380683DEFBB8}"/>
              </a:ext>
            </a:extLst>
          </p:cNvPr>
          <p:cNvSpPr txBox="1">
            <a:spLocks/>
          </p:cNvSpPr>
          <p:nvPr/>
        </p:nvSpPr>
        <p:spPr>
          <a:xfrm>
            <a:off x="640577" y="2516356"/>
            <a:ext cx="2448473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Crisis changed everything.</a:t>
            </a:r>
          </a:p>
          <a:p>
            <a:pPr marL="171450" marR="0" lvl="0" indent="-1714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Digital adoption surged.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Operations went virtual.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177BA6-0E95-5AEE-B666-64384109A0C6}"/>
              </a:ext>
            </a:extLst>
          </p:cNvPr>
          <p:cNvSpPr txBox="1"/>
          <p:nvPr/>
        </p:nvSpPr>
        <p:spPr>
          <a:xfrm>
            <a:off x="4043912" y="2039999"/>
            <a:ext cx="2448473" cy="43088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Shift Toward Remote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&amp; Hybrid Models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CFE26E-BB8E-E1B1-1D55-B205F0256F7B}"/>
              </a:ext>
            </a:extLst>
          </p:cNvPr>
          <p:cNvSpPr txBox="1">
            <a:spLocks/>
          </p:cNvSpPr>
          <p:nvPr/>
        </p:nvSpPr>
        <p:spPr>
          <a:xfrm>
            <a:off x="4043912" y="2516356"/>
            <a:ext cx="2448473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defPPr>
              <a:defRPr lang="en-US"/>
            </a:defPPr>
            <a:lvl1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</a:defRPr>
            </a:lvl1pPr>
          </a:lstStyle>
          <a:p>
            <a:pPr>
              <a:lnSpc>
                <a:spcPct val="114000"/>
              </a:lnSpc>
            </a:pPr>
            <a:r>
              <a:rPr lang="en-US" dirty="0"/>
              <a:t>Work became flexible.</a:t>
            </a:r>
          </a:p>
          <a:p>
            <a:pPr>
              <a:lnSpc>
                <a:spcPct val="114000"/>
              </a:lnSpc>
            </a:pPr>
            <a:r>
              <a:rPr lang="en-US" dirty="0"/>
              <a:t>Collaboration moved online.</a:t>
            </a:r>
          </a:p>
          <a:p>
            <a:pPr>
              <a:lnSpc>
                <a:spcPct val="114000"/>
              </a:lnSpc>
            </a:pPr>
            <a:r>
              <a:rPr lang="en-US" dirty="0"/>
              <a:t>Offices stayed empty.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2120FC-01A6-EDB3-DF9C-1884076923A7}"/>
              </a:ext>
            </a:extLst>
          </p:cNvPr>
          <p:cNvSpPr txBox="1">
            <a:spLocks/>
          </p:cNvSpPr>
          <p:nvPr/>
        </p:nvSpPr>
        <p:spPr>
          <a:xfrm>
            <a:off x="7447245" y="2039999"/>
            <a:ext cx="2448473" cy="43088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Customer Expectations Skyrocket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E394FD-D40D-7E0D-480E-558F86CEFDBE}"/>
              </a:ext>
            </a:extLst>
          </p:cNvPr>
          <p:cNvSpPr txBox="1">
            <a:spLocks/>
          </p:cNvSpPr>
          <p:nvPr/>
        </p:nvSpPr>
        <p:spPr>
          <a:xfrm>
            <a:off x="7447246" y="2516356"/>
            <a:ext cx="2448473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defPPr>
              <a:defRPr lang="en-US"/>
            </a:defPPr>
            <a:lvl1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</a:defRPr>
            </a:lvl1pPr>
          </a:lstStyle>
          <a:p>
            <a:pPr>
              <a:lnSpc>
                <a:spcPct val="114000"/>
              </a:lnSpc>
            </a:pPr>
            <a:r>
              <a:rPr lang="en-US" dirty="0"/>
              <a:t>Customers wanted more.</a:t>
            </a:r>
          </a:p>
          <a:p>
            <a:pPr>
              <a:lnSpc>
                <a:spcPct val="114000"/>
              </a:lnSpc>
            </a:pPr>
            <a:r>
              <a:rPr lang="en-US" dirty="0"/>
              <a:t>Speed became essential.</a:t>
            </a:r>
          </a:p>
          <a:p>
            <a:pPr>
              <a:lnSpc>
                <a:spcPct val="114000"/>
              </a:lnSpc>
            </a:pPr>
            <a:r>
              <a:rPr lang="en-US" dirty="0"/>
              <a:t>Experiences got personal.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C812999-2E17-B1DF-0C03-E42A1A8456CE}"/>
              </a:ext>
            </a:extLst>
          </p:cNvPr>
          <p:cNvSpPr txBox="1">
            <a:spLocks/>
          </p:cNvSpPr>
          <p:nvPr/>
        </p:nvSpPr>
        <p:spPr>
          <a:xfrm>
            <a:off x="2342245" y="4413276"/>
            <a:ext cx="2448473" cy="43088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AI, Data, and Automation Take Center Stage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F230B6-C771-93DA-5604-0D0CEFDEFE66}"/>
              </a:ext>
            </a:extLst>
          </p:cNvPr>
          <p:cNvSpPr txBox="1">
            <a:spLocks/>
          </p:cNvSpPr>
          <p:nvPr/>
        </p:nvSpPr>
        <p:spPr>
          <a:xfrm>
            <a:off x="2342245" y="4907960"/>
            <a:ext cx="2448473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defPPr>
              <a:defRPr lang="en-US"/>
            </a:defPPr>
            <a:lvl1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</a:defRPr>
            </a:lvl1pPr>
          </a:lstStyle>
          <a:p>
            <a:pPr>
              <a:lnSpc>
                <a:spcPct val="114000"/>
              </a:lnSpc>
            </a:pPr>
            <a:r>
              <a:rPr lang="en-US" dirty="0"/>
              <a:t>Data fueled insights.</a:t>
            </a:r>
          </a:p>
          <a:p>
            <a:pPr>
              <a:lnSpc>
                <a:spcPct val="114000"/>
              </a:lnSpc>
            </a:pPr>
            <a:r>
              <a:rPr lang="en-US" dirty="0"/>
              <a:t>AI optimized operations.</a:t>
            </a:r>
          </a:p>
          <a:p>
            <a:pPr>
              <a:lnSpc>
                <a:spcPct val="114000"/>
              </a:lnSpc>
            </a:pPr>
            <a:r>
              <a:rPr lang="en-US" dirty="0"/>
              <a:t>Automation increased speed.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6037212-0A04-D93A-9D3B-080550407D4C}"/>
              </a:ext>
            </a:extLst>
          </p:cNvPr>
          <p:cNvSpPr txBox="1">
            <a:spLocks/>
          </p:cNvSpPr>
          <p:nvPr/>
        </p:nvSpPr>
        <p:spPr>
          <a:xfrm>
            <a:off x="5745579" y="4413276"/>
            <a:ext cx="2448473" cy="43088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Increased Competitive Pressure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2E396A6-4263-B1EE-4CF8-871A3E303F39}"/>
              </a:ext>
            </a:extLst>
          </p:cNvPr>
          <p:cNvSpPr txBox="1">
            <a:spLocks/>
          </p:cNvSpPr>
          <p:nvPr/>
        </p:nvSpPr>
        <p:spPr>
          <a:xfrm>
            <a:off x="5745580" y="4907960"/>
            <a:ext cx="2448473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defPPr>
              <a:defRPr lang="en-US"/>
            </a:defPPr>
            <a:lvl1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</a:defRPr>
            </a:lvl1pPr>
          </a:lstStyle>
          <a:p>
            <a:pPr>
              <a:lnSpc>
                <a:spcPct val="114000"/>
              </a:lnSpc>
            </a:pPr>
            <a:r>
              <a:rPr lang="en-US" dirty="0"/>
              <a:t>New players emerged.</a:t>
            </a:r>
          </a:p>
          <a:p>
            <a:pPr>
              <a:lnSpc>
                <a:spcPct val="114000"/>
              </a:lnSpc>
            </a:pPr>
            <a:r>
              <a:rPr lang="en-US" dirty="0"/>
              <a:t>Markets transformed rapidly.</a:t>
            </a:r>
          </a:p>
          <a:p>
            <a:pPr>
              <a:lnSpc>
                <a:spcPct val="114000"/>
              </a:lnSpc>
            </a:pPr>
            <a:r>
              <a:rPr lang="en-US" dirty="0"/>
              <a:t>Innovation decided winners.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FA2930C-DC9F-CCE3-ABA7-554439BBADDE}"/>
              </a:ext>
            </a:extLst>
          </p:cNvPr>
          <p:cNvSpPr txBox="1">
            <a:spLocks/>
          </p:cNvSpPr>
          <p:nvPr/>
        </p:nvSpPr>
        <p:spPr>
          <a:xfrm>
            <a:off x="9148911" y="4413276"/>
            <a:ext cx="2026535" cy="43088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Digital Maturity as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a Value Differentiator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461EAE8-1331-B72A-3920-85945293FAD6}"/>
              </a:ext>
            </a:extLst>
          </p:cNvPr>
          <p:cNvSpPr txBox="1"/>
          <p:nvPr/>
        </p:nvSpPr>
        <p:spPr>
          <a:xfrm>
            <a:off x="9148910" y="4907960"/>
            <a:ext cx="2448473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defPPr>
              <a:defRPr lang="en-US"/>
            </a:defPPr>
            <a:lvl1pPr marL="171450" marR="0" lvl="0" indent="-1714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</a:defRPr>
            </a:lvl1pPr>
          </a:lstStyle>
          <a:p>
            <a:pPr>
              <a:lnSpc>
                <a:spcPct val="114000"/>
              </a:lnSpc>
            </a:pPr>
            <a:r>
              <a:rPr lang="en-US" dirty="0"/>
              <a:t>Leaders deliver faster.</a:t>
            </a:r>
          </a:p>
          <a:p>
            <a:pPr>
              <a:lnSpc>
                <a:spcPct val="114000"/>
              </a:lnSpc>
            </a:pPr>
            <a:r>
              <a:rPr lang="en-US" dirty="0"/>
              <a:t>Value drives loyalty.</a:t>
            </a:r>
          </a:p>
          <a:p>
            <a:pPr>
              <a:lnSpc>
                <a:spcPct val="114000"/>
              </a:lnSpc>
            </a:pPr>
            <a:r>
              <a:rPr lang="en-US" dirty="0"/>
              <a:t>Digital powers growth.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ADEE84-AF43-90E3-BE5E-D52FFFB70D07}"/>
              </a:ext>
            </a:extLst>
          </p:cNvPr>
          <p:cNvSpPr txBox="1"/>
          <p:nvPr/>
        </p:nvSpPr>
        <p:spPr>
          <a:xfrm>
            <a:off x="4043912" y="3278985"/>
            <a:ext cx="609600" cy="2154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Montserrat ExtraBold" pitchFamily="2" charset="0"/>
              </a:rPr>
              <a:t>2021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A05CC3B-5407-0CAB-81B6-ECF0F8AC5578}"/>
              </a:ext>
            </a:extLst>
          </p:cNvPr>
          <p:cNvGrpSpPr/>
          <p:nvPr/>
        </p:nvGrpSpPr>
        <p:grpSpPr>
          <a:xfrm>
            <a:off x="609599" y="3465513"/>
            <a:ext cx="636361" cy="152246"/>
            <a:chOff x="609599" y="3707943"/>
            <a:chExt cx="636361" cy="152246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A784CFA-5AC1-94DC-12F6-63BC5DB23950}"/>
                </a:ext>
              </a:extLst>
            </p:cNvPr>
            <p:cNvCxnSpPr>
              <a:cxnSpLocks/>
              <a:endCxn id="61" idx="1"/>
            </p:cNvCxnSpPr>
            <p:nvPr/>
          </p:nvCxnSpPr>
          <p:spPr>
            <a:xfrm>
              <a:off x="609599" y="3784066"/>
              <a:ext cx="63636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Isosceles Triangle 47">
              <a:extLst>
                <a:ext uri="{FF2B5EF4-FFF2-40B4-BE49-F238E27FC236}">
                  <a16:creationId xmlns:a16="http://schemas.microsoft.com/office/drawing/2014/main" id="{622819AD-2E6E-FB44-9F80-A73F4E4B22B4}"/>
                </a:ext>
              </a:extLst>
            </p:cNvPr>
            <p:cNvSpPr/>
            <p:nvPr/>
          </p:nvSpPr>
          <p:spPr>
            <a:xfrm rot="5400000">
              <a:off x="1121761" y="3735990"/>
              <a:ext cx="152246" cy="96152"/>
            </a:xfrm>
            <a:custGeom>
              <a:avLst/>
              <a:gdLst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  <a:gd name="connsiteX3" fmla="*/ 0 w 341513"/>
                <a:gd name="connsiteY3" fmla="*/ 294408 h 294408"/>
                <a:gd name="connsiteX0" fmla="*/ 0 w 341513"/>
                <a:gd name="connsiteY0" fmla="*/ 294408 h 385848"/>
                <a:gd name="connsiteX1" fmla="*/ 170757 w 341513"/>
                <a:gd name="connsiteY1" fmla="*/ 0 h 385848"/>
                <a:gd name="connsiteX2" fmla="*/ 341513 w 341513"/>
                <a:gd name="connsiteY2" fmla="*/ 294408 h 385848"/>
                <a:gd name="connsiteX3" fmla="*/ 91440 w 341513"/>
                <a:gd name="connsiteY3" fmla="*/ 385848 h 385848"/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513" h="294408">
                  <a:moveTo>
                    <a:pt x="0" y="294408"/>
                  </a:moveTo>
                  <a:lnTo>
                    <a:pt x="170757" y="0"/>
                  </a:lnTo>
                  <a:lnTo>
                    <a:pt x="341513" y="294408"/>
                  </a:lnTo>
                </a:path>
              </a:pathLst>
            </a:custGeom>
            <a:noFill/>
            <a:ln>
              <a:solidFill>
                <a:schemeClr val="accent1"/>
              </a:solidFill>
              <a:beve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AEE3AA3-ACF3-31F9-D49D-C442E9167BAD}"/>
              </a:ext>
            </a:extLst>
          </p:cNvPr>
          <p:cNvGrpSpPr/>
          <p:nvPr/>
        </p:nvGrpSpPr>
        <p:grpSpPr>
          <a:xfrm>
            <a:off x="4043912" y="3465513"/>
            <a:ext cx="636361" cy="152246"/>
            <a:chOff x="609599" y="3707943"/>
            <a:chExt cx="636361" cy="152246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8DED904C-7359-53F5-4A4B-5B98EFACD978}"/>
                </a:ext>
              </a:extLst>
            </p:cNvPr>
            <p:cNvCxnSpPr>
              <a:cxnSpLocks/>
              <a:endCxn id="83" idx="1"/>
            </p:cNvCxnSpPr>
            <p:nvPr/>
          </p:nvCxnSpPr>
          <p:spPr>
            <a:xfrm>
              <a:off x="609599" y="3784066"/>
              <a:ext cx="63636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Isosceles Triangle 47">
              <a:extLst>
                <a:ext uri="{FF2B5EF4-FFF2-40B4-BE49-F238E27FC236}">
                  <a16:creationId xmlns:a16="http://schemas.microsoft.com/office/drawing/2014/main" id="{717112BE-4E7F-65FB-F897-4898793380C4}"/>
                </a:ext>
              </a:extLst>
            </p:cNvPr>
            <p:cNvSpPr/>
            <p:nvPr/>
          </p:nvSpPr>
          <p:spPr>
            <a:xfrm rot="5400000">
              <a:off x="1121761" y="3735990"/>
              <a:ext cx="152246" cy="96152"/>
            </a:xfrm>
            <a:custGeom>
              <a:avLst/>
              <a:gdLst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  <a:gd name="connsiteX3" fmla="*/ 0 w 341513"/>
                <a:gd name="connsiteY3" fmla="*/ 294408 h 294408"/>
                <a:gd name="connsiteX0" fmla="*/ 0 w 341513"/>
                <a:gd name="connsiteY0" fmla="*/ 294408 h 385848"/>
                <a:gd name="connsiteX1" fmla="*/ 170757 w 341513"/>
                <a:gd name="connsiteY1" fmla="*/ 0 h 385848"/>
                <a:gd name="connsiteX2" fmla="*/ 341513 w 341513"/>
                <a:gd name="connsiteY2" fmla="*/ 294408 h 385848"/>
                <a:gd name="connsiteX3" fmla="*/ 91440 w 341513"/>
                <a:gd name="connsiteY3" fmla="*/ 385848 h 385848"/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513" h="294408">
                  <a:moveTo>
                    <a:pt x="0" y="294408"/>
                  </a:moveTo>
                  <a:lnTo>
                    <a:pt x="170757" y="0"/>
                  </a:lnTo>
                  <a:lnTo>
                    <a:pt x="341513" y="294408"/>
                  </a:lnTo>
                </a:path>
              </a:pathLst>
            </a:custGeom>
            <a:noFill/>
            <a:ln>
              <a:solidFill>
                <a:schemeClr val="accent1"/>
              </a:solidFill>
              <a:beve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6694789-3074-ECD9-E2CE-2233E8748B87}"/>
              </a:ext>
            </a:extLst>
          </p:cNvPr>
          <p:cNvGrpSpPr/>
          <p:nvPr/>
        </p:nvGrpSpPr>
        <p:grpSpPr>
          <a:xfrm>
            <a:off x="7447246" y="3465513"/>
            <a:ext cx="636361" cy="152246"/>
            <a:chOff x="609599" y="3707943"/>
            <a:chExt cx="636361" cy="152246"/>
          </a:xfrm>
        </p:grpSpPr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B0FD3EC1-2CF3-24EB-A439-0EF3FA46EB52}"/>
                </a:ext>
              </a:extLst>
            </p:cNvPr>
            <p:cNvCxnSpPr>
              <a:cxnSpLocks/>
              <a:endCxn id="86" idx="1"/>
            </p:cNvCxnSpPr>
            <p:nvPr/>
          </p:nvCxnSpPr>
          <p:spPr>
            <a:xfrm>
              <a:off x="609599" y="3784066"/>
              <a:ext cx="63636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Isosceles Triangle 47">
              <a:extLst>
                <a:ext uri="{FF2B5EF4-FFF2-40B4-BE49-F238E27FC236}">
                  <a16:creationId xmlns:a16="http://schemas.microsoft.com/office/drawing/2014/main" id="{BBC65284-94E3-9155-FD91-6284A32D232C}"/>
                </a:ext>
              </a:extLst>
            </p:cNvPr>
            <p:cNvSpPr/>
            <p:nvPr/>
          </p:nvSpPr>
          <p:spPr>
            <a:xfrm rot="5400000">
              <a:off x="1121761" y="3735990"/>
              <a:ext cx="152246" cy="96152"/>
            </a:xfrm>
            <a:custGeom>
              <a:avLst/>
              <a:gdLst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  <a:gd name="connsiteX3" fmla="*/ 0 w 341513"/>
                <a:gd name="connsiteY3" fmla="*/ 294408 h 294408"/>
                <a:gd name="connsiteX0" fmla="*/ 0 w 341513"/>
                <a:gd name="connsiteY0" fmla="*/ 294408 h 385848"/>
                <a:gd name="connsiteX1" fmla="*/ 170757 w 341513"/>
                <a:gd name="connsiteY1" fmla="*/ 0 h 385848"/>
                <a:gd name="connsiteX2" fmla="*/ 341513 w 341513"/>
                <a:gd name="connsiteY2" fmla="*/ 294408 h 385848"/>
                <a:gd name="connsiteX3" fmla="*/ 91440 w 341513"/>
                <a:gd name="connsiteY3" fmla="*/ 385848 h 385848"/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513" h="294408">
                  <a:moveTo>
                    <a:pt x="0" y="294408"/>
                  </a:moveTo>
                  <a:lnTo>
                    <a:pt x="170757" y="0"/>
                  </a:lnTo>
                  <a:lnTo>
                    <a:pt x="341513" y="294408"/>
                  </a:lnTo>
                </a:path>
              </a:pathLst>
            </a:custGeom>
            <a:noFill/>
            <a:ln>
              <a:solidFill>
                <a:schemeClr val="accent1"/>
              </a:solidFill>
              <a:beve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41DE7BF-45F6-54FA-1349-9F44A65A8499}"/>
              </a:ext>
            </a:extLst>
          </p:cNvPr>
          <p:cNvGrpSpPr/>
          <p:nvPr/>
        </p:nvGrpSpPr>
        <p:grpSpPr>
          <a:xfrm>
            <a:off x="2342245" y="4177466"/>
            <a:ext cx="636361" cy="152246"/>
            <a:chOff x="609599" y="3707943"/>
            <a:chExt cx="636361" cy="152246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4BE6A3A1-D890-BCAD-4FA6-00D1695B86DD}"/>
                </a:ext>
              </a:extLst>
            </p:cNvPr>
            <p:cNvCxnSpPr>
              <a:cxnSpLocks/>
              <a:endCxn id="89" idx="1"/>
            </p:cNvCxnSpPr>
            <p:nvPr/>
          </p:nvCxnSpPr>
          <p:spPr>
            <a:xfrm>
              <a:off x="609599" y="3784066"/>
              <a:ext cx="63636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Isosceles Triangle 47">
              <a:extLst>
                <a:ext uri="{FF2B5EF4-FFF2-40B4-BE49-F238E27FC236}">
                  <a16:creationId xmlns:a16="http://schemas.microsoft.com/office/drawing/2014/main" id="{C5BDA203-9521-2B97-15A0-B197B26E7243}"/>
                </a:ext>
              </a:extLst>
            </p:cNvPr>
            <p:cNvSpPr/>
            <p:nvPr/>
          </p:nvSpPr>
          <p:spPr>
            <a:xfrm rot="5400000">
              <a:off x="1121761" y="3735990"/>
              <a:ext cx="152246" cy="96152"/>
            </a:xfrm>
            <a:custGeom>
              <a:avLst/>
              <a:gdLst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  <a:gd name="connsiteX3" fmla="*/ 0 w 341513"/>
                <a:gd name="connsiteY3" fmla="*/ 294408 h 294408"/>
                <a:gd name="connsiteX0" fmla="*/ 0 w 341513"/>
                <a:gd name="connsiteY0" fmla="*/ 294408 h 385848"/>
                <a:gd name="connsiteX1" fmla="*/ 170757 w 341513"/>
                <a:gd name="connsiteY1" fmla="*/ 0 h 385848"/>
                <a:gd name="connsiteX2" fmla="*/ 341513 w 341513"/>
                <a:gd name="connsiteY2" fmla="*/ 294408 h 385848"/>
                <a:gd name="connsiteX3" fmla="*/ 91440 w 341513"/>
                <a:gd name="connsiteY3" fmla="*/ 385848 h 385848"/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513" h="294408">
                  <a:moveTo>
                    <a:pt x="0" y="294408"/>
                  </a:moveTo>
                  <a:lnTo>
                    <a:pt x="170757" y="0"/>
                  </a:lnTo>
                  <a:lnTo>
                    <a:pt x="341513" y="294408"/>
                  </a:lnTo>
                </a:path>
              </a:pathLst>
            </a:custGeom>
            <a:noFill/>
            <a:ln>
              <a:solidFill>
                <a:schemeClr val="accent1"/>
              </a:solidFill>
              <a:beve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AF8C410-44BF-7999-3112-ADC7E0526CDD}"/>
              </a:ext>
            </a:extLst>
          </p:cNvPr>
          <p:cNvGrpSpPr/>
          <p:nvPr/>
        </p:nvGrpSpPr>
        <p:grpSpPr>
          <a:xfrm>
            <a:off x="5745579" y="4177466"/>
            <a:ext cx="636361" cy="152246"/>
            <a:chOff x="609599" y="3707943"/>
            <a:chExt cx="636361" cy="152246"/>
          </a:xfrm>
        </p:grpSpPr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DF1E9925-EFD2-1DB7-0EBA-884C74004340}"/>
                </a:ext>
              </a:extLst>
            </p:cNvPr>
            <p:cNvCxnSpPr>
              <a:cxnSpLocks/>
              <a:endCxn id="92" idx="1"/>
            </p:cNvCxnSpPr>
            <p:nvPr/>
          </p:nvCxnSpPr>
          <p:spPr>
            <a:xfrm>
              <a:off x="609599" y="3784066"/>
              <a:ext cx="63636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Isosceles Triangle 47">
              <a:extLst>
                <a:ext uri="{FF2B5EF4-FFF2-40B4-BE49-F238E27FC236}">
                  <a16:creationId xmlns:a16="http://schemas.microsoft.com/office/drawing/2014/main" id="{389FFB79-96A2-13DA-1FB0-C01AC45AB441}"/>
                </a:ext>
              </a:extLst>
            </p:cNvPr>
            <p:cNvSpPr/>
            <p:nvPr/>
          </p:nvSpPr>
          <p:spPr>
            <a:xfrm rot="5400000">
              <a:off x="1121761" y="3735990"/>
              <a:ext cx="152246" cy="96152"/>
            </a:xfrm>
            <a:custGeom>
              <a:avLst/>
              <a:gdLst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  <a:gd name="connsiteX3" fmla="*/ 0 w 341513"/>
                <a:gd name="connsiteY3" fmla="*/ 294408 h 294408"/>
                <a:gd name="connsiteX0" fmla="*/ 0 w 341513"/>
                <a:gd name="connsiteY0" fmla="*/ 294408 h 385848"/>
                <a:gd name="connsiteX1" fmla="*/ 170757 w 341513"/>
                <a:gd name="connsiteY1" fmla="*/ 0 h 385848"/>
                <a:gd name="connsiteX2" fmla="*/ 341513 w 341513"/>
                <a:gd name="connsiteY2" fmla="*/ 294408 h 385848"/>
                <a:gd name="connsiteX3" fmla="*/ 91440 w 341513"/>
                <a:gd name="connsiteY3" fmla="*/ 385848 h 385848"/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513" h="294408">
                  <a:moveTo>
                    <a:pt x="0" y="294408"/>
                  </a:moveTo>
                  <a:lnTo>
                    <a:pt x="170757" y="0"/>
                  </a:lnTo>
                  <a:lnTo>
                    <a:pt x="341513" y="294408"/>
                  </a:lnTo>
                </a:path>
              </a:pathLst>
            </a:custGeom>
            <a:noFill/>
            <a:ln>
              <a:solidFill>
                <a:schemeClr val="accent1"/>
              </a:solidFill>
              <a:beve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FCD9ADB9-6DFC-0D67-8AE3-C44160544454}"/>
              </a:ext>
            </a:extLst>
          </p:cNvPr>
          <p:cNvGrpSpPr/>
          <p:nvPr/>
        </p:nvGrpSpPr>
        <p:grpSpPr>
          <a:xfrm>
            <a:off x="9148910" y="4177466"/>
            <a:ext cx="636361" cy="152246"/>
            <a:chOff x="609599" y="3707943"/>
            <a:chExt cx="636361" cy="152246"/>
          </a:xfrm>
        </p:grpSpPr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75322402-7E07-FDCB-9869-2D9E40BB181C}"/>
                </a:ext>
              </a:extLst>
            </p:cNvPr>
            <p:cNvCxnSpPr>
              <a:cxnSpLocks/>
              <a:endCxn id="95" idx="1"/>
            </p:cNvCxnSpPr>
            <p:nvPr/>
          </p:nvCxnSpPr>
          <p:spPr>
            <a:xfrm>
              <a:off x="609599" y="3784066"/>
              <a:ext cx="63636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Isosceles Triangle 47">
              <a:extLst>
                <a:ext uri="{FF2B5EF4-FFF2-40B4-BE49-F238E27FC236}">
                  <a16:creationId xmlns:a16="http://schemas.microsoft.com/office/drawing/2014/main" id="{A0CDA70F-0558-15F9-502C-51156C30540D}"/>
                </a:ext>
              </a:extLst>
            </p:cNvPr>
            <p:cNvSpPr/>
            <p:nvPr/>
          </p:nvSpPr>
          <p:spPr>
            <a:xfrm rot="5400000">
              <a:off x="1121761" y="3735990"/>
              <a:ext cx="152246" cy="96152"/>
            </a:xfrm>
            <a:custGeom>
              <a:avLst/>
              <a:gdLst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  <a:gd name="connsiteX3" fmla="*/ 0 w 341513"/>
                <a:gd name="connsiteY3" fmla="*/ 294408 h 294408"/>
                <a:gd name="connsiteX0" fmla="*/ 0 w 341513"/>
                <a:gd name="connsiteY0" fmla="*/ 294408 h 385848"/>
                <a:gd name="connsiteX1" fmla="*/ 170757 w 341513"/>
                <a:gd name="connsiteY1" fmla="*/ 0 h 385848"/>
                <a:gd name="connsiteX2" fmla="*/ 341513 w 341513"/>
                <a:gd name="connsiteY2" fmla="*/ 294408 h 385848"/>
                <a:gd name="connsiteX3" fmla="*/ 91440 w 341513"/>
                <a:gd name="connsiteY3" fmla="*/ 385848 h 385848"/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513" h="294408">
                  <a:moveTo>
                    <a:pt x="0" y="294408"/>
                  </a:moveTo>
                  <a:lnTo>
                    <a:pt x="170757" y="0"/>
                  </a:lnTo>
                  <a:lnTo>
                    <a:pt x="341513" y="294408"/>
                  </a:lnTo>
                </a:path>
              </a:pathLst>
            </a:custGeom>
            <a:noFill/>
            <a:ln>
              <a:solidFill>
                <a:schemeClr val="accent1"/>
              </a:solidFill>
              <a:beve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E6B3FCBE-8E95-10CA-FD63-40C40E18C949}"/>
              </a:ext>
            </a:extLst>
          </p:cNvPr>
          <p:cNvCxnSpPr>
            <a:cxnSpLocks/>
          </p:cNvCxnSpPr>
          <p:nvPr/>
        </p:nvCxnSpPr>
        <p:spPr>
          <a:xfrm>
            <a:off x="609600" y="3793307"/>
            <a:ext cx="10964845" cy="0"/>
          </a:xfrm>
          <a:prstGeom prst="line">
            <a:avLst/>
          </a:prstGeom>
          <a:ln w="254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805AB178-A0CF-3C37-6D82-E40F286C88E9}"/>
              </a:ext>
            </a:extLst>
          </p:cNvPr>
          <p:cNvSpPr/>
          <p:nvPr/>
        </p:nvSpPr>
        <p:spPr>
          <a:xfrm>
            <a:off x="604576" y="3732692"/>
            <a:ext cx="121229" cy="121229"/>
          </a:xfrm>
          <a:prstGeom prst="roundRect">
            <a:avLst>
              <a:gd name="adj" fmla="val 3866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36873325-AF4C-BED9-8B29-DB7FD18CA224}"/>
              </a:ext>
            </a:extLst>
          </p:cNvPr>
          <p:cNvSpPr/>
          <p:nvPr/>
        </p:nvSpPr>
        <p:spPr>
          <a:xfrm>
            <a:off x="2331479" y="3732692"/>
            <a:ext cx="121229" cy="121229"/>
          </a:xfrm>
          <a:prstGeom prst="roundRect">
            <a:avLst>
              <a:gd name="adj" fmla="val 3866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16ABE950-0834-2A47-059E-B2CD7A7262C0}"/>
              </a:ext>
            </a:extLst>
          </p:cNvPr>
          <p:cNvSpPr/>
          <p:nvPr/>
        </p:nvSpPr>
        <p:spPr>
          <a:xfrm>
            <a:off x="4043912" y="3732692"/>
            <a:ext cx="121229" cy="121229"/>
          </a:xfrm>
          <a:prstGeom prst="roundRect">
            <a:avLst>
              <a:gd name="adj" fmla="val 3866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1E9CFBFD-D27A-8F7F-2E15-A0BE10E23E70}"/>
              </a:ext>
            </a:extLst>
          </p:cNvPr>
          <p:cNvSpPr/>
          <p:nvPr/>
        </p:nvSpPr>
        <p:spPr>
          <a:xfrm>
            <a:off x="5745579" y="3732692"/>
            <a:ext cx="121229" cy="121229"/>
          </a:xfrm>
          <a:prstGeom prst="roundRect">
            <a:avLst>
              <a:gd name="adj" fmla="val 3866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2FADCE98-30ED-7AA5-54ED-59C1EB0EDBA5}"/>
              </a:ext>
            </a:extLst>
          </p:cNvPr>
          <p:cNvSpPr/>
          <p:nvPr/>
        </p:nvSpPr>
        <p:spPr>
          <a:xfrm>
            <a:off x="7442264" y="3732692"/>
            <a:ext cx="121229" cy="121229"/>
          </a:xfrm>
          <a:prstGeom prst="roundRect">
            <a:avLst>
              <a:gd name="adj" fmla="val 3866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7B0D1E11-BC10-EB86-F60E-3668BA4197B9}"/>
              </a:ext>
            </a:extLst>
          </p:cNvPr>
          <p:cNvSpPr/>
          <p:nvPr/>
        </p:nvSpPr>
        <p:spPr>
          <a:xfrm>
            <a:off x="9148910" y="3732692"/>
            <a:ext cx="121229" cy="121229"/>
          </a:xfrm>
          <a:prstGeom prst="roundRect">
            <a:avLst>
              <a:gd name="adj" fmla="val 3866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3617EC30-B301-44F2-A876-E9DF4F10B773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latin typeface="Montserrat SemiBold" pitchFamily="2" charset="0"/>
              </a:rPr>
              <a:t>Why digital transformation Still Matters in 2025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5170150-2263-2D53-DEA1-8D3643F2D00E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804CBEDE-F56D-3108-8C83-106DFCD06CC5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F0824DA5-5AAE-A65C-5D6E-FD134581C69F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E3C6DF62-2AD9-7A5A-E445-45DC1025E9FF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906137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8722</TotalTime>
  <Words>141</Words>
  <Application>Microsoft Office PowerPoint</Application>
  <PresentationFormat>Widescreen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77</cp:revision>
  <dcterms:created xsi:type="dcterms:W3CDTF">2025-04-10T11:11:23Z</dcterms:created>
  <dcterms:modified xsi:type="dcterms:W3CDTF">2025-10-16T06:29:13Z</dcterms:modified>
  <cp:category/>
</cp:coreProperties>
</file>