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</p:sldIdLst>
  <p:sldSz cy="7560000" cx="10692000"/>
  <p:notesSz cx="7560000" cy="10692000"/>
  <p:embeddedFontLst>
    <p:embeddedFont>
      <p:font typeface="Edu NSW ACT Foundation"/>
      <p:regular r:id="rId9"/>
      <p:bold r:id="rId10"/>
    </p:embeddedFont>
    <p:embeddedFont>
      <p:font typeface="Roboto"/>
      <p:regular r:id="rId11"/>
      <p:bold r:id="rId12"/>
      <p:italic r:id="rId13"/>
      <p:boldItalic r:id="rId14"/>
    </p:embeddedFont>
    <p:embeddedFont>
      <p:font typeface="Public Sans"/>
      <p:regular r:id="rId15"/>
      <p:bold r:id="rId16"/>
      <p:italic r:id="rId17"/>
      <p:boldItalic r:id="rId18"/>
    </p:embeddedFont>
    <p:embeddedFont>
      <p:font typeface="Public Sans Light"/>
      <p:regular r:id="rId19"/>
      <p:bold r:id="rId20"/>
      <p:italic r:id="rId21"/>
      <p:boldItalic r:id="rId22"/>
    </p:embeddedFont>
    <p:embeddedFont>
      <p:font typeface="Edu NSW ACT Foundation SemiBold"/>
      <p:regular r:id="rId23"/>
      <p:bold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5040">
          <p15:clr>
            <a:srgbClr val="9AA0A6"/>
          </p15:clr>
        </p15:guide>
      </p15:sldGuideLst>
    </p:ext>
    <p:ext uri="http://customooxmlschemas.google.com/">
      <go:slidesCustomData xmlns:go="http://customooxmlschemas.google.com/" r:id="rId25" roundtripDataSignature="AMtx7miSp3iOlzB9HAiamCa6ugnvzHCF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0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ublicSansLight-bold.fntdata"/><Relationship Id="rId22" Type="http://schemas.openxmlformats.org/officeDocument/2006/relationships/font" Target="fonts/PublicSansLight-boldItalic.fntdata"/><Relationship Id="rId21" Type="http://schemas.openxmlformats.org/officeDocument/2006/relationships/font" Target="fonts/PublicSansLight-italic.fntdata"/><Relationship Id="rId24" Type="http://schemas.openxmlformats.org/officeDocument/2006/relationships/font" Target="fonts/EduNSWACTFoundationSemiBold-bold.fntdata"/><Relationship Id="rId23" Type="http://schemas.openxmlformats.org/officeDocument/2006/relationships/font" Target="fonts/EduNSWACTFoundationSemiBold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EduNSWACTFoundation-regular.fntdata"/><Relationship Id="rId25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font" Target="fonts/Roboto-regular.fntdata"/><Relationship Id="rId10" Type="http://schemas.openxmlformats.org/officeDocument/2006/relationships/font" Target="fonts/EduNSWACTFoundation-bold.fntdata"/><Relationship Id="rId13" Type="http://schemas.openxmlformats.org/officeDocument/2006/relationships/font" Target="fonts/Roboto-italic.fntdata"/><Relationship Id="rId12" Type="http://schemas.openxmlformats.org/officeDocument/2006/relationships/font" Target="fonts/Roboto-bold.fntdata"/><Relationship Id="rId15" Type="http://schemas.openxmlformats.org/officeDocument/2006/relationships/font" Target="fonts/PublicSans-regular.fntdata"/><Relationship Id="rId14" Type="http://schemas.openxmlformats.org/officeDocument/2006/relationships/font" Target="fonts/Roboto-boldItalic.fntdata"/><Relationship Id="rId17" Type="http://schemas.openxmlformats.org/officeDocument/2006/relationships/font" Target="fonts/PublicSans-italic.fntdata"/><Relationship Id="rId16" Type="http://schemas.openxmlformats.org/officeDocument/2006/relationships/font" Target="fonts/PublicSans-bold.fntdata"/><Relationship Id="rId19" Type="http://schemas.openxmlformats.org/officeDocument/2006/relationships/font" Target="fonts/PublicSansLight-regular.fntdata"/><Relationship Id="rId18" Type="http://schemas.openxmlformats.org/officeDocument/2006/relationships/font" Target="fonts/PublicSans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21e7a496cea_0_72:notes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g21e7a496cea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1e7a496cea_0_2:notes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g21e7a496cea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1e7a496cea_0_132:notes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g21e7a496cea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_HEADER_1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g19a47fdb1db_0_300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10" name="Google Shape;10;g19a47fdb1db_0_300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7"/>
          <p:cNvSpPr txBox="1"/>
          <p:nvPr>
            <p:ph type="title"/>
          </p:nvPr>
        </p:nvSpPr>
        <p:spPr>
          <a:xfrm>
            <a:off x="531794" y="73811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41" name="Google Shape;41;p37"/>
          <p:cNvSpPr txBox="1"/>
          <p:nvPr>
            <p:ph idx="1" type="body"/>
          </p:nvPr>
        </p:nvSpPr>
        <p:spPr>
          <a:xfrm>
            <a:off x="531772" y="2604441"/>
            <a:ext cx="9628500" cy="4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365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1"/>
          <p:cNvSpPr txBox="1"/>
          <p:nvPr>
            <p:ph type="title"/>
          </p:nvPr>
        </p:nvSpPr>
        <p:spPr>
          <a:xfrm>
            <a:off x="531772" y="1008000"/>
            <a:ext cx="7445700" cy="56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50" lIns="87050" spcFirstLastPara="1" rIns="87050" wrap="square" tIns="870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3"/>
          <p:cNvSpPr txBox="1"/>
          <p:nvPr>
            <p:ph idx="1" type="body"/>
          </p:nvPr>
        </p:nvSpPr>
        <p:spPr>
          <a:xfrm>
            <a:off x="531772" y="6218177"/>
            <a:ext cx="9628500" cy="88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50" lIns="87050" spcFirstLastPara="1" rIns="87050" wrap="square" tIns="87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648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SW DoE Interactive Lesson THEM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5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14" name="Google Shape;14;p35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635">
          <p15:clr>
            <a:srgbClr val="FA7B17"/>
          </p15:clr>
        </p15:guide>
        <p15:guide id="2" orient="horz" pos="952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8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17" name="Google Shape;17;p38"/>
          <p:cNvSpPr txBox="1"/>
          <p:nvPr>
            <p:ph idx="1" type="body"/>
          </p:nvPr>
        </p:nvSpPr>
        <p:spPr>
          <a:xfrm>
            <a:off x="531794" y="2642941"/>
            <a:ext cx="45096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8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18" name="Google Shape;18;p38"/>
          <p:cNvSpPr txBox="1"/>
          <p:nvPr>
            <p:ph idx="2" type="body"/>
          </p:nvPr>
        </p:nvSpPr>
        <p:spPr>
          <a:xfrm>
            <a:off x="5650483" y="2642941"/>
            <a:ext cx="45096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8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19" name="Google Shape;19;p38"/>
          <p:cNvSpPr txBox="1"/>
          <p:nvPr>
            <p:ph idx="3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0"/>
          <p:cNvSpPr txBox="1"/>
          <p:nvPr>
            <p:ph idx="1" type="body"/>
          </p:nvPr>
        </p:nvSpPr>
        <p:spPr>
          <a:xfrm>
            <a:off x="531772" y="2638917"/>
            <a:ext cx="6409200" cy="41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rmAutofit/>
          </a:bodyPr>
          <a:lstStyle>
            <a:lvl1pPr indent="-2984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22" name="Google Shape;22;p40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23" name="Google Shape;23;p40"/>
          <p:cNvSpPr txBox="1"/>
          <p:nvPr>
            <p:ph idx="2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4"/>
          <p:cNvSpPr txBox="1"/>
          <p:nvPr>
            <p:ph hasCustomPrompt="1" type="title"/>
          </p:nvPr>
        </p:nvSpPr>
        <p:spPr>
          <a:xfrm>
            <a:off x="1407008" y="1694992"/>
            <a:ext cx="4803900" cy="2886300"/>
          </a:xfrm>
          <a:prstGeom prst="rect">
            <a:avLst/>
          </a:prstGeom>
          <a:noFill/>
          <a:ln>
            <a:noFill/>
          </a:ln>
        </p:spPr>
        <p:txBody>
          <a:bodyPr anchorCtr="0" anchor="b" bIns="87050" lIns="87050" spcFirstLastPara="1" rIns="87050" wrap="square" tIns="87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400"/>
              <a:buNone/>
              <a:defRPr sz="15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26" name="Google Shape;26;p44"/>
          <p:cNvSpPr txBox="1"/>
          <p:nvPr>
            <p:ph idx="1" type="subTitle"/>
          </p:nvPr>
        </p:nvSpPr>
        <p:spPr>
          <a:xfrm>
            <a:off x="1407008" y="1516768"/>
            <a:ext cx="48039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27" name="Google Shape;27;p44"/>
          <p:cNvSpPr txBox="1"/>
          <p:nvPr>
            <p:ph idx="2" type="ctrTitle"/>
          </p:nvPr>
        </p:nvSpPr>
        <p:spPr>
          <a:xfrm>
            <a:off x="1407008" y="4463437"/>
            <a:ext cx="48039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399">
          <p15:clr>
            <a:srgbClr val="FA7B17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9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30" name="Google Shape;30;p39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31" name="Google Shape;31;p39"/>
          <p:cNvSpPr txBox="1"/>
          <p:nvPr>
            <p:ph idx="2" type="subTitle"/>
          </p:nvPr>
        </p:nvSpPr>
        <p:spPr>
          <a:xfrm>
            <a:off x="534403" y="3304441"/>
            <a:ext cx="9623400" cy="9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2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34" name="Google Shape;34;p42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35" name="Google Shape;35;p42"/>
          <p:cNvSpPr txBox="1"/>
          <p:nvPr>
            <p:ph idx="2" type="subTitle"/>
          </p:nvPr>
        </p:nvSpPr>
        <p:spPr>
          <a:xfrm>
            <a:off x="534403" y="3304441"/>
            <a:ext cx="9623400" cy="9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286">
          <p15:clr>
            <a:srgbClr val="FA7B17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6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38" name="Google Shape;38;p36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4"/>
          <p:cNvSpPr txBox="1"/>
          <p:nvPr>
            <p:ph type="title"/>
          </p:nvPr>
        </p:nvSpPr>
        <p:spPr>
          <a:xfrm>
            <a:off x="531794" y="82211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Public Sans"/>
              <a:buNone/>
              <a:defRPr b="1" i="0" sz="43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4"/>
          <p:cNvSpPr txBox="1"/>
          <p:nvPr>
            <p:ph idx="1" type="body"/>
          </p:nvPr>
        </p:nvSpPr>
        <p:spPr>
          <a:xfrm>
            <a:off x="531772" y="2604441"/>
            <a:ext cx="9628500" cy="4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238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-3238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-3238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-3238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-3238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-3238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-3238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-3238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-3238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88">
          <p15:clr>
            <a:srgbClr val="EA4335"/>
          </p15:clr>
        </p15:guide>
        <p15:guide id="2" pos="288">
          <p15:clr>
            <a:srgbClr val="EA4335"/>
          </p15:clr>
        </p15:guide>
        <p15:guide id="3" pos="6444">
          <p15:clr>
            <a:srgbClr val="EA4335"/>
          </p15:clr>
        </p15:guide>
        <p15:guide id="4" orient="horz" pos="4474">
          <p15:clr>
            <a:srgbClr val="EA4335"/>
          </p15:clr>
        </p15:guide>
        <p15:guide id="5" orient="horz" pos="648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aus01.safelinks.protection.outlook.com/?url=http%3A%2F%2Fcreativecommons.org%2Flicenses%2Fby%2F4.0%2F&amp;data=05%7C01%7Cittenders%40det.nsw.edu.au%7C77e6c4538a734585669908dac848862d%7C05a0e69a418a47c19c259387261bf991%7C0%7C0%7C638042511091365656%7CUnknown%7CTWFpbGZsb3d8eyJWIjoiMC4wLjAwMDAiLCJQIjoiV2luMzIiLCJBTiI6Ik1haWwiLCJXVCI6Mn0%3D%7C3000%7C%7C%7C&amp;sdata=LCBHPl5ivf%2FtEqP6fc2pJfICLy%2B2l6G7vR31wtTdVIo%3D&amp;reserved=0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aus01.safelinks.protection.outlook.com/?url=http%3A%2F%2Fcreativecommons.org%2Flicenses%2Fby%2F4.0%2F&amp;data=05%7C01%7Cittenders%40det.nsw.edu.au%7C77e6c4538a734585669908dac848862d%7C05a0e69a418a47c19c259387261bf991%7C0%7C0%7C638042511091365656%7CUnknown%7CTWFpbGZsb3d8eyJWIjoiMC4wLjAwMDAiLCJQIjoiV2luMzIiLCJBTiI6Ik1haWwiLCJXVCI6Mn0%3D%7C3000%7C%7C%7C&amp;sdata=LCBHPl5ivf%2FtEqP6fc2pJfICLy%2B2l6G7vR31wtTdVIo%3D&amp;reserved=0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5" Type="http://schemas.openxmlformats.org/officeDocument/2006/relationships/image" Target="../media/image5.png"/><Relationship Id="rId6" Type="http://schemas.openxmlformats.org/officeDocument/2006/relationships/image" Target="../media/image13.png"/><Relationship Id="rId7" Type="http://schemas.openxmlformats.org/officeDocument/2006/relationships/image" Target="../media/image11.png"/><Relationship Id="rId8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9.png"/><Relationship Id="rId10" Type="http://schemas.openxmlformats.org/officeDocument/2006/relationships/image" Target="../media/image14.png"/><Relationship Id="rId13" Type="http://schemas.openxmlformats.org/officeDocument/2006/relationships/image" Target="../media/image17.png"/><Relationship Id="rId1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aus01.safelinks.protection.outlook.com/?url=http%3A%2F%2Fcreativecommons.org%2Flicenses%2Fby%2F4.0%2F&amp;data=05%7C01%7Cittenders%40det.nsw.edu.au%7C77e6c4538a734585669908dac848862d%7C05a0e69a418a47c19c259387261bf991%7C0%7C0%7C638042511091365656%7CUnknown%7CTWFpbGZsb3d8eyJWIjoiMC4wLjAwMDAiLCJQIjoiV2luMzIiLCJBTiI6Ik1haWwiLCJXVCI6Mn0%3D%7C3000%7C%7C%7C&amp;sdata=LCBHPl5ivf%2FtEqP6fc2pJfICLy%2B2l6G7vR31wtTdVIo%3D&amp;reserved=0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5" Type="http://schemas.openxmlformats.org/officeDocument/2006/relationships/image" Target="../media/image12.png"/><Relationship Id="rId14" Type="http://schemas.openxmlformats.org/officeDocument/2006/relationships/image" Target="../media/image11.png"/><Relationship Id="rId5" Type="http://schemas.openxmlformats.org/officeDocument/2006/relationships/image" Target="../media/image18.png"/><Relationship Id="rId6" Type="http://schemas.openxmlformats.org/officeDocument/2006/relationships/image" Target="../media/image10.png"/><Relationship Id="rId7" Type="http://schemas.openxmlformats.org/officeDocument/2006/relationships/image" Target="../media/image5.png"/><Relationship Id="rId8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Illustration of a dashed black line box. Box is empty" id="50" name="Google Shape;50;g21e7a496cea_0_72" title="Illustration of a dashed line box "/>
          <p:cNvSpPr/>
          <p:nvPr/>
        </p:nvSpPr>
        <p:spPr>
          <a:xfrm>
            <a:off x="512497" y="2130552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75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a</a:t>
            </a:r>
            <a:endParaRPr sz="99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51" name="Google Shape;51;g21e7a496cea_0_72" title="Illustration of a dashed line box "/>
          <p:cNvSpPr/>
          <p:nvPr/>
        </p:nvSpPr>
        <p:spPr>
          <a:xfrm>
            <a:off x="512497" y="4354626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75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m</a:t>
            </a:r>
            <a:endParaRPr i="0" sz="47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52" name="Google Shape;52;g21e7a496cea_0_72" title="Illustration of a dashed line box "/>
          <p:cNvSpPr/>
          <p:nvPr/>
        </p:nvSpPr>
        <p:spPr>
          <a:xfrm>
            <a:off x="2477528" y="2130552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75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m</a:t>
            </a:r>
            <a:endParaRPr b="1" sz="21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53" name="Google Shape;53;g21e7a496cea_0_72" title="Illustration of a dashed line box "/>
          <p:cNvSpPr/>
          <p:nvPr/>
        </p:nvSpPr>
        <p:spPr>
          <a:xfrm>
            <a:off x="2477528" y="4354626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75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n</a:t>
            </a:r>
            <a:endParaRPr b="1" i="0" sz="46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54" name="Google Shape;54;g21e7a496cea_0_72" title="Illustration of a dashed line box "/>
          <p:cNvSpPr/>
          <p:nvPr/>
        </p:nvSpPr>
        <p:spPr>
          <a:xfrm>
            <a:off x="4442558" y="2130552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75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t</a:t>
            </a:r>
            <a:endParaRPr b="1" i="0" sz="46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55" name="Google Shape;55;g21e7a496cea_0_72" title="Illustration of a dashed line box "/>
          <p:cNvSpPr/>
          <p:nvPr/>
        </p:nvSpPr>
        <p:spPr>
          <a:xfrm>
            <a:off x="4442558" y="4354626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75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m</a:t>
            </a:r>
            <a:endParaRPr b="1" i="0" sz="46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56" name="Google Shape;56;g21e7a496cea_0_72" title="Illustration of a dashed line box "/>
          <p:cNvSpPr/>
          <p:nvPr/>
        </p:nvSpPr>
        <p:spPr>
          <a:xfrm>
            <a:off x="6407588" y="2130552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75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p</a:t>
            </a:r>
            <a:endParaRPr b="1" i="0" sz="46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57" name="Google Shape;57;g21e7a496cea_0_72" title="Illustration of a dashed line box "/>
          <p:cNvSpPr/>
          <p:nvPr/>
        </p:nvSpPr>
        <p:spPr>
          <a:xfrm>
            <a:off x="6407588" y="4354626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75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i</a:t>
            </a:r>
            <a:endParaRPr b="1" i="0" sz="46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58" name="Google Shape;58;g21e7a496cea_0_72"/>
          <p:cNvSpPr txBox="1"/>
          <p:nvPr/>
        </p:nvSpPr>
        <p:spPr>
          <a:xfrm>
            <a:off x="754300" y="7273900"/>
            <a:ext cx="9988200" cy="39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© State of New South Wales (Department of Education), 202</a:t>
            </a:r>
            <a:r>
              <a:rPr lang="en" sz="700">
                <a:latin typeface="Roboto"/>
                <a:ea typeface="Roboto"/>
                <a:cs typeface="Roboto"/>
                <a:sym typeface="Roboto"/>
              </a:rPr>
              <a:t>3</a:t>
            </a: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Except for the Department of Education logo, other logos and trademark-protected material, this resource is licensed under the </a:t>
            </a:r>
            <a:r>
              <a:rPr b="0" i="0" lang="en" sz="7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Creative Commons Attribution 4.0 International Licence</a:t>
            </a:r>
            <a:endParaRPr b="0" i="0" sz="7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59" name="Google Shape;59;g21e7a496cea_0_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813" y="7346302"/>
            <a:ext cx="758952" cy="146304"/>
          </a:xfrm>
          <a:prstGeom prst="rect">
            <a:avLst/>
          </a:prstGeom>
          <a:noFill/>
          <a:ln>
            <a:noFill/>
          </a:ln>
        </p:spPr>
      </p:pic>
      <p:sp>
        <p:nvSpPr>
          <p:cNvPr descr="Illustration of a dashed black line box. Box is empty" id="60" name="Google Shape;60;g21e7a496cea_0_72" title="Illustration of a dashed line box "/>
          <p:cNvSpPr/>
          <p:nvPr/>
        </p:nvSpPr>
        <p:spPr>
          <a:xfrm>
            <a:off x="8372619" y="2130552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75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m</a:t>
            </a:r>
            <a:endParaRPr b="1" i="0" sz="46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61" name="Google Shape;61;g21e7a496cea_0_72" title="Illustration of a dashed line box "/>
          <p:cNvSpPr/>
          <p:nvPr/>
        </p:nvSpPr>
        <p:spPr>
          <a:xfrm>
            <a:off x="8372619" y="4354626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75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d</a:t>
            </a:r>
            <a:endParaRPr b="1" i="0" sz="46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62" name="Google Shape;62;g21e7a496cea_0_72"/>
          <p:cNvSpPr txBox="1"/>
          <p:nvPr/>
        </p:nvSpPr>
        <p:spPr>
          <a:xfrm>
            <a:off x="0" y="822960"/>
            <a:ext cx="10692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Colour the boxes that have the letter</a:t>
            </a:r>
            <a:r>
              <a:rPr lang="en" sz="2200">
                <a:latin typeface="Public Sans Light"/>
                <a:ea typeface="Public Sans Light"/>
                <a:cs typeface="Public Sans Light"/>
                <a:sym typeface="Public Sans Light"/>
              </a:rPr>
              <a:t> </a:t>
            </a:r>
            <a:r>
              <a:rPr b="1" lang="en" sz="2200">
                <a:latin typeface="Public Sans"/>
                <a:ea typeface="Public Sans"/>
                <a:cs typeface="Public Sans"/>
                <a:sym typeface="Public Sans"/>
              </a:rPr>
              <a:t>m</a:t>
            </a: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 and practise making the sound.</a:t>
            </a:r>
            <a:endParaRPr i="0" sz="16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63" name="Google Shape;63;g21e7a496cea_0_72"/>
          <p:cNvSpPr txBox="1"/>
          <p:nvPr>
            <p:ph idx="4294967295" type="ctrTitle"/>
          </p:nvPr>
        </p:nvSpPr>
        <p:spPr>
          <a:xfrm>
            <a:off x="2222100" y="261600"/>
            <a:ext cx="6247800" cy="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ublic Sans"/>
              <a:buNone/>
            </a:pPr>
            <a:r>
              <a:rPr lang="en" sz="2100">
                <a:highlight>
                  <a:schemeClr val="lt1"/>
                </a:highlight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Phonics</a:t>
            </a:r>
            <a:r>
              <a:rPr lang="en" sz="2100">
                <a:highlight>
                  <a:schemeClr val="lt1"/>
                </a:highlight>
              </a:rPr>
              <a:t>: m as in map</a:t>
            </a:r>
            <a:endParaRPr sz="2100">
              <a:highlight>
                <a:schemeClr val="lt1"/>
              </a:highlight>
            </a:endParaRPr>
          </a:p>
        </p:txBody>
      </p:sp>
      <p:pic>
        <p:nvPicPr>
          <p:cNvPr descr="A coloured pencil icon showing that this activity includes colouring in." id="64" name="Google Shape;64;g21e7a496cea_0_72" title="A coloured pencil icon showing that this activity includes colouring in."/>
          <p:cNvPicPr preferRelativeResize="0"/>
          <p:nvPr/>
        </p:nvPicPr>
        <p:blipFill rotWithShape="1">
          <a:blip r:embed="rId5">
            <a:alphaModFix/>
          </a:blip>
          <a:srcRect b="2015" l="0" r="0" t="2015"/>
          <a:stretch/>
        </p:blipFill>
        <p:spPr>
          <a:xfrm>
            <a:off x="8925330" y="146304"/>
            <a:ext cx="824621" cy="8229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talking lips icon showing that this activity includes speaking.&#10;&#10;" id="65" name="Google Shape;65;g21e7a496cea_0_72" title="A talking lips icon showing that this activity includes speaking.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747504" y="146304"/>
            <a:ext cx="777240" cy="777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1e7a496cea_0_2"/>
          <p:cNvSpPr txBox="1"/>
          <p:nvPr/>
        </p:nvSpPr>
        <p:spPr>
          <a:xfrm>
            <a:off x="754300" y="7273900"/>
            <a:ext cx="9988200" cy="39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© State of New South Wales (Department of Education), 202</a:t>
            </a:r>
            <a:r>
              <a:rPr lang="en" sz="700">
                <a:latin typeface="Roboto"/>
                <a:ea typeface="Roboto"/>
                <a:cs typeface="Roboto"/>
                <a:sym typeface="Roboto"/>
              </a:rPr>
              <a:t>3</a:t>
            </a: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Except for the Department of Education logo, other logos and trademark-protected material, this resource is licensed under the </a:t>
            </a:r>
            <a:r>
              <a:rPr b="0" i="0" lang="en" sz="7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Creative Commons Attribution 4.0 International Licence</a:t>
            </a:r>
            <a:endParaRPr b="0" i="0" sz="7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71" name="Google Shape;71;g21e7a496cea_0_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813" y="7346302"/>
            <a:ext cx="758952" cy="146304"/>
          </a:xfrm>
          <a:prstGeom prst="rect">
            <a:avLst/>
          </a:prstGeom>
          <a:noFill/>
          <a:ln>
            <a:noFill/>
          </a:ln>
        </p:spPr>
      </p:pic>
      <p:sp>
        <p:nvSpPr>
          <p:cNvPr descr="Box outline for adding pictures within" id="72" name="Google Shape;72;g21e7a496cea_0_2" title="Box outline for adding pictures within"/>
          <p:cNvSpPr/>
          <p:nvPr/>
        </p:nvSpPr>
        <p:spPr>
          <a:xfrm>
            <a:off x="492875" y="2103120"/>
            <a:ext cx="2041200" cy="25005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g21e7a496cea_0_2"/>
          <p:cNvSpPr/>
          <p:nvPr/>
        </p:nvSpPr>
        <p:spPr>
          <a:xfrm>
            <a:off x="412506" y="51572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a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74" name="Google Shape;74;g21e7a496cea_0_2"/>
          <p:cNvSpPr/>
          <p:nvPr/>
        </p:nvSpPr>
        <p:spPr>
          <a:xfrm>
            <a:off x="1182431" y="51576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m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Box outline for adding pictures within" id="75" name="Google Shape;75;g21e7a496cea_0_2" title="Box outline for adding pictures within"/>
          <p:cNvSpPr/>
          <p:nvPr/>
        </p:nvSpPr>
        <p:spPr>
          <a:xfrm>
            <a:off x="5570217" y="2103120"/>
            <a:ext cx="2041200" cy="25005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coloured pencil icon showing that this activity includes colouring in.&#10;&#10;" id="76" name="Google Shape;76;g21e7a496cea_0_2" title="A coloured pencil icon showing that this activity includes colouring in.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47504" y="146304"/>
            <a:ext cx="777240" cy="7772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thought bubble icon showing that this activity includes thinking of your own ideas.&#10;&#10;" id="77" name="Google Shape;77;g21e7a496cea_0_2" title="A thought bubble icon showing that this activity includes thinking of your own ideas."/>
          <p:cNvPicPr preferRelativeResize="0"/>
          <p:nvPr/>
        </p:nvPicPr>
        <p:blipFill rotWithShape="1">
          <a:blip r:embed="rId6">
            <a:alphaModFix/>
          </a:blip>
          <a:srcRect b="129" l="0" r="0" t="139"/>
          <a:stretch/>
        </p:blipFill>
        <p:spPr>
          <a:xfrm>
            <a:off x="8925330" y="146304"/>
            <a:ext cx="824621" cy="822959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g21e7a496cea_0_2"/>
          <p:cNvSpPr txBox="1"/>
          <p:nvPr>
            <p:ph idx="4294967295" type="ctrTitle"/>
          </p:nvPr>
        </p:nvSpPr>
        <p:spPr>
          <a:xfrm>
            <a:off x="2222100" y="261600"/>
            <a:ext cx="6247800" cy="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ublic Sans"/>
              <a:buNone/>
            </a:pPr>
            <a:r>
              <a:rPr lang="en" sz="2100">
                <a:highlight>
                  <a:schemeClr val="lt1"/>
                </a:highlight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Phonics</a:t>
            </a:r>
            <a:r>
              <a:rPr lang="en" sz="2100">
                <a:highlight>
                  <a:schemeClr val="lt1"/>
                </a:highlight>
              </a:rPr>
              <a:t>: m as in map</a:t>
            </a:r>
            <a:endParaRPr sz="2100">
              <a:highlight>
                <a:schemeClr val="lt1"/>
              </a:highlight>
            </a:endParaRPr>
          </a:p>
        </p:txBody>
      </p:sp>
      <p:sp>
        <p:nvSpPr>
          <p:cNvPr id="79" name="Google Shape;79;g21e7a496cea_0_2"/>
          <p:cNvSpPr txBox="1"/>
          <p:nvPr/>
        </p:nvSpPr>
        <p:spPr>
          <a:xfrm>
            <a:off x="0" y="822960"/>
            <a:ext cx="10692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What sound does each object start with? Colour the letter that matches the sound.</a:t>
            </a:r>
            <a:endParaRPr b="0" i="0" sz="16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80" name="Google Shape;80;g21e7a496cea_0_2"/>
          <p:cNvSpPr/>
          <p:nvPr/>
        </p:nvSpPr>
        <p:spPr>
          <a:xfrm>
            <a:off x="1952344" y="51572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s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81" name="Google Shape;81;g21e7a496cea_0_2"/>
          <p:cNvSpPr/>
          <p:nvPr/>
        </p:nvSpPr>
        <p:spPr>
          <a:xfrm>
            <a:off x="2951181" y="51570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t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82" name="Google Shape;82;g21e7a496cea_0_2"/>
          <p:cNvSpPr/>
          <p:nvPr/>
        </p:nvSpPr>
        <p:spPr>
          <a:xfrm>
            <a:off x="3721106" y="51574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d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83" name="Google Shape;83;g21e7a496cea_0_2"/>
          <p:cNvSpPr/>
          <p:nvPr/>
        </p:nvSpPr>
        <p:spPr>
          <a:xfrm>
            <a:off x="4491019" y="51570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m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84" name="Google Shape;84;g21e7a496cea_0_2"/>
          <p:cNvSpPr/>
          <p:nvPr/>
        </p:nvSpPr>
        <p:spPr>
          <a:xfrm>
            <a:off x="6259781" y="51572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m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85" name="Google Shape;85;g21e7a496cea_0_2"/>
          <p:cNvSpPr/>
          <p:nvPr/>
        </p:nvSpPr>
        <p:spPr>
          <a:xfrm>
            <a:off x="7029694" y="51568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i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86" name="Google Shape;86;g21e7a496cea_0_2"/>
          <p:cNvSpPr/>
          <p:nvPr/>
        </p:nvSpPr>
        <p:spPr>
          <a:xfrm>
            <a:off x="8028531" y="51566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m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87" name="Google Shape;87;g21e7a496cea_0_2"/>
          <p:cNvSpPr/>
          <p:nvPr/>
        </p:nvSpPr>
        <p:spPr>
          <a:xfrm>
            <a:off x="8798456" y="51570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s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88" name="Google Shape;88;g21e7a496cea_0_2"/>
          <p:cNvSpPr/>
          <p:nvPr/>
        </p:nvSpPr>
        <p:spPr>
          <a:xfrm>
            <a:off x="9568369" y="51566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n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89" name="Google Shape;89;g21e7a496cea_0_2"/>
          <p:cNvSpPr/>
          <p:nvPr/>
        </p:nvSpPr>
        <p:spPr>
          <a:xfrm>
            <a:off x="5531262" y="5157466"/>
            <a:ext cx="620700" cy="10059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87050" spcFirstLastPara="1" rIns="87050" wrap="square" tIns="1828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p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Box outline for adding pictures within" id="90" name="Google Shape;90;g21e7a496cea_0_2" title="Box outline for adding pictures within"/>
          <p:cNvSpPr/>
          <p:nvPr/>
        </p:nvSpPr>
        <p:spPr>
          <a:xfrm>
            <a:off x="8108888" y="2103120"/>
            <a:ext cx="2041200" cy="25005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</a:endParaRPr>
          </a:p>
        </p:txBody>
      </p:sp>
      <p:pic>
        <p:nvPicPr>
          <p:cNvPr descr="A map" id="91" name="Google Shape;91;g21e7a496cea_0_2" title="A map"/>
          <p:cNvPicPr preferRelativeResize="0"/>
          <p:nvPr/>
        </p:nvPicPr>
        <p:blipFill rotWithShape="1">
          <a:blip r:embed="rId7">
            <a:alphaModFix/>
          </a:blip>
          <a:srcRect b="10981" l="0" r="0" t="10973"/>
          <a:stretch/>
        </p:blipFill>
        <p:spPr>
          <a:xfrm>
            <a:off x="8136050" y="2578013"/>
            <a:ext cx="1986901" cy="1550726"/>
          </a:xfrm>
          <a:prstGeom prst="rect">
            <a:avLst/>
          </a:prstGeom>
          <a:noFill/>
          <a:ln>
            <a:noFill/>
          </a:ln>
        </p:spPr>
      </p:pic>
      <p:sp>
        <p:nvSpPr>
          <p:cNvPr descr="Box outline for adding pictures within" id="92" name="Google Shape;92;g21e7a496cea_0_2" title="Box outline for adding pictures within"/>
          <p:cNvSpPr/>
          <p:nvPr/>
        </p:nvSpPr>
        <p:spPr>
          <a:xfrm>
            <a:off x="3031546" y="2103120"/>
            <a:ext cx="2041200" cy="25005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Money in the form of a note and coins." id="93" name="Google Shape;93;g21e7a496cea_0_2" title="Money in the form of a note and coins.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70225" y="2271375"/>
            <a:ext cx="2041200" cy="2041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mop" id="94" name="Google Shape;94;g21e7a496cea_0_2" title="A mop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822900" y="2124125"/>
            <a:ext cx="2458476" cy="24584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" name="Google Shape;95;g21e7a496cea_0_2"/>
          <p:cNvGrpSpPr/>
          <p:nvPr/>
        </p:nvGrpSpPr>
        <p:grpSpPr>
          <a:xfrm>
            <a:off x="686221" y="2170477"/>
            <a:ext cx="1746085" cy="2365816"/>
            <a:chOff x="725175" y="2332775"/>
            <a:chExt cx="1576601" cy="2136177"/>
          </a:xfrm>
        </p:grpSpPr>
        <p:pic>
          <p:nvPicPr>
            <p:cNvPr descr="Milk carton" id="96" name="Google Shape;96;g21e7a496cea_0_2" title="Milk carton"/>
            <p:cNvPicPr preferRelativeResize="0"/>
            <p:nvPr/>
          </p:nvPicPr>
          <p:blipFill rotWithShape="1">
            <a:blip r:embed="rId10">
              <a:alphaModFix/>
            </a:blip>
            <a:srcRect b="0" l="13100" r="13093" t="0"/>
            <a:stretch/>
          </p:blipFill>
          <p:spPr>
            <a:xfrm>
              <a:off x="725175" y="2332775"/>
              <a:ext cx="1576601" cy="21361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descr="Milk container" id="97" name="Google Shape;97;g21e7a496cea_0_2" title="Milk container"/>
            <p:cNvSpPr txBox="1"/>
            <p:nvPr/>
          </p:nvSpPr>
          <p:spPr>
            <a:xfrm>
              <a:off x="1046000" y="3347850"/>
              <a:ext cx="662100" cy="38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Edu NSW ACT Foundation SemiBold"/>
                  <a:ea typeface="Edu NSW ACT Foundation SemiBold"/>
                  <a:cs typeface="Edu NSW ACT Foundation SemiBold"/>
                  <a:sym typeface="Edu NSW ACT Foundation SemiBold"/>
                </a:rPr>
                <a:t>Milk</a:t>
              </a:r>
              <a:endParaRPr sz="1600">
                <a:latin typeface="Edu NSW ACT Foundation SemiBold"/>
                <a:ea typeface="Edu NSW ACT Foundation SemiBold"/>
                <a:cs typeface="Edu NSW ACT Foundation SemiBold"/>
                <a:sym typeface="Edu NSW ACT Foundation SemiBold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Box outline for adding pictures within" id="102" name="Google Shape;102;g21e7a496cea_0_132" title="Box outline for adding pictures within"/>
          <p:cNvSpPr/>
          <p:nvPr/>
        </p:nvSpPr>
        <p:spPr>
          <a:xfrm>
            <a:off x="8362600" y="1485169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3" name="Google Shape;103;g21e7a496cea_0_132" title="Box outline for adding pictures within"/>
          <p:cNvSpPr/>
          <p:nvPr/>
        </p:nvSpPr>
        <p:spPr>
          <a:xfrm>
            <a:off x="6380725" y="1474919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4" name="Google Shape;104;g21e7a496cea_0_132" title="Box outline for adding pictures within"/>
          <p:cNvSpPr/>
          <p:nvPr/>
        </p:nvSpPr>
        <p:spPr>
          <a:xfrm>
            <a:off x="376750" y="1464631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5" name="Google Shape;105;g21e7a496cea_0_132" title="Box outline for adding pictures within"/>
          <p:cNvSpPr/>
          <p:nvPr/>
        </p:nvSpPr>
        <p:spPr>
          <a:xfrm>
            <a:off x="2416975" y="1464631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6" name="Google Shape;106;g21e7a496cea_0_132" title="Box outline for adding pictures within"/>
          <p:cNvSpPr/>
          <p:nvPr/>
        </p:nvSpPr>
        <p:spPr>
          <a:xfrm>
            <a:off x="6392600" y="3357468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7" name="Google Shape;107;g21e7a496cea_0_132" title="Box outline for adding pictures within"/>
          <p:cNvSpPr/>
          <p:nvPr/>
        </p:nvSpPr>
        <p:spPr>
          <a:xfrm>
            <a:off x="2405099" y="3347243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8" name="Google Shape;108;g21e7a496cea_0_132" title="Box outline for adding pictures within"/>
          <p:cNvSpPr/>
          <p:nvPr/>
        </p:nvSpPr>
        <p:spPr>
          <a:xfrm>
            <a:off x="8386350" y="3367743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9" name="Google Shape;109;g21e7a496cea_0_132" title="Box outline for adding pictures within"/>
          <p:cNvSpPr/>
          <p:nvPr/>
        </p:nvSpPr>
        <p:spPr>
          <a:xfrm>
            <a:off x="376775" y="3347243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g21e7a496cea_0_132"/>
          <p:cNvSpPr txBox="1"/>
          <p:nvPr/>
        </p:nvSpPr>
        <p:spPr>
          <a:xfrm>
            <a:off x="457200" y="822954"/>
            <a:ext cx="9772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Colour the pictures that begin with the </a:t>
            </a:r>
            <a:r>
              <a:rPr b="1" lang="en" sz="2200">
                <a:latin typeface="Public Sans"/>
                <a:ea typeface="Public Sans"/>
                <a:cs typeface="Public Sans"/>
                <a:sym typeface="Public Sans"/>
              </a:rPr>
              <a:t>m</a:t>
            </a:r>
            <a:r>
              <a:rPr lang="en" sz="160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sound.</a:t>
            </a:r>
            <a:endParaRPr sz="1600"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11" name="Google Shape;111;g21e7a496cea_0_132"/>
          <p:cNvSpPr txBox="1"/>
          <p:nvPr/>
        </p:nvSpPr>
        <p:spPr>
          <a:xfrm>
            <a:off x="754300" y="7273900"/>
            <a:ext cx="9988200" cy="39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© State of New South Wales (Department of Education), 20</a:t>
            </a:r>
            <a:r>
              <a:rPr lang="en" sz="700">
                <a:latin typeface="Roboto"/>
                <a:ea typeface="Roboto"/>
                <a:cs typeface="Roboto"/>
                <a:sym typeface="Roboto"/>
              </a:rPr>
              <a:t>23</a:t>
            </a: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Except for the Department of Education logo, other logos and trademark-protected material, this resource is licensed under the </a:t>
            </a:r>
            <a:r>
              <a:rPr b="0" i="0" lang="en" sz="7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Creative Commons Attribution 4.0 International Licence</a:t>
            </a:r>
            <a:endParaRPr b="0" i="0" sz="7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112" name="Google Shape;112;g21e7a496cea_0_1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813" y="7346302"/>
            <a:ext cx="758952" cy="146304"/>
          </a:xfrm>
          <a:prstGeom prst="rect">
            <a:avLst/>
          </a:prstGeom>
          <a:noFill/>
          <a:ln>
            <a:noFill/>
          </a:ln>
        </p:spPr>
      </p:pic>
      <p:sp>
        <p:nvSpPr>
          <p:cNvPr descr="Box outline for adding pictures within" id="113" name="Google Shape;113;g21e7a496cea_0_132" title="Box outline for adding pictures within"/>
          <p:cNvSpPr/>
          <p:nvPr/>
        </p:nvSpPr>
        <p:spPr>
          <a:xfrm rot="-5400000">
            <a:off x="4361800" y="1265275"/>
            <a:ext cx="1883100" cy="9853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g21e7a496cea_0_132"/>
          <p:cNvSpPr txBox="1"/>
          <p:nvPr/>
        </p:nvSpPr>
        <p:spPr>
          <a:xfrm>
            <a:off x="2782950" y="5259350"/>
            <a:ext cx="5126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Draw your own pictures that start with the </a:t>
            </a:r>
            <a:r>
              <a:rPr b="1" lang="en" sz="2200">
                <a:latin typeface="Public Sans"/>
                <a:ea typeface="Public Sans"/>
                <a:cs typeface="Public Sans"/>
                <a:sym typeface="Public Sans"/>
              </a:rPr>
              <a:t>m</a:t>
            </a:r>
            <a:r>
              <a:rPr lang="en" sz="2100">
                <a:latin typeface="Public Sans Light"/>
                <a:ea typeface="Public Sans Light"/>
                <a:cs typeface="Public Sans Light"/>
                <a:sym typeface="Public Sans Light"/>
              </a:rPr>
              <a:t> </a:t>
            </a: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sound.</a:t>
            </a:r>
            <a:endParaRPr sz="1600"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15" name="Google Shape;115;g21e7a496cea_0_132"/>
          <p:cNvSpPr txBox="1"/>
          <p:nvPr/>
        </p:nvSpPr>
        <p:spPr>
          <a:xfrm>
            <a:off x="4398850" y="1103627"/>
            <a:ext cx="17376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m</a:t>
            </a:r>
            <a:endParaRPr sz="130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pic>
        <p:nvPicPr>
          <p:cNvPr descr="An apple." id="116" name="Google Shape;116;g21e7a496cea_0_132" title="An apple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70788" y="3448719"/>
            <a:ext cx="1571625" cy="1571625"/>
          </a:xfrm>
          <a:prstGeom prst="rect">
            <a:avLst/>
          </a:prstGeom>
          <a:noFill/>
          <a:ln>
            <a:noFill/>
          </a:ln>
        </p:spPr>
      </p:pic>
      <p:sp>
        <p:nvSpPr>
          <p:cNvPr descr="Box outline for adding pictures within" id="117" name="Google Shape;117;g21e7a496cea_0_132" title="Box outline for adding pictures within"/>
          <p:cNvSpPr/>
          <p:nvPr/>
        </p:nvSpPr>
        <p:spPr>
          <a:xfrm>
            <a:off x="4398850" y="3347243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g21e7a496cea_0_132"/>
          <p:cNvSpPr txBox="1"/>
          <p:nvPr>
            <p:ph idx="4294967295" type="ctrTitle"/>
          </p:nvPr>
        </p:nvSpPr>
        <p:spPr>
          <a:xfrm>
            <a:off x="2222100" y="261600"/>
            <a:ext cx="6247800" cy="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ublic Sans"/>
              <a:buNone/>
            </a:pPr>
            <a:r>
              <a:rPr lang="en" sz="2100">
                <a:highlight>
                  <a:schemeClr val="lt1"/>
                </a:highlight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Phonics</a:t>
            </a:r>
            <a:r>
              <a:rPr lang="en" sz="2100">
                <a:highlight>
                  <a:schemeClr val="lt1"/>
                </a:highlight>
              </a:rPr>
              <a:t>: m as in map</a:t>
            </a:r>
            <a:endParaRPr sz="2100">
              <a:highlight>
                <a:schemeClr val="lt1"/>
              </a:highlight>
            </a:endParaRPr>
          </a:p>
        </p:txBody>
      </p:sp>
      <p:pic>
        <p:nvPicPr>
          <p:cNvPr descr="A pencil icon showing that this activity includes writing.&#10;&#10;" id="119" name="Google Shape;119;g21e7a496cea_0_132" title="A pencil icon showing that this activity includes writing.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749939" y="149314"/>
            <a:ext cx="822959" cy="8229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oloured pencil icon showing that this activity includes colouring in.&#10;" id="120" name="Google Shape;120;g21e7a496cea_0_132" title="A coloured pencil icon showing that this activity includes colouring in."/>
          <p:cNvPicPr preferRelativeResize="0"/>
          <p:nvPr/>
        </p:nvPicPr>
        <p:blipFill rotWithShape="1">
          <a:blip r:embed="rId7">
            <a:alphaModFix/>
          </a:blip>
          <a:srcRect b="2015" l="0" r="0" t="2015"/>
          <a:stretch/>
        </p:blipFill>
        <p:spPr>
          <a:xfrm>
            <a:off x="8925330" y="146304"/>
            <a:ext cx="824621" cy="8229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oney in the form of a note and coins." id="121" name="Google Shape;121;g21e7a496cea_0_132" title="Money in the form of a note and coins.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362600" y="1508400"/>
            <a:ext cx="1688399" cy="16883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moon" id="122" name="Google Shape;122;g21e7a496cea_0_132" title="A moon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392600" y="3350988"/>
            <a:ext cx="1737601" cy="17376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mouse." id="123" name="Google Shape;123;g21e7a496cea_0_132" title="A mouse.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481825" y="3433975"/>
            <a:ext cx="1571625" cy="1571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dog." id="124" name="Google Shape;124;g21e7a496cea_0_132" title="A dog.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463713" y="1629051"/>
            <a:ext cx="1571625" cy="15716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trawberry" id="125" name="Google Shape;125;g21e7a496cea_0_132" title="A strawberry"/>
          <p:cNvPicPr preferRelativeResize="0"/>
          <p:nvPr/>
        </p:nvPicPr>
        <p:blipFill rotWithShape="1">
          <a:blip r:embed="rId12">
            <a:alphaModFix/>
          </a:blip>
          <a:srcRect b="0" l="79" r="89" t="0"/>
          <a:stretch/>
        </p:blipFill>
        <p:spPr>
          <a:xfrm>
            <a:off x="8510849" y="3494727"/>
            <a:ext cx="1488625" cy="149112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asketball." id="126" name="Google Shape;126;g21e7a496cea_0_132" title="A basketball.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flipH="1">
            <a:off x="362349" y="1437176"/>
            <a:ext cx="1810350" cy="1810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map" id="127" name="Google Shape;127;g21e7a496cea_0_132" title="A map"/>
          <p:cNvPicPr preferRelativeResize="0"/>
          <p:nvPr/>
        </p:nvPicPr>
        <p:blipFill rotWithShape="1">
          <a:blip r:embed="rId14">
            <a:alphaModFix/>
          </a:blip>
          <a:srcRect b="10981" l="0" r="0" t="10973"/>
          <a:stretch/>
        </p:blipFill>
        <p:spPr>
          <a:xfrm>
            <a:off x="338600" y="3542454"/>
            <a:ext cx="1810351" cy="14129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microphone and music notes" id="128" name="Google Shape;128;g21e7a496cea_0_132" title="A microphone and music notes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2499950" y="1498136"/>
            <a:ext cx="1688400" cy="1688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SW DoE Interactive Lesson Template-01">
  <a:themeElements>
    <a:clrScheme name="Simple Light">
      <a:dk1>
        <a:srgbClr val="292F33"/>
      </a:dk1>
      <a:lt1>
        <a:srgbClr val="FFFFFF"/>
      </a:lt1>
      <a:dk2>
        <a:srgbClr val="4B555E"/>
      </a:dk2>
      <a:lt2>
        <a:srgbClr val="EEEEEE"/>
      </a:lt2>
      <a:accent1>
        <a:srgbClr val="0A7A52"/>
      </a:accent1>
      <a:accent2>
        <a:srgbClr val="1A71D8"/>
      </a:accent2>
      <a:accent3>
        <a:srgbClr val="8549DB"/>
      </a:accent3>
      <a:accent4>
        <a:srgbClr val="CC239C"/>
      </a:accent4>
      <a:accent5>
        <a:srgbClr val="D81813"/>
      </a:accent5>
      <a:accent6>
        <a:srgbClr val="F2CB2A"/>
      </a:accent6>
      <a:hlink>
        <a:srgbClr val="0A7A5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