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52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024c95e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024c95e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9821fa9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9821fa9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9821fa95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9821fa95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a2290494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a2290494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9f513bc1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9f513bc1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024c95ec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024c95ec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9821fa95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9821fa95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024c95ec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024c95ec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024c95ec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024c95ec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rotWithShape="1">
          <a:blip r:embed="rId14">
            <a:alphaModFix/>
          </a:blip>
          <a:srcRect/>
          <a:stretch/>
        </p:blipFill>
        <p:spPr>
          <a:xfrm>
            <a:off x="54801" y="512500"/>
            <a:ext cx="388401" cy="331641"/>
          </a:xfrm>
          <a:prstGeom prst="rect">
            <a:avLst/>
          </a:prstGeom>
          <a:noFill/>
          <a:ln>
            <a:noFill/>
          </a:ln>
        </p:spPr>
      </p:pic>
      <p:pic>
        <p:nvPicPr>
          <p:cNvPr id="11" name="Google Shape;11;p1"/>
          <p:cNvPicPr preferRelativeResize="0"/>
          <p:nvPr/>
        </p:nvPicPr>
        <p:blipFill>
          <a:blip r:embed="rId15">
            <a:alphaModFix/>
          </a:blip>
          <a:stretch>
            <a:fillRect/>
          </a:stretch>
        </p:blipFill>
        <p:spPr>
          <a:xfrm>
            <a:off x="570800" y="4743825"/>
            <a:ext cx="1761387" cy="331625"/>
          </a:xfrm>
          <a:prstGeom prst="rect">
            <a:avLst/>
          </a:prstGeom>
          <a:noFill/>
          <a:ln>
            <a:noFill/>
          </a:ln>
        </p:spPr>
      </p:pic>
      <p:pic>
        <p:nvPicPr>
          <p:cNvPr id="12" name="Google Shape;12;p1"/>
          <p:cNvPicPr preferRelativeResize="0"/>
          <p:nvPr/>
        </p:nvPicPr>
        <p:blipFill>
          <a:blip r:embed="rId16">
            <a:alphaModFix/>
          </a:blip>
          <a:stretch>
            <a:fillRect/>
          </a:stretch>
        </p:blipFill>
        <p:spPr>
          <a:xfrm>
            <a:off x="8273610" y="4743825"/>
            <a:ext cx="801965" cy="3316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elldonestuff.com/inconsequential-dilemmas-funny-flow-char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sp>
        <p:nvSpPr>
          <p:cNvPr id="155" name="Google Shape;155;p37"/>
          <p:cNvSpPr txBox="1">
            <a:spLocks noGrp="1"/>
          </p:cNvSpPr>
          <p:nvPr>
            <p:ph type="ctrTitle"/>
          </p:nvPr>
        </p:nvSpPr>
        <p:spPr>
          <a:xfrm>
            <a:off x="867775" y="1095600"/>
            <a:ext cx="42552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e-DE" sz="4800" b="1" dirty="0"/>
              <a:t>Hassrede erkennen: Algorithmen erstellen</a:t>
            </a:r>
            <a:endParaRPr sz="4800" b="1" dirty="0"/>
          </a:p>
        </p:txBody>
      </p:sp>
      <p:sp>
        <p:nvSpPr>
          <p:cNvPr id="156" name="Google Shape;156;p37"/>
          <p:cNvSpPr txBox="1"/>
          <p:nvPr/>
        </p:nvSpPr>
        <p:spPr>
          <a:xfrm>
            <a:off x="988800" y="53850"/>
            <a:ext cx="82770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solidFill>
                  <a:srgbClr val="2BB0D4"/>
                </a:solidFill>
              </a:rPr>
              <a:t>Verwenden meine Freunde Hassrede? &gt; Medienproduktion &gt; </a:t>
            </a:r>
            <a:r>
              <a:rPr lang="de-DE" b="1" dirty="0">
                <a:solidFill>
                  <a:srgbClr val="2BB0D4"/>
                </a:solidFill>
              </a:rPr>
              <a:t>Hassrede erkennen: Algorithmen erstellen</a:t>
            </a:r>
            <a:endParaRPr b="1" dirty="0">
              <a:solidFill>
                <a:srgbClr val="2BB0D4"/>
              </a:solidFill>
            </a:endParaRPr>
          </a:p>
        </p:txBody>
      </p:sp>
      <p:pic>
        <p:nvPicPr>
          <p:cNvPr id="157" name="Google Shape;157;p37"/>
          <p:cNvPicPr preferRelativeResize="0"/>
          <p:nvPr/>
        </p:nvPicPr>
        <p:blipFill rotWithShape="1">
          <a:blip r:embed="rId6">
            <a:alphaModFix/>
          </a:blip>
          <a:srcRect/>
          <a:stretch/>
        </p:blipFill>
        <p:spPr>
          <a:xfrm>
            <a:off x="570800" y="53850"/>
            <a:ext cx="450498" cy="384652"/>
          </a:xfrm>
          <a:prstGeom prst="rect">
            <a:avLst/>
          </a:prstGeom>
          <a:noFill/>
          <a:ln>
            <a:noFill/>
          </a:ln>
        </p:spPr>
      </p:pic>
      <p:sp>
        <p:nvSpPr>
          <p:cNvPr id="158" name="Google Shape;158;p37"/>
          <p:cNvSpPr/>
          <p:nvPr/>
        </p:nvSpPr>
        <p:spPr>
          <a:xfrm>
            <a:off x="5494476" y="972713"/>
            <a:ext cx="2207952" cy="966492"/>
          </a:xfrm>
          <a:prstGeom prst="flowChartTerminator">
            <a:avLst/>
          </a:prstGeom>
          <a:solidFill>
            <a:srgbClr val="FFFFFF"/>
          </a:solidFill>
          <a:ln w="28575" cap="flat" cmpd="sng">
            <a:solidFill>
              <a:srgbClr val="76B0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7"/>
          <p:cNvSpPr/>
          <p:nvPr/>
        </p:nvSpPr>
        <p:spPr>
          <a:xfrm>
            <a:off x="5397913" y="2391388"/>
            <a:ext cx="2393375" cy="1114950"/>
          </a:xfrm>
          <a:prstGeom prst="flowChartDecision">
            <a:avLst/>
          </a:prstGeom>
          <a:solidFill>
            <a:srgbClr val="FFFFFF"/>
          </a:solidFill>
          <a:ln w="28575" cap="flat" cmpd="sng">
            <a:solidFill>
              <a:srgbClr val="5D7C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 name="Google Shape;160;p37"/>
          <p:cNvCxnSpPr>
            <a:stCxn id="159" idx="3"/>
          </p:cNvCxnSpPr>
          <p:nvPr/>
        </p:nvCxnSpPr>
        <p:spPr>
          <a:xfrm rot="10800000" flipH="1">
            <a:off x="7791288" y="2941363"/>
            <a:ext cx="653700" cy="7500"/>
          </a:xfrm>
          <a:prstGeom prst="straightConnector1">
            <a:avLst/>
          </a:prstGeom>
          <a:noFill/>
          <a:ln w="28575" cap="flat" cmpd="sng">
            <a:solidFill>
              <a:srgbClr val="5D7C8A"/>
            </a:solidFill>
            <a:prstDash val="solid"/>
            <a:round/>
            <a:headEnd type="none" w="med" len="med"/>
            <a:tailEnd type="triangle" w="med" len="med"/>
          </a:ln>
        </p:spPr>
      </p:cxnSp>
      <p:cxnSp>
        <p:nvCxnSpPr>
          <p:cNvPr id="161" name="Google Shape;161;p37"/>
          <p:cNvCxnSpPr>
            <a:stCxn id="159" idx="2"/>
          </p:cNvCxnSpPr>
          <p:nvPr/>
        </p:nvCxnSpPr>
        <p:spPr>
          <a:xfrm>
            <a:off x="6594600" y="3506338"/>
            <a:ext cx="0" cy="449700"/>
          </a:xfrm>
          <a:prstGeom prst="straightConnector1">
            <a:avLst/>
          </a:prstGeom>
          <a:noFill/>
          <a:ln w="28575" cap="flat" cmpd="sng">
            <a:solidFill>
              <a:srgbClr val="5D7C8A"/>
            </a:solidFill>
            <a:prstDash val="solid"/>
            <a:round/>
            <a:headEnd type="none" w="med" len="med"/>
            <a:tailEnd type="triangle" w="med" len="med"/>
          </a:ln>
        </p:spPr>
      </p:cxnSp>
      <p:sp>
        <p:nvSpPr>
          <p:cNvPr id="162" name="Google Shape;162;p37"/>
          <p:cNvSpPr txBox="1">
            <a:spLocks noGrp="1"/>
          </p:cNvSpPr>
          <p:nvPr>
            <p:ph type="title" idx="4294967295"/>
          </p:nvPr>
        </p:nvSpPr>
        <p:spPr>
          <a:xfrm>
            <a:off x="6554125" y="3430138"/>
            <a:ext cx="573300" cy="36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400" b="1">
                <a:solidFill>
                  <a:srgbClr val="5D7C8A"/>
                </a:solidFill>
              </a:rPr>
              <a:t>JA</a:t>
            </a:r>
            <a:endParaRPr sz="1400" b="1">
              <a:solidFill>
                <a:srgbClr val="5D7C8A"/>
              </a:solidFill>
            </a:endParaRPr>
          </a:p>
        </p:txBody>
      </p:sp>
      <p:sp>
        <p:nvSpPr>
          <p:cNvPr id="163" name="Google Shape;163;p37"/>
          <p:cNvSpPr txBox="1">
            <a:spLocks noGrp="1"/>
          </p:cNvSpPr>
          <p:nvPr>
            <p:ph type="title" idx="4294967295"/>
          </p:nvPr>
        </p:nvSpPr>
        <p:spPr>
          <a:xfrm>
            <a:off x="7702428" y="2582563"/>
            <a:ext cx="621222" cy="36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1400" b="1" dirty="0">
                <a:solidFill>
                  <a:srgbClr val="5D7C8A"/>
                </a:solidFill>
              </a:rPr>
              <a:t>NEIN</a:t>
            </a:r>
            <a:endParaRPr sz="1400" b="1" dirty="0">
              <a:solidFill>
                <a:srgbClr val="5D7C8A"/>
              </a:solidFill>
            </a:endParaRPr>
          </a:p>
        </p:txBody>
      </p:sp>
      <p:sp>
        <p:nvSpPr>
          <p:cNvPr id="164" name="Google Shape;164;p37"/>
          <p:cNvSpPr txBox="1">
            <a:spLocks noGrp="1"/>
          </p:cNvSpPr>
          <p:nvPr>
            <p:ph type="title" idx="4294967295"/>
          </p:nvPr>
        </p:nvSpPr>
        <p:spPr>
          <a:xfrm>
            <a:off x="6048425" y="2665238"/>
            <a:ext cx="1183500" cy="36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1400" b="1" dirty="0">
                <a:solidFill>
                  <a:srgbClr val="5D7C8A"/>
                </a:solidFill>
              </a:rPr>
              <a:t>Ist das Hassrede?</a:t>
            </a:r>
            <a:endParaRPr sz="1400" b="1" dirty="0">
              <a:solidFill>
                <a:srgbClr val="5D7C8A"/>
              </a:solidFill>
            </a:endParaRPr>
          </a:p>
        </p:txBody>
      </p:sp>
      <p:cxnSp>
        <p:nvCxnSpPr>
          <p:cNvPr id="165" name="Google Shape;165;p37"/>
          <p:cNvCxnSpPr>
            <a:stCxn id="158" idx="2"/>
            <a:endCxn id="159" idx="0"/>
          </p:cNvCxnSpPr>
          <p:nvPr/>
        </p:nvCxnSpPr>
        <p:spPr>
          <a:xfrm flipH="1">
            <a:off x="6594552" y="1939205"/>
            <a:ext cx="3900" cy="452100"/>
          </a:xfrm>
          <a:prstGeom prst="straightConnector1">
            <a:avLst/>
          </a:prstGeom>
          <a:noFill/>
          <a:ln w="28575" cap="flat" cmpd="sng">
            <a:solidFill>
              <a:srgbClr val="76B042"/>
            </a:solidFill>
            <a:prstDash val="solid"/>
            <a:round/>
            <a:headEnd type="none" w="med" len="med"/>
            <a:tailEnd type="triangle" w="med" len="med"/>
          </a:ln>
        </p:spPr>
      </p:cxnSp>
      <p:sp>
        <p:nvSpPr>
          <p:cNvPr id="166" name="Google Shape;166;p37"/>
          <p:cNvSpPr txBox="1">
            <a:spLocks noGrp="1"/>
          </p:cNvSpPr>
          <p:nvPr>
            <p:ph type="title" idx="4294967295"/>
          </p:nvPr>
        </p:nvSpPr>
        <p:spPr>
          <a:xfrm>
            <a:off x="5725475" y="1089659"/>
            <a:ext cx="1829400" cy="36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1400" b="1" dirty="0">
                <a:solidFill>
                  <a:srgbClr val="76B042"/>
                </a:solidFill>
              </a:rPr>
              <a:t>Geh nach Hause, niemand will dich hier...</a:t>
            </a:r>
            <a:endParaRPr sz="1400" b="1" dirty="0">
              <a:solidFill>
                <a:srgbClr val="76B042"/>
              </a:solidFill>
            </a:endParaRPr>
          </a:p>
        </p:txBody>
      </p:sp>
      <p:pic>
        <p:nvPicPr>
          <p:cNvPr id="17" name="Grafik 16">
            <a:extLst>
              <a:ext uri="{FF2B5EF4-FFF2-40B4-BE49-F238E27FC236}">
                <a16:creationId xmlns:a16="http://schemas.microsoft.com/office/drawing/2014/main" id="{E0783892-C56F-4234-993C-A9072BB17BD6}"/>
              </a:ext>
            </a:extLst>
          </p:cNvPr>
          <p:cNvPicPr>
            <a:picLocks noChangeAspect="1"/>
          </p:cNvPicPr>
          <p:nvPr/>
        </p:nvPicPr>
        <p:blipFill>
          <a:blip r:embed="rId7"/>
          <a:stretch>
            <a:fillRect/>
          </a:stretch>
        </p:blipFill>
        <p:spPr>
          <a:xfrm>
            <a:off x="54430" y="2813558"/>
            <a:ext cx="389140" cy="2222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p:nvPr/>
        </p:nvSpPr>
        <p:spPr>
          <a:xfrm>
            <a:off x="792000" y="2436099"/>
            <a:ext cx="8040300" cy="2274123"/>
          </a:xfrm>
          <a:prstGeom prst="roundRect">
            <a:avLst>
              <a:gd name="adj" fmla="val 16667"/>
            </a:avLst>
          </a:prstGeom>
          <a:solidFill>
            <a:srgbClr val="FFFFFF"/>
          </a:solidFill>
          <a:ln w="38100"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8"/>
          <p:cNvSpPr/>
          <p:nvPr/>
        </p:nvSpPr>
        <p:spPr>
          <a:xfrm>
            <a:off x="797900" y="841650"/>
            <a:ext cx="8040300" cy="1425300"/>
          </a:xfrm>
          <a:prstGeom prst="roundRect">
            <a:avLst>
              <a:gd name="adj" fmla="val 16667"/>
            </a:avLst>
          </a:prstGeom>
          <a:solidFill>
            <a:srgbClr val="2BB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8"/>
          <p:cNvSpPr txBox="1">
            <a:spLocks noGrp="1"/>
          </p:cNvSpPr>
          <p:nvPr>
            <p:ph type="title"/>
          </p:nvPr>
        </p:nvSpPr>
        <p:spPr>
          <a:xfrm>
            <a:off x="495850" y="110100"/>
            <a:ext cx="8648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b="1" dirty="0">
                <a:solidFill>
                  <a:srgbClr val="2BB0D4"/>
                </a:solidFill>
              </a:rPr>
              <a:t>Zur Erinnerung...</a:t>
            </a:r>
            <a:endParaRPr b="1" dirty="0">
              <a:solidFill>
                <a:srgbClr val="2BB0D4"/>
              </a:solidFill>
            </a:endParaRPr>
          </a:p>
        </p:txBody>
      </p:sp>
      <p:sp>
        <p:nvSpPr>
          <p:cNvPr id="174" name="Google Shape;174;p38"/>
          <p:cNvSpPr txBox="1">
            <a:spLocks noGrp="1"/>
          </p:cNvSpPr>
          <p:nvPr>
            <p:ph type="body" idx="1"/>
          </p:nvPr>
        </p:nvSpPr>
        <p:spPr>
          <a:xfrm>
            <a:off x="910275" y="864600"/>
            <a:ext cx="8040300" cy="13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2000" dirty="0">
                <a:solidFill>
                  <a:srgbClr val="FFFFFF"/>
                </a:solidFill>
              </a:rPr>
              <a:t>Algorithmus</a:t>
            </a:r>
            <a:r>
              <a:rPr lang="de-DE" sz="1600" dirty="0">
                <a:solidFill>
                  <a:srgbClr val="FFFFFF"/>
                </a:solidFill>
              </a:rPr>
              <a:t>:</a:t>
            </a:r>
            <a:endParaRPr sz="1600" dirty="0">
              <a:solidFill>
                <a:srgbClr val="FFFFFF"/>
              </a:solidFill>
            </a:endParaRPr>
          </a:p>
          <a:p>
            <a:pPr marL="0" lvl="0" indent="0" algn="l" rtl="0">
              <a:spcBef>
                <a:spcPts val="1600"/>
              </a:spcBef>
              <a:spcAft>
                <a:spcPts val="1600"/>
              </a:spcAft>
              <a:buNone/>
            </a:pPr>
            <a:r>
              <a:rPr lang="de-DE" dirty="0">
                <a:solidFill>
                  <a:srgbClr val="FFFFFF"/>
                </a:solidFill>
              </a:rPr>
              <a:t>ein Verfahren oder festgelegter Ablauf zur Lösung einer Rechnung oder eines bestimmten Problems, insbesondere durch einen Computer.</a:t>
            </a:r>
            <a:endParaRPr dirty="0">
              <a:solidFill>
                <a:srgbClr val="FFFFFF"/>
              </a:solidFill>
            </a:endParaRPr>
          </a:p>
        </p:txBody>
      </p:sp>
      <p:sp>
        <p:nvSpPr>
          <p:cNvPr id="175" name="Google Shape;175;p38"/>
          <p:cNvSpPr txBox="1">
            <a:spLocks noGrp="1"/>
          </p:cNvSpPr>
          <p:nvPr>
            <p:ph type="body" idx="1"/>
          </p:nvPr>
        </p:nvSpPr>
        <p:spPr>
          <a:xfrm>
            <a:off x="910275" y="2539150"/>
            <a:ext cx="7927800" cy="1663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de-DE" sz="2000" dirty="0">
                <a:solidFill>
                  <a:srgbClr val="2BB0D4"/>
                </a:solidFill>
              </a:rPr>
              <a:t>Hassrede im Internet</a:t>
            </a:r>
            <a:r>
              <a:rPr lang="de-DE" sz="1600" dirty="0">
                <a:solidFill>
                  <a:srgbClr val="2BB0D4"/>
                </a:solidFill>
              </a:rPr>
              <a:t>:</a:t>
            </a:r>
            <a:endParaRPr sz="1600" dirty="0">
              <a:solidFill>
                <a:srgbClr val="2BB0D4"/>
              </a:solidFill>
            </a:endParaRPr>
          </a:p>
          <a:p>
            <a:pPr marL="0" marR="0" lvl="0" indent="0" algn="l" rtl="0">
              <a:lnSpc>
                <a:spcPct val="115000"/>
              </a:lnSpc>
              <a:spcBef>
                <a:spcPts val="1600"/>
              </a:spcBef>
              <a:spcAft>
                <a:spcPts val="1600"/>
              </a:spcAft>
              <a:buClr>
                <a:srgbClr val="000000"/>
              </a:buClr>
              <a:buSzPts val="1100"/>
              <a:buFont typeface="Arial"/>
              <a:buNone/>
            </a:pPr>
            <a:r>
              <a:rPr lang="de-DE" sz="1400" dirty="0"/>
              <a:t>jegliche Online-Inhalte, die sich gegen eine Einzelperson oder Personengruppe richten auf Grundlage eines personenbezogenen Merkmals, insbesondere Geschlecht oder Geschlechtsidentität, Rasse oder ethnische Herkunft, sexuelle Orientierung, Religionszugehörigkeit, Überzeugung oder Behinderung, mit der Absicht, Hass zu verbreiten, die betreffenden Einzelpersonen oder Personengruppen innerhalb der Gesellschaft zu belästigen, zu bedrohen und direkt oder indirekt Gewalt gegen sie zu erzeugen. </a:t>
            </a:r>
            <a:endParaRPr sz="1400" dirty="0"/>
          </a:p>
        </p:txBody>
      </p:sp>
      <p:pic>
        <p:nvPicPr>
          <p:cNvPr id="7" name="Grafik 6">
            <a:extLst>
              <a:ext uri="{FF2B5EF4-FFF2-40B4-BE49-F238E27FC236}">
                <a16:creationId xmlns:a16="http://schemas.microsoft.com/office/drawing/2014/main" id="{A5E54668-390D-4D7B-9D69-7EB2C89D7816}"/>
              </a:ext>
            </a:extLst>
          </p:cNvPr>
          <p:cNvPicPr>
            <a:picLocks noChangeAspect="1"/>
          </p:cNvPicPr>
          <p:nvPr/>
        </p:nvPicPr>
        <p:blipFill>
          <a:blip r:embed="rId3"/>
          <a:stretch>
            <a:fillRect/>
          </a:stretch>
        </p:blipFill>
        <p:spPr>
          <a:xfrm>
            <a:off x="54430" y="2813558"/>
            <a:ext cx="389140" cy="22224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9"/>
          <p:cNvSpPr txBox="1">
            <a:spLocks noGrp="1"/>
          </p:cNvSpPr>
          <p:nvPr>
            <p:ph type="title"/>
          </p:nvPr>
        </p:nvSpPr>
        <p:spPr>
          <a:xfrm>
            <a:off x="488450" y="110100"/>
            <a:ext cx="8655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b="1" dirty="0">
                <a:solidFill>
                  <a:srgbClr val="2BB0D4"/>
                </a:solidFill>
              </a:rPr>
              <a:t>Hauptmerkmale eines Algorithmus</a:t>
            </a:r>
            <a:endParaRPr b="1" dirty="0">
              <a:solidFill>
                <a:srgbClr val="2BB0D4"/>
              </a:solidFill>
            </a:endParaRPr>
          </a:p>
        </p:txBody>
      </p:sp>
      <p:sp>
        <p:nvSpPr>
          <p:cNvPr id="181" name="Google Shape;181;p39"/>
          <p:cNvSpPr/>
          <p:nvPr/>
        </p:nvSpPr>
        <p:spPr>
          <a:xfrm>
            <a:off x="805138" y="672895"/>
            <a:ext cx="2965680" cy="1114938"/>
          </a:xfrm>
          <a:prstGeom prst="flowChartTerminator">
            <a:avLst/>
          </a:prstGeom>
          <a:solidFill>
            <a:srgbClr val="FFFFFF"/>
          </a:solidFill>
          <a:ln w="28575" cap="flat" cmpd="sng">
            <a:solidFill>
              <a:srgbClr val="76B0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9"/>
          <p:cNvSpPr txBox="1">
            <a:spLocks noGrp="1"/>
          </p:cNvSpPr>
          <p:nvPr>
            <p:ph type="title"/>
          </p:nvPr>
        </p:nvSpPr>
        <p:spPr>
          <a:xfrm>
            <a:off x="4135425" y="944025"/>
            <a:ext cx="429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Start/Ziel (Input/Output)</a:t>
            </a:r>
            <a:endParaRPr dirty="0"/>
          </a:p>
        </p:txBody>
      </p:sp>
      <p:sp>
        <p:nvSpPr>
          <p:cNvPr id="183" name="Google Shape;183;p39"/>
          <p:cNvSpPr/>
          <p:nvPr/>
        </p:nvSpPr>
        <p:spPr>
          <a:xfrm>
            <a:off x="884875" y="1906720"/>
            <a:ext cx="2806200" cy="1189200"/>
          </a:xfrm>
          <a:prstGeom prst="rect">
            <a:avLst/>
          </a:prstGeom>
          <a:solidFill>
            <a:srgbClr val="FFFFFF"/>
          </a:solidFill>
          <a:ln w="28575" cap="flat" cmpd="sng">
            <a:solidFill>
              <a:srgbClr val="FDB81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9"/>
          <p:cNvSpPr txBox="1">
            <a:spLocks noGrp="1"/>
          </p:cNvSpPr>
          <p:nvPr>
            <p:ph type="title"/>
          </p:nvPr>
        </p:nvSpPr>
        <p:spPr>
          <a:xfrm>
            <a:off x="4135425" y="2081175"/>
            <a:ext cx="4944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Schritt bzw. Anweisung</a:t>
            </a:r>
            <a:endParaRPr dirty="0"/>
          </a:p>
        </p:txBody>
      </p:sp>
      <p:sp>
        <p:nvSpPr>
          <p:cNvPr id="185" name="Google Shape;185;p39"/>
          <p:cNvSpPr/>
          <p:nvPr/>
        </p:nvSpPr>
        <p:spPr>
          <a:xfrm>
            <a:off x="845088" y="3214795"/>
            <a:ext cx="2393375" cy="1114950"/>
          </a:xfrm>
          <a:prstGeom prst="flowChartDecision">
            <a:avLst/>
          </a:prstGeom>
          <a:solidFill>
            <a:srgbClr val="FFFFFF"/>
          </a:solidFill>
          <a:ln w="28575" cap="flat" cmpd="sng">
            <a:solidFill>
              <a:srgbClr val="5D7C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6" name="Google Shape;186;p39"/>
          <p:cNvCxnSpPr>
            <a:stCxn id="185" idx="3"/>
          </p:cNvCxnSpPr>
          <p:nvPr/>
        </p:nvCxnSpPr>
        <p:spPr>
          <a:xfrm rot="10800000" flipH="1">
            <a:off x="3238463" y="3764770"/>
            <a:ext cx="653700" cy="7500"/>
          </a:xfrm>
          <a:prstGeom prst="straightConnector1">
            <a:avLst/>
          </a:prstGeom>
          <a:noFill/>
          <a:ln w="28575" cap="flat" cmpd="sng">
            <a:solidFill>
              <a:srgbClr val="5D7C8A"/>
            </a:solidFill>
            <a:prstDash val="solid"/>
            <a:round/>
            <a:headEnd type="none" w="med" len="med"/>
            <a:tailEnd type="triangle" w="med" len="med"/>
          </a:ln>
        </p:spPr>
      </p:cxnSp>
      <p:cxnSp>
        <p:nvCxnSpPr>
          <p:cNvPr id="187" name="Google Shape;187;p39"/>
          <p:cNvCxnSpPr>
            <a:stCxn id="185" idx="2"/>
          </p:cNvCxnSpPr>
          <p:nvPr/>
        </p:nvCxnSpPr>
        <p:spPr>
          <a:xfrm>
            <a:off x="2041775" y="4329745"/>
            <a:ext cx="0" cy="449700"/>
          </a:xfrm>
          <a:prstGeom prst="straightConnector1">
            <a:avLst/>
          </a:prstGeom>
          <a:noFill/>
          <a:ln w="28575" cap="flat" cmpd="sng">
            <a:solidFill>
              <a:srgbClr val="5D7C8A"/>
            </a:solidFill>
            <a:prstDash val="solid"/>
            <a:round/>
            <a:headEnd type="none" w="med" len="med"/>
            <a:tailEnd type="triangle" w="med" len="med"/>
          </a:ln>
        </p:spPr>
      </p:cxnSp>
      <p:sp>
        <p:nvSpPr>
          <p:cNvPr id="188" name="Google Shape;188;p39"/>
          <p:cNvSpPr txBox="1">
            <a:spLocks noGrp="1"/>
          </p:cNvSpPr>
          <p:nvPr>
            <p:ph type="title"/>
          </p:nvPr>
        </p:nvSpPr>
        <p:spPr>
          <a:xfrm>
            <a:off x="4135425" y="3378232"/>
            <a:ext cx="50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Entscheidung oder Frage</a:t>
            </a:r>
            <a:endParaRPr dirty="0"/>
          </a:p>
        </p:txBody>
      </p:sp>
      <p:sp>
        <p:nvSpPr>
          <p:cNvPr id="189" name="Google Shape;189;p39"/>
          <p:cNvSpPr txBox="1">
            <a:spLocks noGrp="1"/>
          </p:cNvSpPr>
          <p:nvPr>
            <p:ph type="title"/>
          </p:nvPr>
        </p:nvSpPr>
        <p:spPr>
          <a:xfrm>
            <a:off x="2001300" y="4253545"/>
            <a:ext cx="573300" cy="36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400" b="1">
                <a:solidFill>
                  <a:srgbClr val="5D7C8A"/>
                </a:solidFill>
              </a:rPr>
              <a:t>JA</a:t>
            </a:r>
            <a:endParaRPr sz="1400" b="1">
              <a:solidFill>
                <a:srgbClr val="5D7C8A"/>
              </a:solidFill>
            </a:endParaRPr>
          </a:p>
        </p:txBody>
      </p:sp>
      <p:sp>
        <p:nvSpPr>
          <p:cNvPr id="190" name="Google Shape;190;p39"/>
          <p:cNvSpPr txBox="1">
            <a:spLocks noGrp="1"/>
          </p:cNvSpPr>
          <p:nvPr>
            <p:ph type="title"/>
          </p:nvPr>
        </p:nvSpPr>
        <p:spPr>
          <a:xfrm>
            <a:off x="3117124" y="3405970"/>
            <a:ext cx="653701" cy="36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sz="1400" b="1" dirty="0">
                <a:solidFill>
                  <a:srgbClr val="5D7C8A"/>
                </a:solidFill>
              </a:rPr>
              <a:t>NEIN</a:t>
            </a:r>
            <a:endParaRPr sz="1400" b="1" dirty="0">
              <a:solidFill>
                <a:srgbClr val="5D7C8A"/>
              </a:solidFill>
            </a:endParaRPr>
          </a:p>
        </p:txBody>
      </p:sp>
      <p:pic>
        <p:nvPicPr>
          <p:cNvPr id="13" name="Grafik 12">
            <a:extLst>
              <a:ext uri="{FF2B5EF4-FFF2-40B4-BE49-F238E27FC236}">
                <a16:creationId xmlns:a16="http://schemas.microsoft.com/office/drawing/2014/main" id="{DF236395-91F3-45EA-9C8D-D9E691DB7BBC}"/>
              </a:ext>
            </a:extLst>
          </p:cNvPr>
          <p:cNvPicPr>
            <a:picLocks noChangeAspect="1"/>
          </p:cNvPicPr>
          <p:nvPr/>
        </p:nvPicPr>
        <p:blipFill>
          <a:blip r:embed="rId3"/>
          <a:stretch>
            <a:fillRect/>
          </a:stretch>
        </p:blipFill>
        <p:spPr>
          <a:xfrm>
            <a:off x="54430" y="2813558"/>
            <a:ext cx="389140" cy="22224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40"/>
          <p:cNvSpPr txBox="1">
            <a:spLocks noGrp="1"/>
          </p:cNvSpPr>
          <p:nvPr>
            <p:ph type="title"/>
          </p:nvPr>
        </p:nvSpPr>
        <p:spPr>
          <a:xfrm>
            <a:off x="488450" y="110100"/>
            <a:ext cx="8655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b="1" dirty="0">
                <a:solidFill>
                  <a:srgbClr val="2BB0D4"/>
                </a:solidFill>
              </a:rPr>
              <a:t>Beispiel für einen einfachen Algorithmus</a:t>
            </a:r>
            <a:br>
              <a:rPr lang="en-GB" b="1" dirty="0">
                <a:solidFill>
                  <a:srgbClr val="2BB0D4"/>
                </a:solidFill>
              </a:rPr>
            </a:br>
            <a:endParaRPr b="1" dirty="0">
              <a:solidFill>
                <a:srgbClr val="2BB0D4"/>
              </a:solidFill>
            </a:endParaRPr>
          </a:p>
        </p:txBody>
      </p:sp>
      <p:grpSp>
        <p:nvGrpSpPr>
          <p:cNvPr id="4" name="Group 3"/>
          <p:cNvGrpSpPr/>
          <p:nvPr/>
        </p:nvGrpSpPr>
        <p:grpSpPr>
          <a:xfrm>
            <a:off x="1225047" y="816525"/>
            <a:ext cx="7078150" cy="3857600"/>
            <a:chOff x="1344625" y="816525"/>
            <a:chExt cx="7078150" cy="3857600"/>
          </a:xfrm>
        </p:grpSpPr>
        <p:pic>
          <p:nvPicPr>
            <p:cNvPr id="5" name="Google Shape;195;p40"/>
            <p:cNvPicPr preferRelativeResize="0"/>
            <p:nvPr/>
          </p:nvPicPr>
          <p:blipFill>
            <a:blip r:embed="rId3">
              <a:alphaModFix/>
            </a:blip>
            <a:stretch>
              <a:fillRect/>
            </a:stretch>
          </p:blipFill>
          <p:spPr>
            <a:xfrm>
              <a:off x="1344625" y="816525"/>
              <a:ext cx="7078150" cy="3857600"/>
            </a:xfrm>
            <a:prstGeom prst="rect">
              <a:avLst/>
            </a:prstGeom>
            <a:noFill/>
            <a:ln>
              <a:noFill/>
            </a:ln>
          </p:spPr>
        </p:pic>
        <p:sp>
          <p:nvSpPr>
            <p:cNvPr id="6" name="Rectangle 5"/>
            <p:cNvSpPr/>
            <p:nvPr/>
          </p:nvSpPr>
          <p:spPr>
            <a:xfrm>
              <a:off x="2082019" y="816525"/>
              <a:ext cx="5753686" cy="707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
            </a:p>
          </p:txBody>
        </p:sp>
        <p:sp>
          <p:nvSpPr>
            <p:cNvPr id="7" name="Rectangle 6"/>
            <p:cNvSpPr/>
            <p:nvPr/>
          </p:nvSpPr>
          <p:spPr>
            <a:xfrm>
              <a:off x="4236007" y="1803094"/>
              <a:ext cx="1067513" cy="329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
            </a:p>
          </p:txBody>
        </p:sp>
        <p:sp>
          <p:nvSpPr>
            <p:cNvPr id="8" name="Rectangle 7"/>
            <p:cNvSpPr/>
            <p:nvPr/>
          </p:nvSpPr>
          <p:spPr>
            <a:xfrm>
              <a:off x="2627840" y="3022210"/>
              <a:ext cx="516290" cy="233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
            </a:p>
          </p:txBody>
        </p:sp>
        <p:sp>
          <p:nvSpPr>
            <p:cNvPr id="9" name="Rectangle 8"/>
            <p:cNvSpPr/>
            <p:nvPr/>
          </p:nvSpPr>
          <p:spPr>
            <a:xfrm>
              <a:off x="6192159" y="2982411"/>
              <a:ext cx="1436276" cy="385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
            </a:p>
          </p:txBody>
        </p:sp>
        <p:sp>
          <p:nvSpPr>
            <p:cNvPr id="10" name="Rectangle 9"/>
            <p:cNvSpPr/>
            <p:nvPr/>
          </p:nvSpPr>
          <p:spPr>
            <a:xfrm>
              <a:off x="4485251" y="3007156"/>
              <a:ext cx="593955" cy="141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
            </a:p>
          </p:txBody>
        </p:sp>
        <p:sp>
          <p:nvSpPr>
            <p:cNvPr id="11" name="Rectangle 10"/>
            <p:cNvSpPr/>
            <p:nvPr/>
          </p:nvSpPr>
          <p:spPr>
            <a:xfrm>
              <a:off x="4485252" y="3148548"/>
              <a:ext cx="652596" cy="131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
            </a:p>
          </p:txBody>
        </p:sp>
        <p:sp>
          <p:nvSpPr>
            <p:cNvPr id="12" name="Rectangle 11"/>
            <p:cNvSpPr/>
            <p:nvPr/>
          </p:nvSpPr>
          <p:spPr>
            <a:xfrm>
              <a:off x="3661386" y="3087189"/>
              <a:ext cx="229089" cy="131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
            </a:p>
          </p:txBody>
        </p:sp>
        <p:sp>
          <p:nvSpPr>
            <p:cNvPr id="13" name="Rectangle 12"/>
            <p:cNvSpPr/>
            <p:nvPr/>
          </p:nvSpPr>
          <p:spPr>
            <a:xfrm>
              <a:off x="5650055" y="3094332"/>
              <a:ext cx="172102" cy="131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
            </a:p>
          </p:txBody>
        </p:sp>
      </p:grpSp>
      <p:sp>
        <p:nvSpPr>
          <p:cNvPr id="14" name="TextBox 13"/>
          <p:cNvSpPr txBox="1"/>
          <p:nvPr/>
        </p:nvSpPr>
        <p:spPr>
          <a:xfrm>
            <a:off x="4051493" y="1842868"/>
            <a:ext cx="1202787" cy="261610"/>
          </a:xfrm>
          <a:prstGeom prst="rect">
            <a:avLst/>
          </a:prstGeom>
          <a:noFill/>
        </p:spPr>
        <p:txBody>
          <a:bodyPr wrap="square" rtlCol="0">
            <a:spAutoFit/>
          </a:bodyPr>
          <a:lstStyle/>
          <a:p>
            <a:r>
              <a:rPr lang="de" sz="1100" dirty="0">
                <a:latin typeface="Blogger Sans Medium" panose="02000506030000020004" pitchFamily="2" charset="0"/>
                <a:ea typeface="Blogger Sans Medium" panose="02000506030000020004" pitchFamily="2" charset="0"/>
              </a:rPr>
              <a:t>MALE EIN BILD</a:t>
            </a:r>
          </a:p>
        </p:txBody>
      </p:sp>
      <p:sp>
        <p:nvSpPr>
          <p:cNvPr id="15" name="TextBox 14"/>
          <p:cNvSpPr txBox="1"/>
          <p:nvPr/>
        </p:nvSpPr>
        <p:spPr>
          <a:xfrm>
            <a:off x="1397070" y="801487"/>
            <a:ext cx="6884428" cy="707886"/>
          </a:xfrm>
          <a:prstGeom prst="rect">
            <a:avLst/>
          </a:prstGeom>
          <a:noFill/>
        </p:spPr>
        <p:txBody>
          <a:bodyPr wrap="square" rtlCol="0">
            <a:spAutoFit/>
          </a:bodyPr>
          <a:lstStyle/>
          <a:p>
            <a:r>
              <a:rPr lang="de" sz="4000" b="1" dirty="0">
                <a:latin typeface="Blogger Sans Medium" panose="02000506030000020004" pitchFamily="2" charset="0"/>
                <a:ea typeface="Blogger Sans Medium" panose="02000506030000020004" pitchFamily="2" charset="0"/>
              </a:rPr>
              <a:t>REGELN FÜR MONTAGSMALER</a:t>
            </a:r>
          </a:p>
        </p:txBody>
      </p:sp>
      <p:sp>
        <p:nvSpPr>
          <p:cNvPr id="16" name="TextBox 15"/>
          <p:cNvSpPr txBox="1"/>
          <p:nvPr/>
        </p:nvSpPr>
        <p:spPr>
          <a:xfrm>
            <a:off x="2339537" y="3036278"/>
            <a:ext cx="790523" cy="230832"/>
          </a:xfrm>
          <a:prstGeom prst="rect">
            <a:avLst/>
          </a:prstGeom>
          <a:noFill/>
        </p:spPr>
        <p:txBody>
          <a:bodyPr wrap="square" rtlCol="0">
            <a:spAutoFit/>
          </a:bodyPr>
          <a:lstStyle/>
          <a:p>
            <a:r>
              <a:rPr lang="de" sz="900" dirty="0">
                <a:latin typeface="Blogger Sans Medium" panose="02000506030000020004" pitchFamily="2" charset="0"/>
                <a:ea typeface="Blogger Sans Medium" panose="02000506030000020004" pitchFamily="2" charset="0"/>
              </a:rPr>
              <a:t>Du gewinnst</a:t>
            </a:r>
          </a:p>
        </p:txBody>
      </p:sp>
      <p:sp>
        <p:nvSpPr>
          <p:cNvPr id="17" name="TextBox 16"/>
          <p:cNvSpPr txBox="1"/>
          <p:nvPr/>
        </p:nvSpPr>
        <p:spPr>
          <a:xfrm>
            <a:off x="3479410" y="3022210"/>
            <a:ext cx="607253" cy="261610"/>
          </a:xfrm>
          <a:prstGeom prst="rect">
            <a:avLst/>
          </a:prstGeom>
          <a:noFill/>
        </p:spPr>
        <p:txBody>
          <a:bodyPr wrap="square" rtlCol="0">
            <a:spAutoFit/>
          </a:bodyPr>
          <a:lstStyle/>
          <a:p>
            <a:r>
              <a:rPr lang="de" sz="1100" dirty="0">
                <a:latin typeface="Blogger Sans Medium" panose="02000506030000020004" pitchFamily="2" charset="0"/>
                <a:ea typeface="Blogger Sans Medium" panose="02000506030000020004" pitchFamily="2" charset="0"/>
              </a:rPr>
              <a:t>Ja</a:t>
            </a:r>
          </a:p>
        </p:txBody>
      </p:sp>
      <p:sp>
        <p:nvSpPr>
          <p:cNvPr id="19" name="TextBox 18"/>
          <p:cNvSpPr txBox="1"/>
          <p:nvPr/>
        </p:nvSpPr>
        <p:spPr>
          <a:xfrm>
            <a:off x="4074735" y="2937490"/>
            <a:ext cx="1109207" cy="430887"/>
          </a:xfrm>
          <a:prstGeom prst="rect">
            <a:avLst/>
          </a:prstGeom>
          <a:noFill/>
        </p:spPr>
        <p:txBody>
          <a:bodyPr wrap="square" rtlCol="0">
            <a:spAutoFit/>
          </a:bodyPr>
          <a:lstStyle/>
          <a:p>
            <a:pPr algn="ctr"/>
            <a:r>
              <a:rPr lang="de" sz="1100" dirty="0">
                <a:latin typeface="Blogger Sans Medium" panose="02000506030000020004" pitchFamily="2" charset="0"/>
                <a:ea typeface="Blogger Sans Medium" panose="02000506030000020004" pitchFamily="2" charset="0"/>
              </a:rPr>
              <a:t>WURDE ES ERRATEN?</a:t>
            </a:r>
          </a:p>
        </p:txBody>
      </p:sp>
      <p:sp>
        <p:nvSpPr>
          <p:cNvPr id="20" name="TextBox 19"/>
          <p:cNvSpPr txBox="1"/>
          <p:nvPr/>
        </p:nvSpPr>
        <p:spPr>
          <a:xfrm>
            <a:off x="6006417" y="2958673"/>
            <a:ext cx="1502440" cy="430887"/>
          </a:xfrm>
          <a:prstGeom prst="rect">
            <a:avLst/>
          </a:prstGeom>
          <a:noFill/>
        </p:spPr>
        <p:txBody>
          <a:bodyPr wrap="square" rtlCol="0">
            <a:spAutoFit/>
          </a:bodyPr>
          <a:lstStyle/>
          <a:p>
            <a:pPr algn="ctr"/>
            <a:r>
              <a:rPr lang="de" sz="1100" dirty="0">
                <a:latin typeface="Blogger Sans Medium" panose="02000506030000020004" pitchFamily="2" charset="0"/>
                <a:ea typeface="Blogger Sans Medium" panose="02000506030000020004" pitchFamily="2" charset="0"/>
              </a:rPr>
              <a:t>ZEIGE ERNEUT </a:t>
            </a:r>
          </a:p>
          <a:p>
            <a:pPr algn="ctr"/>
            <a:r>
              <a:rPr lang="de" sz="1100" dirty="0">
                <a:latin typeface="Blogger Sans Medium" panose="02000506030000020004" pitchFamily="2" charset="0"/>
                <a:ea typeface="Blogger Sans Medium" panose="02000506030000020004" pitchFamily="2" charset="0"/>
              </a:rPr>
              <a:t>AUF DAS BILD</a:t>
            </a:r>
          </a:p>
        </p:txBody>
      </p:sp>
      <p:sp>
        <p:nvSpPr>
          <p:cNvPr id="2" name="Rectangle 1"/>
          <p:cNvSpPr/>
          <p:nvPr/>
        </p:nvSpPr>
        <p:spPr>
          <a:xfrm>
            <a:off x="5370098" y="3094332"/>
            <a:ext cx="443133" cy="192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81349" y="3029244"/>
            <a:ext cx="607253" cy="261610"/>
          </a:xfrm>
          <a:prstGeom prst="rect">
            <a:avLst/>
          </a:prstGeom>
          <a:noFill/>
        </p:spPr>
        <p:txBody>
          <a:bodyPr wrap="square" rtlCol="0">
            <a:spAutoFit/>
          </a:bodyPr>
          <a:lstStyle/>
          <a:p>
            <a:r>
              <a:rPr lang="de" sz="1100" dirty="0">
                <a:latin typeface="Blogger Sans Medium" panose="02000506030000020004" pitchFamily="2" charset="0"/>
                <a:ea typeface="Blogger Sans Medium" panose="02000506030000020004" pitchFamily="2" charset="0"/>
              </a:rPr>
              <a:t>Nein</a:t>
            </a:r>
          </a:p>
        </p:txBody>
      </p:sp>
      <p:pic>
        <p:nvPicPr>
          <p:cNvPr id="21" name="Grafik 20">
            <a:extLst>
              <a:ext uri="{FF2B5EF4-FFF2-40B4-BE49-F238E27FC236}">
                <a16:creationId xmlns:a16="http://schemas.microsoft.com/office/drawing/2014/main" id="{3455B615-6B61-4CB8-881B-2134DA4F413B}"/>
              </a:ext>
            </a:extLst>
          </p:cNvPr>
          <p:cNvPicPr>
            <a:picLocks noChangeAspect="1"/>
          </p:cNvPicPr>
          <p:nvPr/>
        </p:nvPicPr>
        <p:blipFill>
          <a:blip r:embed="rId4"/>
          <a:stretch>
            <a:fillRect/>
          </a:stretch>
        </p:blipFill>
        <p:spPr>
          <a:xfrm>
            <a:off x="54430" y="2813558"/>
            <a:ext cx="389140" cy="22224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1"/>
          <p:cNvSpPr txBox="1"/>
          <p:nvPr/>
        </p:nvSpPr>
        <p:spPr>
          <a:xfrm>
            <a:off x="1168600" y="4379759"/>
            <a:ext cx="6637500" cy="2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DE" u="sng">
                <a:solidFill>
                  <a:srgbClr val="2BB0D4"/>
                </a:solidFill>
                <a:hlinkClick r:id="rId3"/>
              </a:rPr>
              <a:t>http://welldonestuff.com/inconsequential-dilemmas-funny-flow-charts</a:t>
            </a:r>
            <a:endParaRPr>
              <a:solidFill>
                <a:srgbClr val="2BB0D4"/>
              </a:solidFill>
            </a:endParaRPr>
          </a:p>
        </p:txBody>
      </p:sp>
      <p:sp>
        <p:nvSpPr>
          <p:cNvPr id="203" name="Google Shape;203;p41"/>
          <p:cNvSpPr txBox="1">
            <a:spLocks noGrp="1"/>
          </p:cNvSpPr>
          <p:nvPr>
            <p:ph type="title"/>
          </p:nvPr>
        </p:nvSpPr>
        <p:spPr>
          <a:xfrm>
            <a:off x="488450" y="110100"/>
            <a:ext cx="8655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b="1" dirty="0">
                <a:solidFill>
                  <a:srgbClr val="2BB0D4"/>
                </a:solidFill>
              </a:rPr>
              <a:t>Beispiel für einen komplexeren Algorithmus</a:t>
            </a:r>
            <a:br>
              <a:rPr lang="en-GB" b="1" dirty="0">
                <a:solidFill>
                  <a:srgbClr val="2BB0D4"/>
                </a:solidFill>
              </a:rPr>
            </a:br>
            <a:endParaRPr b="1" dirty="0">
              <a:solidFill>
                <a:srgbClr val="2BB0D4"/>
              </a:solidFill>
            </a:endParaRPr>
          </a:p>
        </p:txBody>
      </p:sp>
      <p:pic>
        <p:nvPicPr>
          <p:cNvPr id="5" name="Google Shape;202;p41"/>
          <p:cNvPicPr preferRelativeResize="0"/>
          <p:nvPr/>
        </p:nvPicPr>
        <p:blipFill>
          <a:blip r:embed="rId4">
            <a:extLst>
              <a:ext uri="{28A0092B-C50C-407E-A947-70E740481C1C}">
                <a14:useLocalDpi xmlns:a14="http://schemas.microsoft.com/office/drawing/2010/main" val="0"/>
              </a:ext>
            </a:extLst>
          </a:blip>
          <a:stretch>
            <a:fillRect/>
          </a:stretch>
        </p:blipFill>
        <p:spPr>
          <a:xfrm>
            <a:off x="1168600" y="764010"/>
            <a:ext cx="7038799" cy="3615480"/>
          </a:xfrm>
          <a:prstGeom prst="rect">
            <a:avLst/>
          </a:prstGeom>
          <a:noFill/>
          <a:ln>
            <a:noFill/>
          </a:ln>
        </p:spPr>
      </p:pic>
      <p:sp>
        <p:nvSpPr>
          <p:cNvPr id="6" name="TextBox 5"/>
          <p:cNvSpPr txBox="1"/>
          <p:nvPr/>
        </p:nvSpPr>
        <p:spPr>
          <a:xfrm>
            <a:off x="1603716" y="1406769"/>
            <a:ext cx="2975317" cy="1569660"/>
          </a:xfrm>
          <a:prstGeom prst="rect">
            <a:avLst/>
          </a:prstGeom>
          <a:noFill/>
        </p:spPr>
        <p:txBody>
          <a:bodyPr wrap="square" rtlCol="0">
            <a:spAutoFit/>
          </a:bodyPr>
          <a:lstStyle/>
          <a:p>
            <a:r>
              <a:rPr lang="de" sz="3200" b="1" dirty="0">
                <a:latin typeface="Lato Heavy" panose="020F0502020204030203" pitchFamily="34" charset="0"/>
                <a:ea typeface="Lato Heavy" panose="020F0502020204030203" pitchFamily="34" charset="0"/>
                <a:cs typeface="Lato Heavy" panose="020F0502020204030203" pitchFamily="34" charset="0"/>
              </a:rPr>
              <a:t>MIR FÄLLT ESSEN AUF DEN BODEN.</a:t>
            </a:r>
          </a:p>
        </p:txBody>
      </p:sp>
      <p:sp>
        <p:nvSpPr>
          <p:cNvPr id="7" name="TextBox 6"/>
          <p:cNvSpPr txBox="1"/>
          <p:nvPr/>
        </p:nvSpPr>
        <p:spPr>
          <a:xfrm>
            <a:off x="2644725" y="3430831"/>
            <a:ext cx="703385" cy="746358"/>
          </a:xfrm>
          <a:prstGeom prst="rect">
            <a:avLst/>
          </a:prstGeom>
          <a:noFill/>
        </p:spPr>
        <p:txBody>
          <a:bodyPr wrap="square" rtlCol="0">
            <a:spAutoFit/>
          </a:bodyPr>
          <a:lstStyle/>
          <a:p>
            <a:pPr algn="ctr">
              <a:lnSpc>
                <a:spcPts val="1720"/>
              </a:lnSpc>
            </a:pPr>
            <a:r>
              <a:rPr lang="de" b="1" dirty="0">
                <a:solidFill>
                  <a:srgbClr val="2BB0D4"/>
                </a:solidFill>
                <a:latin typeface="Times New Roman" panose="02020603050405020304" pitchFamily="18" charset="0"/>
                <a:cs typeface="Times New Roman" panose="02020603050405020304" pitchFamily="18" charset="0"/>
              </a:rPr>
              <a:t>Kann </a:t>
            </a:r>
          </a:p>
          <a:p>
            <a:pPr algn="ctr">
              <a:lnSpc>
                <a:spcPts val="1720"/>
              </a:lnSpc>
            </a:pPr>
            <a:r>
              <a:rPr lang="de" b="1" dirty="0">
                <a:solidFill>
                  <a:srgbClr val="2BB0D4"/>
                </a:solidFill>
                <a:latin typeface="Times New Roman" panose="02020603050405020304" pitchFamily="18" charset="0"/>
                <a:cs typeface="Times New Roman" panose="02020603050405020304" pitchFamily="18" charset="0"/>
              </a:rPr>
              <a:t>ich es essen?</a:t>
            </a:r>
          </a:p>
        </p:txBody>
      </p:sp>
      <p:sp>
        <p:nvSpPr>
          <p:cNvPr id="8" name="TextBox 7"/>
          <p:cNvSpPr txBox="1"/>
          <p:nvPr/>
        </p:nvSpPr>
        <p:spPr>
          <a:xfrm>
            <a:off x="5964921" y="911685"/>
            <a:ext cx="1545542" cy="523220"/>
          </a:xfrm>
          <a:prstGeom prst="rect">
            <a:avLst/>
          </a:prstGeom>
          <a:noFill/>
        </p:spPr>
        <p:txBody>
          <a:bodyPr wrap="square" rtlCol="0">
            <a:spAutoFit/>
          </a:bodyPr>
          <a:lstStyle/>
          <a:p>
            <a:pPr algn="ctr"/>
            <a:r>
              <a:rPr lang="de" b="1" dirty="0">
                <a:latin typeface="Times New Roman" panose="02020603050405020304" pitchFamily="18" charset="0"/>
                <a:ea typeface="Lato Heavy" panose="020F0502020204030203" pitchFamily="34" charset="0"/>
                <a:cs typeface="Times New Roman" panose="02020603050405020304" pitchFamily="18" charset="0"/>
              </a:rPr>
              <a:t>Hat dich jemand gesehen?</a:t>
            </a:r>
          </a:p>
        </p:txBody>
      </p:sp>
      <p:sp>
        <p:nvSpPr>
          <p:cNvPr id="9" name="TextBox 8"/>
          <p:cNvSpPr txBox="1"/>
          <p:nvPr/>
        </p:nvSpPr>
        <p:spPr>
          <a:xfrm>
            <a:off x="5424490" y="1086270"/>
            <a:ext cx="375769" cy="169277"/>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10" name="TextBox 9"/>
          <p:cNvSpPr txBox="1"/>
          <p:nvPr/>
        </p:nvSpPr>
        <p:spPr>
          <a:xfrm>
            <a:off x="5604668" y="1657770"/>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11" name="TextBox 10"/>
          <p:cNvSpPr txBox="1"/>
          <p:nvPr/>
        </p:nvSpPr>
        <p:spPr>
          <a:xfrm>
            <a:off x="6261893" y="1997495"/>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12" name="TextBox 11"/>
          <p:cNvSpPr txBox="1"/>
          <p:nvPr/>
        </p:nvSpPr>
        <p:spPr>
          <a:xfrm>
            <a:off x="5272882" y="2314658"/>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13" name="TextBox 12"/>
          <p:cNvSpPr txBox="1"/>
          <p:nvPr/>
        </p:nvSpPr>
        <p:spPr>
          <a:xfrm>
            <a:off x="6213035" y="2629326"/>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14" name="TextBox 13"/>
          <p:cNvSpPr txBox="1"/>
          <p:nvPr/>
        </p:nvSpPr>
        <p:spPr>
          <a:xfrm>
            <a:off x="5616464" y="2957897"/>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15" name="TextBox 14"/>
          <p:cNvSpPr txBox="1"/>
          <p:nvPr/>
        </p:nvSpPr>
        <p:spPr>
          <a:xfrm>
            <a:off x="5306107" y="2953650"/>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16" name="TextBox 15"/>
          <p:cNvSpPr txBox="1"/>
          <p:nvPr/>
        </p:nvSpPr>
        <p:spPr>
          <a:xfrm>
            <a:off x="5555810" y="3621135"/>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17" name="TextBox 16"/>
          <p:cNvSpPr txBox="1"/>
          <p:nvPr/>
        </p:nvSpPr>
        <p:spPr>
          <a:xfrm>
            <a:off x="7327107" y="3491078"/>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18" name="TextBox 17"/>
          <p:cNvSpPr txBox="1"/>
          <p:nvPr/>
        </p:nvSpPr>
        <p:spPr>
          <a:xfrm>
            <a:off x="7568760" y="3105416"/>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19" name="TextBox 18"/>
          <p:cNvSpPr txBox="1"/>
          <p:nvPr/>
        </p:nvSpPr>
        <p:spPr>
          <a:xfrm>
            <a:off x="7489393" y="2380431"/>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20" name="TextBox 19"/>
          <p:cNvSpPr txBox="1"/>
          <p:nvPr/>
        </p:nvSpPr>
        <p:spPr>
          <a:xfrm>
            <a:off x="7494947" y="1674312"/>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21" name="TextBox 20"/>
          <p:cNvSpPr txBox="1"/>
          <p:nvPr/>
        </p:nvSpPr>
        <p:spPr>
          <a:xfrm>
            <a:off x="7656077" y="1089445"/>
            <a:ext cx="328611" cy="169277"/>
          </a:xfrm>
          <a:prstGeom prst="rect">
            <a:avLst/>
          </a:prstGeom>
          <a:noFill/>
        </p:spPr>
        <p:txBody>
          <a:bodyPr wrap="square" rtlCol="0">
            <a:spAutoFit/>
          </a:bodyPr>
          <a:lstStyle/>
          <a:p>
            <a:pPr algn="ctr"/>
            <a:r>
              <a:rPr lang="de" sz="500" b="1" dirty="0">
                <a:solidFill>
                  <a:schemeClr val="bg1"/>
                </a:solidFill>
                <a:latin typeface="Times New Roman" panose="02020603050405020304" pitchFamily="18" charset="0"/>
                <a:cs typeface="Times New Roman" panose="02020603050405020304" pitchFamily="18" charset="0"/>
              </a:rPr>
              <a:t>JA</a:t>
            </a:r>
          </a:p>
        </p:txBody>
      </p:sp>
      <p:sp>
        <p:nvSpPr>
          <p:cNvPr id="22" name="TextBox 21"/>
          <p:cNvSpPr txBox="1"/>
          <p:nvPr/>
        </p:nvSpPr>
        <p:spPr>
          <a:xfrm>
            <a:off x="5267327" y="1660447"/>
            <a:ext cx="355486" cy="169277"/>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23" name="TextBox 22"/>
          <p:cNvSpPr txBox="1"/>
          <p:nvPr/>
        </p:nvSpPr>
        <p:spPr>
          <a:xfrm>
            <a:off x="5918993" y="1997495"/>
            <a:ext cx="362746" cy="169277"/>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24" name="TextBox 23"/>
          <p:cNvSpPr txBox="1"/>
          <p:nvPr/>
        </p:nvSpPr>
        <p:spPr>
          <a:xfrm>
            <a:off x="5584826" y="2311483"/>
            <a:ext cx="363428" cy="169277"/>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25" name="TextBox 24"/>
          <p:cNvSpPr txBox="1"/>
          <p:nvPr/>
        </p:nvSpPr>
        <p:spPr>
          <a:xfrm>
            <a:off x="6535297" y="2626151"/>
            <a:ext cx="354933" cy="169277"/>
          </a:xfrm>
          <a:prstGeom prst="rect">
            <a:avLst/>
          </a:prstGeom>
          <a:noFill/>
        </p:spPr>
        <p:txBody>
          <a:bodyPr wrap="square" rtlCol="0">
            <a:spAutoFit/>
          </a:bodyPr>
          <a:lstStyle/>
          <a:p>
            <a:pPr algn="ctr"/>
            <a:r>
              <a:rPr lang="de" sz="490" b="1" dirty="0">
                <a:solidFill>
                  <a:schemeClr val="bg1"/>
                </a:solidFill>
                <a:latin typeface="Times New Roman" panose="02020603050405020304" pitchFamily="18" charset="0"/>
                <a:cs typeface="Times New Roman" panose="02020603050405020304" pitchFamily="18" charset="0"/>
              </a:rPr>
              <a:t>NEIN</a:t>
            </a:r>
          </a:p>
        </p:txBody>
      </p:sp>
      <p:sp>
        <p:nvSpPr>
          <p:cNvPr id="26" name="TextBox 25"/>
          <p:cNvSpPr txBox="1"/>
          <p:nvPr/>
        </p:nvSpPr>
        <p:spPr>
          <a:xfrm>
            <a:off x="5869670" y="2947149"/>
            <a:ext cx="369084" cy="169277"/>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27" name="TextBox 26"/>
          <p:cNvSpPr txBox="1"/>
          <p:nvPr/>
        </p:nvSpPr>
        <p:spPr>
          <a:xfrm>
            <a:off x="4960829" y="2953650"/>
            <a:ext cx="374440" cy="169277"/>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28" name="TextBox 27"/>
          <p:cNvSpPr txBox="1"/>
          <p:nvPr/>
        </p:nvSpPr>
        <p:spPr>
          <a:xfrm>
            <a:off x="5876812" y="3617960"/>
            <a:ext cx="351001" cy="166199"/>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29" name="TextBox 28"/>
          <p:cNvSpPr txBox="1"/>
          <p:nvPr/>
        </p:nvSpPr>
        <p:spPr>
          <a:xfrm>
            <a:off x="7822924" y="1667524"/>
            <a:ext cx="347145" cy="169277"/>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30" name="TextBox 29"/>
          <p:cNvSpPr txBox="1"/>
          <p:nvPr/>
        </p:nvSpPr>
        <p:spPr>
          <a:xfrm>
            <a:off x="7156814" y="2383611"/>
            <a:ext cx="346506" cy="166199"/>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31" name="TextBox 30"/>
          <p:cNvSpPr txBox="1"/>
          <p:nvPr/>
        </p:nvSpPr>
        <p:spPr>
          <a:xfrm>
            <a:off x="7808477" y="3102679"/>
            <a:ext cx="364330" cy="169277"/>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32" name="TextBox 31"/>
          <p:cNvSpPr txBox="1"/>
          <p:nvPr/>
        </p:nvSpPr>
        <p:spPr>
          <a:xfrm>
            <a:off x="6980241" y="3494253"/>
            <a:ext cx="361834" cy="169277"/>
          </a:xfrm>
          <a:prstGeom prst="rect">
            <a:avLst/>
          </a:prstGeom>
          <a:noFill/>
        </p:spPr>
        <p:txBody>
          <a:bodyPr wrap="square" rtlCol="0">
            <a:spAutoFit/>
          </a:bodyPr>
          <a:lstStyle/>
          <a:p>
            <a:pPr algn="ctr"/>
            <a:r>
              <a:rPr lang="de" sz="480" b="1" dirty="0">
                <a:solidFill>
                  <a:schemeClr val="bg1"/>
                </a:solidFill>
                <a:latin typeface="Times New Roman" panose="02020603050405020304" pitchFamily="18" charset="0"/>
                <a:cs typeface="Times New Roman" panose="02020603050405020304" pitchFamily="18" charset="0"/>
              </a:rPr>
              <a:t>NEIN</a:t>
            </a:r>
          </a:p>
        </p:txBody>
      </p:sp>
      <p:sp>
        <p:nvSpPr>
          <p:cNvPr id="33" name="TextBox 32"/>
          <p:cNvSpPr txBox="1"/>
          <p:nvPr/>
        </p:nvSpPr>
        <p:spPr>
          <a:xfrm>
            <a:off x="5343526" y="1314769"/>
            <a:ext cx="530904" cy="169277"/>
          </a:xfrm>
          <a:prstGeom prst="rect">
            <a:avLst/>
          </a:prstGeom>
          <a:noFill/>
        </p:spPr>
        <p:txBody>
          <a:bodyPr wrap="square" rtlCol="0">
            <a:spAutoFit/>
          </a:bodyPr>
          <a:lstStyle/>
          <a:p>
            <a:pPr algn="ctr"/>
            <a:r>
              <a:rPr lang="de" sz="500" dirty="0">
                <a:latin typeface="Arial Rounded MT Bold" panose="020F0704030504030204" pitchFamily="34" charset="0"/>
              </a:rPr>
              <a:t>Ist es klebrig?</a:t>
            </a:r>
          </a:p>
        </p:txBody>
      </p:sp>
      <p:sp>
        <p:nvSpPr>
          <p:cNvPr id="34" name="TextBox 33"/>
          <p:cNvSpPr txBox="1"/>
          <p:nvPr/>
        </p:nvSpPr>
        <p:spPr>
          <a:xfrm>
            <a:off x="5993263" y="1607024"/>
            <a:ext cx="530904" cy="246221"/>
          </a:xfrm>
          <a:prstGeom prst="rect">
            <a:avLst/>
          </a:prstGeom>
          <a:noFill/>
        </p:spPr>
        <p:txBody>
          <a:bodyPr wrap="square" rtlCol="0">
            <a:spAutoFit/>
          </a:bodyPr>
          <a:lstStyle/>
          <a:p>
            <a:pPr algn="ctr"/>
            <a:r>
              <a:rPr lang="de" sz="500" dirty="0">
                <a:latin typeface="Arial Rounded MT Bold" panose="020F0704030504030204" pitchFamily="34" charset="0"/>
              </a:rPr>
              <a:t>Ist es ein rohes Steak?</a:t>
            </a:r>
          </a:p>
        </p:txBody>
      </p:sp>
      <p:sp>
        <p:nvSpPr>
          <p:cNvPr id="35" name="TextBox 34"/>
          <p:cNvSpPr txBox="1"/>
          <p:nvPr/>
        </p:nvSpPr>
        <p:spPr>
          <a:xfrm>
            <a:off x="5299756" y="1956337"/>
            <a:ext cx="623997" cy="246221"/>
          </a:xfrm>
          <a:prstGeom prst="rect">
            <a:avLst/>
          </a:prstGeom>
          <a:noFill/>
        </p:spPr>
        <p:txBody>
          <a:bodyPr wrap="square" rtlCol="0">
            <a:spAutoFit/>
          </a:bodyPr>
          <a:lstStyle/>
          <a:p>
            <a:pPr algn="ctr"/>
            <a:r>
              <a:rPr lang="de" sz="500" dirty="0">
                <a:latin typeface="Arial Rounded MT Bold" panose="020F0704030504030204" pitchFamily="34" charset="0"/>
              </a:rPr>
              <a:t>Ist es ein Emausaurus?</a:t>
            </a:r>
          </a:p>
        </p:txBody>
      </p:sp>
      <p:sp>
        <p:nvSpPr>
          <p:cNvPr id="36" name="TextBox 35"/>
          <p:cNvSpPr txBox="1"/>
          <p:nvPr/>
        </p:nvSpPr>
        <p:spPr>
          <a:xfrm>
            <a:off x="4953001" y="2596832"/>
            <a:ext cx="711200" cy="246221"/>
          </a:xfrm>
          <a:prstGeom prst="rect">
            <a:avLst/>
          </a:prstGeom>
          <a:noFill/>
        </p:spPr>
        <p:txBody>
          <a:bodyPr wrap="square" rtlCol="0">
            <a:spAutoFit/>
          </a:bodyPr>
          <a:lstStyle/>
          <a:p>
            <a:pPr algn="ctr"/>
            <a:r>
              <a:rPr lang="de" sz="500" dirty="0">
                <a:latin typeface="Arial Rounded MT Bold" panose="020F0704030504030204" pitchFamily="34" charset="0"/>
              </a:rPr>
              <a:t>Bist du ein Megalosaurus?</a:t>
            </a:r>
          </a:p>
        </p:txBody>
      </p:sp>
      <p:sp>
        <p:nvSpPr>
          <p:cNvPr id="37" name="TextBox 36"/>
          <p:cNvSpPr txBox="1"/>
          <p:nvPr/>
        </p:nvSpPr>
        <p:spPr>
          <a:xfrm>
            <a:off x="5612053" y="2554296"/>
            <a:ext cx="628649" cy="246221"/>
          </a:xfrm>
          <a:prstGeom prst="rect">
            <a:avLst/>
          </a:prstGeom>
          <a:noFill/>
        </p:spPr>
        <p:txBody>
          <a:bodyPr wrap="square" rtlCol="0">
            <a:spAutoFit/>
          </a:bodyPr>
          <a:lstStyle/>
          <a:p>
            <a:pPr algn="ctr"/>
            <a:r>
              <a:rPr lang="de" sz="500" dirty="0">
                <a:latin typeface="Arial Rounded MT Bold" panose="020F0704030504030204" pitchFamily="34" charset="0"/>
              </a:rPr>
              <a:t>Hat die Katze </a:t>
            </a:r>
          </a:p>
          <a:p>
            <a:pPr algn="ctr"/>
            <a:r>
              <a:rPr lang="de" sz="500" dirty="0">
                <a:latin typeface="Arial Rounded MT Bold" panose="020F0704030504030204" pitchFamily="34" charset="0"/>
              </a:rPr>
              <a:t>daran geschleckt?</a:t>
            </a:r>
          </a:p>
        </p:txBody>
      </p:sp>
      <p:sp>
        <p:nvSpPr>
          <p:cNvPr id="38" name="TextBox 37"/>
          <p:cNvSpPr txBox="1"/>
          <p:nvPr/>
        </p:nvSpPr>
        <p:spPr>
          <a:xfrm>
            <a:off x="5572291" y="3255975"/>
            <a:ext cx="628649" cy="246221"/>
          </a:xfrm>
          <a:prstGeom prst="rect">
            <a:avLst/>
          </a:prstGeom>
          <a:noFill/>
        </p:spPr>
        <p:txBody>
          <a:bodyPr wrap="square" rtlCol="0">
            <a:spAutoFit/>
          </a:bodyPr>
          <a:lstStyle/>
          <a:p>
            <a:pPr algn="ctr"/>
            <a:r>
              <a:rPr lang="de" sz="500" dirty="0">
                <a:latin typeface="Arial Rounded MT Bold" panose="020F0704030504030204" pitchFamily="34" charset="0"/>
              </a:rPr>
              <a:t>Ist die Katze gesund?</a:t>
            </a:r>
          </a:p>
        </p:txBody>
      </p:sp>
      <p:sp>
        <p:nvSpPr>
          <p:cNvPr id="39" name="TextBox 38"/>
          <p:cNvSpPr txBox="1"/>
          <p:nvPr/>
        </p:nvSpPr>
        <p:spPr>
          <a:xfrm>
            <a:off x="6234956" y="2276185"/>
            <a:ext cx="628649" cy="246221"/>
          </a:xfrm>
          <a:prstGeom prst="rect">
            <a:avLst/>
          </a:prstGeom>
          <a:noFill/>
        </p:spPr>
        <p:txBody>
          <a:bodyPr wrap="square" rtlCol="0">
            <a:spAutoFit/>
          </a:bodyPr>
          <a:lstStyle/>
          <a:p>
            <a:pPr algn="ctr"/>
            <a:r>
              <a:rPr lang="de" sz="500" dirty="0">
                <a:latin typeface="Arial Rounded MT Bold" panose="020F0704030504030204" pitchFamily="34" charset="0"/>
              </a:rPr>
              <a:t>Bist du </a:t>
            </a:r>
          </a:p>
          <a:p>
            <a:pPr algn="ctr"/>
            <a:r>
              <a:rPr lang="de" sz="500" dirty="0">
                <a:latin typeface="Arial Rounded MT Bold" panose="020F0704030504030204" pitchFamily="34" charset="0"/>
              </a:rPr>
              <a:t>ein Puma?</a:t>
            </a:r>
          </a:p>
        </p:txBody>
      </p:sp>
      <p:sp>
        <p:nvSpPr>
          <p:cNvPr id="40" name="TextBox 39"/>
          <p:cNvSpPr txBox="1"/>
          <p:nvPr/>
        </p:nvSpPr>
        <p:spPr>
          <a:xfrm>
            <a:off x="7442200" y="1305191"/>
            <a:ext cx="765199" cy="246221"/>
          </a:xfrm>
          <a:prstGeom prst="rect">
            <a:avLst/>
          </a:prstGeom>
          <a:noFill/>
        </p:spPr>
        <p:txBody>
          <a:bodyPr wrap="square" rtlCol="0">
            <a:spAutoFit/>
          </a:bodyPr>
          <a:lstStyle/>
          <a:p>
            <a:pPr algn="ctr"/>
            <a:r>
              <a:rPr lang="de" sz="500" dirty="0">
                <a:latin typeface="Arial Rounded MT Bold" panose="020F0704030504030204" pitchFamily="34" charset="0"/>
              </a:rPr>
              <a:t>War es dein Chef/ Partner/ Eltern?</a:t>
            </a:r>
          </a:p>
        </p:txBody>
      </p:sp>
      <p:sp>
        <p:nvSpPr>
          <p:cNvPr id="41" name="TextBox 40"/>
          <p:cNvSpPr txBox="1"/>
          <p:nvPr/>
        </p:nvSpPr>
        <p:spPr>
          <a:xfrm>
            <a:off x="7210424" y="2014282"/>
            <a:ext cx="565151" cy="246221"/>
          </a:xfrm>
          <a:prstGeom prst="rect">
            <a:avLst/>
          </a:prstGeom>
          <a:noFill/>
        </p:spPr>
        <p:txBody>
          <a:bodyPr wrap="square" rtlCol="0">
            <a:spAutoFit/>
          </a:bodyPr>
          <a:lstStyle/>
          <a:p>
            <a:pPr algn="ctr"/>
            <a:r>
              <a:rPr lang="de" sz="500" dirty="0">
                <a:latin typeface="Arial Rounded MT Bold" panose="020F0704030504030204" pitchFamily="34" charset="0"/>
              </a:rPr>
              <a:t>War es teuer?</a:t>
            </a:r>
          </a:p>
        </p:txBody>
      </p:sp>
      <p:sp>
        <p:nvSpPr>
          <p:cNvPr id="42" name="TextBox 41"/>
          <p:cNvSpPr txBox="1"/>
          <p:nvPr/>
        </p:nvSpPr>
        <p:spPr>
          <a:xfrm>
            <a:off x="7367947" y="2630742"/>
            <a:ext cx="804503" cy="323165"/>
          </a:xfrm>
          <a:prstGeom prst="rect">
            <a:avLst/>
          </a:prstGeom>
          <a:noFill/>
        </p:spPr>
        <p:txBody>
          <a:bodyPr wrap="square" rtlCol="0">
            <a:spAutoFit/>
          </a:bodyPr>
          <a:lstStyle/>
          <a:p>
            <a:pPr algn="ctr"/>
            <a:r>
              <a:rPr lang="de" sz="500" dirty="0">
                <a:latin typeface="Arial Rounded MT Bold" panose="020F0704030504030204" pitchFamily="34" charset="0"/>
              </a:rPr>
              <a:t>Lässt sich der Teil, der den Boden berührt hat, abschneiden?</a:t>
            </a:r>
          </a:p>
        </p:txBody>
      </p:sp>
      <p:sp>
        <p:nvSpPr>
          <p:cNvPr id="44" name="TextBox 43"/>
          <p:cNvSpPr txBox="1"/>
          <p:nvPr/>
        </p:nvSpPr>
        <p:spPr>
          <a:xfrm>
            <a:off x="4940171" y="3264137"/>
            <a:ext cx="411765" cy="246221"/>
          </a:xfrm>
          <a:prstGeom prst="rect">
            <a:avLst/>
          </a:prstGeom>
          <a:noFill/>
        </p:spPr>
        <p:txBody>
          <a:bodyPr wrap="square" rtlCol="0">
            <a:spAutoFit/>
          </a:bodyPr>
          <a:lstStyle/>
          <a:p>
            <a:pPr algn="ctr"/>
            <a:r>
              <a:rPr lang="de" sz="500" dirty="0">
                <a:latin typeface="Arial Rounded MT Bold" panose="020F0704030504030204" pitchFamily="34" charset="0"/>
              </a:rPr>
              <a:t>Nicht essen.</a:t>
            </a:r>
          </a:p>
        </p:txBody>
      </p:sp>
      <p:sp>
        <p:nvSpPr>
          <p:cNvPr id="45" name="TextBox 44"/>
          <p:cNvSpPr txBox="1"/>
          <p:nvPr/>
        </p:nvSpPr>
        <p:spPr>
          <a:xfrm>
            <a:off x="6504662" y="2941096"/>
            <a:ext cx="411765" cy="246221"/>
          </a:xfrm>
          <a:prstGeom prst="rect">
            <a:avLst/>
          </a:prstGeom>
          <a:noFill/>
        </p:spPr>
        <p:txBody>
          <a:bodyPr wrap="square" rtlCol="0">
            <a:spAutoFit/>
          </a:bodyPr>
          <a:lstStyle/>
          <a:p>
            <a:pPr algn="ctr"/>
            <a:r>
              <a:rPr lang="de" sz="500" dirty="0">
                <a:latin typeface="Arial Rounded MT Bold" panose="020F0704030504030204" pitchFamily="34" charset="0"/>
              </a:rPr>
              <a:t>Nicht essen.</a:t>
            </a:r>
          </a:p>
        </p:txBody>
      </p:sp>
      <p:sp>
        <p:nvSpPr>
          <p:cNvPr id="46" name="TextBox 45"/>
          <p:cNvSpPr txBox="1"/>
          <p:nvPr/>
        </p:nvSpPr>
        <p:spPr>
          <a:xfrm>
            <a:off x="6951936" y="3794500"/>
            <a:ext cx="411765" cy="246221"/>
          </a:xfrm>
          <a:prstGeom prst="rect">
            <a:avLst/>
          </a:prstGeom>
          <a:noFill/>
        </p:spPr>
        <p:txBody>
          <a:bodyPr wrap="square" rtlCol="0">
            <a:spAutoFit/>
          </a:bodyPr>
          <a:lstStyle/>
          <a:p>
            <a:pPr algn="ctr"/>
            <a:r>
              <a:rPr lang="de" sz="500" dirty="0">
                <a:latin typeface="Arial Rounded MT Bold" panose="020F0704030504030204" pitchFamily="34" charset="0"/>
              </a:rPr>
              <a:t>Nicht essen.</a:t>
            </a:r>
          </a:p>
        </p:txBody>
      </p:sp>
      <p:sp>
        <p:nvSpPr>
          <p:cNvPr id="47" name="TextBox 46"/>
          <p:cNvSpPr txBox="1"/>
          <p:nvPr/>
        </p:nvSpPr>
        <p:spPr>
          <a:xfrm>
            <a:off x="5264529" y="3972052"/>
            <a:ext cx="411765" cy="169277"/>
          </a:xfrm>
          <a:prstGeom prst="rect">
            <a:avLst/>
          </a:prstGeom>
          <a:noFill/>
        </p:spPr>
        <p:txBody>
          <a:bodyPr wrap="square" rtlCol="0">
            <a:spAutoFit/>
          </a:bodyPr>
          <a:lstStyle/>
          <a:p>
            <a:pPr algn="ctr"/>
            <a:r>
              <a:rPr lang="de" sz="500" dirty="0">
                <a:latin typeface="Arial Rounded MT Bold" panose="020F0704030504030204" pitchFamily="34" charset="0"/>
              </a:rPr>
              <a:t>Essen.</a:t>
            </a:r>
          </a:p>
        </p:txBody>
      </p:sp>
      <p:sp>
        <p:nvSpPr>
          <p:cNvPr id="48" name="TextBox 47"/>
          <p:cNvSpPr txBox="1"/>
          <p:nvPr/>
        </p:nvSpPr>
        <p:spPr>
          <a:xfrm>
            <a:off x="6171457" y="3330192"/>
            <a:ext cx="411765" cy="169277"/>
          </a:xfrm>
          <a:prstGeom prst="rect">
            <a:avLst/>
          </a:prstGeom>
          <a:noFill/>
        </p:spPr>
        <p:txBody>
          <a:bodyPr wrap="square" rtlCol="0">
            <a:spAutoFit/>
          </a:bodyPr>
          <a:lstStyle/>
          <a:p>
            <a:pPr algn="ctr"/>
            <a:r>
              <a:rPr lang="de" sz="500" dirty="0">
                <a:latin typeface="Arial Rounded MT Bold" panose="020F0704030504030204" pitchFamily="34" charset="0"/>
              </a:rPr>
              <a:t>Essen.</a:t>
            </a:r>
          </a:p>
        </p:txBody>
      </p:sp>
      <p:sp>
        <p:nvSpPr>
          <p:cNvPr id="49" name="TextBox 48"/>
          <p:cNvSpPr txBox="1"/>
          <p:nvPr/>
        </p:nvSpPr>
        <p:spPr>
          <a:xfrm>
            <a:off x="7292976" y="3832971"/>
            <a:ext cx="400050" cy="169277"/>
          </a:xfrm>
          <a:prstGeom prst="rect">
            <a:avLst/>
          </a:prstGeom>
          <a:noFill/>
        </p:spPr>
        <p:txBody>
          <a:bodyPr wrap="square" rtlCol="0">
            <a:spAutoFit/>
          </a:bodyPr>
          <a:lstStyle/>
          <a:p>
            <a:pPr algn="ctr"/>
            <a:r>
              <a:rPr lang="de" sz="500" dirty="0">
                <a:latin typeface="Arial Rounded MT Bold" panose="020F0704030504030204" pitchFamily="34" charset="0"/>
              </a:rPr>
              <a:t>Essen.</a:t>
            </a:r>
          </a:p>
        </p:txBody>
      </p:sp>
      <p:sp>
        <p:nvSpPr>
          <p:cNvPr id="50" name="TextBox 49"/>
          <p:cNvSpPr txBox="1"/>
          <p:nvPr/>
        </p:nvSpPr>
        <p:spPr>
          <a:xfrm>
            <a:off x="7784662" y="2041752"/>
            <a:ext cx="400050" cy="169277"/>
          </a:xfrm>
          <a:prstGeom prst="rect">
            <a:avLst/>
          </a:prstGeom>
          <a:noFill/>
        </p:spPr>
        <p:txBody>
          <a:bodyPr wrap="square" rtlCol="0">
            <a:spAutoFit/>
          </a:bodyPr>
          <a:lstStyle/>
          <a:p>
            <a:pPr algn="ctr"/>
            <a:r>
              <a:rPr lang="de" sz="500" b="1" dirty="0"/>
              <a:t>Essen.</a:t>
            </a:r>
          </a:p>
        </p:txBody>
      </p:sp>
      <p:sp>
        <p:nvSpPr>
          <p:cNvPr id="51" name="TextBox 50"/>
          <p:cNvSpPr txBox="1"/>
          <p:nvPr/>
        </p:nvSpPr>
        <p:spPr>
          <a:xfrm>
            <a:off x="5843775" y="3935009"/>
            <a:ext cx="411765" cy="246221"/>
          </a:xfrm>
          <a:prstGeom prst="rect">
            <a:avLst/>
          </a:prstGeom>
          <a:noFill/>
        </p:spPr>
        <p:txBody>
          <a:bodyPr wrap="square" rtlCol="0">
            <a:spAutoFit/>
          </a:bodyPr>
          <a:lstStyle/>
          <a:p>
            <a:pPr algn="ctr"/>
            <a:r>
              <a:rPr lang="de" sz="500" dirty="0">
                <a:latin typeface="Arial Rounded MT Bold" panose="020F0704030504030204" pitchFamily="34" charset="0"/>
              </a:rPr>
              <a:t>Deine Wahl.</a:t>
            </a:r>
          </a:p>
        </p:txBody>
      </p:sp>
      <p:sp>
        <p:nvSpPr>
          <p:cNvPr id="52" name="TextBox 51"/>
          <p:cNvSpPr txBox="1"/>
          <p:nvPr/>
        </p:nvSpPr>
        <p:spPr>
          <a:xfrm>
            <a:off x="7778804" y="3455157"/>
            <a:ext cx="411765" cy="246221"/>
          </a:xfrm>
          <a:prstGeom prst="rect">
            <a:avLst/>
          </a:prstGeom>
          <a:noFill/>
        </p:spPr>
        <p:txBody>
          <a:bodyPr wrap="square" rtlCol="0">
            <a:spAutoFit/>
          </a:bodyPr>
          <a:lstStyle/>
          <a:p>
            <a:pPr algn="ctr"/>
            <a:r>
              <a:rPr lang="de" sz="500" dirty="0">
                <a:latin typeface="Arial Rounded MT Bold" panose="020F0704030504030204" pitchFamily="34" charset="0"/>
              </a:rPr>
              <a:t>Deine Wahl.</a:t>
            </a:r>
          </a:p>
        </p:txBody>
      </p:sp>
      <p:sp>
        <p:nvSpPr>
          <p:cNvPr id="2" name="Rectangle 1"/>
          <p:cNvSpPr/>
          <p:nvPr/>
        </p:nvSpPr>
        <p:spPr>
          <a:xfrm>
            <a:off x="7066122" y="3102680"/>
            <a:ext cx="531018" cy="2709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992147" y="3098926"/>
            <a:ext cx="675476" cy="240066"/>
          </a:xfrm>
          <a:prstGeom prst="rect">
            <a:avLst/>
          </a:prstGeom>
          <a:noFill/>
        </p:spPr>
        <p:txBody>
          <a:bodyPr wrap="square" rtlCol="0">
            <a:spAutoFit/>
          </a:bodyPr>
          <a:lstStyle/>
          <a:p>
            <a:pPr algn="ctr"/>
            <a:r>
              <a:rPr lang="de" sz="480" dirty="0">
                <a:latin typeface="Arial Rounded MT Bold" panose="020F0704030504030204" pitchFamily="34" charset="0"/>
              </a:rPr>
              <a:t>Ist es Schinkenspeck?</a:t>
            </a:r>
          </a:p>
        </p:txBody>
      </p:sp>
      <p:pic>
        <p:nvPicPr>
          <p:cNvPr id="53" name="Grafik 52">
            <a:extLst>
              <a:ext uri="{FF2B5EF4-FFF2-40B4-BE49-F238E27FC236}">
                <a16:creationId xmlns:a16="http://schemas.microsoft.com/office/drawing/2014/main" id="{C546461D-8010-42C0-AB16-FD3588A02315}"/>
              </a:ext>
            </a:extLst>
          </p:cNvPr>
          <p:cNvPicPr>
            <a:picLocks noChangeAspect="1"/>
          </p:cNvPicPr>
          <p:nvPr/>
        </p:nvPicPr>
        <p:blipFill>
          <a:blip r:embed="rId5"/>
          <a:stretch>
            <a:fillRect/>
          </a:stretch>
        </p:blipFill>
        <p:spPr>
          <a:xfrm>
            <a:off x="54430" y="2813558"/>
            <a:ext cx="389140" cy="2222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495850" y="141600"/>
            <a:ext cx="8648100" cy="70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DE" b="1" dirty="0">
                <a:solidFill>
                  <a:srgbClr val="2BB0D4"/>
                </a:solidFill>
              </a:rPr>
              <a:t>Beispiele für Hassrede</a:t>
            </a:r>
            <a:endParaRPr b="1" dirty="0">
              <a:solidFill>
                <a:srgbClr val="2BB0D4"/>
              </a:solidFill>
            </a:endParaRPr>
          </a:p>
        </p:txBody>
      </p:sp>
      <p:sp>
        <p:nvSpPr>
          <p:cNvPr id="209" name="Google Shape;209;p42"/>
          <p:cNvSpPr txBox="1">
            <a:spLocks noGrp="1"/>
          </p:cNvSpPr>
          <p:nvPr>
            <p:ph type="body" idx="1"/>
          </p:nvPr>
        </p:nvSpPr>
        <p:spPr>
          <a:xfrm>
            <a:off x="623400" y="81942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de-DE" dirty="0">
                <a:solidFill>
                  <a:schemeClr val="dk1"/>
                </a:solidFill>
              </a:rPr>
              <a:t>Wenn du hier bist, streng dich wenigstens an, unsere *%$@£!^ Sprache zu lernen</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Warum bleibst du nicht BEI DEINESGLEICHEN?</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 isch mach disch fertig!</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WARUM KOMMEN XENOVIER IMMER ZU UNS - VER%$£*&amp;@~£ EUCH!</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Wenn noch EIN Xenovier einen Terroranschlag begeht, gehen wir Alaranen auf die Straße und bringen euch um! Alle miteinander.</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Alles ABSCHAUM! Knallt sie alle ab.</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#NichtsFürUngut, aber Xenovier sind keine Menschen, das sind Tiere.</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Eure Frauen sind alles %$£*&amp;@~£.</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Morgens aufzuwachen und zu merken, dass man ist ein Xenovier ist, muss doch ein *%$@£!^ Start in den Tag sein!</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Frauen verdienen gleiche Rechte und Linke!</a:t>
            </a:r>
            <a:endParaRPr dirty="0">
              <a:solidFill>
                <a:schemeClr val="dk1"/>
              </a:solidFill>
            </a:endParaRPr>
          </a:p>
        </p:txBody>
      </p:sp>
      <p:pic>
        <p:nvPicPr>
          <p:cNvPr id="4" name="Grafik 3">
            <a:extLst>
              <a:ext uri="{FF2B5EF4-FFF2-40B4-BE49-F238E27FC236}">
                <a16:creationId xmlns:a16="http://schemas.microsoft.com/office/drawing/2014/main" id="{01168C38-825E-4DB1-8D2A-19203B8A6D77}"/>
              </a:ext>
            </a:extLst>
          </p:cNvPr>
          <p:cNvPicPr>
            <a:picLocks noChangeAspect="1"/>
          </p:cNvPicPr>
          <p:nvPr/>
        </p:nvPicPr>
        <p:blipFill>
          <a:blip r:embed="rId3"/>
          <a:stretch>
            <a:fillRect/>
          </a:stretch>
        </p:blipFill>
        <p:spPr>
          <a:xfrm>
            <a:off x="54430" y="2813558"/>
            <a:ext cx="389140" cy="2222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3"/>
          <p:cNvSpPr txBox="1">
            <a:spLocks noGrp="1"/>
          </p:cNvSpPr>
          <p:nvPr>
            <p:ph type="body" idx="1"/>
          </p:nvPr>
        </p:nvSpPr>
        <p:spPr>
          <a:xfrm>
            <a:off x="703950" y="1128775"/>
            <a:ext cx="8302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solidFill>
                  <a:srgbClr val="000000"/>
                </a:solidFill>
              </a:rPr>
              <a:t>Erstelle </a:t>
            </a:r>
            <a:r>
              <a:rPr lang="de-DE" b="1" dirty="0">
                <a:solidFill>
                  <a:srgbClr val="2BB0D4"/>
                </a:solidFill>
              </a:rPr>
              <a:t>einen Algorithmus</a:t>
            </a:r>
            <a:r>
              <a:rPr lang="de-DE" dirty="0">
                <a:solidFill>
                  <a:srgbClr val="000000"/>
                </a:solidFill>
              </a:rPr>
              <a:t>, um Hassrede mit Hilfe einer Reihe von Tests zu identifizieren. Ziel des Algorithmus ist es, herauszufinden, ob eine Aussage Hassrede enthält oder nicht. </a:t>
            </a:r>
            <a:endParaRPr dirty="0">
              <a:solidFill>
                <a:srgbClr val="000000"/>
              </a:solidFill>
            </a:endParaRPr>
          </a:p>
          <a:p>
            <a:pPr marL="0" lvl="0" indent="0" algn="l" rtl="0">
              <a:spcBef>
                <a:spcPts val="1600"/>
              </a:spcBef>
              <a:spcAft>
                <a:spcPts val="0"/>
              </a:spcAft>
              <a:buNone/>
            </a:pPr>
            <a:r>
              <a:rPr lang="de-DE" b="1" dirty="0">
                <a:solidFill>
                  <a:srgbClr val="2BB0D4"/>
                </a:solidFill>
              </a:rPr>
              <a:t>Zum Beispiel: Enthält die Aussage Kraftausdrücke?</a:t>
            </a:r>
            <a:endParaRPr b="1" dirty="0">
              <a:solidFill>
                <a:srgbClr val="2BB0D4"/>
              </a:solidFill>
            </a:endParaRPr>
          </a:p>
          <a:p>
            <a:pPr marL="0" lvl="0" indent="0" algn="l" rtl="0">
              <a:spcBef>
                <a:spcPts val="1600"/>
              </a:spcBef>
              <a:spcAft>
                <a:spcPts val="0"/>
              </a:spcAft>
              <a:buNone/>
            </a:pPr>
            <a:r>
              <a:rPr lang="de-DE" dirty="0">
                <a:solidFill>
                  <a:srgbClr val="000000"/>
                </a:solidFill>
              </a:rPr>
              <a:t>Teste deinen Algorithmus mit Hilfe der Hassrede-Beispiele, um herauszufinden, ob er funktioniert.</a:t>
            </a:r>
            <a:endParaRPr dirty="0">
              <a:solidFill>
                <a:srgbClr val="000000"/>
              </a:solidFill>
            </a:endParaRPr>
          </a:p>
          <a:p>
            <a:pPr marL="0" lvl="0" indent="0" algn="l" rtl="0">
              <a:spcBef>
                <a:spcPts val="1600"/>
              </a:spcBef>
              <a:spcAft>
                <a:spcPts val="1600"/>
              </a:spcAft>
              <a:buNone/>
            </a:pPr>
            <a:r>
              <a:rPr lang="de-DE" dirty="0">
                <a:solidFill>
                  <a:srgbClr val="000000"/>
                </a:solidFill>
              </a:rPr>
              <a:t>Wenn dein Algorithmus fertig ist und du ihn getestet hast, kannst du anhand weiterer Beispiele feststellen, wie effektiv er ist.</a:t>
            </a:r>
            <a:endParaRPr dirty="0">
              <a:solidFill>
                <a:srgbClr val="000000"/>
              </a:solidFill>
            </a:endParaRPr>
          </a:p>
        </p:txBody>
      </p:sp>
      <p:sp>
        <p:nvSpPr>
          <p:cNvPr id="215" name="Google Shape;215;p43"/>
          <p:cNvSpPr txBox="1">
            <a:spLocks noGrp="1"/>
          </p:cNvSpPr>
          <p:nvPr>
            <p:ph type="title"/>
          </p:nvPr>
        </p:nvSpPr>
        <p:spPr>
          <a:xfrm>
            <a:off x="495850" y="141600"/>
            <a:ext cx="8648100" cy="70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DE" b="1" dirty="0">
                <a:solidFill>
                  <a:srgbClr val="2BB0D4"/>
                </a:solidFill>
              </a:rPr>
              <a:t>Jetzt bist du dran</a:t>
            </a:r>
            <a:endParaRPr b="1" dirty="0">
              <a:solidFill>
                <a:srgbClr val="2BB0D4"/>
              </a:solidFill>
            </a:endParaRPr>
          </a:p>
        </p:txBody>
      </p:sp>
      <p:pic>
        <p:nvPicPr>
          <p:cNvPr id="4" name="Grafik 3">
            <a:extLst>
              <a:ext uri="{FF2B5EF4-FFF2-40B4-BE49-F238E27FC236}">
                <a16:creationId xmlns:a16="http://schemas.microsoft.com/office/drawing/2014/main" id="{5644B167-F094-4624-B94A-85BA0C07D888}"/>
              </a:ext>
            </a:extLst>
          </p:cNvPr>
          <p:cNvPicPr>
            <a:picLocks noChangeAspect="1"/>
          </p:cNvPicPr>
          <p:nvPr/>
        </p:nvPicPr>
        <p:blipFill>
          <a:blip r:embed="rId3"/>
          <a:stretch>
            <a:fillRect/>
          </a:stretch>
        </p:blipFill>
        <p:spPr>
          <a:xfrm>
            <a:off x="54430" y="2813558"/>
            <a:ext cx="389140" cy="2222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4"/>
          <p:cNvSpPr txBox="1">
            <a:spLocks noGrp="1"/>
          </p:cNvSpPr>
          <p:nvPr>
            <p:ph type="body" idx="1"/>
          </p:nvPr>
        </p:nvSpPr>
        <p:spPr>
          <a:xfrm>
            <a:off x="390925" y="1080600"/>
            <a:ext cx="88323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de-DE" dirty="0">
                <a:solidFill>
                  <a:schemeClr val="dk1"/>
                </a:solidFill>
              </a:rPr>
              <a:t>Keine Arbeit, keine Perspektive, keine %$£*&amp;@~£ Hoffnung #BlameXenovier</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Oh, hübscher Xenovier, ich freu mich schon, wenn Köpfe rollen! </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 dich, ~%$£ euch alle.</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Ich finde, Xeniovier haben die gleichen Rechte, hier zu sein, wie Menschen #IroniePur</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Wann kriecht ihr Xenovier endlich zurück zu dem schleimigen Berg, wo ihr herkommt?</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Alles ABSCHAUM!       sie alle ab.</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Alle Xenovier sind %$£*&amp;@~£ </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Ihr und euresgleichen seid alle ein Haufen &amp;$!^*-&amp;$%@!</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de-DE" dirty="0">
                <a:solidFill>
                  <a:schemeClr val="dk1"/>
                </a:solidFill>
              </a:rPr>
              <a:t>Xenovier sind Hunde! Das tu ich mit Hunden: </a:t>
            </a:r>
            <a:r>
              <a:rPr lang="de-DE" u="sng" dirty="0">
                <a:solidFill>
                  <a:srgbClr val="2BB0D4"/>
                </a:solidFill>
              </a:rPr>
              <a:t>alle-verbrennen.gif</a:t>
            </a:r>
            <a:endParaRPr u="sng" dirty="0">
              <a:solidFill>
                <a:srgbClr val="2BB0D4"/>
              </a:solidFill>
            </a:endParaRPr>
          </a:p>
          <a:p>
            <a:pPr marL="457200" lvl="0" indent="-342900" algn="l" rtl="0">
              <a:lnSpc>
                <a:spcPct val="100000"/>
              </a:lnSpc>
              <a:spcBef>
                <a:spcPts val="0"/>
              </a:spcBef>
              <a:spcAft>
                <a:spcPts val="0"/>
              </a:spcAft>
              <a:buClr>
                <a:schemeClr val="dk1"/>
              </a:buClr>
              <a:buSzPts val="1800"/>
              <a:buChar char="●"/>
            </a:pPr>
            <a:r>
              <a:rPr lang="de-DE" b="1" dirty="0">
                <a:solidFill>
                  <a:srgbClr val="2BB0D4"/>
                </a:solidFill>
              </a:rPr>
              <a:t>Meme</a:t>
            </a:r>
            <a:r>
              <a:rPr lang="de-DE" dirty="0">
                <a:solidFill>
                  <a:schemeClr val="dk1"/>
                </a:solidFill>
              </a:rPr>
              <a:t> – Der beste </a:t>
            </a:r>
            <a:r>
              <a:rPr lang="de-DE" dirty="0" err="1">
                <a:solidFill>
                  <a:schemeClr val="dk1"/>
                </a:solidFill>
              </a:rPr>
              <a:t>Xenovier</a:t>
            </a:r>
            <a:r>
              <a:rPr lang="de-DE" dirty="0">
                <a:solidFill>
                  <a:schemeClr val="dk1"/>
                </a:solidFill>
              </a:rPr>
              <a:t> ist ein toter </a:t>
            </a:r>
            <a:r>
              <a:rPr lang="de-DE" dirty="0" err="1">
                <a:solidFill>
                  <a:schemeClr val="dk1"/>
                </a:solidFill>
              </a:rPr>
              <a:t>Xenovier</a:t>
            </a:r>
            <a:r>
              <a:rPr lang="de-DE" dirty="0">
                <a:solidFill>
                  <a:schemeClr val="dk1"/>
                </a:solidFill>
              </a:rPr>
              <a:t>.</a:t>
            </a:r>
            <a:endParaRPr u="sng" dirty="0">
              <a:solidFill>
                <a:srgbClr val="3D85C6"/>
              </a:solidFill>
            </a:endParaRPr>
          </a:p>
        </p:txBody>
      </p:sp>
      <p:pic>
        <p:nvPicPr>
          <p:cNvPr id="221" name="Google Shape;221;p44"/>
          <p:cNvPicPr preferRelativeResize="0"/>
          <p:nvPr/>
        </p:nvPicPr>
        <p:blipFill>
          <a:blip r:embed="rId3">
            <a:alphaModFix/>
          </a:blip>
          <a:stretch>
            <a:fillRect/>
          </a:stretch>
        </p:blipFill>
        <p:spPr>
          <a:xfrm>
            <a:off x="8764800" y="1429425"/>
            <a:ext cx="302975" cy="302975"/>
          </a:xfrm>
          <a:prstGeom prst="rect">
            <a:avLst/>
          </a:prstGeom>
          <a:noFill/>
          <a:ln>
            <a:noFill/>
          </a:ln>
        </p:spPr>
      </p:pic>
      <p:pic>
        <p:nvPicPr>
          <p:cNvPr id="222" name="Google Shape;222;p44"/>
          <p:cNvPicPr preferRelativeResize="0"/>
          <p:nvPr/>
        </p:nvPicPr>
        <p:blipFill>
          <a:blip r:embed="rId4">
            <a:alphaModFix/>
          </a:blip>
          <a:stretch>
            <a:fillRect/>
          </a:stretch>
        </p:blipFill>
        <p:spPr>
          <a:xfrm flipH="1">
            <a:off x="3570775" y="2550899"/>
            <a:ext cx="353475" cy="273725"/>
          </a:xfrm>
          <a:prstGeom prst="rect">
            <a:avLst/>
          </a:prstGeom>
          <a:noFill/>
          <a:ln>
            <a:noFill/>
          </a:ln>
        </p:spPr>
      </p:pic>
      <p:pic>
        <p:nvPicPr>
          <p:cNvPr id="223" name="Google Shape;223;p44"/>
          <p:cNvPicPr preferRelativeResize="0"/>
          <p:nvPr/>
        </p:nvPicPr>
        <p:blipFill>
          <a:blip r:embed="rId5">
            <a:alphaModFix/>
          </a:blip>
          <a:stretch>
            <a:fillRect/>
          </a:stretch>
        </p:blipFill>
        <p:spPr>
          <a:xfrm>
            <a:off x="4043019" y="2857901"/>
            <a:ext cx="283285" cy="273725"/>
          </a:xfrm>
          <a:prstGeom prst="rect">
            <a:avLst/>
          </a:prstGeom>
          <a:noFill/>
          <a:ln>
            <a:noFill/>
          </a:ln>
        </p:spPr>
      </p:pic>
      <p:pic>
        <p:nvPicPr>
          <p:cNvPr id="224" name="Google Shape;224;p44"/>
          <p:cNvPicPr preferRelativeResize="0"/>
          <p:nvPr/>
        </p:nvPicPr>
        <p:blipFill>
          <a:blip r:embed="rId6">
            <a:alphaModFix/>
          </a:blip>
          <a:stretch>
            <a:fillRect/>
          </a:stretch>
        </p:blipFill>
        <p:spPr>
          <a:xfrm>
            <a:off x="4361666" y="2870632"/>
            <a:ext cx="284346" cy="248262"/>
          </a:xfrm>
          <a:prstGeom prst="rect">
            <a:avLst/>
          </a:prstGeom>
          <a:noFill/>
          <a:ln>
            <a:noFill/>
          </a:ln>
        </p:spPr>
      </p:pic>
      <p:pic>
        <p:nvPicPr>
          <p:cNvPr id="225" name="Google Shape;225;p44"/>
          <p:cNvPicPr preferRelativeResize="0"/>
          <p:nvPr/>
        </p:nvPicPr>
        <p:blipFill>
          <a:blip r:embed="rId6">
            <a:alphaModFix/>
          </a:blip>
          <a:stretch>
            <a:fillRect/>
          </a:stretch>
        </p:blipFill>
        <p:spPr>
          <a:xfrm>
            <a:off x="4646012" y="2870632"/>
            <a:ext cx="284346" cy="248262"/>
          </a:xfrm>
          <a:prstGeom prst="rect">
            <a:avLst/>
          </a:prstGeom>
          <a:noFill/>
          <a:ln>
            <a:noFill/>
          </a:ln>
        </p:spPr>
      </p:pic>
      <p:sp>
        <p:nvSpPr>
          <p:cNvPr id="227" name="Google Shape;227;p44"/>
          <p:cNvSpPr txBox="1"/>
          <p:nvPr/>
        </p:nvSpPr>
        <p:spPr>
          <a:xfrm>
            <a:off x="495850" y="141600"/>
            <a:ext cx="8648100" cy="70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2800" b="1" dirty="0">
                <a:solidFill>
                  <a:srgbClr val="2BB0D4"/>
                </a:solidFill>
              </a:rPr>
              <a:t>Beispiele für Hassrede 2</a:t>
            </a:r>
            <a:endParaRPr sz="2800" b="1" dirty="0">
              <a:solidFill>
                <a:srgbClr val="2BB0D4"/>
              </a:solidFill>
            </a:endParaRPr>
          </a:p>
        </p:txBody>
      </p:sp>
      <p:pic>
        <p:nvPicPr>
          <p:cNvPr id="10" name="Google Shape;235;p48"/>
          <p:cNvPicPr preferRelativeResize="0"/>
          <p:nvPr/>
        </p:nvPicPr>
        <p:blipFill>
          <a:blip r:embed="rId7">
            <a:extLst>
              <a:ext uri="{28A0092B-C50C-407E-A947-70E740481C1C}">
                <a14:useLocalDpi xmlns:a14="http://schemas.microsoft.com/office/drawing/2010/main" val="0"/>
              </a:ext>
            </a:extLst>
          </a:blip>
          <a:stretch>
            <a:fillRect/>
          </a:stretch>
        </p:blipFill>
        <p:spPr>
          <a:xfrm>
            <a:off x="7574642" y="3021863"/>
            <a:ext cx="1376731" cy="1367650"/>
          </a:xfrm>
          <a:prstGeom prst="rect">
            <a:avLst/>
          </a:prstGeom>
          <a:noFill/>
          <a:ln>
            <a:noFill/>
          </a:ln>
        </p:spPr>
      </p:pic>
      <p:sp>
        <p:nvSpPr>
          <p:cNvPr id="11" name="TextBox 10"/>
          <p:cNvSpPr txBox="1"/>
          <p:nvPr/>
        </p:nvSpPr>
        <p:spPr>
          <a:xfrm>
            <a:off x="7394230" y="3006214"/>
            <a:ext cx="1749720" cy="1438855"/>
          </a:xfrm>
          <a:prstGeom prst="rect">
            <a:avLst/>
          </a:prstGeom>
          <a:noFill/>
        </p:spPr>
        <p:txBody>
          <a:bodyPr wrap="square" rtlCol="0">
            <a:spAutoFit/>
          </a:bodyPr>
          <a:lstStyle/>
          <a:p>
            <a:pPr algn="ctr"/>
            <a:r>
              <a:rPr lang="de" sz="1050" b="1" dirty="0">
                <a:ln w="3175">
                  <a:solidFill>
                    <a:schemeClr val="tx1"/>
                  </a:solidFill>
                </a:ln>
                <a:solidFill>
                  <a:schemeClr val="bg1"/>
                </a:solidFill>
                <a:latin typeface="Impact" panose="020B0806030902050204" pitchFamily="34" charset="0"/>
              </a:rPr>
              <a:t>DER BESTE XENOVIER</a:t>
            </a:r>
          </a:p>
          <a:p>
            <a:pPr algn="ctr"/>
            <a:endParaRPr lang="de" sz="1100" b="1" dirty="0">
              <a:ln w="3175">
                <a:solidFill>
                  <a:schemeClr val="tx1"/>
                </a:solidFill>
              </a:ln>
              <a:solidFill>
                <a:schemeClr val="bg1"/>
              </a:solidFill>
              <a:latin typeface="Impact" panose="020B0806030902050204" pitchFamily="34" charset="0"/>
            </a:endParaRPr>
          </a:p>
          <a:p>
            <a:pPr algn="ctr"/>
            <a:endParaRPr lang="de" sz="1100" b="1" dirty="0">
              <a:ln w="3175">
                <a:solidFill>
                  <a:schemeClr val="tx1"/>
                </a:solidFill>
              </a:ln>
              <a:solidFill>
                <a:schemeClr val="bg1"/>
              </a:solidFill>
              <a:latin typeface="Impact" panose="020B0806030902050204" pitchFamily="34" charset="0"/>
            </a:endParaRPr>
          </a:p>
          <a:p>
            <a:pPr algn="ctr"/>
            <a:endParaRPr lang="de" sz="1100" b="1" dirty="0">
              <a:ln w="3175">
                <a:solidFill>
                  <a:schemeClr val="tx1"/>
                </a:solidFill>
              </a:ln>
              <a:solidFill>
                <a:schemeClr val="bg1"/>
              </a:solidFill>
              <a:latin typeface="Impact" panose="020B0806030902050204" pitchFamily="34" charset="0"/>
            </a:endParaRPr>
          </a:p>
          <a:p>
            <a:pPr algn="ctr"/>
            <a:endParaRPr lang="de" sz="1100" b="1" dirty="0">
              <a:ln w="3175">
                <a:solidFill>
                  <a:schemeClr val="tx1"/>
                </a:solidFill>
              </a:ln>
              <a:solidFill>
                <a:schemeClr val="bg1"/>
              </a:solidFill>
              <a:latin typeface="Impact" panose="020B0806030902050204" pitchFamily="34" charset="0"/>
            </a:endParaRPr>
          </a:p>
          <a:p>
            <a:pPr algn="ctr"/>
            <a:endParaRPr lang="de" sz="1100" b="1" dirty="0">
              <a:ln w="3175">
                <a:solidFill>
                  <a:schemeClr val="tx1"/>
                </a:solidFill>
              </a:ln>
              <a:solidFill>
                <a:schemeClr val="bg1"/>
              </a:solidFill>
              <a:latin typeface="Impact" panose="020B0806030902050204" pitchFamily="34" charset="0"/>
            </a:endParaRPr>
          </a:p>
          <a:p>
            <a:pPr algn="ctr"/>
            <a:endParaRPr lang="de" sz="1100" b="1" dirty="0">
              <a:ln w="3175">
                <a:solidFill>
                  <a:schemeClr val="tx1"/>
                </a:solidFill>
              </a:ln>
              <a:solidFill>
                <a:schemeClr val="bg1"/>
              </a:solidFill>
              <a:latin typeface="Impact" panose="020B0806030902050204" pitchFamily="34" charset="0"/>
            </a:endParaRPr>
          </a:p>
          <a:p>
            <a:pPr lvl="1" algn="ctr"/>
            <a:r>
              <a:rPr lang="de" sz="1100" b="1" dirty="0">
                <a:ln w="3175">
                  <a:solidFill>
                    <a:schemeClr val="tx1"/>
                  </a:solidFill>
                </a:ln>
                <a:solidFill>
                  <a:schemeClr val="bg1"/>
                </a:solidFill>
                <a:latin typeface="Impact" panose="020B0806030902050204" pitchFamily="34" charset="0"/>
              </a:rPr>
              <a:t>IST EIN TOTER XENOVIER</a:t>
            </a:r>
          </a:p>
        </p:txBody>
      </p:sp>
      <p:pic>
        <p:nvPicPr>
          <p:cNvPr id="12" name="Grafik 11">
            <a:extLst>
              <a:ext uri="{FF2B5EF4-FFF2-40B4-BE49-F238E27FC236}">
                <a16:creationId xmlns:a16="http://schemas.microsoft.com/office/drawing/2014/main" id="{4EDF817D-83B6-423F-BED4-09CBFC35B18C}"/>
              </a:ext>
            </a:extLst>
          </p:cNvPr>
          <p:cNvPicPr>
            <a:picLocks noChangeAspect="1"/>
          </p:cNvPicPr>
          <p:nvPr/>
        </p:nvPicPr>
        <p:blipFill>
          <a:blip r:embed="rId8"/>
          <a:stretch>
            <a:fillRect/>
          </a:stretch>
        </p:blipFill>
        <p:spPr>
          <a:xfrm>
            <a:off x="54430" y="2813558"/>
            <a:ext cx="389140" cy="2222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5"/>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33" name="Google Shape;233;p45"/>
          <p:cNvPicPr preferRelativeResize="0"/>
          <p:nvPr/>
        </p:nvPicPr>
        <p:blipFill rotWithShape="1">
          <a:blip r:embed="rId4">
            <a:alphaModFix/>
          </a:blip>
          <a:srcRect/>
          <a:stretch/>
        </p:blipFill>
        <p:spPr>
          <a:xfrm>
            <a:off x="2313182" y="703750"/>
            <a:ext cx="4517626" cy="1868000"/>
          </a:xfrm>
          <a:prstGeom prst="rect">
            <a:avLst/>
          </a:prstGeom>
          <a:noFill/>
          <a:ln>
            <a:noFill/>
          </a:ln>
        </p:spPr>
      </p:pic>
      <p:sp>
        <p:nvSpPr>
          <p:cNvPr id="234" name="Google Shape;234;p45"/>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b="1">
                <a:solidFill>
                  <a:srgbClr val="F7931D"/>
                </a:solidFill>
              </a:rPr>
              <a:t>www.hackinghate.eu</a:t>
            </a:r>
            <a:endParaRPr sz="3600" b="1">
              <a:solidFill>
                <a:srgbClr val="F7931D"/>
              </a:solidFill>
            </a:endParaRPr>
          </a:p>
        </p:txBody>
      </p:sp>
      <p:sp>
        <p:nvSpPr>
          <p:cNvPr id="235" name="Google Shape;235;p45"/>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2500" b="1">
                <a:solidFill>
                  <a:srgbClr val="F7931D"/>
                </a:solidFill>
              </a:rPr>
              <a:t>#SELMA_eu</a:t>
            </a:r>
            <a:endParaRPr sz="2500" b="1">
              <a:solidFill>
                <a:srgbClr val="F7931D"/>
              </a:solidFill>
            </a:endParaRPr>
          </a:p>
        </p:txBody>
      </p:sp>
      <p:pic>
        <p:nvPicPr>
          <p:cNvPr id="236" name="Google Shape;236;p45"/>
          <p:cNvPicPr preferRelativeResize="0"/>
          <p:nvPr/>
        </p:nvPicPr>
        <p:blipFill rotWithShape="1">
          <a:blip r:embed="rId5">
            <a:alphaModFix/>
          </a:blip>
          <a:srcRect/>
          <a:stretch/>
        </p:blipFill>
        <p:spPr>
          <a:xfrm>
            <a:off x="2994226" y="3738238"/>
            <a:ext cx="421425" cy="421425"/>
          </a:xfrm>
          <a:prstGeom prst="rect">
            <a:avLst/>
          </a:prstGeom>
          <a:noFill/>
          <a:ln>
            <a:noFill/>
          </a:ln>
        </p:spPr>
      </p:pic>
      <p:pic>
        <p:nvPicPr>
          <p:cNvPr id="237" name="Google Shape;237;p45"/>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38" name="Google Shape;238;p45"/>
          <p:cNvPicPr preferRelativeResize="0"/>
          <p:nvPr/>
        </p:nvPicPr>
        <p:blipFill rotWithShape="1">
          <a:blip r:embed="rId7">
            <a:alphaModFix/>
          </a:blip>
          <a:srcRect/>
          <a:stretch/>
        </p:blipFill>
        <p:spPr>
          <a:xfrm>
            <a:off x="4951950" y="4627776"/>
            <a:ext cx="953696" cy="291250"/>
          </a:xfrm>
          <a:prstGeom prst="rect">
            <a:avLst/>
          </a:prstGeom>
          <a:noFill/>
          <a:ln>
            <a:noFill/>
          </a:ln>
        </p:spPr>
      </p:pic>
      <p:pic>
        <p:nvPicPr>
          <p:cNvPr id="239" name="Google Shape;239;p45"/>
          <p:cNvPicPr preferRelativeResize="0"/>
          <p:nvPr/>
        </p:nvPicPr>
        <p:blipFill rotWithShape="1">
          <a:blip r:embed="rId8">
            <a:alphaModFix/>
          </a:blip>
          <a:srcRect t="6263" b="6254"/>
          <a:stretch/>
        </p:blipFill>
        <p:spPr>
          <a:xfrm>
            <a:off x="3022725" y="4566900"/>
            <a:ext cx="1169370" cy="412999"/>
          </a:xfrm>
          <a:prstGeom prst="rect">
            <a:avLst/>
          </a:prstGeom>
          <a:noFill/>
          <a:ln>
            <a:noFill/>
          </a:ln>
        </p:spPr>
      </p:pic>
      <p:pic>
        <p:nvPicPr>
          <p:cNvPr id="240" name="Google Shape;240;p45"/>
          <p:cNvPicPr preferRelativeResize="0"/>
          <p:nvPr/>
        </p:nvPicPr>
        <p:blipFill rotWithShape="1">
          <a:blip r:embed="rId9">
            <a:alphaModFix/>
          </a:blip>
          <a:srcRect/>
          <a:stretch/>
        </p:blipFill>
        <p:spPr>
          <a:xfrm>
            <a:off x="4323031" y="4524394"/>
            <a:ext cx="498000" cy="498000"/>
          </a:xfrm>
          <a:prstGeom prst="rect">
            <a:avLst/>
          </a:prstGeom>
          <a:noFill/>
          <a:ln>
            <a:noFill/>
          </a:ln>
        </p:spPr>
      </p:pic>
      <p:pic>
        <p:nvPicPr>
          <p:cNvPr id="241" name="Google Shape;241;p45"/>
          <p:cNvPicPr preferRelativeResize="0"/>
          <p:nvPr/>
        </p:nvPicPr>
        <p:blipFill rotWithShape="1">
          <a:blip r:embed="rId10">
            <a:alphaModFix/>
          </a:blip>
          <a:srcRect/>
          <a:stretch/>
        </p:blipFill>
        <p:spPr>
          <a:xfrm>
            <a:off x="6036575" y="4499890"/>
            <a:ext cx="498002" cy="547023"/>
          </a:xfrm>
          <a:prstGeom prst="rect">
            <a:avLst/>
          </a:prstGeom>
          <a:noFill/>
          <a:ln>
            <a:noFill/>
          </a:ln>
        </p:spPr>
      </p:pic>
      <p:pic>
        <p:nvPicPr>
          <p:cNvPr id="242" name="Google Shape;242;p45"/>
          <p:cNvPicPr preferRelativeResize="0"/>
          <p:nvPr/>
        </p:nvPicPr>
        <p:blipFill rotWithShape="1">
          <a:blip r:embed="rId11">
            <a:alphaModFix/>
          </a:blip>
          <a:srcRect/>
          <a:stretch/>
        </p:blipFill>
        <p:spPr>
          <a:xfrm>
            <a:off x="6665500" y="4617700"/>
            <a:ext cx="953698" cy="311403"/>
          </a:xfrm>
          <a:prstGeom prst="rect">
            <a:avLst/>
          </a:prstGeom>
          <a:noFill/>
          <a:ln>
            <a:noFill/>
          </a:ln>
        </p:spPr>
      </p:pic>
      <p:pic>
        <p:nvPicPr>
          <p:cNvPr id="243" name="Google Shape;243;p45"/>
          <p:cNvPicPr preferRelativeResize="0"/>
          <p:nvPr/>
        </p:nvPicPr>
        <p:blipFill rotWithShape="1">
          <a:blip r:embed="rId12">
            <a:alphaModFix/>
          </a:blip>
          <a:srcRect/>
          <a:stretch/>
        </p:blipFill>
        <p:spPr>
          <a:xfrm>
            <a:off x="7750125" y="4627775"/>
            <a:ext cx="1142175" cy="291250"/>
          </a:xfrm>
          <a:prstGeom prst="rect">
            <a:avLst/>
          </a:prstGeom>
          <a:noFill/>
          <a:ln>
            <a:noFill/>
          </a:ln>
        </p:spPr>
      </p:pic>
      <p:pic>
        <p:nvPicPr>
          <p:cNvPr id="244" name="Google Shape;244;p45"/>
          <p:cNvPicPr preferRelativeResize="0"/>
          <p:nvPr/>
        </p:nvPicPr>
        <p:blipFill rotWithShape="1">
          <a:blip r:embed="rId13">
            <a:alphaModFix/>
          </a:blip>
          <a:srcRect/>
          <a:stretch/>
        </p:blipFill>
        <p:spPr>
          <a:xfrm>
            <a:off x="54801" y="512500"/>
            <a:ext cx="388401" cy="331641"/>
          </a:xfrm>
          <a:prstGeom prst="rect">
            <a:avLst/>
          </a:prstGeom>
          <a:noFill/>
          <a:ln>
            <a:noFill/>
          </a:ln>
        </p:spPr>
      </p:pic>
      <p:pic>
        <p:nvPicPr>
          <p:cNvPr id="15" name="Grafik 14">
            <a:extLst>
              <a:ext uri="{FF2B5EF4-FFF2-40B4-BE49-F238E27FC236}">
                <a16:creationId xmlns:a16="http://schemas.microsoft.com/office/drawing/2014/main" id="{AEAC5EB5-2BA1-40D1-964A-454CD95654BB}"/>
              </a:ext>
            </a:extLst>
          </p:cNvPr>
          <p:cNvPicPr>
            <a:picLocks noChangeAspect="1"/>
          </p:cNvPicPr>
          <p:nvPr/>
        </p:nvPicPr>
        <p:blipFill>
          <a:blip r:embed="rId14"/>
          <a:stretch>
            <a:fillRect/>
          </a:stretch>
        </p:blipFill>
        <p:spPr>
          <a:xfrm>
            <a:off x="54430" y="2813558"/>
            <a:ext cx="389140" cy="222242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Bildschirmpräsentation (16:9)</PresentationFormat>
  <Paragraphs>115</Paragraphs>
  <Slides>9</Slides>
  <Notes>9</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9</vt:i4>
      </vt:variant>
    </vt:vector>
  </HeadingPairs>
  <TitlesOfParts>
    <vt:vector size="18" baseType="lpstr">
      <vt:lpstr>Arial</vt:lpstr>
      <vt:lpstr>Arial Rounded MT Bold</vt:lpstr>
      <vt:lpstr>Blogger Sans Medium</vt:lpstr>
      <vt:lpstr>Impact</vt:lpstr>
      <vt:lpstr>Lato Heavy</vt:lpstr>
      <vt:lpstr>Times New Roman</vt:lpstr>
      <vt:lpstr>Simple Light</vt:lpstr>
      <vt:lpstr>Simple Light</vt:lpstr>
      <vt:lpstr>Simple Light</vt:lpstr>
      <vt:lpstr>Hassrede erkennen: Algorithmen erstellen</vt:lpstr>
      <vt:lpstr>Zur Erinnerung...</vt:lpstr>
      <vt:lpstr>Hauptmerkmale eines Algorithmus</vt:lpstr>
      <vt:lpstr>Beispiel für einen einfachen Algorithmus </vt:lpstr>
      <vt:lpstr>Beispiel für einen komplexeren Algorithmus </vt:lpstr>
      <vt:lpstr>Beispiele für Hassrede</vt:lpstr>
      <vt:lpstr>Jetzt bist du dran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Hassrede erkennen: Algorithmen erstellen</dc:title>
  <cp:lastModifiedBy>Groschup, Friederike</cp:lastModifiedBy>
  <cp:revision>5</cp:revision>
  <dcterms:modified xsi:type="dcterms:W3CDTF">2019-10-02T09:04:39Z</dcterms:modified>
</cp:coreProperties>
</file>