
<file path=[Content_Types].xml><?xml version="1.0" encoding="utf-8"?>
<Types xmlns="http://schemas.openxmlformats.org/package/2006/content-types"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5"/>
  </p:sldMasterIdLst>
  <p:notesMasterIdLst>
    <p:notesMasterId r:id="rId6"/>
  </p:notesMasterIdLst>
  <p:sldIdLst>
    <p:sldId id="256" r:id="rId7"/>
  </p:sldIdLst>
  <p:sldSz cy="10058400" cx="77724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752">
          <p15:clr>
            <a:srgbClr val="EAD1DC"/>
          </p15:clr>
        </p15:guide>
        <p15:guide id="2" orient="horz" pos="6192">
          <p15:clr>
            <a:srgbClr val="EAD1DC"/>
          </p15:clr>
        </p15:guide>
        <p15:guide id="3" pos="144">
          <p15:clr>
            <a:srgbClr val="EAD1DC"/>
          </p15:clr>
        </p15:guide>
        <p15:guide id="4" orient="horz" pos="144">
          <p15:clr>
            <a:srgbClr val="EAD1DC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17ECB6A7-D666-4973-BC18-BDD541356EEF}">
  <a:tblStyle styleId="{17ECB6A7-D666-4973-BC18-BDD541356EEF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9525">
              <a:solidFill>
                <a:srgbClr val="9E9E9E"/>
              </a:solidFill>
              <a:prstDash val="solid"/>
              <a:round/>
              <a:headEnd len="sm" w="sm" type="none"/>
              <a:tailEnd len="sm" w="sm" type="none"/>
            </a:ln>
          </a:insideV>
        </a:tcBdr>
      </a:tc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752"/>
        <p:guide pos="6192" orient="horz"/>
        <p:guide pos="144"/>
        <p:guide pos="144" orient="horz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7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100"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 sz="1100"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231566a5ff9_0_18:notes"/>
          <p:cNvSpPr/>
          <p:nvPr>
            <p:ph idx="2" type="sldImg"/>
          </p:nvPr>
        </p:nvSpPr>
        <p:spPr>
          <a:xfrm>
            <a:off x="2104480" y="685800"/>
            <a:ext cx="2649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231566a5ff9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64952" y="1456058"/>
            <a:ext cx="7242600" cy="40140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64945" y="5542289"/>
            <a:ext cx="7242600" cy="1550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64945" y="2163089"/>
            <a:ext cx="7242600" cy="3839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64945" y="6164351"/>
            <a:ext cx="7242600" cy="2543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64945" y="4206107"/>
            <a:ext cx="7242600" cy="164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64945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107540" y="2253729"/>
            <a:ext cx="3399900" cy="6681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64945" y="1086507"/>
            <a:ext cx="2386800" cy="1477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64945" y="2717440"/>
            <a:ext cx="2386800" cy="62175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16713" y="880293"/>
            <a:ext cx="5412600" cy="799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886200" y="-244"/>
            <a:ext cx="3886200" cy="100584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25675" y="2411542"/>
            <a:ext cx="3438300" cy="2898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25675" y="5481569"/>
            <a:ext cx="3438300" cy="24153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198575" y="1415969"/>
            <a:ext cx="3261300" cy="7226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64945" y="8273124"/>
            <a:ext cx="5099100" cy="1183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64945" y="870271"/>
            <a:ext cx="7242600" cy="1119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64945" y="2253729"/>
            <a:ext cx="7242600" cy="66810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201589" y="9119180"/>
            <a:ext cx="466500" cy="769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564945" y="9196826"/>
            <a:ext cx="6653170" cy="378150"/>
            <a:chOff x="931000" y="3282475"/>
            <a:chExt cx="6317100" cy="378150"/>
          </a:xfrm>
        </p:grpSpPr>
        <p:sp>
          <p:nvSpPr>
            <p:cNvPr id="55" name="Google Shape;55;p13"/>
            <p:cNvSpPr txBox="1"/>
            <p:nvPr/>
          </p:nvSpPr>
          <p:spPr>
            <a:xfrm>
              <a:off x="931000" y="3438325"/>
              <a:ext cx="6317100" cy="2223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91425" lIns="91425" spcFirstLastPara="1" rIns="91425" wrap="square" tIns="91425">
              <a:noAutofit/>
            </a:bodyPr>
            <a:lstStyle/>
            <a:p>
              <a:pPr indent="0" lvl="0" marL="0" rtl="0" algn="ctr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rPr lang="en" sz="900">
                  <a:solidFill>
                    <a:schemeClr val="dk1"/>
                  </a:solidFill>
                </a:rPr>
                <a:t>Where can you find whales in a desert?</a:t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l">
                <a:lnSpc>
                  <a:spcPct val="115000"/>
                </a:lnSpc>
                <a:spcBef>
                  <a:spcPts val="0"/>
                </a:spcBef>
                <a:spcAft>
                  <a:spcPts val="0"/>
                </a:spcAft>
                <a:buClr>
                  <a:schemeClr val="dk1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Pts val="1100"/>
                <a:buFont typeface="Arial"/>
                <a:buNone/>
              </a:pPr>
              <a:r>
                <a:t/>
              </a:r>
              <a:endParaRPr sz="900">
                <a:solidFill>
                  <a:schemeClr val="dk1"/>
                </a:solidFill>
              </a:endParaRPr>
            </a:p>
            <a:p>
              <a:pPr indent="0" lvl="0" marL="0" rtl="0" algn="ct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sz="900">
                <a:solidFill>
                  <a:srgbClr val="FF0000"/>
                </a:solidFill>
              </a:endParaRPr>
            </a:p>
          </p:txBody>
        </p:sp>
        <p:pic>
          <p:nvPicPr>
            <p:cNvPr id="56" name="Google Shape;56;p13"/>
            <p:cNvPicPr preferRelativeResize="0"/>
            <p:nvPr/>
          </p:nvPicPr>
          <p:blipFill>
            <a:blip r:embed="rId3">
              <a:alphaModFix/>
            </a:blip>
            <a:stretch>
              <a:fillRect/>
            </a:stretch>
          </p:blipFill>
          <p:spPr>
            <a:xfrm>
              <a:off x="3336096" y="3282475"/>
              <a:ext cx="1497664" cy="197925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57" name="Google Shape;57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5738671" y="476225"/>
            <a:ext cx="1497664" cy="1979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58" name="Google Shape;58;p13"/>
          <p:cNvGraphicFramePr/>
          <p:nvPr/>
        </p:nvGraphicFramePr>
        <p:xfrm>
          <a:off x="755800" y="2050225"/>
          <a:ext cx="3000000" cy="3000000"/>
        </p:xfrm>
        <a:graphic>
          <a:graphicData uri="http://schemas.openxmlformats.org/drawingml/2006/table">
            <a:tbl>
              <a:tblPr>
                <a:noFill/>
                <a:tableStyleId>{17ECB6A7-D666-4973-BC18-BDD541356EEF}</a:tableStyleId>
              </a:tblPr>
              <a:tblGrid>
                <a:gridCol w="1388825"/>
                <a:gridCol w="4882625"/>
              </a:tblGrid>
              <a:tr h="87575"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afirma</a:t>
                      </a:r>
                      <a:r>
                        <a:rPr b="1" lang="en" sz="1200"/>
                        <a:t>r</a:t>
                      </a:r>
                      <a:endParaRPr b="1"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decir o escribir una idea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desierto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que tiene temperaturas altas y no recibe mucha lluvia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evidencia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100"/>
                        <a:buFont typeface="Arial"/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información que puede ser usada para respaldar o rechazar una idea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bosque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lleno de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fósil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los restos de una planta o un animal que se murió hace muchísimo tiempo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pradera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lleno de pasto con muy pocos árboles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hábitat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el lugar donde vive un animal o una planta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modelo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una versión de mentiras de algo que los científicos y las científicas usan cuando la cosa de verdad es algo demasiado grande, pequeño, o complicado para poder usarlo en sus estudios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rgbClr val="000000"/>
                          </a:solidFill>
                        </a:rPr>
                        <a:t>observar</a:t>
                      </a:r>
                      <a:endParaRPr b="1"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000000"/>
                          </a:solidFill>
                        </a:rPr>
                        <a:t>ponerle mucha atención a algo</a:t>
                      </a:r>
                      <a:endParaRPr sz="1200">
                        <a:solidFill>
                          <a:srgbClr val="000000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308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océano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rgbClr val="1D1C1D"/>
                          </a:solidFill>
                        </a:rPr>
                        <a:t>un hábitat que es un área grande de agua salada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polar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hábitat muy frío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cantera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un área grande de la que la gente saca rocas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chemeClr val="lt1"/>
                    </a:solidFill>
                  </a:tcPr>
                </a:tc>
              </a:tr>
              <a:tr h="87575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en" sz="1200">
                          <a:solidFill>
                            <a:schemeClr val="dk1"/>
                          </a:solidFill>
                        </a:rPr>
                        <a:t>rasgo</a:t>
                      </a:r>
                      <a:endParaRPr b="1" sz="1200"/>
                    </a:p>
                  </a:txBody>
                  <a:tcPr marT="91425" marB="91425" marR="28575" marL="118850" anchor="ctr">
                    <a:lnL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l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" sz="1200">
                          <a:solidFill>
                            <a:schemeClr val="dk1"/>
                          </a:solidFill>
                        </a:rPr>
                        <a:t>algo que puedes observar acerca de un ser viviente, por ejemplo, las aletas anchas de un pez</a:t>
                      </a:r>
                      <a:endParaRPr sz="1200">
                        <a:solidFill>
                          <a:schemeClr val="dk1"/>
                        </a:solidFill>
                      </a:endParaRPr>
                    </a:p>
                  </a:txBody>
                  <a:tcPr marT="91425" marB="91425" marR="28575" marL="118850" anchor="ctr">
                    <a:lnL cap="flat" cmpd="sng" w="9525">
                      <a:solidFill>
                        <a:schemeClr val="dk1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9E9E9E">
                          <a:alpha val="0"/>
                        </a:srgbClr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EFEFEF"/>
                    </a:solidFill>
                  </a:tcPr>
                </a:tc>
              </a:tr>
            </a:tbl>
          </a:graphicData>
        </a:graphic>
      </p:graphicFrame>
      <p:sp>
        <p:nvSpPr>
          <p:cNvPr id="59" name="Google Shape;59;p13"/>
          <p:cNvSpPr txBox="1"/>
          <p:nvPr/>
        </p:nvSpPr>
        <p:spPr>
          <a:xfrm>
            <a:off x="413700" y="860625"/>
            <a:ext cx="61689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9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Lesson: Where can you find whales in a desert?</a:t>
            </a:r>
            <a:endParaRPr sz="2400">
              <a:solidFill>
                <a:schemeClr val="dk1"/>
              </a:solidFill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  <p:cxnSp>
        <p:nvCxnSpPr>
          <p:cNvPr id="60" name="Google Shape;60;p13"/>
          <p:cNvCxnSpPr/>
          <p:nvPr/>
        </p:nvCxnSpPr>
        <p:spPr>
          <a:xfrm>
            <a:off x="497077" y="1741150"/>
            <a:ext cx="6782700" cy="0"/>
          </a:xfrm>
          <a:prstGeom prst="straightConnector1">
            <a:avLst/>
          </a:prstGeom>
          <a:noFill/>
          <a:ln cap="flat" cmpd="sng" w="28575">
            <a:solidFill>
              <a:schemeClr val="dk2"/>
            </a:solidFill>
            <a:prstDash val="solid"/>
            <a:round/>
            <a:headEnd len="med" w="med" type="none"/>
            <a:tailEnd len="med" w="med" type="none"/>
          </a:ln>
        </p:spPr>
      </p:cxnSp>
      <p:sp>
        <p:nvSpPr>
          <p:cNvPr id="61" name="Google Shape;61;p13"/>
          <p:cNvSpPr txBox="1"/>
          <p:nvPr/>
        </p:nvSpPr>
        <p:spPr>
          <a:xfrm>
            <a:off x="413677" y="316675"/>
            <a:ext cx="5956200" cy="4932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Poppins SemiBold"/>
                <a:ea typeface="Poppins SemiBold"/>
                <a:cs typeface="Poppins SemiBold"/>
                <a:sym typeface="Poppins SemiBold"/>
              </a:rPr>
              <a:t>Vocabulary </a:t>
            </a:r>
            <a:endParaRPr sz="2600">
              <a:latin typeface="Poppins SemiBold"/>
              <a:ea typeface="Poppins SemiBold"/>
              <a:cs typeface="Poppins SemiBold"/>
              <a:sym typeface="Poppins SemiBol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