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854F2E-4465-4C89-974C-4B6845CFC2EF}">
  <a:tblStyle styleId="{48854F2E-4465-4C89-974C-4B6845CFC2E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3faa56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3faa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1db3faa56_0_11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1db3faa5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3faa56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3faa5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3faa56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3faa5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1db3faa56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1db3faa5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3faa56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3faa5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1db3faa56_0_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e1db3faa5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1db3faa56_0_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e1db3faa5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1db3faa56_0_9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e1db3faa5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1db3faa56_0_1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1db3faa5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easons/weather-patter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0.png"/><Relationship Id="rId7" Type="http://schemas.openxmlformats.org/officeDocument/2006/relationships/hyperlink" Target="http://mysteryscience.com/anchor" TargetMode="External"/><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easons/mystery-3/animals-changing-their-environment/719" TargetMode="External"/><Relationship Id="rId10" Type="http://schemas.openxmlformats.org/officeDocument/2006/relationships/hyperlink" Target="https://mysteryscience.com/seasons/mystery-3/animals-changing-their-environment/719" TargetMode="External"/><Relationship Id="rId13" Type="http://schemas.openxmlformats.org/officeDocument/2006/relationships/hyperlink" Target="https://mysteryscience.com/seasons/mystery-11/seasonal-weather-patterns/958" TargetMode="External"/><Relationship Id="rId12" Type="http://schemas.openxmlformats.org/officeDocument/2006/relationships/hyperlink" Target="https://mysteryscience.com/seasons/mystery-11/seasonal-weather-patterns/958"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hyperlink" Target="https://mysteryscience.com/seasons/mystery-0/seasonal-weather-patterns/956" TargetMode="External"/><Relationship Id="rId9" Type="http://schemas.openxmlformats.org/officeDocument/2006/relationships/hyperlink" Target="https://mysteryscience.com/seasons/mystery-2/seasonal-weather-patterns/709" TargetMode="External"/><Relationship Id="rId14" Type="http://schemas.openxmlformats.org/officeDocument/2006/relationships/image" Target="../media/image2.png"/><Relationship Id="rId5" Type="http://schemas.openxmlformats.org/officeDocument/2006/relationships/hyperlink" Target="https://mysteryscience.com/seasons/mystery-0/seasonal-weather-patterns/956" TargetMode="External"/><Relationship Id="rId6" Type="http://schemas.openxmlformats.org/officeDocument/2006/relationships/hyperlink" Target="https://mysteryscience.com/seasons/mystery-1/daily-weather-patterns/708" TargetMode="External"/><Relationship Id="rId7" Type="http://schemas.openxmlformats.org/officeDocument/2006/relationships/hyperlink" Target="https://mysteryscience.com/seasons/mystery-1/daily-weather-patterns/708" TargetMode="External"/><Relationship Id="rId8" Type="http://schemas.openxmlformats.org/officeDocument/2006/relationships/hyperlink" Target="https://mysteryscience.com/seasons/mystery-2/seasonal-weather-patterns/70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305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Weather Patterns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2"/>
          <p:cNvPicPr preferRelativeResize="0"/>
          <p:nvPr/>
        </p:nvPicPr>
        <p:blipFill>
          <a:blip r:embed="rId3">
            <a:alphaModFix/>
          </a:blip>
          <a:stretch>
            <a:fillRect/>
          </a:stretch>
        </p:blipFill>
        <p:spPr>
          <a:xfrm>
            <a:off x="5577800" y="1280150"/>
            <a:ext cx="1737400" cy="985870"/>
          </a:xfrm>
          <a:prstGeom prst="rect">
            <a:avLst/>
          </a:prstGeom>
          <a:noFill/>
          <a:ln>
            <a:noFill/>
          </a:ln>
        </p:spPr>
      </p:pic>
      <p:sp>
        <p:nvSpPr>
          <p:cNvPr id="183" name="Google Shape;183;p2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4" name="Google Shape;18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5" name="Google Shape;185;p22"/>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What’s the weather like for the arctic foxes?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Seasonal Weather Patterns</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use observations of weather conditions in the areas where arctic foxes live to identify patterns over time.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observe and describe different kinds of weather that the foxes experience. Then, they analyze data about the weather to identify seasonal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86" name="Google Shape;186;p22"/>
          <p:cNvGraphicFramePr/>
          <p:nvPr/>
        </p:nvGraphicFramePr>
        <p:xfrm>
          <a:off x="5577800" y="1280160"/>
          <a:ext cx="3000000" cy="3000000"/>
        </p:xfrm>
        <a:graphic>
          <a:graphicData uri="http://schemas.openxmlformats.org/drawingml/2006/table">
            <a:tbl>
              <a:tblPr>
                <a:noFill/>
                <a:tableStyleId>{48854F2E-4465-4C89-974C-4B6845CFC2EF}</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7" name="Google Shape;187;p22"/>
          <p:cNvSpPr/>
          <p:nvPr/>
        </p:nvSpPr>
        <p:spPr>
          <a:xfrm>
            <a:off x="457650" y="3947325"/>
            <a:ext cx="6857700" cy="2673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2"/>
          <p:cNvSpPr txBox="1"/>
          <p:nvPr/>
        </p:nvSpPr>
        <p:spPr>
          <a:xfrm>
            <a:off x="3627300" y="4253625"/>
            <a:ext cx="3396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What's the weather?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189" name="Google Shape;189;p22"/>
          <p:cNvSpPr/>
          <p:nvPr/>
        </p:nvSpPr>
        <p:spPr>
          <a:xfrm>
            <a:off x="457200" y="7085250"/>
            <a:ext cx="6857700" cy="24399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2"/>
          <p:cNvSpPr txBox="1"/>
          <p:nvPr/>
        </p:nvSpPr>
        <p:spPr>
          <a:xfrm>
            <a:off x="821475" y="7339850"/>
            <a:ext cx="61509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All living things are affected by the weather in the places where they live. The weather changes in short and long-term patterns, and animals respond by exhibiting short and long-term patterns of their own. Over the course of a single day, animals might huddle together at night for warmth, while seeking shade during the heat of the day. Patterns such as this one repeat on a daily basis. On the other hand, long-term seasonal changes can affect when animals lay eggs or how their feathers or fur shed and are grown again and again, each year.</a:t>
            </a:r>
            <a:endParaRPr i="1" sz="1000">
              <a:solidFill>
                <a:schemeClr val="dk1"/>
              </a:solidFill>
              <a:latin typeface="Poppins"/>
              <a:ea typeface="Poppins"/>
              <a:cs typeface="Poppins"/>
              <a:sym typeface="Poppins"/>
            </a:endParaRPr>
          </a:p>
        </p:txBody>
      </p:sp>
      <p:pic>
        <p:nvPicPr>
          <p:cNvPr id="191" name="Google Shape;191;p22"/>
          <p:cNvPicPr preferRelativeResize="0"/>
          <p:nvPr/>
        </p:nvPicPr>
        <p:blipFill>
          <a:blip r:embed="rId4">
            <a:alphaModFix/>
          </a:blip>
          <a:stretch>
            <a:fillRect/>
          </a:stretch>
        </p:blipFill>
        <p:spPr>
          <a:xfrm>
            <a:off x="821475" y="4348588"/>
            <a:ext cx="2493373" cy="1870751"/>
          </a:xfrm>
          <a:prstGeom prst="rect">
            <a:avLst/>
          </a:prstGeom>
          <a:noFill/>
          <a:ln>
            <a:noFill/>
          </a:ln>
          <a:effectLst>
            <a:outerShdw blurRad="57150" rotWithShape="0" algn="bl" dir="5400000" dist="19050">
              <a:srgbClr val="000000">
                <a:alpha val="50000"/>
              </a:srgbClr>
            </a:outerShdw>
          </a:effectLst>
        </p:spPr>
      </p:pic>
      <p:pic>
        <p:nvPicPr>
          <p:cNvPr id="192" name="Google Shape;192;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93" name="Google Shape;193;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4559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gather evidence in order to identify daily and seasonal weather patterns. They use those patterns to explain mysteries like why you might lose your jacket during the day or why birds lay their eggs at certain times of the year.</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819400"/>
          <a:ext cx="3000000" cy="3000000"/>
        </p:xfrm>
        <a:graphic>
          <a:graphicData uri="http://schemas.openxmlformats.org/drawingml/2006/table">
            <a:tbl>
              <a:tblPr>
                <a:noFill/>
                <a:tableStyleId>{48854F2E-4465-4C89-974C-4B6845CFC2EF}</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K-ESS2-1. Use and share observations of local weather conditions to describe patterns over time.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K-ESS2-2. Construct an argument supported by evidence for how plants &amp; animals (including humans) can change the environment to meet their needs.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ESS2.E: Biogeology</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ESS2.D: Weather and Climate</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br>
                        <a:rPr lang="en" sz="800">
                          <a:solidFill>
                            <a:srgbClr val="000000"/>
                          </a:solidFill>
                          <a:latin typeface="Poppins"/>
                          <a:ea typeface="Poppins"/>
                          <a:cs typeface="Poppins"/>
                          <a:sym typeface="Poppins"/>
                        </a:rPr>
                      </a:br>
                      <a:r>
                        <a:rPr lang="en" sz="800">
                          <a:solidFill>
                            <a:schemeClr val="dk1"/>
                          </a:solidFill>
                          <a:latin typeface="Poppins"/>
                          <a:ea typeface="Poppins"/>
                          <a:cs typeface="Poppins"/>
                          <a:sym typeface="Poppins"/>
                        </a:rPr>
                        <a:t>• Structure and Function</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Furry Foxes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Daily Weather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How do you know what to wear for the weather?</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Wind &amp; Storms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What will the weather be like on your birthday?</a:t>
            </a:r>
            <a:endParaRPr sz="800">
              <a:solidFill>
                <a:schemeClr val="dk1"/>
              </a:solidFill>
              <a:latin typeface="Poppins"/>
              <a:ea typeface="Poppins"/>
              <a:cs typeface="Poppins"/>
              <a:sym typeface="Poppins"/>
            </a:endParaRPr>
          </a:p>
        </p:txBody>
      </p:sp>
      <p:sp>
        <p:nvSpPr>
          <p:cNvPr id="79" name="Google Shape;79;p14"/>
          <p:cNvSpPr txBox="1"/>
          <p:nvPr/>
        </p:nvSpPr>
        <p:spPr>
          <a:xfrm>
            <a:off x="5938075" y="62484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Animals Changing Their Environment</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do birds lay their eggs in the spring?</a:t>
            </a:r>
            <a:endParaRPr sz="800">
              <a:solidFill>
                <a:schemeClr val="dk1"/>
              </a:solidFill>
              <a:latin typeface="Poppins"/>
              <a:ea typeface="Poppins"/>
              <a:cs typeface="Poppins"/>
              <a:sym typeface="Poppins"/>
            </a:endParaRPr>
          </a:p>
        </p:txBody>
      </p:sp>
      <p:sp>
        <p:nvSpPr>
          <p:cNvPr id="80" name="Google Shape;80;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What’s the weather like for the arctic foxes?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5"/>
          <p:cNvPicPr preferRelativeResize="0"/>
          <p:nvPr/>
        </p:nvPicPr>
        <p:blipFill rotWithShape="1">
          <a:blip r:embed="rId3">
            <a:alphaModFix/>
          </a:blip>
          <a:srcRect b="11410" l="0" r="0" t="26573"/>
          <a:stretch/>
        </p:blipFill>
        <p:spPr>
          <a:xfrm>
            <a:off x="429600" y="1703875"/>
            <a:ext cx="6857999" cy="2823301"/>
          </a:xfrm>
          <a:prstGeom prst="rect">
            <a:avLst/>
          </a:prstGeom>
          <a:noFill/>
          <a:ln>
            <a:noFill/>
          </a:ln>
        </p:spPr>
      </p:pic>
      <p:sp>
        <p:nvSpPr>
          <p:cNvPr id="90" name="Google Shape;90;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1" name="Google Shape;91;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2" name="Google Shape;92;p15"/>
          <p:cNvSpPr txBox="1"/>
          <p:nvPr/>
        </p:nvSpPr>
        <p:spPr>
          <a:xfrm>
            <a:off x="457200" y="5102400"/>
            <a:ext cx="68304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 most days, the temperature on Earth follows a predictable pattern. The temperature is coolest 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morning just before sunrise and then warms throughout the day. When the Sun sets,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temperature begins to drop again, and the pattern repeats during the following day. Animals do many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different things to handle these daily temperature changes, such as huddling with others when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or seeking shade when they are hot.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much longer seasonal weather patterns, too. Throughout all four seasons on Earth,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different animals respond to the different seasons in different ways.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Some animals exhibit behavioral changes, such as birds building nests and laying eggs in the spring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instead of the summer. Other animals physically change along with the changes in weather. Arctic</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foxes are one example of this. Throughout the fall, they grow a long, thick coat, which helps insulate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them from the cold of winter. And throughout the spring, that coat slowly falls out, leaving them with a</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much thinner coat that helps them moderate their body temperature during the summer.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benefits to the white coat of winter, such as helping the fox to blend in with its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surroundings. However, this unit is focused primarily on weather, and therefore the content about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arctic foxes is focused primarily on how their coat helps them to regulate their body temperature.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3" name="Google Shape;93;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4" name="Google Shape;94;p15"/>
          <p:cNvSpPr txBox="1"/>
          <p:nvPr/>
        </p:nvSpPr>
        <p:spPr>
          <a:xfrm>
            <a:off x="457200" y="46740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arctic foxes have fur that changes so much?</a:t>
            </a:r>
            <a:endParaRPr sz="12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6"/>
          <p:cNvPicPr preferRelativeResize="0"/>
          <p:nvPr/>
        </p:nvPicPr>
        <p:blipFill>
          <a:blip r:embed="rId3">
            <a:alphaModFix/>
          </a:blip>
          <a:stretch>
            <a:fillRect/>
          </a:stretch>
        </p:blipFill>
        <p:spPr>
          <a:xfrm>
            <a:off x="5577827" y="1280175"/>
            <a:ext cx="1737398" cy="1011684"/>
          </a:xfrm>
          <a:prstGeom prst="rect">
            <a:avLst/>
          </a:prstGeom>
          <a:noFill/>
          <a:ln>
            <a:noFill/>
          </a:ln>
        </p:spPr>
      </p:pic>
      <p:sp>
        <p:nvSpPr>
          <p:cNvPr id="102" name="Google Shape;102;p16"/>
          <p:cNvSpPr/>
          <p:nvPr/>
        </p:nvSpPr>
        <p:spPr>
          <a:xfrm>
            <a:off x="475050" y="53217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Furry Foxes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amazing cycle of changes an arctic fox's fur undergoes throughout the annual cycle of seasonal weather.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56481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{48854F2E-4465-4C89-974C-4B6845CFC2EF}</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56719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6571575"/>
            <a:ext cx="9321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 fox looks different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 fox is fluffy sometimes but not always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There is snow on the ground</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There is grass on the ground</a:t>
            </a:r>
            <a:endParaRPr i="1"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6571575"/>
            <a:ext cx="11226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I think the arctic fox is changing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I think the weather is different</a:t>
            </a:r>
            <a:endParaRPr i="1"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6571575"/>
            <a:ext cx="9321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does the fox change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is the fox puffy sometimes but not always?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is there snow on the ground?</a:t>
            </a:r>
            <a:endParaRPr i="1"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84" cy="986375"/>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know what to wear for the weather?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Daily Weather Patterns (pg 1 of 2)</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students listen to an illustrated digital storybook with student participation. If you would prefer to read the book aloud yourself, you can switch to the non-narrated version. In the story, Kevin becomes a weather detective to figure out why he keeps losing his warm clothes.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Weather Window, students track the weather over four days.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{48854F2E-4465-4C89-974C-4B6845CFC2EF}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4" name="Google Shape;124;p17"/>
          <p:cNvSpPr/>
          <p:nvPr/>
        </p:nvSpPr>
        <p:spPr>
          <a:xfrm>
            <a:off x="457350" y="4499700"/>
            <a:ext cx="6857700" cy="4071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txBox="1"/>
          <p:nvPr/>
        </p:nvSpPr>
        <p:spPr>
          <a:xfrm>
            <a:off x="3532625" y="4870950"/>
            <a:ext cx="3490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record the weather each day for four days using the Weather Window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Think about: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time of day do you want students to check the weather? Ideally, it should be about the same time each day.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How many days do you want students to check the weather? The worksheet has space to record weather for 4 days. If you want students to continue beyond 4 days, use the second page of the worksheet with blank day numbers that can be filled 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6" name="Google Shape;126;p17"/>
          <p:cNvPicPr preferRelativeResize="0"/>
          <p:nvPr/>
        </p:nvPicPr>
        <p:blipFill>
          <a:blip r:embed="rId5">
            <a:alphaModFix/>
          </a:blip>
          <a:stretch>
            <a:fillRect/>
          </a:stretch>
        </p:blipFill>
        <p:spPr>
          <a:xfrm>
            <a:off x="797700" y="4870950"/>
            <a:ext cx="2381624" cy="1575340"/>
          </a:xfrm>
          <a:prstGeom prst="rect">
            <a:avLst/>
          </a:prstGeom>
          <a:noFill/>
          <a:ln>
            <a:noFill/>
          </a:ln>
          <a:effectLst>
            <a:outerShdw blurRad="57150" rotWithShape="0" algn="bl" dir="5400000" dist="19050">
              <a:srgbClr val="000000">
                <a:alpha val="50000"/>
              </a:srgbClr>
            </a:outerShdw>
          </a:effectLst>
        </p:spPr>
      </p:pic>
      <p:pic>
        <p:nvPicPr>
          <p:cNvPr id="127" name="Google Shape;127;p17"/>
          <p:cNvPicPr preferRelativeResize="0"/>
          <p:nvPr/>
        </p:nvPicPr>
        <p:blipFill>
          <a:blip r:embed="rId6">
            <a:alphaModFix/>
          </a:blip>
          <a:stretch>
            <a:fillRect/>
          </a:stretch>
        </p:blipFill>
        <p:spPr>
          <a:xfrm>
            <a:off x="797700" y="6618264"/>
            <a:ext cx="2381623" cy="1581485"/>
          </a:xfrm>
          <a:prstGeom prst="rect">
            <a:avLst/>
          </a:prstGeom>
          <a:noFill/>
          <a:ln>
            <a:noFill/>
          </a:ln>
          <a:effectLst>
            <a:outerShdw blurRad="57150" rotWithShape="0" algn="bl" dir="5400000" dist="19050">
              <a:srgbClr val="000000">
                <a:alpha val="50000"/>
              </a:srgbClr>
            </a:outerShdw>
          </a:effectLst>
        </p:spPr>
      </p:pic>
      <p:sp>
        <p:nvSpPr>
          <p:cNvPr id="128" name="Google Shape;128;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know what to wear for the weather?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Daily Weather Patterns (pg 2 of 2)</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the relationship between the clothes that people choose to wear and the temperature of the weather. In colder weather, people wear more puffy clothing. The arctic fox doesn’t wear clothes, but it does have a fur coat that is more puffy when the weather is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the foxes have more puffy fur when the weather is cold, and less puffy fur when the weather is hot. This is similar to how people change their clothes in different weather.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the foxes know what the weather will be like each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6" name="Google Shape;136;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7" name="Google Shape;137;p18"/>
          <p:cNvPicPr preferRelativeResize="0"/>
          <p:nvPr/>
        </p:nvPicPr>
        <p:blipFill>
          <a:blip r:embed="rId4">
            <a:alphaModFix/>
          </a:blip>
          <a:stretch>
            <a:fillRect/>
          </a:stretch>
        </p:blipFill>
        <p:spPr>
          <a:xfrm>
            <a:off x="5576925" y="1280150"/>
            <a:ext cx="1738284" cy="986375"/>
          </a:xfrm>
          <a:prstGeom prst="rect">
            <a:avLst/>
          </a:prstGeom>
          <a:noFill/>
          <a:ln>
            <a:noFill/>
          </a:ln>
        </p:spPr>
      </p:pic>
      <p:graphicFrame>
        <p:nvGraphicFramePr>
          <p:cNvPr id="138" name="Google Shape;138;p18"/>
          <p:cNvGraphicFramePr/>
          <p:nvPr/>
        </p:nvGraphicFramePr>
        <p:xfrm>
          <a:off x="5576925" y="1280160"/>
          <a:ext cx="3000000" cy="3000000"/>
        </p:xfrm>
        <a:graphic>
          <a:graphicData uri="http://schemas.openxmlformats.org/drawingml/2006/table">
            <a:tbl>
              <a:tblPr>
                <a:noFill/>
                <a:tableStyleId>{48854F2E-4465-4C89-974C-4B6845CFC2EF}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5" name="Google Shape;145;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6" name="Google Shape;146;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7" name="Google Shape;147;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will the weather be like on your birthday?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observations of the four classic seasons to spot patterns and thereby determine the seasons’ order.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Circle of Seasons, students make observations of the four classic seasons of the temperate zone: snowy winter, warm spring, hot summer, and cool autumn with colorful leaves. Students spot patterns and determine the order of the seasons.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48" name="Google Shape;148;p19"/>
          <p:cNvGraphicFramePr/>
          <p:nvPr/>
        </p:nvGraphicFramePr>
        <p:xfrm>
          <a:off x="5576925" y="1280160"/>
          <a:ext cx="3000000" cy="3000000"/>
        </p:xfrm>
        <a:graphic>
          <a:graphicData uri="http://schemas.openxmlformats.org/drawingml/2006/table">
            <a:tbl>
              <a:tblPr>
                <a:noFill/>
                <a:tableStyleId>{48854F2E-4465-4C89-974C-4B6845CFC2EF}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9" name="Google Shape;14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0" name="Google Shape;150;p19"/>
          <p:cNvSpPr/>
          <p:nvPr/>
        </p:nvSpPr>
        <p:spPr>
          <a:xfrm>
            <a:off x="457650" y="5166525"/>
            <a:ext cx="6857700" cy="2503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9"/>
          <p:cNvSpPr txBox="1"/>
          <p:nvPr/>
        </p:nvSpPr>
        <p:spPr>
          <a:xfrm>
            <a:off x="3502525" y="5488000"/>
            <a:ext cx="3520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If you live somewhere that doesn't experience four seasons, we strongly recommend extending this lesson and discussing the seasonal changes where you live. You can print out a blank “Circle of Seasons” chart and fill this out with your students so that it matches the seasonal weather patterns where you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52" name="Google Shape;152;p19"/>
          <p:cNvPicPr preferRelativeResize="0"/>
          <p:nvPr/>
        </p:nvPicPr>
        <p:blipFill>
          <a:blip r:embed="rId5">
            <a:alphaModFix/>
          </a:blip>
          <a:stretch>
            <a:fillRect/>
          </a:stretch>
        </p:blipFill>
        <p:spPr>
          <a:xfrm>
            <a:off x="828950" y="5488000"/>
            <a:ext cx="2283302" cy="1715800"/>
          </a:xfrm>
          <a:prstGeom prst="rect">
            <a:avLst/>
          </a:prstGeom>
          <a:noFill/>
          <a:ln>
            <a:noFill/>
          </a:ln>
          <a:effectLst>
            <a:outerShdw blurRad="57150" rotWithShape="0" algn="bl" dir="5400000" dist="19050">
              <a:srgbClr val="000000">
                <a:alpha val="50000"/>
              </a:srgbClr>
            </a:outerShdw>
          </a:effectLst>
        </p:spPr>
      </p:pic>
      <p:sp>
        <p:nvSpPr>
          <p:cNvPr id="153" name="Google Shape;153;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9" name="Google Shape;159;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0" name="Google Shape;160;p20"/>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will the weather be like on your birthday?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created a model of the seasonal changes in weather that take place over the course of a year. By looking at the ground in the pictures of the arctic foxes, we can find clues about how the weather changes over the seasons in the places where the arctic foxes live.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foxes have fur that changes between seasons. The puffy fur falls out each spring, and it grows back each fall.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foxes change in the same way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p:txBody>
      </p:sp>
      <p:pic>
        <p:nvPicPr>
          <p:cNvPr id="161" name="Google Shape;161;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2" name="Google Shape;162;p20"/>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63" name="Google Shape;163;p20"/>
          <p:cNvGraphicFramePr/>
          <p:nvPr/>
        </p:nvGraphicFramePr>
        <p:xfrm>
          <a:off x="5576925" y="1280160"/>
          <a:ext cx="3000000" cy="3000000"/>
        </p:xfrm>
        <a:graphic>
          <a:graphicData uri="http://schemas.openxmlformats.org/drawingml/2006/table">
            <a:tbl>
              <a:tblPr>
                <a:noFill/>
                <a:tableStyleId>{48854F2E-4465-4C89-974C-4B6845CFC2EF}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4" name="Google Shape;16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p:nvPr/>
        </p:nvSpPr>
        <p:spPr>
          <a:xfrm>
            <a:off x="457200" y="3909100"/>
            <a:ext cx="4790100" cy="177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0" name="Google Shape;170;p21"/>
          <p:cNvPicPr preferRelativeResize="0"/>
          <p:nvPr/>
        </p:nvPicPr>
        <p:blipFill>
          <a:blip r:embed="rId3">
            <a:alphaModFix/>
          </a:blip>
          <a:stretch>
            <a:fillRect/>
          </a:stretch>
        </p:blipFill>
        <p:spPr>
          <a:xfrm>
            <a:off x="5576916" y="1280150"/>
            <a:ext cx="1738284" cy="986375"/>
          </a:xfrm>
          <a:prstGeom prst="rect">
            <a:avLst/>
          </a:prstGeom>
          <a:noFill/>
          <a:ln>
            <a:noFill/>
          </a:ln>
        </p:spPr>
      </p:pic>
      <p:sp>
        <p:nvSpPr>
          <p:cNvPr id="171" name="Google Shape;171;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2" name="Google Shape;172;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3" name="Google Shape;173;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birds lay eggs in the spring?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Animals Changing Their Environment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why spring is the best time for babies to be born.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Build A Bird Nest, students make a model of a bird nest and notice how birds can change their environment to meet their needs when they build their nests.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observed how animals do different things to adjust to different temperatures at different times of year. Arctic foxes also do different things at different times of year: they grow and shed their coat 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temperatures get colder or warmer.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seasons change in a predictable pattern every year. This is why the fox’s fur changes in a predictable pattern, too.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Which kind of weather do the foxes have the most?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74" name="Google Shape;174;p21"/>
          <p:cNvGraphicFramePr/>
          <p:nvPr/>
        </p:nvGraphicFramePr>
        <p:xfrm>
          <a:off x="5576925" y="1280160"/>
          <a:ext cx="3000000" cy="3000000"/>
        </p:xfrm>
        <a:graphic>
          <a:graphicData uri="http://schemas.openxmlformats.org/drawingml/2006/table">
            <a:tbl>
              <a:tblPr>
                <a:noFill/>
                <a:tableStyleId>{48854F2E-4465-4C89-974C-4B6845CFC2EF}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5" name="Google Shape;175;p21"/>
          <p:cNvSpPr txBox="1"/>
          <p:nvPr/>
        </p:nvSpPr>
        <p:spPr>
          <a:xfrm>
            <a:off x="797850" y="4276500"/>
            <a:ext cx="4088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We also suggest encouraging students to modify the materials you provide -- tearing and crumpling them to make them fit in their nest. That’s what birds do, after all!</a:t>
            </a:r>
            <a:endParaRPr sz="1000">
              <a:solidFill>
                <a:schemeClr val="dk1"/>
              </a:solidFill>
              <a:latin typeface="Poppins"/>
              <a:ea typeface="Poppins"/>
              <a:cs typeface="Poppins"/>
              <a:sym typeface="Poppins"/>
            </a:endParaRPr>
          </a:p>
        </p:txBody>
      </p:sp>
      <p:pic>
        <p:nvPicPr>
          <p:cNvPr id="176" name="Google Shape;17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