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  <p:sldMasterId id="2147483793" r:id="rId12"/>
  </p:sldMasterIdLst>
  <p:notesMasterIdLst>
    <p:notesMasterId r:id="rId79"/>
  </p:notesMasterIdLst>
  <p:sldIdLst>
    <p:sldId id="1043" r:id="rId13"/>
    <p:sldId id="1029" r:id="rId14"/>
    <p:sldId id="1030" r:id="rId15"/>
    <p:sldId id="1140" r:id="rId16"/>
    <p:sldId id="1053" r:id="rId17"/>
    <p:sldId id="799" r:id="rId18"/>
    <p:sldId id="841" r:id="rId19"/>
    <p:sldId id="779" r:id="rId20"/>
    <p:sldId id="1098" r:id="rId21"/>
    <p:sldId id="845" r:id="rId22"/>
    <p:sldId id="1141" r:id="rId23"/>
    <p:sldId id="1034" r:id="rId24"/>
    <p:sldId id="1054" r:id="rId25"/>
    <p:sldId id="1142" r:id="rId26"/>
    <p:sldId id="1035" r:id="rId27"/>
    <p:sldId id="1095" r:id="rId28"/>
    <p:sldId id="1093" r:id="rId29"/>
    <p:sldId id="1096" r:id="rId30"/>
    <p:sldId id="955" r:id="rId31"/>
    <p:sldId id="800" r:id="rId32"/>
    <p:sldId id="814" r:id="rId33"/>
    <p:sldId id="849" r:id="rId34"/>
    <p:sldId id="1055" r:id="rId35"/>
    <p:sldId id="1078" r:id="rId36"/>
    <p:sldId id="680" r:id="rId37"/>
    <p:sldId id="1056" r:id="rId38"/>
    <p:sldId id="1080" r:id="rId39"/>
    <p:sldId id="1081" r:id="rId40"/>
    <p:sldId id="1079" r:id="rId41"/>
    <p:sldId id="1061" r:id="rId42"/>
    <p:sldId id="1060" r:id="rId43"/>
    <p:sldId id="1104" r:id="rId44"/>
    <p:sldId id="1162" r:id="rId45"/>
    <p:sldId id="1155" r:id="rId46"/>
    <p:sldId id="1144" r:id="rId47"/>
    <p:sldId id="1145" r:id="rId48"/>
    <p:sldId id="1146" r:id="rId49"/>
    <p:sldId id="1147" r:id="rId50"/>
    <p:sldId id="1148" r:id="rId51"/>
    <p:sldId id="1149" r:id="rId52"/>
    <p:sldId id="1150" r:id="rId53"/>
    <p:sldId id="1151" r:id="rId54"/>
    <p:sldId id="1152" r:id="rId55"/>
    <p:sldId id="1153" r:id="rId56"/>
    <p:sldId id="1154" r:id="rId57"/>
    <p:sldId id="1040" r:id="rId58"/>
    <p:sldId id="1082" r:id="rId59"/>
    <p:sldId id="805" r:id="rId60"/>
    <p:sldId id="653" r:id="rId61"/>
    <p:sldId id="1097" r:id="rId62"/>
    <p:sldId id="717" r:id="rId63"/>
    <p:sldId id="1041" r:id="rId64"/>
    <p:sldId id="1143" r:id="rId65"/>
    <p:sldId id="1099" r:id="rId66"/>
    <p:sldId id="1064" r:id="rId67"/>
    <p:sldId id="1065" r:id="rId68"/>
    <p:sldId id="1156" r:id="rId69"/>
    <p:sldId id="1157" r:id="rId70"/>
    <p:sldId id="1158" r:id="rId71"/>
    <p:sldId id="1159" r:id="rId72"/>
    <p:sldId id="1160" r:id="rId73"/>
    <p:sldId id="1161" r:id="rId74"/>
    <p:sldId id="1101" r:id="rId75"/>
    <p:sldId id="838" r:id="rId76"/>
    <p:sldId id="840" r:id="rId77"/>
    <p:sldId id="646" r:id="rId78"/>
  </p:sldIdLst>
  <p:sldSz cx="9144000" cy="6858000" type="screen4x3"/>
  <p:notesSz cx="6735763" cy="9866313"/>
  <p:embeddedFontLst>
    <p:embeddedFont>
      <p:font typeface="Bahnschrift SemiBold SemiConden" panose="020B0502040204020203" pitchFamily="34" charset="0"/>
      <p:bold r:id="rId80"/>
    </p:embeddedFont>
    <p:embeddedFont>
      <p:font typeface="Century Gothic" panose="020B0502020202020204" pitchFamily="34" charset="0"/>
      <p:regular r:id="rId81"/>
      <p:bold r:id="rId82"/>
      <p:italic r:id="rId83"/>
      <p:boldItalic r:id="rId84"/>
    </p:embeddedFont>
    <p:embeddedFont>
      <p:font typeface="Dosis" pitchFamily="2" charset="0"/>
      <p:regular r:id="rId85"/>
      <p:bold r:id="rId86"/>
    </p:embeddedFont>
    <p:embeddedFont>
      <p:font typeface="Dosis ExtraBold" pitchFamily="2" charset="0"/>
      <p:bold r:id="rId87"/>
    </p:embeddedFont>
    <p:embeddedFont>
      <p:font typeface="Dosis Medium" pitchFamily="2" charset="0"/>
      <p:regular r:id="rId88"/>
      <p:bold r:id="rId89"/>
    </p:embeddedFont>
    <p:embeddedFont>
      <p:font typeface="Dosis SemiBold" pitchFamily="2" charset="0"/>
      <p:regular r:id="rId90"/>
      <p:bold r:id="rId9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3F1"/>
    <a:srgbClr val="00ACA4"/>
    <a:srgbClr val="565F88"/>
    <a:srgbClr val="31859B"/>
    <a:srgbClr val="424D7B"/>
    <a:srgbClr val="FCFFFD"/>
    <a:srgbClr val="EAF8FE"/>
    <a:srgbClr val="E7E6E6"/>
    <a:srgbClr val="9EE0F4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2" autoAdjust="0"/>
    <p:restoredTop sz="87607" autoAdjust="0"/>
  </p:normalViewPr>
  <p:slideViewPr>
    <p:cSldViewPr snapToGrid="0">
      <p:cViewPr varScale="1">
        <p:scale>
          <a:sx n="82" d="100"/>
          <a:sy n="82" d="100"/>
        </p:scale>
        <p:origin x="1142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11.fntdata"/><Relationship Id="rId95" Type="http://schemas.openxmlformats.org/officeDocument/2006/relationships/tableStyles" Target="tableStyles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font" Target="fonts/font8.fntdata"/><Relationship Id="rId61" Type="http://schemas.openxmlformats.org/officeDocument/2006/relationships/slide" Target="slides/slide49.xml"/><Relationship Id="rId82" Type="http://schemas.openxmlformats.org/officeDocument/2006/relationships/font" Target="fonts/font3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7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54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4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91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22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002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25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90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75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01" r:id="rId10"/>
    <p:sldLayoutId id="2147483802" r:id="rId11"/>
    <p:sldLayoutId id="2147483803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12/05/2026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10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gif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6.mp4"/><Relationship Id="rId7" Type="http://schemas.openxmlformats.org/officeDocument/2006/relationships/image" Target="../media/image4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6.mp4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9.mp4"/><Relationship Id="rId7" Type="http://schemas.openxmlformats.org/officeDocument/2006/relationships/image" Target="../media/image2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4.xml"/><Relationship Id="rId4" Type="http://schemas.openxmlformats.org/officeDocument/2006/relationships/video" Target="../media/media9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6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188DD0-DF23-4F9B-AD8D-4ACA88626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5BCB6A2D">
            <a:hlinkClick r:id="" action="ppaction://media"/>
            <a:extLst>
              <a:ext uri="{FF2B5EF4-FFF2-40B4-BE49-F238E27FC236}">
                <a16:creationId xmlns:a16="http://schemas.microsoft.com/office/drawing/2014/main" id="{C3BCEAD7-2F52-4E22-8B3D-4CF1739D1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252" y="2438400"/>
            <a:ext cx="7882644" cy="36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55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2B7895E-1461-4CD3-8EE3-73E30E186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611" y="1632244"/>
            <a:ext cx="6839999" cy="49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270E842-C6A0-4CD3-88C3-DAB40B541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36" y="2392810"/>
            <a:ext cx="7716327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19A4DA9-0D1A-EE69-2CAF-C7126C9F6452}"/>
              </a:ext>
            </a:extLst>
          </p:cNvPr>
          <p:cNvGrpSpPr/>
          <p:nvPr/>
        </p:nvGrpSpPr>
        <p:grpSpPr>
          <a:xfrm>
            <a:off x="588836" y="1944758"/>
            <a:ext cx="8125959" cy="4124901"/>
            <a:chOff x="588836" y="1944758"/>
            <a:chExt cx="8125959" cy="412490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2165241-7EA8-408B-879D-7AD0F989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836" y="1944758"/>
              <a:ext cx="8125959" cy="412490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0AF881-C0AE-4E11-0E0D-AE262B034835}"/>
                </a:ext>
              </a:extLst>
            </p:cNvPr>
            <p:cNvSpPr/>
            <p:nvPr/>
          </p:nvSpPr>
          <p:spPr>
            <a:xfrm>
              <a:off x="2693624" y="4258019"/>
              <a:ext cx="99152" cy="165253"/>
            </a:xfrm>
            <a:prstGeom prst="rect">
              <a:avLst/>
            </a:prstGeom>
            <a:solidFill>
              <a:srgbClr val="EBE3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3265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27628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6761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CBFFA25-75E1-850C-695C-4E0218E4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32BCA87-853C-06BF-F7AB-353127E73C5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5C0805-7518-F74A-3402-995D61E741FA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14ADA36-CFCC-3F4A-8D00-4A287119180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85EE4D-E13D-381C-4EF4-FBCF81FD0ABA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912AF2D-1E8F-437F-53F6-E42FBC0AE7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923892-5F71-B9EE-2AE4-3CE7076BAE6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512B1-87F1-1A65-1255-378BA46718B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5E27493-3451-34CF-1067-E97C6868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18AA11-F36F-F524-1C78-9DE2F003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694B43D-875E-4198-B9C9-C7504E009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83" y="2915211"/>
            <a:ext cx="4336755" cy="347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033DCAF-790F-4BB7-8007-658D8E1342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8555" y="2092025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B8C928-9195-4E34-A256-EF93CFD8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812492" y="2092026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59B8-1412-5C86-3CF7-8D847DD9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1BF20CDB-F92A-FC8F-7EFF-CB749D15B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1A4856DD-28E1-3E8D-1E06-00226C3F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C1A806-B3FF-0AB6-5250-D04ADDC0D3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27AB3D3-CE32-9E8D-B92E-E50E8F3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261446-C4C0-32A5-208E-D5ED92F2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8">
            <a:extLst>
              <a:ext uri="{FF2B5EF4-FFF2-40B4-BE49-F238E27FC236}">
                <a16:creationId xmlns:a16="http://schemas.microsoft.com/office/drawing/2014/main" id="{5B3469A4-4A57-A1D3-2C98-9B4CC88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BEAA426-6A2F-DE87-40A6-5A05B0C6FC8A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22F44B-AEFA-F771-8411-5A245B85967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838ECA-F305-205C-9746-0ACE9A69311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39D383-7957-D3AA-F529-14D7A2296D9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0EF6708-615A-1DB5-D0C6-BE5EF556524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49445CF-F532-6B4F-5A9E-65E01921B50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42DA45-ECA5-64BF-EF8D-30BA06464382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359D52-21CA-C7DC-90E5-2802F9DD7357}"/>
              </a:ext>
            </a:extLst>
          </p:cNvPr>
          <p:cNvSpPr txBox="1"/>
          <p:nvPr/>
        </p:nvSpPr>
        <p:spPr>
          <a:xfrm>
            <a:off x="4141982" y="3203463"/>
            <a:ext cx="4542881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50C21E6-2E1E-4798-AE47-F3D91FE81C3F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9525828-8F44-4BFC-86D7-70332F8C8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4A92A4C-53CB-4D34-8E1B-5D451FD3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681E8A6-AB8E-49E8-BBD8-7AC2BB29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5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9E1DB-B39E-5CA1-69E8-76DFC53C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4301A54-E135-EE35-089E-D4AF9883C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501382-7268-0A65-5383-AE1653682E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9F40C8C-1951-513F-C6FA-92CD5E23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A14A93-5E16-2AC2-0BE4-3754A743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9" name="Titre 8">
            <a:extLst>
              <a:ext uri="{FF2B5EF4-FFF2-40B4-BE49-F238E27FC236}">
                <a16:creationId xmlns:a16="http://schemas.microsoft.com/office/drawing/2014/main" id="{9DA65CFE-877A-7837-775B-987689F5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AEBC696-CD67-66F7-CF14-3E2FAAF8CBF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CD0790-81B5-0D74-4BC3-13785760D29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00C1542-F397-5F66-3076-572AB7D7A8E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28A7943-AED7-C289-4277-0E7DCE5969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3E62121F-181C-1AC4-49F1-E88CDF4646F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F76E41A-55BC-42B4-7E91-627E42F604BA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CD14A84-7CF8-42DF-84E6-D03BC7B7E7ED}"/>
              </a:ext>
            </a:extLst>
          </p:cNvPr>
          <p:cNvSpPr txBox="1"/>
          <p:nvPr/>
        </p:nvSpPr>
        <p:spPr>
          <a:xfrm>
            <a:off x="4141982" y="3203463"/>
            <a:ext cx="4542881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__________ avec quoi ? 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B66C5B-378D-4E05-87AA-14EE3A1BF701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3D4A972-773A-47E1-9FDC-1FE35E1CD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5788AF7-6E00-4418-920A-AE1AAAED9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CD701ED-FEEC-4792-ABF7-6CABC545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EDF115D2-556C-4C1F-A61F-1A084C4C476F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32ED-7FE2-A732-08E0-2B1F982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D5E9897-7EEA-B2ED-F5DE-F360C866C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04F7253-8E0C-DB38-91D8-501878BF0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F6FAF955-7EF4-C8BB-F753-C15A271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1531A9-3F60-7FBC-2395-87E2DF62C7B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B90071-1724-3083-0CCA-CE8ED9F0E602}"/>
              </a:ext>
            </a:extLst>
          </p:cNvPr>
          <p:cNvSpPr txBox="1"/>
          <p:nvPr/>
        </p:nvSpPr>
        <p:spPr>
          <a:xfrm>
            <a:off x="2371047" y="1637595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50DE099-2B50-B734-C09E-AEEF4D05102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E141B5-CDB6-843F-A8AC-A90FAEB22D2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DAE0955-3CF5-AC10-23FB-5507C01EE0A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18980D-0521-0D85-C00E-7D933C9E924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C34192-92C2-4476-95C4-23E94528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4A7029B-CE3D-4881-837D-4F58CFC2277A}"/>
              </a:ext>
            </a:extLst>
          </p:cNvPr>
          <p:cNvSpPr txBox="1"/>
          <p:nvPr/>
        </p:nvSpPr>
        <p:spPr>
          <a:xfrm>
            <a:off x="4141982" y="3203463"/>
            <a:ext cx="4542881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___________ avec quoi ? 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C624EBA-32F3-4F43-A51B-CCA74C0DF0B9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87EC005-C02F-4731-AD9E-D1046ED0D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946D24F-9091-4166-9DC1-3174BCB4B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D0E323E-2076-43A9-8481-F7BE4941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F0A9899-BB51-4C67-8741-16368364FF7A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7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2923" y="2561922"/>
            <a:ext cx="3469578" cy="23130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078E4F-7338-42DD-85AE-D4213D13F534}"/>
              </a:ext>
            </a:extLst>
          </p:cNvPr>
          <p:cNvSpPr txBox="1"/>
          <p:nvPr/>
        </p:nvSpPr>
        <p:spPr>
          <a:xfrm>
            <a:off x="4142501" y="2532025"/>
            <a:ext cx="4542881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____________ avec quoi ? 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 syllabes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syllabes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des syllabes avec les lettres f et v. </a:t>
            </a:r>
          </a:p>
        </p:txBody>
      </p:sp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B79F80A6-92E7-243E-7A31-232301D14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184FA88-9BB8-8063-151D-55920B36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B5CF5E-92B8-8694-30FD-E77518C7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avec les sons « f » et « v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1822621" y="2185981"/>
            <a:ext cx="549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</a:t>
            </a:r>
            <a:r>
              <a:rPr kumimoji="0" lang="pt-BR" sz="12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  </a:t>
            </a:r>
            <a:r>
              <a:rPr kumimoji="0" lang="pt-BR" sz="12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0" dirty="0">
                <a:ln w="0"/>
                <a:solidFill>
                  <a:srgbClr val="44546A"/>
                </a:solidFill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V   v</a:t>
            </a:r>
            <a:endParaRPr kumimoji="0" lang="pt-BR" sz="120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SemiBold" pitchFamily="2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28103C-0D37-433C-BE6D-E34002E6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2396283" y="2044725"/>
            <a:ext cx="4351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868F13-8D8A-47AF-9099-F829D3F1B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24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f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1D9347-96B4-450B-A9E8-3CA6A72F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5" name="Lecture_comb_N1">
            <a:hlinkClick r:id="" action="ppaction://media"/>
            <a:extLst>
              <a:ext uri="{FF2B5EF4-FFF2-40B4-BE49-F238E27FC236}">
                <a16:creationId xmlns:a16="http://schemas.microsoft.com/office/drawing/2014/main" id="{22516FEC-C369-4285-ADBB-62A364EED9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000" y="1975468"/>
            <a:ext cx="7915132" cy="4315055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471871" y="2538196"/>
            <a:ext cx="6355614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a    &gt;  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CFC0E3-A685-4945-B075-05D928F3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027659" y="2494128"/>
            <a:ext cx="7088682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o    &gt;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15D212-7EE1-4CF2-B566-A67991E8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64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036041" y="2494128"/>
            <a:ext cx="7071917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u    &gt; 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0F0C03-BC1A-4D37-8F07-DB53842A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38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579142" y="2334384"/>
            <a:ext cx="5985715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i     &gt;  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8415C1-374D-455A-B801-F21FEABF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63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482494" y="2494128"/>
            <a:ext cx="6179012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e    &gt;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4A090B-4034-4260-B533-2C06A785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14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576197" y="2433535"/>
            <a:ext cx="5991606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é    &gt;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4966B1-E2C8-49C9-BC83-89315E37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91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245298" y="2494128"/>
            <a:ext cx="665340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ou  &gt;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  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4966B1-E2C8-49C9-BC83-89315E37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32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4B301-A87D-0986-80F8-A424338F3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0F467-0662-F626-63FC-78786829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B5AD6-B294-2F60-2070-20E069A4EAB2}"/>
              </a:ext>
            </a:extLst>
          </p:cNvPr>
          <p:cNvSpPr/>
          <p:nvPr/>
        </p:nvSpPr>
        <p:spPr>
          <a:xfrm>
            <a:off x="923933" y="2283962"/>
            <a:ext cx="729613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 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         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9A1C89-CF2E-E060-56BE-547C5FC98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lire des syllabes avec le son « v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1822621" y="2185981"/>
            <a:ext cx="54987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800" dirty="0">
                <a:ln w="0"/>
                <a:solidFill>
                  <a:srgbClr val="44546A"/>
                </a:solidFill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V   v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SemiBold" pitchFamily="2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28103C-0D37-433C-BE6D-E34002E6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2396283" y="2044725"/>
            <a:ext cx="4351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V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868F13-8D8A-47AF-9099-F829D3F1B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25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v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1D9347-96B4-450B-A9E8-3CA6A72F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35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993A8243">
            <a:hlinkClick r:id="" action="ppaction://media"/>
            <a:extLst>
              <a:ext uri="{FF2B5EF4-FFF2-40B4-BE49-F238E27FC236}">
                <a16:creationId xmlns:a16="http://schemas.microsoft.com/office/drawing/2014/main" id="{1EEBA17D-EEE1-4A33-B3FE-C68343E9D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395" y="1913640"/>
            <a:ext cx="7671209" cy="4315055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BD477E7E">
            <a:hlinkClick r:id="" action="ppaction://media"/>
            <a:extLst>
              <a:ext uri="{FF2B5EF4-FFF2-40B4-BE49-F238E27FC236}">
                <a16:creationId xmlns:a16="http://schemas.microsoft.com/office/drawing/2014/main" id="{9EB3C50F-4660-4CAC-B114-D9A16846C3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697" y="2104106"/>
            <a:ext cx="7332603" cy="41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471871" y="2538196"/>
            <a:ext cx="6355614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a    &gt;  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CFC0E3-A685-4945-B075-05D928F3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6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027659" y="2494128"/>
            <a:ext cx="7088682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o    &gt; 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15D212-7EE1-4CF2-B566-A67991E8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31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37297D5-5345-4E72-8E34-1F16E87CF75C}"/>
              </a:ext>
            </a:extLst>
          </p:cNvPr>
          <p:cNvGrpSpPr/>
          <p:nvPr/>
        </p:nvGrpSpPr>
        <p:grpSpPr>
          <a:xfrm>
            <a:off x="242047" y="2599764"/>
            <a:ext cx="2878218" cy="2820827"/>
            <a:chOff x="2734844" y="218618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A3477CA-10FF-4192-B2EC-3502D8F9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4" y="218618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694A5E0-244B-4EBF-B35F-73A21D569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912" y="218618"/>
              <a:ext cx="4471068" cy="6858000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5CB22D6-E503-49A5-9EFE-5B9416475EB5}"/>
              </a:ext>
            </a:extLst>
          </p:cNvPr>
          <p:cNvGrpSpPr/>
          <p:nvPr/>
        </p:nvGrpSpPr>
        <p:grpSpPr>
          <a:xfrm>
            <a:off x="3015667" y="2599764"/>
            <a:ext cx="2878218" cy="2820827"/>
            <a:chOff x="-2466491" y="2287642"/>
            <a:chExt cx="8873838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3722E1F-8AA2-4FDA-88E9-9F25DA459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66491" y="228764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5846466-3B0D-4F56-AE8A-5E76B664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279" y="2287642"/>
              <a:ext cx="4471068" cy="685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5BCE65-B735-43D7-B78B-8C3613DD951A}"/>
              </a:ext>
            </a:extLst>
          </p:cNvPr>
          <p:cNvGrpSpPr/>
          <p:nvPr/>
        </p:nvGrpSpPr>
        <p:grpSpPr>
          <a:xfrm>
            <a:off x="5893885" y="2599764"/>
            <a:ext cx="2878218" cy="2820827"/>
            <a:chOff x="2704019" y="-142985"/>
            <a:chExt cx="8822936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D5A5F17-27B3-4A70-B163-2203E6D24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019" y="-142985"/>
              <a:ext cx="4471068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4ABCD04-633E-4A80-B9F0-E1A4B7EC1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887" y="-84714"/>
              <a:ext cx="4471068" cy="6741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76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036041" y="2494128"/>
            <a:ext cx="7071917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u    &gt; 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0F0C03-BC1A-4D37-8F07-DB53842A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72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579142" y="2334384"/>
            <a:ext cx="5985715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i     &gt;  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8415C1-374D-455A-B801-F21FEABF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84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482494" y="2494128"/>
            <a:ext cx="6179012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e    &gt;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4A090B-4034-4260-B533-2C06A785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51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576197" y="2433535"/>
            <a:ext cx="5991606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é    &gt;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  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4966B1-E2C8-49C9-BC83-89315E37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09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245298" y="2494128"/>
            <a:ext cx="665340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ou  &gt;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4966B1-E2C8-49C9-BC83-89315E37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96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923933" y="2283962"/>
            <a:ext cx="729613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 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         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E0B382-6458-480D-9750-D657DE5C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C7DA5B3-320C-4865-91EB-D8E31FCAAC66}"/>
              </a:ext>
            </a:extLst>
          </p:cNvPr>
          <p:cNvGrpSpPr/>
          <p:nvPr/>
        </p:nvGrpSpPr>
        <p:grpSpPr>
          <a:xfrm>
            <a:off x="1256997" y="1893645"/>
            <a:ext cx="6355976" cy="4419600"/>
            <a:chOff x="3257714" y="2196352"/>
            <a:chExt cx="2908737" cy="282082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65EE87B-18C1-49DC-A110-7345CA8C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714" y="2196353"/>
              <a:ext cx="1450185" cy="282082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43E2F4-C14F-4AB0-86E7-979F555EF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899" y="2196352"/>
              <a:ext cx="1458552" cy="2820827"/>
            </a:xfrm>
            <a:prstGeom prst="rect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333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aux pages 108 et 109. Avec votre voisin, vous allez faire les activités 3.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3A24742-00A0-4A47-911A-65D85A044611}"/>
              </a:ext>
            </a:extLst>
          </p:cNvPr>
          <p:cNvSpPr/>
          <p:nvPr/>
        </p:nvSpPr>
        <p:spPr>
          <a:xfrm>
            <a:off x="1443317" y="3743071"/>
            <a:ext cx="5477435" cy="9902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0FC17B-C118-4BB3-8D5C-A722F8345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A5A271B-4903-4F44-83B4-DF3A06B556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59"/>
          <a:stretch>
            <a:fillRect/>
          </a:stretch>
        </p:blipFill>
        <p:spPr>
          <a:xfrm>
            <a:off x="5338825" y="2706156"/>
            <a:ext cx="2794359" cy="21429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FD3DE6-AB25-4C79-8BB0-C4440192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E6AF5D6-1DC1-4F21-B8CC-623D55F2E431}"/>
              </a:ext>
            </a:extLst>
          </p:cNvPr>
          <p:cNvGrpSpPr/>
          <p:nvPr/>
        </p:nvGrpSpPr>
        <p:grpSpPr>
          <a:xfrm>
            <a:off x="502024" y="2779057"/>
            <a:ext cx="4670611" cy="1828801"/>
            <a:chOff x="502024" y="2779057"/>
            <a:chExt cx="4670611" cy="182880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600A4DB-2B9A-4C7B-81B6-6BFBD7B2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9" t="42752" r="21415" b="35248"/>
            <a:stretch/>
          </p:blipFill>
          <p:spPr>
            <a:xfrm>
              <a:off x="502024" y="2779059"/>
              <a:ext cx="2335305" cy="182879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48A8AEF-D1E7-4B81-8301-DBD14C50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1" t="42752" r="24532" b="35248"/>
            <a:stretch/>
          </p:blipFill>
          <p:spPr>
            <a:xfrm>
              <a:off x="2837329" y="2779057"/>
              <a:ext cx="2335306" cy="1828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9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F529A6-1347-FB72-5BFD-8EC52130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5046063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syllabes.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de syllabes.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308899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238BBA-D138-755B-1A77-2E9D9A23D81F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F26A5-CBE3-A661-8F3C-8CF478B397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53">
            <a:extLst>
              <a:ext uri="{FF2B5EF4-FFF2-40B4-BE49-F238E27FC236}">
                <a16:creationId xmlns:a16="http://schemas.microsoft.com/office/drawing/2014/main" id="{A0D9B483-3558-FA52-16BB-E39D33E373BD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2404"/>
            <a:ext cx="540000" cy="54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AA7A477-A2B7-ADC2-7A0A-5E1DF9F5D0C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0C76CD-B1C9-606E-1246-9536536016F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F1AC3D-5B94-8695-9183-F6DEDD91D30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C0022FD-C4D6-219E-0D3F-9BA5ACBA65D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CA4F8F1-79CC-39F6-DDC1-62CAEBB8FC57}"/>
              </a:ext>
            </a:extLst>
          </p:cNvPr>
          <p:cNvSpPr txBox="1"/>
          <p:nvPr/>
        </p:nvSpPr>
        <p:spPr>
          <a:xfrm>
            <a:off x="2305735" y="5178813"/>
            <a:ext cx="139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Écriture 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18" y="756000"/>
            <a:ext cx="6872882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l’écriture. </a:t>
            </a:r>
          </a:p>
        </p:txBody>
      </p:sp>
      <p:sp>
        <p:nvSpPr>
          <p:cNvPr id="9" name="AutoShape 2" descr="Image générée">
            <a:extLst>
              <a:ext uri="{FF2B5EF4-FFF2-40B4-BE49-F238E27FC236}">
                <a16:creationId xmlns:a16="http://schemas.microsoft.com/office/drawing/2014/main" id="{05B5DE3C-90D7-7064-B314-3869E4D1FD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731A13A-F831-DDB5-A255-292E62BC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8CF04A-FDC4-34DA-05A3-B72CD610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698708" y="221131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– Lettre F - f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Écriture - Lettre F - f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V - v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V - v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– Lettres : F – f /  V - v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– Lettres : F – f / V - v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– Lettres : F – f /  V - v</a:t>
            </a:r>
          </a:p>
          <a:p>
            <a:r>
              <a:rPr lang="fr-FR" dirty="0"/>
              <a:t>Écriture – Lettres : F – f / V - v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1935918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267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écrire la syllabe « fa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EFDE4C7-B2BC-4EB0-8627-EEEE3294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8DC2F7-040E-4F1D-8DA6-0CCE104B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3" y="1945129"/>
            <a:ext cx="3869267" cy="386926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98DB0CF-085D-4557-B009-8F37AF2700BF}"/>
              </a:ext>
            </a:extLst>
          </p:cNvPr>
          <p:cNvGrpSpPr/>
          <p:nvPr/>
        </p:nvGrpSpPr>
        <p:grpSpPr>
          <a:xfrm>
            <a:off x="4572000" y="2073898"/>
            <a:ext cx="3382645" cy="2915788"/>
            <a:chOff x="1783244" y="2205318"/>
            <a:chExt cx="3382645" cy="3331121"/>
          </a:xfrm>
        </p:grpSpPr>
        <p:pic>
          <p:nvPicPr>
            <p:cNvPr id="7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E198C23D-B25D-4355-AEC2-D7662ADAE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54610" b="48323"/>
            <a:stretch/>
          </p:blipFill>
          <p:spPr bwMode="auto">
            <a:xfrm>
              <a:off x="1783244" y="2205318"/>
              <a:ext cx="3382645" cy="3331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1E39A0-CDDE-4025-A55C-CC996958507B}"/>
                </a:ext>
              </a:extLst>
            </p:cNvPr>
            <p:cNvSpPr/>
            <p:nvPr/>
          </p:nvSpPr>
          <p:spPr>
            <a:xfrm>
              <a:off x="2371953" y="2915351"/>
              <a:ext cx="1183337" cy="21360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f</a:t>
              </a:r>
              <a:r>
                <a:rPr kumimoji="0" lang="fr-FR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ambria" panose="02040503050406030204" pitchFamily="18" charset="0"/>
                  <a:cs typeface="Aharoni" panose="02010803020104030203" pitchFamily="2" charset="-79"/>
                </a:rPr>
                <a:t>a</a:t>
              </a:r>
              <a:endParaRPr kumimoji="0" lang="fr-FR" sz="115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6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DAD2C4-0027-4E9E-921B-5FA050223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fa.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4DC002-8901-3D30-17B2-B7450EA5D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44EBECD-F84B-49B9-A57C-DE181EAA3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790334" y="211160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D59C47-5E33-4D7B-8E0C-59FB83D95A23}"/>
              </a:ext>
            </a:extLst>
          </p:cNvPr>
          <p:cNvSpPr/>
          <p:nvPr/>
        </p:nvSpPr>
        <p:spPr>
          <a:xfrm>
            <a:off x="3379043" y="2733110"/>
            <a:ext cx="1162498" cy="1869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8800" b="1" dirty="0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f</a:t>
            </a:r>
            <a:r>
              <a:rPr lang="fr-FR" sz="7200" b="1" dirty="0">
                <a:solidFill>
                  <a:srgbClr val="565F88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a</a:t>
            </a:r>
            <a:endParaRPr lang="fr-FR" sz="11500" b="1" dirty="0">
              <a:solidFill>
                <a:srgbClr val="565F88"/>
              </a:solidFill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4561A-8ABE-64FD-5FF5-533E4ED7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1BDC993-CD21-8787-AA67-7F3EE68A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B94D98-195C-4EE4-A21E-0010B6CD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981F134-8085-4835-AC46-EC3DDB651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790334" y="211160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B9226E-B086-43DD-8714-08673FE5BA46}"/>
              </a:ext>
            </a:extLst>
          </p:cNvPr>
          <p:cNvSpPr/>
          <p:nvPr/>
        </p:nvSpPr>
        <p:spPr>
          <a:xfrm>
            <a:off x="3379043" y="2733110"/>
            <a:ext cx="1162498" cy="1869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8800" b="1" dirty="0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f</a:t>
            </a:r>
            <a:r>
              <a:rPr lang="fr-FR" sz="7200" b="1" dirty="0">
                <a:solidFill>
                  <a:srgbClr val="565F88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a</a:t>
            </a:r>
            <a:endParaRPr lang="fr-FR" sz="11500" b="1" dirty="0">
              <a:solidFill>
                <a:srgbClr val="565F88"/>
              </a:solidFill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819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fo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2259ED-AC5F-4675-BEB1-540F713C1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7E6884-C9BA-4DC7-9657-B7F64ADEA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7" y="1970835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5FC8A09-5BE0-43AF-B7CA-0885739CF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692448" y="2234155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4BAB2-03A9-4CF8-94D4-425D2EFCF726}"/>
              </a:ext>
            </a:extLst>
          </p:cNvPr>
          <p:cNvSpPr/>
          <p:nvPr/>
        </p:nvSpPr>
        <p:spPr>
          <a:xfrm>
            <a:off x="5281157" y="2855659"/>
            <a:ext cx="1162498" cy="1869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f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o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sur vos ardoises.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504D5CF-447F-4414-B8F2-B708EFAF8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65685" y="2168168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D49E55-D49D-49E7-88EB-B0B452A649B9}"/>
              </a:ext>
            </a:extLst>
          </p:cNvPr>
          <p:cNvSpPr/>
          <p:nvPr/>
        </p:nvSpPr>
        <p:spPr>
          <a:xfrm>
            <a:off x="3254394" y="2789672"/>
            <a:ext cx="1144865" cy="1869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8800" b="1" dirty="0" err="1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f</a:t>
            </a:r>
            <a:r>
              <a:rPr lang="fr-FR" sz="7200" b="1" dirty="0" err="1">
                <a:solidFill>
                  <a:srgbClr val="565F88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o</a:t>
            </a:r>
            <a:endParaRPr lang="fr-FR" sz="11500" b="1" dirty="0">
              <a:solidFill>
                <a:srgbClr val="565F88"/>
              </a:solidFill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A14C92-F8AB-4429-86E4-CC9830003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BD486B4-C8B7-4CA8-9BFB-0289555C7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65685" y="2168168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18A6C7-6516-4B71-9B4F-C85A2ECBB6E1}"/>
              </a:ext>
            </a:extLst>
          </p:cNvPr>
          <p:cNvSpPr/>
          <p:nvPr/>
        </p:nvSpPr>
        <p:spPr>
          <a:xfrm>
            <a:off x="3254394" y="2789672"/>
            <a:ext cx="1101584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fo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2D01-27D6-036A-3B26-89AC1662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545B502-4955-F700-FE2C-9FE538AC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106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vu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E429AA-1D2F-45F1-9D63-49C3C51A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B542412-B505-492C-97AC-F4A61E4D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C9750DD-EE99-4689-B70B-E6042CDD0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959721" y="2124635"/>
            <a:ext cx="3382645" cy="306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D2C2CE-6E44-402E-8A50-62BEA3C0722C}"/>
              </a:ext>
            </a:extLst>
          </p:cNvPr>
          <p:cNvSpPr/>
          <p:nvPr/>
        </p:nvSpPr>
        <p:spPr>
          <a:xfrm>
            <a:off x="5548430" y="2902793"/>
            <a:ext cx="1279517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vu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7BE79-1DEF-4EEC-1136-E72C2E2C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D4EF82E-4145-0F98-9E36-55EE2E13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vu sur vos ardoises.  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E01824-A9F8-3DB2-C1D0-75EFC1400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1C0A014-4E37-46AD-A61D-870E8F0DD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E423A-3416-4DA0-ADD2-46BC647294CB}"/>
              </a:ext>
            </a:extLst>
          </p:cNvPr>
          <p:cNvSpPr/>
          <p:nvPr/>
        </p:nvSpPr>
        <p:spPr>
          <a:xfrm>
            <a:off x="3285997" y="2912220"/>
            <a:ext cx="1279517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vu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31B00-7818-16B2-15B8-651FDA38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F981E52-E98C-0BF1-86CF-FCBF1F92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F4C445-18A5-47D7-B75A-E6523508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691880C-E1C6-4576-B9AE-DE37AA50F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2E37FC-C67B-4BC1-9674-6C0DB20A2CE3}"/>
              </a:ext>
            </a:extLst>
          </p:cNvPr>
          <p:cNvSpPr/>
          <p:nvPr/>
        </p:nvSpPr>
        <p:spPr>
          <a:xfrm>
            <a:off x="3285997" y="2912220"/>
            <a:ext cx="1279517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vu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syllabes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syllabes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2D01-27D6-036A-3B26-89AC1662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545B502-4955-F700-FE2C-9FE538AC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106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vi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E429AA-1D2F-45F1-9D63-49C3C51A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B542412-B505-492C-97AC-F4A61E4D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C9750DD-EE99-4689-B70B-E6042CDD0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959721" y="2281289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D2C2CE-6E44-402E-8A50-62BEA3C0722C}"/>
              </a:ext>
            </a:extLst>
          </p:cNvPr>
          <p:cNvSpPr/>
          <p:nvPr/>
        </p:nvSpPr>
        <p:spPr>
          <a:xfrm>
            <a:off x="5548430" y="2902793"/>
            <a:ext cx="942887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vi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7BE79-1DEF-4EEC-1136-E72C2E2C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D4EF82E-4145-0F98-9E36-55EE2E13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vi sur vos ardoises.  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E01824-A9F8-3DB2-C1D0-75EFC1400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1C0A014-4E37-46AD-A61D-870E8F0DD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E423A-3416-4DA0-ADD2-46BC647294CB}"/>
              </a:ext>
            </a:extLst>
          </p:cNvPr>
          <p:cNvSpPr/>
          <p:nvPr/>
        </p:nvSpPr>
        <p:spPr>
          <a:xfrm>
            <a:off x="3285997" y="2912220"/>
            <a:ext cx="942887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vi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31B00-7818-16B2-15B8-651FDA38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F981E52-E98C-0BF1-86CF-FCBF1F92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F4C445-18A5-47D7-B75A-E6523508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691880C-E1C6-4576-B9AE-DE37AA50F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2E37FC-C67B-4BC1-9674-6C0DB20A2CE3}"/>
              </a:ext>
            </a:extLst>
          </p:cNvPr>
          <p:cNvSpPr/>
          <p:nvPr/>
        </p:nvSpPr>
        <p:spPr>
          <a:xfrm>
            <a:off x="3285997" y="2912220"/>
            <a:ext cx="942887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vi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2CC3696-5B44-4E8C-8190-F41D5073A371}"/>
              </a:ext>
            </a:extLst>
          </p:cNvPr>
          <p:cNvGrpSpPr/>
          <p:nvPr/>
        </p:nvGrpSpPr>
        <p:grpSpPr>
          <a:xfrm>
            <a:off x="1380565" y="1921761"/>
            <a:ext cx="6382870" cy="4664574"/>
            <a:chOff x="2997485" y="2193426"/>
            <a:chExt cx="2908737" cy="282082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94E48EF-4EC0-4137-A402-98DBD796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485" y="2193426"/>
              <a:ext cx="1450185" cy="282082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B1DE2FA-55B3-479E-8D68-31FCB5BAE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70" y="2193426"/>
              <a:ext cx="1458552" cy="2772891"/>
            </a:xfrm>
            <a:prstGeom prst="rect">
              <a:avLst/>
            </a:prstGeom>
          </p:spPr>
        </p:pic>
      </p:grpSp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82647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Prenez vos livrets aux pages 110 et 111. Vous allez faire les activités 2.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65F208B-6A31-4A3E-B220-70C0CA23AC33}"/>
              </a:ext>
            </a:extLst>
          </p:cNvPr>
          <p:cNvSpPr/>
          <p:nvPr/>
        </p:nvSpPr>
        <p:spPr>
          <a:xfrm>
            <a:off x="1611610" y="3429000"/>
            <a:ext cx="5847025" cy="8740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C93478-DCCC-4620-A9E5-03D54A5A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0C21539-A535-48D5-B1E1-5E9E20351F63}"/>
              </a:ext>
            </a:extLst>
          </p:cNvPr>
          <p:cNvGrpSpPr/>
          <p:nvPr/>
        </p:nvGrpSpPr>
        <p:grpSpPr>
          <a:xfrm>
            <a:off x="502031" y="2552949"/>
            <a:ext cx="5023519" cy="2662753"/>
            <a:chOff x="502031" y="2552949"/>
            <a:chExt cx="5023519" cy="266275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EFBC549-C441-443B-968D-196EE2E7A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6909"/>
            <a:stretch/>
          </p:blipFill>
          <p:spPr>
            <a:xfrm>
              <a:off x="502031" y="3862031"/>
              <a:ext cx="4949851" cy="1353671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7EBA81E-3456-43E4-AE1E-8BDD86B00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959" y="2552949"/>
              <a:ext cx="5005591" cy="1497053"/>
            </a:xfrm>
            <a:prstGeom prst="rect">
              <a:avLst/>
            </a:prstGeom>
          </p:spPr>
        </p:pic>
      </p:grpSp>
      <p:sp>
        <p:nvSpPr>
          <p:cNvPr id="13" name="Titre 5">
            <a:extLst>
              <a:ext uri="{FF2B5EF4-FFF2-40B4-BE49-F238E27FC236}">
                <a16:creationId xmlns:a16="http://schemas.microsoft.com/office/drawing/2014/main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593388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les syllabes comme dans les exemples. Je vais circuler entre les rangs pour vous aider.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81A1B7B-BC5F-F1A9-2BC0-1ED738363BEF}"/>
              </a:ext>
            </a:extLst>
          </p:cNvPr>
          <p:cNvSpPr/>
          <p:nvPr/>
        </p:nvSpPr>
        <p:spPr>
          <a:xfrm>
            <a:off x="331694" y="2366682"/>
            <a:ext cx="5351929" cy="292249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23723B4-E44C-49F9-B923-593100B14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3F7141-0B92-44F4-8947-81FF7E255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035" y="2552949"/>
            <a:ext cx="2346353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FCD509C-A268-4B54-A76F-F89940BE64B1}"/>
              </a:ext>
            </a:extLst>
          </p:cNvPr>
          <p:cNvGrpSpPr/>
          <p:nvPr/>
        </p:nvGrpSpPr>
        <p:grpSpPr>
          <a:xfrm>
            <a:off x="3246243" y="2098517"/>
            <a:ext cx="5172635" cy="4140918"/>
            <a:chOff x="2997485" y="2193426"/>
            <a:chExt cx="2908737" cy="282082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EFF1C1-D847-4B86-BBB4-34912709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485" y="2193426"/>
              <a:ext cx="1450185" cy="282082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56162D5-8A1D-4549-806C-C08BFC65A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70" y="2193426"/>
              <a:ext cx="1458552" cy="2772891"/>
            </a:xfrm>
            <a:prstGeom prst="rect">
              <a:avLst/>
            </a:prstGeom>
          </p:spPr>
        </p:pic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0" y="775249"/>
            <a:ext cx="676918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vous aller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recopier les syllabes dans vos cahiers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FDB5D373-26B0-9CFF-E996-A94E4C5F8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1569" y="1945129"/>
            <a:ext cx="2192756" cy="3898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D911BA-D534-CCCF-AC27-6E8650299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5FB09E5-B418-4DC0-A9C3-983C8600C521}"/>
              </a:ext>
            </a:extLst>
          </p:cNvPr>
          <p:cNvSpPr/>
          <p:nvPr/>
        </p:nvSpPr>
        <p:spPr>
          <a:xfrm>
            <a:off x="3474325" y="3429000"/>
            <a:ext cx="4929674" cy="80234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bientôt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5784" y="2002055"/>
            <a:ext cx="2345659" cy="374605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B9F8C9D1-5D45-1D73-64F1-35EF3B2A2E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935"/>
          <a:stretch>
            <a:fillRect/>
          </a:stretch>
        </p:blipFill>
        <p:spPr>
          <a:xfrm>
            <a:off x="2469660" y="2079057"/>
            <a:ext cx="2063840" cy="3561347"/>
          </a:xfrm>
          <a:prstGeom prst="rect">
            <a:avLst/>
          </a:prstGeom>
        </p:spPr>
      </p:pic>
      <p:pic>
        <p:nvPicPr>
          <p:cNvPr id="3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A621FD-8116-A62D-FE27-BD2461475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62801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01" y="756000"/>
            <a:ext cx="72053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5BCB6A2D">
            <a:hlinkClick r:id="" action="ppaction://media"/>
            <a:extLst>
              <a:ext uri="{FF2B5EF4-FFF2-40B4-BE49-F238E27FC236}">
                <a16:creationId xmlns:a16="http://schemas.microsoft.com/office/drawing/2014/main" id="{C3BCEAD7-2F52-4E22-8B3D-4CF1739D1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252" y="2438400"/>
            <a:ext cx="7882644" cy="36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55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B63561-6816-4BE5-A827-0756B25BEE48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9581</TotalTime>
  <Words>1101</Words>
  <PresentationFormat>Affichage à l'écran (4:3)</PresentationFormat>
  <Paragraphs>177</Paragraphs>
  <Slides>66</Slides>
  <Notes>2</Notes>
  <HiddenSlides>0</HiddenSlides>
  <MMClips>10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66</vt:i4>
      </vt:variant>
    </vt:vector>
  </HeadingPairs>
  <TitlesOfParts>
    <vt:vector size="86" baseType="lpstr">
      <vt:lpstr>Aptos Display</vt:lpstr>
      <vt:lpstr>Calibri</vt:lpstr>
      <vt:lpstr>Dosis ExtraBold</vt:lpstr>
      <vt:lpstr>Wingdings</vt:lpstr>
      <vt:lpstr>Bahnschrift SemiBold SemiConden</vt:lpstr>
      <vt:lpstr>Dosis</vt:lpstr>
      <vt:lpstr>Dosis Medium</vt:lpstr>
      <vt:lpstr>Aptos</vt:lpstr>
      <vt:lpstr>Dosis SemiBold</vt:lpstr>
      <vt:lpstr>Arial</vt:lpstr>
      <vt:lpstr>Century Gothic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1_Env-Enseignant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français. Majd et Nada vont nous aider. Soyez attentifs.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On continue à répéter ensemble le dialogue.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faire de la lecture. On va apprendre à lire des syllabes avec les lettres f et v. </vt:lpstr>
      <vt:lpstr>Aujourd’hui, nous allons apprendre à lire des syllabes avec les sons « f » et « v ». </vt:lpstr>
      <vt:lpstr>C’est quelle lettre ? </vt:lpstr>
      <vt:lpstr>C’est quelle lettre ? </vt:lpstr>
      <vt:lpstr>Lecture de la vidéo.</vt:lpstr>
      <vt:lpstr>Qui veut lire ? </vt:lpstr>
      <vt:lpstr>Qui veut lire ? </vt:lpstr>
      <vt:lpstr>Qui veut lire ? </vt:lpstr>
      <vt:lpstr>Qui veut lire ?</vt:lpstr>
      <vt:lpstr>Qui veut lire ? </vt:lpstr>
      <vt:lpstr>Qui veut lire ? </vt:lpstr>
      <vt:lpstr>Qui veut lire ? </vt:lpstr>
      <vt:lpstr>Répétons ensemble. </vt:lpstr>
      <vt:lpstr>Maintenant, nous allons apprendre à lire des syllabes avec le son « v ». </vt:lpstr>
      <vt:lpstr>C’est quelle lettre ? </vt:lpstr>
      <vt:lpstr>C’est quelle lettre ? </vt:lpstr>
      <vt:lpstr>Lecture de la vidéo.</vt:lpstr>
      <vt:lpstr>Qui veut lire ? </vt:lpstr>
      <vt:lpstr>Qui veut lire ? </vt:lpstr>
      <vt:lpstr>Qui veut lire ? </vt:lpstr>
      <vt:lpstr>Qui veut lire ?</vt:lpstr>
      <vt:lpstr>Qui veut lire ? </vt:lpstr>
      <vt:lpstr>Qui veut lire ? </vt:lpstr>
      <vt:lpstr>Qui veut lire ? </vt:lpstr>
      <vt:lpstr>Répétons ensemble. </vt:lpstr>
      <vt:lpstr>Prenez vos livrets aux pages 108 et 109. Avec votre voisin, vous allez faire les activités 3.</vt:lpstr>
      <vt:lpstr>Maintenant, vous allez lire à votre voisin. À tour de rôle. </vt:lpstr>
      <vt:lpstr>Plan de la séance 3</vt:lpstr>
      <vt:lpstr>Maintenant, nous allons faire de l’écriture. </vt:lpstr>
      <vt:lpstr>Je vais écrire la syllabe « fa » sur le tableau. Regardez comment je fais.</vt:lpstr>
      <vt:lpstr>Prenez vos ardoises. </vt:lpstr>
      <vt:lpstr>Écrivez fa. </vt:lpstr>
      <vt:lpstr>Levez les ardoises. Je vais vérifier votre écriture. </vt:lpstr>
      <vt:lpstr>Maintenant, je vais écrire la syllabe « fo » sur le tableau. Regardez comment je fais.</vt:lpstr>
      <vt:lpstr>Écrivez fo sur vos ardoises.  </vt:lpstr>
      <vt:lpstr>Levez les ardoises. Je vais vérifier votre écriture. </vt:lpstr>
      <vt:lpstr>Maintenant, je vais écrire la syllabe « vu » sur le tableau. Regardez comment je fais.</vt:lpstr>
      <vt:lpstr>Écrivez vu sur vos ardoises.    </vt:lpstr>
      <vt:lpstr>Levez les ardoises. Je vais vérifier votre écriture. </vt:lpstr>
      <vt:lpstr>Maintenant, je vais écrire la syllabe « vi » sur le tableau. Regardez comment je fais.</vt:lpstr>
      <vt:lpstr>Écrivez vi sur vos ardoises.    </vt:lpstr>
      <vt:lpstr>Levez les ardoises. Je vais vérifier votre écriture. </vt:lpstr>
      <vt:lpstr>Présentation PowerPoint</vt:lpstr>
      <vt:lpstr>Présentation PowerPoint</vt:lpstr>
      <vt:lpstr>À la maison, vous aller recopier les syllabes dans vos cahiers. 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2026-05-12T21:19:57Z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