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7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8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6" r:id="rId9"/>
    <p:sldMasterId id="2147483770" r:id="rId10"/>
    <p:sldMasterId id="2147483781" r:id="rId11"/>
    <p:sldMasterId id="2147483793" r:id="rId12"/>
  </p:sldMasterIdLst>
  <p:notesMasterIdLst>
    <p:notesMasterId r:id="rId79"/>
  </p:notesMasterIdLst>
  <p:sldIdLst>
    <p:sldId id="1043" r:id="rId13"/>
    <p:sldId id="1029" r:id="rId14"/>
    <p:sldId id="1030" r:id="rId15"/>
    <p:sldId id="1140" r:id="rId16"/>
    <p:sldId id="1053" r:id="rId17"/>
    <p:sldId id="799" r:id="rId18"/>
    <p:sldId id="841" r:id="rId19"/>
    <p:sldId id="779" r:id="rId20"/>
    <p:sldId id="1098" r:id="rId21"/>
    <p:sldId id="845" r:id="rId22"/>
    <p:sldId id="1141" r:id="rId23"/>
    <p:sldId id="1034" r:id="rId24"/>
    <p:sldId id="1054" r:id="rId25"/>
    <p:sldId id="1142" r:id="rId26"/>
    <p:sldId id="1035" r:id="rId27"/>
    <p:sldId id="1095" r:id="rId28"/>
    <p:sldId id="1093" r:id="rId29"/>
    <p:sldId id="1096" r:id="rId30"/>
    <p:sldId id="955" r:id="rId31"/>
    <p:sldId id="800" r:id="rId32"/>
    <p:sldId id="814" r:id="rId33"/>
    <p:sldId id="849" r:id="rId34"/>
    <p:sldId id="1055" r:id="rId35"/>
    <p:sldId id="1078" r:id="rId36"/>
    <p:sldId id="680" r:id="rId37"/>
    <p:sldId id="1056" r:id="rId38"/>
    <p:sldId id="1080" r:id="rId39"/>
    <p:sldId id="1081" r:id="rId40"/>
    <p:sldId id="1079" r:id="rId41"/>
    <p:sldId id="1061" r:id="rId42"/>
    <p:sldId id="1060" r:id="rId43"/>
    <p:sldId id="1104" r:id="rId44"/>
    <p:sldId id="1162" r:id="rId45"/>
    <p:sldId id="1155" r:id="rId46"/>
    <p:sldId id="1144" r:id="rId47"/>
    <p:sldId id="1145" r:id="rId48"/>
    <p:sldId id="1146" r:id="rId49"/>
    <p:sldId id="1147" r:id="rId50"/>
    <p:sldId id="1148" r:id="rId51"/>
    <p:sldId id="1149" r:id="rId52"/>
    <p:sldId id="1150" r:id="rId53"/>
    <p:sldId id="1151" r:id="rId54"/>
    <p:sldId id="1152" r:id="rId55"/>
    <p:sldId id="1153" r:id="rId56"/>
    <p:sldId id="1154" r:id="rId57"/>
    <p:sldId id="1040" r:id="rId58"/>
    <p:sldId id="1082" r:id="rId59"/>
    <p:sldId id="805" r:id="rId60"/>
    <p:sldId id="653" r:id="rId61"/>
    <p:sldId id="1097" r:id="rId62"/>
    <p:sldId id="717" r:id="rId63"/>
    <p:sldId id="1041" r:id="rId64"/>
    <p:sldId id="1143" r:id="rId65"/>
    <p:sldId id="1099" r:id="rId66"/>
    <p:sldId id="1064" r:id="rId67"/>
    <p:sldId id="1065" r:id="rId68"/>
    <p:sldId id="1156" r:id="rId69"/>
    <p:sldId id="1157" r:id="rId70"/>
    <p:sldId id="1158" r:id="rId71"/>
    <p:sldId id="1159" r:id="rId72"/>
    <p:sldId id="1160" r:id="rId73"/>
    <p:sldId id="1161" r:id="rId74"/>
    <p:sldId id="1101" r:id="rId75"/>
    <p:sldId id="838" r:id="rId76"/>
    <p:sldId id="840" r:id="rId77"/>
    <p:sldId id="646" r:id="rId78"/>
  </p:sldIdLst>
  <p:sldSz cx="9144000" cy="6858000" type="screen4x3"/>
  <p:notesSz cx="6735763" cy="9866313"/>
  <p:embeddedFontLst>
    <p:embeddedFont>
      <p:font typeface="Bahnschrift SemiBold SemiConden" panose="020B0502040204020203" pitchFamily="34" charset="0"/>
      <p:bold r:id="rId80"/>
    </p:embeddedFont>
    <p:embeddedFont>
      <p:font typeface="Century Gothic" panose="020B0502020202020204" pitchFamily="34" charset="0"/>
      <p:regular r:id="rId81"/>
      <p:bold r:id="rId82"/>
      <p:italic r:id="rId83"/>
      <p:boldItalic r:id="rId84"/>
    </p:embeddedFont>
    <p:embeddedFont>
      <p:font typeface="Dosis" pitchFamily="2" charset="0"/>
      <p:regular r:id="rId85"/>
      <p:bold r:id="rId86"/>
    </p:embeddedFont>
    <p:embeddedFont>
      <p:font typeface="Dosis ExtraBold" pitchFamily="2" charset="0"/>
      <p:bold r:id="rId87"/>
    </p:embeddedFont>
    <p:embeddedFont>
      <p:font typeface="Dosis Medium" pitchFamily="2" charset="0"/>
      <p:regular r:id="rId88"/>
      <p:bold r:id="rId89"/>
    </p:embeddedFont>
    <p:embeddedFont>
      <p:font typeface="Dosis SemiBold" pitchFamily="2" charset="0"/>
      <p:regular r:id="rId90"/>
      <p:bold r:id="rId91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BE3F1"/>
    <a:srgbClr val="00ACA4"/>
    <a:srgbClr val="565F88"/>
    <a:srgbClr val="31859B"/>
    <a:srgbClr val="424D7B"/>
    <a:srgbClr val="FCFFFD"/>
    <a:srgbClr val="EAF8FE"/>
    <a:srgbClr val="E7E6E6"/>
    <a:srgbClr val="9EE0F4"/>
    <a:srgbClr val="F265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832" autoAdjust="0"/>
    <p:restoredTop sz="87607" autoAdjust="0"/>
  </p:normalViewPr>
  <p:slideViewPr>
    <p:cSldViewPr snapToGrid="0">
      <p:cViewPr varScale="1">
        <p:scale>
          <a:sx n="82" d="100"/>
          <a:sy n="82" d="100"/>
        </p:scale>
        <p:origin x="1142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4.xml"/><Relationship Id="rId21" Type="http://schemas.openxmlformats.org/officeDocument/2006/relationships/slide" Target="slides/slide9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63" Type="http://schemas.openxmlformats.org/officeDocument/2006/relationships/slide" Target="slides/slide51.xml"/><Relationship Id="rId68" Type="http://schemas.openxmlformats.org/officeDocument/2006/relationships/slide" Target="slides/slide56.xml"/><Relationship Id="rId84" Type="http://schemas.openxmlformats.org/officeDocument/2006/relationships/font" Target="fonts/font5.fntdata"/><Relationship Id="rId89" Type="http://schemas.openxmlformats.org/officeDocument/2006/relationships/font" Target="fonts/font10.fntdata"/><Relationship Id="rId16" Type="http://schemas.openxmlformats.org/officeDocument/2006/relationships/slide" Target="slides/slide4.xml"/><Relationship Id="rId11" Type="http://schemas.openxmlformats.org/officeDocument/2006/relationships/slideMaster" Target="slideMasters/slideMaster8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74" Type="http://schemas.openxmlformats.org/officeDocument/2006/relationships/slide" Target="slides/slide62.xml"/><Relationship Id="rId79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90" Type="http://schemas.openxmlformats.org/officeDocument/2006/relationships/font" Target="fonts/font11.fntdata"/><Relationship Id="rId95" Type="http://schemas.openxmlformats.org/officeDocument/2006/relationships/tableStyles" Target="tableStyles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64" Type="http://schemas.openxmlformats.org/officeDocument/2006/relationships/slide" Target="slides/slide52.xml"/><Relationship Id="rId69" Type="http://schemas.openxmlformats.org/officeDocument/2006/relationships/slide" Target="slides/slide57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9.xml"/><Relationship Id="rId72" Type="http://schemas.openxmlformats.org/officeDocument/2006/relationships/slide" Target="slides/slide60.xml"/><Relationship Id="rId80" Type="http://schemas.openxmlformats.org/officeDocument/2006/relationships/font" Target="fonts/font1.fntdata"/><Relationship Id="rId85" Type="http://schemas.openxmlformats.org/officeDocument/2006/relationships/font" Target="fonts/font6.fntdata"/><Relationship Id="rId93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slide" Target="slides/slide47.xml"/><Relationship Id="rId67" Type="http://schemas.openxmlformats.org/officeDocument/2006/relationships/slide" Target="slides/slide55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62" Type="http://schemas.openxmlformats.org/officeDocument/2006/relationships/slide" Target="slides/slide50.xml"/><Relationship Id="rId70" Type="http://schemas.openxmlformats.org/officeDocument/2006/relationships/slide" Target="slides/slide58.xml"/><Relationship Id="rId75" Type="http://schemas.openxmlformats.org/officeDocument/2006/relationships/slide" Target="slides/slide63.xml"/><Relationship Id="rId83" Type="http://schemas.openxmlformats.org/officeDocument/2006/relationships/font" Target="fonts/font4.fntdata"/><Relationship Id="rId88" Type="http://schemas.openxmlformats.org/officeDocument/2006/relationships/font" Target="fonts/font9.fntdata"/><Relationship Id="rId91" Type="http://schemas.openxmlformats.org/officeDocument/2006/relationships/font" Target="fonts/font12.fntdata"/><Relationship Id="rId9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73" Type="http://schemas.openxmlformats.org/officeDocument/2006/relationships/slide" Target="slides/slide61.xml"/><Relationship Id="rId78" Type="http://schemas.openxmlformats.org/officeDocument/2006/relationships/slide" Target="slides/slide66.xml"/><Relationship Id="rId81" Type="http://schemas.openxmlformats.org/officeDocument/2006/relationships/font" Target="fonts/font2.fntdata"/><Relationship Id="rId86" Type="http://schemas.openxmlformats.org/officeDocument/2006/relationships/font" Target="fonts/font7.fntdata"/><Relationship Id="rId9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39" Type="http://schemas.openxmlformats.org/officeDocument/2006/relationships/slide" Target="slides/slide27.xml"/><Relationship Id="rId34" Type="http://schemas.openxmlformats.org/officeDocument/2006/relationships/slide" Target="slides/slide22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76" Type="http://schemas.openxmlformats.org/officeDocument/2006/relationships/slide" Target="slides/slide64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9.xml"/><Relationship Id="rId92" Type="http://schemas.openxmlformats.org/officeDocument/2006/relationships/presProps" Target="presProps.xml"/><Relationship Id="rId2" Type="http://schemas.openxmlformats.org/officeDocument/2006/relationships/customXml" Target="../customXml/item2.xml"/><Relationship Id="rId29" Type="http://schemas.openxmlformats.org/officeDocument/2006/relationships/slide" Target="slides/slide17.xml"/><Relationship Id="rId24" Type="http://schemas.openxmlformats.org/officeDocument/2006/relationships/slide" Target="slides/slide12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66" Type="http://schemas.openxmlformats.org/officeDocument/2006/relationships/slide" Target="slides/slide54.xml"/><Relationship Id="rId87" Type="http://schemas.openxmlformats.org/officeDocument/2006/relationships/font" Target="fonts/font8.fntdata"/><Relationship Id="rId61" Type="http://schemas.openxmlformats.org/officeDocument/2006/relationships/slide" Target="slides/slide49.xml"/><Relationship Id="rId82" Type="http://schemas.openxmlformats.org/officeDocument/2006/relationships/font" Target="fonts/font3.fntdata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56" Type="http://schemas.openxmlformats.org/officeDocument/2006/relationships/slide" Target="slides/slide44.xml"/><Relationship Id="rId77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12/05/2026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470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2545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8240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3886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7983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1337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0219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4460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0569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8585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4976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7840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1991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2730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5451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8084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475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370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32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6650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357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3924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8379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0885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12/05/2026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8628743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12/05/2026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914333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12/05/2026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525684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12/05/2026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11684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12/05/2026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696897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12/05/2026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9925533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12/05/2026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378659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12/05/2026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997473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12/05/2026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26692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12/05/2026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4519770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12/05/2026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791421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4912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74229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70027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8254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89008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165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8757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7.jp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7.jpg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34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11.jp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7.jp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62.xml"/><Relationship Id="rId10" Type="http://schemas.openxmlformats.org/officeDocument/2006/relationships/image" Target="../media/image7.jpg"/><Relationship Id="rId4" Type="http://schemas.openxmlformats.org/officeDocument/2006/relationships/slideLayout" Target="../slideLayouts/slideLayout61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5" Type="http://schemas.openxmlformats.org/officeDocument/2006/relationships/slideLayout" Target="../slideLayouts/slideLayout81.xml"/><Relationship Id="rId4" Type="http://schemas.openxmlformats.org/officeDocument/2006/relationships/slideLayout" Target="../slideLayouts/slideLayout80.xml"/><Relationship Id="rId9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801" r:id="rId10"/>
    <p:sldLayoutId id="2147483802" r:id="rId11"/>
    <p:sldLayoutId id="2147483803" r:id="rId1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86040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418089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5E446E-CF94-41C8-8416-A422A7E8EBB5}" type="datetimeFigureOut">
              <a:rPr lang="fr-MA" smtClean="0"/>
              <a:t>12/05/2026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3089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106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0.gif"/><Relationship Id="rId5" Type="http://schemas.openxmlformats.org/officeDocument/2006/relationships/image" Target="../media/image44.pn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3" Type="http://schemas.microsoft.com/office/2007/relationships/media" Target="../media/media6.mp4"/><Relationship Id="rId7" Type="http://schemas.openxmlformats.org/officeDocument/2006/relationships/image" Target="../media/image44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9.png"/><Relationship Id="rId5" Type="http://schemas.openxmlformats.org/officeDocument/2006/relationships/slideLayout" Target="../slideLayouts/slideLayout24.xml"/><Relationship Id="rId4" Type="http://schemas.openxmlformats.org/officeDocument/2006/relationships/video" Target="../media/media6.mp4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microsoft.com/office/2007/relationships/hdphoto" Target="../media/hdphoto6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7.png"/><Relationship Id="rId5" Type="http://schemas.microsoft.com/office/2007/relationships/hdphoto" Target="../media/hdphoto5.wdp"/><Relationship Id="rId4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2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5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50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50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50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4.png"/><Relationship Id="rId4" Type="http://schemas.openxmlformats.org/officeDocument/2006/relationships/image" Target="../media/image4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42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25.png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microsoft.com/office/2007/relationships/media" Target="../media/media9.mp4"/><Relationship Id="rId7" Type="http://schemas.openxmlformats.org/officeDocument/2006/relationships/image" Target="../media/image25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44.xml"/><Relationship Id="rId4" Type="http://schemas.openxmlformats.org/officeDocument/2006/relationships/video" Target="../media/media9.mp4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46.xml"/><Relationship Id="rId4" Type="http://schemas.openxmlformats.org/officeDocument/2006/relationships/video" Target="../media/media2.mp4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3188DD0-DF23-4F9B-AD8D-4ACA88626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016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2DCCB-B05A-3DBF-6661-9F39A3388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D71EE1-67AE-DDA3-BDD1-3A249435E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On va écouter le dialogue une deuxième fois. Écoutez bien. </a:t>
            </a:r>
            <a:endParaRPr lang="fr-FR" dirty="0">
              <a:latin typeface="Dosis Medium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CB4B14-ADAC-F981-A1A7-941544B09CB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D7546A2-6A2F-6DC2-6760-96D5E09FC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EBD1AF4-DD06-E766-C7CC-79D0A30DFB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C7BCD1EA-5B1E-6A6E-C3F9-66B6F66D4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927" y="2136809"/>
            <a:ext cx="3104146" cy="3104146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89974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24">
            <a:extLst>
              <a:ext uri="{FF2B5EF4-FFF2-40B4-BE49-F238E27FC236}">
                <a16:creationId xmlns:a16="http://schemas.microsoft.com/office/drawing/2014/main" id="{3C9128EC-596A-5D55-F708-0BE0F251E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Lecture de la vidéo.</a:t>
            </a:r>
            <a:endParaRPr lang="fr-MA" i="1" dirty="0">
              <a:solidFill>
                <a:srgbClr val="FF0000"/>
              </a:solidFill>
              <a:latin typeface="Dosis Medium" pitchFamily="2" charset="0"/>
            </a:endParaRPr>
          </a:p>
        </p:txBody>
      </p:sp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/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428B486-A31A-452E-3C7D-B935E436ED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5BCB6A2D">
            <a:hlinkClick r:id="" action="ppaction://media"/>
            <a:extLst>
              <a:ext uri="{FF2B5EF4-FFF2-40B4-BE49-F238E27FC236}">
                <a16:creationId xmlns:a16="http://schemas.microsoft.com/office/drawing/2014/main" id="{C3BCEAD7-2F52-4E22-8B3D-4CF1739D127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5252" y="2438400"/>
            <a:ext cx="7882644" cy="36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43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655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Maintenant, on va répéter le dialogue ensemble.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Je vais lire chaque réplique et vous allez répéter après moi.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E2B7895E-1461-4CD3-8EE3-73E30E1865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0611" y="1632244"/>
            <a:ext cx="6839999" cy="495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7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continue à répéter ensemble le dialogue.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8270E842-C6A0-4CD3-88C3-DAB40B541D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836" y="2392810"/>
            <a:ext cx="7716327" cy="347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34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continue à répéter ensemble le dialogue.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E19A4DA9-0D1A-EE69-2CAF-C7126C9F6452}"/>
              </a:ext>
            </a:extLst>
          </p:cNvPr>
          <p:cNvGrpSpPr/>
          <p:nvPr/>
        </p:nvGrpSpPr>
        <p:grpSpPr>
          <a:xfrm>
            <a:off x="588836" y="1944758"/>
            <a:ext cx="8125959" cy="4124901"/>
            <a:chOff x="588836" y="1944758"/>
            <a:chExt cx="8125959" cy="4124901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12165241-7EA8-408B-879D-7AD0F9891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8836" y="1944758"/>
              <a:ext cx="8125959" cy="4124901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C0AF881-C0AE-4E11-0E0D-AE262B034835}"/>
                </a:ext>
              </a:extLst>
            </p:cNvPr>
            <p:cNvSpPr/>
            <p:nvPr/>
          </p:nvSpPr>
          <p:spPr>
            <a:xfrm>
              <a:off x="2693624" y="4258019"/>
              <a:ext cx="99152" cy="165253"/>
            </a:xfrm>
            <a:prstGeom prst="rect">
              <a:avLst/>
            </a:prstGeom>
            <a:solidFill>
              <a:srgbClr val="EBE3F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83265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4">
            <a:extLst>
              <a:ext uri="{FF2B5EF4-FFF2-40B4-BE49-F238E27FC236}">
                <a16:creationId xmlns:a16="http://schemas.microsoft.com/office/drawing/2014/main" id="{70164774-03F3-418B-57F7-4B560CF47D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276281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utoShape 2" descr="Image générée">
            <a:extLst>
              <a:ext uri="{FF2B5EF4-FFF2-40B4-BE49-F238E27FC236}">
                <a16:creationId xmlns:a16="http://schemas.microsoft.com/office/drawing/2014/main" id="{876B3385-7A26-22CD-1C22-0AE3F8E749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67618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CBFFA25-75E1-850C-695C-4E0218E43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jouer ce dialogue. On va le faire en 3 étapes. 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2BCA87-853C-06BF-F7AB-353127E73C50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F5C0805-7518-F74A-3402-995D61E741FA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4ADA36-CFCC-3F4A-8D00-4A2871191804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985EE4D-E13D-381C-4EF4-FBCF81FD0ABA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912AF2D-1E8F-437F-53F6-E42FBC0AE779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D923892-5F71-B9EE-2AE4-3CE7076BAE64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E512B1-87F1-1A65-1255-378BA46718B5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45E27493-3451-34CF-1067-E97C686867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C18AA11-F36F-F524-1C78-9DE2F0037E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1694B43D-875E-4198-B9C9-C7504E0092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983" y="2915211"/>
            <a:ext cx="4336755" cy="34706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033DCAF-790F-4BB7-8007-658D8E13422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868555" y="2092025"/>
            <a:ext cx="1383692" cy="122418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2B8C928-9195-4E34-A256-EF93CFD8365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5812492" y="2092026"/>
            <a:ext cx="1383692" cy="122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559B8-1412-5C86-3CF7-8D847DD98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4">
            <a:extLst>
              <a:ext uri="{FF2B5EF4-FFF2-40B4-BE49-F238E27FC236}">
                <a16:creationId xmlns:a16="http://schemas.microsoft.com/office/drawing/2014/main" id="{1BF20CDB-F92A-FC8F-7EFF-CB749D15B6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63416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utoShape 2" descr="Image générée">
            <a:extLst>
              <a:ext uri="{FF2B5EF4-FFF2-40B4-BE49-F238E27FC236}">
                <a16:creationId xmlns:a16="http://schemas.microsoft.com/office/drawing/2014/main" id="{1A4856DD-28E1-3E8D-1E06-00226C3FBB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54753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2C1A806-B3FF-0AB6-5250-D04ADDC0D351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227AB3D3-CE32-9E8D-B92E-E50E8F3595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7261446-C4C0-32A5-208E-D5ED92F249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5" name="Titre 8">
            <a:extLst>
              <a:ext uri="{FF2B5EF4-FFF2-40B4-BE49-F238E27FC236}">
                <a16:creationId xmlns:a16="http://schemas.microsoft.com/office/drawing/2014/main" id="{5B3469A4-4A57-A1D3-2C98-9B4CC88EE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1. Je vais vous expliquer la situation.  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BEAA426-6A2F-DE87-40A6-5A05B0C6FC8A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A22F44B-AEFA-F771-8411-5A245B859677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3838ECA-F305-205C-9746-0ACE9A693112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D39D383-7957-D3AA-F529-14D7A2296D90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40EF6708-615A-1DB5-D0C6-BE5EF5565242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49445CF-F532-6B4F-5A9E-65E01921B50E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D442DA45-ECA5-64BF-EF8D-30BA06464382}"/>
              </a:ext>
            </a:extLst>
          </p:cNvPr>
          <p:cNvSpPr txBox="1"/>
          <p:nvPr/>
        </p:nvSpPr>
        <p:spPr>
          <a:xfrm>
            <a:off x="1560395" y="2165639"/>
            <a:ext cx="5853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Les deux amis se rencontrent chez le médecin de l’école. Chacun pose à l’autre les questions suivantes :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F359D52-21CA-C7DC-90E5-2802F9DD7357}"/>
              </a:ext>
            </a:extLst>
          </p:cNvPr>
          <p:cNvSpPr txBox="1"/>
          <p:nvPr/>
        </p:nvSpPr>
        <p:spPr>
          <a:xfrm>
            <a:off x="4141982" y="3203463"/>
            <a:ext cx="4542881" cy="2342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Comment ça va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Qu’est-ce que tu fais le matin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aimes faire à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après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Tu _______ avec quoi ?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50C21E6-2E1E-4798-AE47-F3D91FE81C3F}"/>
              </a:ext>
            </a:extLst>
          </p:cNvPr>
          <p:cNvGrpSpPr/>
          <p:nvPr/>
        </p:nvGrpSpPr>
        <p:grpSpPr>
          <a:xfrm>
            <a:off x="781312" y="3059269"/>
            <a:ext cx="3276000" cy="2343600"/>
            <a:chOff x="1868555" y="2092025"/>
            <a:chExt cx="5327629" cy="4293827"/>
          </a:xfrm>
        </p:grpSpPr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39525828-8F44-4BFC-86D7-70332F8C80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7983" y="2915211"/>
              <a:ext cx="4336755" cy="347064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14A92A4C-53CB-4D34-8E1B-5D451FD3C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868555" y="2092025"/>
              <a:ext cx="1383692" cy="1224189"/>
            </a:xfrm>
            <a:prstGeom prst="rect">
              <a:avLst/>
            </a:prstGeom>
          </p:spPr>
        </p:pic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4681E8A6-AB8E-49E8-BBD8-7AC2BB29C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flipH="1">
              <a:off x="5812492" y="2092026"/>
              <a:ext cx="1383692" cy="12241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058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9E1DB-B39E-5CA1-69E8-76DFC53C3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4">
            <a:extLst>
              <a:ext uri="{FF2B5EF4-FFF2-40B4-BE49-F238E27FC236}">
                <a16:creationId xmlns:a16="http://schemas.microsoft.com/office/drawing/2014/main" id="{74301A54-E135-EE35-089E-D4AF9883C0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63416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34501382-7268-0A65-5383-AE1653682E8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59F40C8C-1951-513F-C6FA-92CD5E2356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6A14A93-5E16-2AC2-0BE4-3754A74333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9" name="Titre 8">
            <a:extLst>
              <a:ext uri="{FF2B5EF4-FFF2-40B4-BE49-F238E27FC236}">
                <a16:creationId xmlns:a16="http://schemas.microsoft.com/office/drawing/2014/main" id="{9DA65CFE-877A-7837-775B-987689F54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120924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2. Chacun réfléchit silencieusement à ce qu’il va dire dans le dialogue.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3AEBC696-CD67-66F7-CF14-3E2FAAF8CBFB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5CD0790-81B5-0D74-4BC3-13785760D29B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400C1542-F397-5F66-3076-572AB7D7A8E9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828A7943-AED7-C289-4277-0E7DCE5969E6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3E62121F-181C-1AC4-49F1-E88CDF4646F0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3F76E41A-55BC-42B4-7E91-627E42F604BA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CD14A84-7CF8-42DF-84E6-D03BC7B7E7ED}"/>
              </a:ext>
            </a:extLst>
          </p:cNvPr>
          <p:cNvSpPr txBox="1"/>
          <p:nvPr/>
        </p:nvSpPr>
        <p:spPr>
          <a:xfrm>
            <a:off x="4141982" y="3203463"/>
            <a:ext cx="4542881" cy="2342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Comment ça va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Qu’est-ce que tu fais le matin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aimes faire à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après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Tu __________ avec quoi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CB66C5B-378D-4E05-87AA-14EE3A1BF701}"/>
              </a:ext>
            </a:extLst>
          </p:cNvPr>
          <p:cNvGrpSpPr/>
          <p:nvPr/>
        </p:nvGrpSpPr>
        <p:grpSpPr>
          <a:xfrm>
            <a:off x="781312" y="3059269"/>
            <a:ext cx="3276000" cy="2343600"/>
            <a:chOff x="1868555" y="2092025"/>
            <a:chExt cx="5327629" cy="4293827"/>
          </a:xfrm>
        </p:grpSpPr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B3D4A972-773A-47E1-9FDC-1FE35E1CD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7983" y="2915211"/>
              <a:ext cx="4336755" cy="347064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A5788AF7-6E00-4418-920A-AE1AAAED90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868555" y="2092025"/>
              <a:ext cx="1383692" cy="1224189"/>
            </a:xfrm>
            <a:prstGeom prst="rect">
              <a:avLst/>
            </a:prstGeom>
          </p:spPr>
        </p:pic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BCD701ED-FEEC-4792-ABF7-6CABC5450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flipH="1">
              <a:off x="5812492" y="2092026"/>
              <a:ext cx="1383692" cy="1224189"/>
            </a:xfrm>
            <a:prstGeom prst="rect">
              <a:avLst/>
            </a:prstGeom>
          </p:spPr>
        </p:pic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EDF115D2-556C-4C1F-A61F-1A084C4C476F}"/>
              </a:ext>
            </a:extLst>
          </p:cNvPr>
          <p:cNvSpPr txBox="1"/>
          <p:nvPr/>
        </p:nvSpPr>
        <p:spPr>
          <a:xfrm>
            <a:off x="1560395" y="2165639"/>
            <a:ext cx="5853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Les deux amis se rencontrent chez le médecin de l’école. Chacun pose à l’autre les questions suivantes :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806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432ED-7FE2-A732-08E0-2B1F9820D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4">
            <a:extLst>
              <a:ext uri="{FF2B5EF4-FFF2-40B4-BE49-F238E27FC236}">
                <a16:creationId xmlns:a16="http://schemas.microsoft.com/office/drawing/2014/main" id="{7D5E9897-7EEA-B2ED-F5DE-F360C866CA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63416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utoShape 2" descr="Image générée">
            <a:extLst>
              <a:ext uri="{FF2B5EF4-FFF2-40B4-BE49-F238E27FC236}">
                <a16:creationId xmlns:a16="http://schemas.microsoft.com/office/drawing/2014/main" id="{804F7253-8E0C-DB38-91D8-501878BF0E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54753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F6FAF955-7EF4-C8BB-F753-C15A271F6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3. Maintenant, vous allez jouer le dialogue. Qui veut passer au tableau ? 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1531A9-3F60-7FBC-2395-87E2DF62C7B1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FB90071-1724-3083-0CCA-CE8ED9F0E602}"/>
              </a:ext>
            </a:extLst>
          </p:cNvPr>
          <p:cNvSpPr txBox="1"/>
          <p:nvPr/>
        </p:nvSpPr>
        <p:spPr>
          <a:xfrm>
            <a:off x="2371047" y="1637595"/>
            <a:ext cx="903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550DE099-2B50-B734-C09E-AEEF4D05102C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0E141B5-CDB6-843F-A8AC-A90FAEB22D22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DAE0955-3CF5-AC10-23FB-5507C01EE0A1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18980D-0521-0D85-C00E-7D933C9E9244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2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CEC34192-92C2-4476-95C4-23E94528B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44A7029B-CE3D-4881-837D-4F58CFC2277A}"/>
              </a:ext>
            </a:extLst>
          </p:cNvPr>
          <p:cNvSpPr txBox="1"/>
          <p:nvPr/>
        </p:nvSpPr>
        <p:spPr>
          <a:xfrm>
            <a:off x="4141982" y="3203463"/>
            <a:ext cx="4542881" cy="2342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Comment ça va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Qu’est-ce que tu fais le matin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aimes faire à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après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Tu ___________ avec quoi ? 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2C624EBA-32F3-4F43-A51B-CCA74C0DF0B9}"/>
              </a:ext>
            </a:extLst>
          </p:cNvPr>
          <p:cNvGrpSpPr/>
          <p:nvPr/>
        </p:nvGrpSpPr>
        <p:grpSpPr>
          <a:xfrm>
            <a:off x="781312" y="3059269"/>
            <a:ext cx="3276000" cy="2343600"/>
            <a:chOff x="1868555" y="2092025"/>
            <a:chExt cx="5327629" cy="4293827"/>
          </a:xfrm>
        </p:grpSpPr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087EC005-C02F-4731-AD9E-D1046ED0D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7983" y="2915211"/>
              <a:ext cx="4336755" cy="347064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3946D24F-9091-4166-9DC1-3174BCB4B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868555" y="2092025"/>
              <a:ext cx="1383692" cy="1224189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1D0E323E-2076-43A9-8481-F7BE494121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flipH="1">
              <a:off x="5812492" y="2092026"/>
              <a:ext cx="1383692" cy="1224189"/>
            </a:xfrm>
            <a:prstGeom prst="rect">
              <a:avLst/>
            </a:prstGeom>
          </p:spPr>
        </p:pic>
      </p:grpSp>
      <p:sp>
        <p:nvSpPr>
          <p:cNvPr id="29" name="ZoneTexte 28">
            <a:extLst>
              <a:ext uri="{FF2B5EF4-FFF2-40B4-BE49-F238E27FC236}">
                <a16:creationId xmlns:a16="http://schemas.microsoft.com/office/drawing/2014/main" id="{BF0A9899-BB51-4C67-8741-16368364FF7A}"/>
              </a:ext>
            </a:extLst>
          </p:cNvPr>
          <p:cNvSpPr txBox="1"/>
          <p:nvPr/>
        </p:nvSpPr>
        <p:spPr>
          <a:xfrm>
            <a:off x="1560395" y="2165639"/>
            <a:ext cx="5853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Les deux amis se rencontrent chez le médecin de l’école. Chacun pose à l’autre les questions suivantes :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876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Jouez le dialogue avec votre voisin.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8101D06-C9BD-61D1-43DE-E2467146568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8222056-859C-A805-976C-60F499484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150E6A0-24C2-DA6B-CF38-CB3D1B280D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72923" y="2561922"/>
            <a:ext cx="3469578" cy="2313052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13078E4F-7338-42DD-85AE-D4213D13F534}"/>
              </a:ext>
            </a:extLst>
          </p:cNvPr>
          <p:cNvSpPr txBox="1"/>
          <p:nvPr/>
        </p:nvSpPr>
        <p:spPr>
          <a:xfrm>
            <a:off x="4142501" y="2532025"/>
            <a:ext cx="4542881" cy="2342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Comment ça va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Qu’est-ce que tu fais le matin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aimes faire à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après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Tu ____________ avec quoi ? </a:t>
            </a:r>
          </a:p>
        </p:txBody>
      </p:sp>
    </p:spTree>
    <p:extLst>
      <p:ext uri="{BB962C8B-B14F-4D97-AF65-F5344CB8AC3E}">
        <p14:creationId xmlns:p14="http://schemas.microsoft.com/office/powerpoint/2010/main" val="34507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4960805" cy="756000"/>
          </a:xfrm>
        </p:spPr>
        <p:txBody>
          <a:bodyPr/>
          <a:lstStyle/>
          <a:p>
            <a:r>
              <a:rPr lang="fr-FR" dirty="0"/>
              <a:t>Dialogue  reprenant les actes de parole enseignés.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dirty="0"/>
              <a:t>Écriture de syllabes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68F620A-E896-6974-DDFE-A4D451AF6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965" y="3515409"/>
            <a:ext cx="6254069" cy="144617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201410" y="36053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404336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Lecture de syllabes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82884" y="3457727"/>
            <a:ext cx="540000" cy="540000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3640BCCD-5F8F-8C53-9438-B85E8E1FE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A2C1CCC-352A-AAE0-C5A5-13D328D3E59C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211B303-91C5-FCD8-563C-3237FA715DC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2B2332C-957B-FE64-2A84-2C286A1F8A4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2FD8517B-345B-8F45-512B-FB7CB2E002C5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On va apprendre à lire des syllabes avec les lettres f et v. </a:t>
            </a:r>
          </a:p>
        </p:txBody>
      </p:sp>
      <p:sp>
        <p:nvSpPr>
          <p:cNvPr id="11" name="AutoShape 4" descr="Image générée">
            <a:extLst>
              <a:ext uri="{FF2B5EF4-FFF2-40B4-BE49-F238E27FC236}">
                <a16:creationId xmlns:a16="http://schemas.microsoft.com/office/drawing/2014/main" id="{B79F80A6-92E7-243E-7A31-232301D140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C184FA88-9BB8-8063-151D-55920B36D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B5CF5E-92B8-8694-30FD-E77518C7AA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3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Aujourd’hui, nous allons apprendre à lire des syllabes avec les sons « f » et « v ».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5895FF-8CE3-CB65-AE8E-73734C49FA48}"/>
              </a:ext>
            </a:extLst>
          </p:cNvPr>
          <p:cNvSpPr txBox="1"/>
          <p:nvPr/>
        </p:nvSpPr>
        <p:spPr>
          <a:xfrm>
            <a:off x="1822621" y="2185981"/>
            <a:ext cx="549875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0" b="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Dosis SemiBold" pitchFamily="2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F</a:t>
            </a:r>
            <a:r>
              <a:rPr kumimoji="0" lang="pt-BR" sz="12000" b="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Bahnschrift SemiBold SemiConden" panose="020B0502040204020203" pitchFamily="34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   </a:t>
            </a:r>
            <a:r>
              <a:rPr kumimoji="0" lang="pt-BR" sz="12000" b="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Dosis SemiBold" pitchFamily="2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0" dirty="0">
                <a:ln w="0"/>
                <a:solidFill>
                  <a:srgbClr val="44546A"/>
                </a:solidFill>
                <a:latin typeface="Dosis SemiBold" pitchFamily="2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V   v</a:t>
            </a:r>
            <a:endParaRPr kumimoji="0" lang="pt-BR" sz="12000" b="0" i="0" u="none" strike="noStrike" kern="1200" cap="none" spc="0" normalizeH="0" baseline="0" noProof="0" dirty="0">
              <a:ln w="0"/>
              <a:solidFill>
                <a:srgbClr val="44546A"/>
              </a:solidFill>
              <a:effectLst/>
              <a:uLnTx/>
              <a:uFillTx/>
              <a:latin typeface="Dosis SemiBold" pitchFamily="2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28103C-0D37-433C-BE6D-E34002E63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13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quelle lettre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5895FF-8CE3-CB65-AE8E-73734C49FA48}"/>
              </a:ext>
            </a:extLst>
          </p:cNvPr>
          <p:cNvSpPr txBox="1"/>
          <p:nvPr/>
        </p:nvSpPr>
        <p:spPr>
          <a:xfrm>
            <a:off x="2396283" y="2044725"/>
            <a:ext cx="435143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800" b="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Dosis SemiBold" pitchFamily="2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F</a:t>
            </a:r>
            <a:endParaRPr kumimoji="0" lang="pt-BR" sz="20800" b="0" i="0" u="none" strike="noStrike" kern="1200" cap="none" spc="0" normalizeH="0" baseline="0" noProof="0" dirty="0">
              <a:ln w="0"/>
              <a:solidFill>
                <a:srgbClr val="44546A"/>
              </a:solidFill>
              <a:effectLst/>
              <a:uLnTx/>
              <a:uFillTx/>
              <a:latin typeface="Dosis Medium" pitchFamily="2" charset="0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868F13-8D8A-47AF-9099-F829D3F1B5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0241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8B308-A008-E934-9775-B6FE633FD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672584-9850-CCA2-CA98-32D164738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quelle lettre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058E71F-9FE9-52B7-99A2-348EC8273CCD}"/>
              </a:ext>
            </a:extLst>
          </p:cNvPr>
          <p:cNvSpPr txBox="1"/>
          <p:nvPr/>
        </p:nvSpPr>
        <p:spPr>
          <a:xfrm>
            <a:off x="2514524" y="1782395"/>
            <a:ext cx="411495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800" b="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Dosis SemiBold" pitchFamily="2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f</a:t>
            </a:r>
            <a:endParaRPr kumimoji="0" lang="pt-BR" sz="20800" b="0" i="0" u="none" strike="noStrike" kern="1200" cap="none" spc="0" normalizeH="0" baseline="0" noProof="0" dirty="0">
              <a:ln w="0"/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81D9347-96B4-450B-A9E8-3CA6A72FC2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1171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4E7DDD-78AD-CD9A-C2BB-D518BCFD2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7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25BF17FD-7605-CDAE-E83A-26CA9F890B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5" name="Lecture_comb_N1">
            <a:hlinkClick r:id="" action="ppaction://media"/>
            <a:extLst>
              <a:ext uri="{FF2B5EF4-FFF2-40B4-BE49-F238E27FC236}">
                <a16:creationId xmlns:a16="http://schemas.microsoft.com/office/drawing/2014/main" id="{22516FEC-C369-4285-ADBB-62A364EED9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2000" y="1975468"/>
            <a:ext cx="7915132" cy="4315055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9097F3F8-4432-36CD-4790-7E7F9D392D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6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471871" y="2538196"/>
            <a:ext cx="6355614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a    &gt;    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2CFC0E3-A685-4945-B075-05D928F323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1391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027659" y="2494128"/>
            <a:ext cx="7088682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o    &gt;     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C15D212-7EE1-4CF2-B566-A67991E88A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8641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036041" y="2494128"/>
            <a:ext cx="7071917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u    &gt;   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20F0C03-BC1A-4D37-8F07-DB53842A34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5386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579142" y="2334384"/>
            <a:ext cx="5985715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i     &gt;    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i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78415C1-374D-455A-B801-F21FEABFF4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2632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9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482494" y="2494128"/>
            <a:ext cx="6179012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e    &gt;    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34A090B-4034-4260-B533-2C06A78568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8144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576197" y="2433535"/>
            <a:ext cx="5991606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é    &gt;    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14966B1-E2C8-49C9-BC83-89315E3786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20919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245298" y="2494128"/>
            <a:ext cx="6653403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ou  &gt;  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ou  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14966B1-E2C8-49C9-BC83-89315E3786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3326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4B301-A87D-0986-80F8-A424338F3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90F467-0662-F626-63FC-787868291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1B5AD6-B294-2F60-2070-20E069A4EAB2}"/>
              </a:ext>
            </a:extLst>
          </p:cNvPr>
          <p:cNvSpPr/>
          <p:nvPr/>
        </p:nvSpPr>
        <p:spPr>
          <a:xfrm>
            <a:off x="923933" y="2283962"/>
            <a:ext cx="7296133" cy="3208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      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   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       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i               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    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   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ou</a:t>
            </a:r>
            <a:endParaRPr kumimoji="0" lang="fr-FR" sz="7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9A1C89-CF2E-E060-56BE-547C5FC98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33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apprendre à lire des syllabes avec le son « v ».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5895FF-8CE3-CB65-AE8E-73734C49FA48}"/>
              </a:ext>
            </a:extLst>
          </p:cNvPr>
          <p:cNvSpPr txBox="1"/>
          <p:nvPr/>
        </p:nvSpPr>
        <p:spPr>
          <a:xfrm>
            <a:off x="1822621" y="2185981"/>
            <a:ext cx="549875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800" dirty="0">
                <a:ln w="0"/>
                <a:solidFill>
                  <a:srgbClr val="44546A"/>
                </a:solidFill>
                <a:latin typeface="Dosis SemiBold" pitchFamily="2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V   v</a:t>
            </a:r>
            <a:endParaRPr kumimoji="0" lang="pt-BR" sz="20800" b="0" i="0" u="none" strike="noStrike" kern="1200" cap="none" spc="0" normalizeH="0" baseline="0" noProof="0" dirty="0">
              <a:ln w="0"/>
              <a:solidFill>
                <a:srgbClr val="44546A"/>
              </a:solidFill>
              <a:effectLst/>
              <a:uLnTx/>
              <a:uFillTx/>
              <a:latin typeface="Dosis SemiBold" pitchFamily="2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28103C-0D37-433C-BE6D-E34002E63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47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quelle lettre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5895FF-8CE3-CB65-AE8E-73734C49FA48}"/>
              </a:ext>
            </a:extLst>
          </p:cNvPr>
          <p:cNvSpPr txBox="1"/>
          <p:nvPr/>
        </p:nvSpPr>
        <p:spPr>
          <a:xfrm>
            <a:off x="2396283" y="2044725"/>
            <a:ext cx="435143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800" b="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Dosis SemiBold" pitchFamily="2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V</a:t>
            </a:r>
            <a:endParaRPr kumimoji="0" lang="pt-BR" sz="20800" b="0" i="0" u="none" strike="noStrike" kern="1200" cap="none" spc="0" normalizeH="0" baseline="0" noProof="0" dirty="0">
              <a:ln w="0"/>
              <a:solidFill>
                <a:srgbClr val="44546A"/>
              </a:solidFill>
              <a:effectLst/>
              <a:uLnTx/>
              <a:uFillTx/>
              <a:latin typeface="Dosis Medium" pitchFamily="2" charset="0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868F13-8D8A-47AF-9099-F829D3F1B5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8250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8B308-A008-E934-9775-B6FE633FD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672584-9850-CCA2-CA98-32D164738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quelle lettre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058E71F-9FE9-52B7-99A2-348EC8273CCD}"/>
              </a:ext>
            </a:extLst>
          </p:cNvPr>
          <p:cNvSpPr txBox="1"/>
          <p:nvPr/>
        </p:nvSpPr>
        <p:spPr>
          <a:xfrm>
            <a:off x="2514524" y="1782395"/>
            <a:ext cx="411495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800" b="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Dosis SemiBold" pitchFamily="2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v</a:t>
            </a:r>
            <a:endParaRPr kumimoji="0" lang="pt-BR" sz="20800" b="0" i="0" u="none" strike="noStrike" kern="1200" cap="none" spc="0" normalizeH="0" baseline="0" noProof="0" dirty="0">
              <a:ln w="0"/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81D9347-96B4-450B-A9E8-3CA6A72FC2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7356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4E7DDD-78AD-CD9A-C2BB-D518BCFD2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7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25BF17FD-7605-CDAE-E83A-26CA9F890B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4" name="993A8243">
            <a:hlinkClick r:id="" action="ppaction://media"/>
            <a:extLst>
              <a:ext uri="{FF2B5EF4-FFF2-40B4-BE49-F238E27FC236}">
                <a16:creationId xmlns:a16="http://schemas.microsoft.com/office/drawing/2014/main" id="{1EEBA17D-EEE1-4A33-B3FE-C68343E9DA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6395" y="1913640"/>
            <a:ext cx="7671209" cy="4315055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9097F3F8-4432-36CD-4790-7E7F9D392D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6" name="BD477E7E">
            <a:hlinkClick r:id="" action="ppaction://media"/>
            <a:extLst>
              <a:ext uri="{FF2B5EF4-FFF2-40B4-BE49-F238E27FC236}">
                <a16:creationId xmlns:a16="http://schemas.microsoft.com/office/drawing/2014/main" id="{9EB3C50F-4660-4CAC-B114-D9A16846C3E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5697" y="2104106"/>
            <a:ext cx="7332603" cy="412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61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6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471871" y="2538196"/>
            <a:ext cx="6355614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a    &gt;    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2CFC0E3-A685-4945-B075-05D928F323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464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027659" y="2494128"/>
            <a:ext cx="7088682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o    &gt;   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C15D212-7EE1-4CF2-B566-A67991E88A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3319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137297D5-5345-4E72-8E34-1F16E87CF75C}"/>
              </a:ext>
            </a:extLst>
          </p:cNvPr>
          <p:cNvGrpSpPr/>
          <p:nvPr/>
        </p:nvGrpSpPr>
        <p:grpSpPr>
          <a:xfrm>
            <a:off x="242047" y="2599764"/>
            <a:ext cx="2878218" cy="2820827"/>
            <a:chOff x="2734844" y="218618"/>
            <a:chExt cx="8942136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A3477CA-10FF-4192-B2EC-3502D8F955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4844" y="218618"/>
              <a:ext cx="4471068" cy="685800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4694A5E0-244B-4EBF-B35F-73A21D569E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5912" y="218618"/>
              <a:ext cx="4471068" cy="6858000"/>
            </a:xfrm>
            <a:prstGeom prst="rect">
              <a:avLst/>
            </a:prstGeom>
          </p:spPr>
        </p:pic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15CB22D6-E503-49A5-9EFE-5B9416475EB5}"/>
              </a:ext>
            </a:extLst>
          </p:cNvPr>
          <p:cNvGrpSpPr/>
          <p:nvPr/>
        </p:nvGrpSpPr>
        <p:grpSpPr>
          <a:xfrm>
            <a:off x="3015667" y="2599764"/>
            <a:ext cx="2878218" cy="2820827"/>
            <a:chOff x="-2466491" y="2287642"/>
            <a:chExt cx="8873838" cy="685800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03722E1F-8AA2-4FDA-88E9-9F25DA459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66491" y="2287642"/>
              <a:ext cx="4471068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15846466-3B0D-4F56-AE8A-5E76B6640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6279" y="2287642"/>
              <a:ext cx="4471068" cy="6858000"/>
            </a:xfrm>
            <a:prstGeom prst="rect">
              <a:avLst/>
            </a:prstGeom>
          </p:spPr>
        </p:pic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075BCE65-B735-43D7-B78B-8C3613DD951A}"/>
              </a:ext>
            </a:extLst>
          </p:cNvPr>
          <p:cNvGrpSpPr/>
          <p:nvPr/>
        </p:nvGrpSpPr>
        <p:grpSpPr>
          <a:xfrm>
            <a:off x="5893885" y="2599764"/>
            <a:ext cx="2878218" cy="2820827"/>
            <a:chOff x="2704019" y="-142985"/>
            <a:chExt cx="8822936" cy="685800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6D5A5F17-27B3-4A70-B163-2203E6D24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4019" y="-142985"/>
              <a:ext cx="4471068" cy="6858000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34ABCD04-633E-4A80-B9F0-E1A4B7EC1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5887" y="-84714"/>
              <a:ext cx="4471068" cy="674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5761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036041" y="2494128"/>
            <a:ext cx="7071917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u    &gt;   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20F0C03-BC1A-4D37-8F07-DB53842A34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4727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579142" y="2334384"/>
            <a:ext cx="5985715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i     &gt;    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i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78415C1-374D-455A-B801-F21FEABFF4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7841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482494" y="2494128"/>
            <a:ext cx="6179012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e    &gt;    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34A090B-4034-4260-B533-2C06A78568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15162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576197" y="2433535"/>
            <a:ext cx="5991606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é    &gt;  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  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14966B1-E2C8-49C9-BC83-89315E3786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8093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245298" y="2494128"/>
            <a:ext cx="6653403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ou  &gt;    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ou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14966B1-E2C8-49C9-BC83-89315E3786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2961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923933" y="2283962"/>
            <a:ext cx="7296133" cy="3208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      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      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       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i               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    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      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ou</a:t>
            </a:r>
            <a:endParaRPr kumimoji="0" lang="fr-FR" sz="7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EE0B382-6458-480D-9750-D657DE5C5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5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C83C5-4C02-5461-1545-B18C67797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C7DA5B3-320C-4865-91EB-D8E31FCAAC66}"/>
              </a:ext>
            </a:extLst>
          </p:cNvPr>
          <p:cNvGrpSpPr/>
          <p:nvPr/>
        </p:nvGrpSpPr>
        <p:grpSpPr>
          <a:xfrm>
            <a:off x="1256997" y="1893645"/>
            <a:ext cx="6355976" cy="4419600"/>
            <a:chOff x="3257714" y="2196352"/>
            <a:chExt cx="2908737" cy="2820828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865EE87B-18C1-49DC-A110-7345CA8C3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7714" y="2196353"/>
              <a:ext cx="1450185" cy="282082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643E2F4-C14F-4AB0-86E7-979F555EF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7899" y="2196352"/>
              <a:ext cx="1458552" cy="2820827"/>
            </a:xfrm>
            <a:prstGeom prst="rect">
              <a:avLst/>
            </a:prstGeom>
          </p:spPr>
        </p:pic>
      </p:grpSp>
      <p:sp>
        <p:nvSpPr>
          <p:cNvPr id="9" name="Titre 1">
            <a:extLst>
              <a:ext uri="{FF2B5EF4-FFF2-40B4-BE49-F238E27FC236}">
                <a16:creationId xmlns:a16="http://schemas.microsoft.com/office/drawing/2014/main" id="{A2E396AE-D924-900E-3056-8C6FD4D8A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3335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aux pages 108 et 109. Avec votre voisin, vous allez faire les activités 3.</a:t>
            </a:r>
            <a:endParaRPr lang="fr-MA" dirty="0">
              <a:latin typeface="Dosis Medium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3A24742-00A0-4A47-911A-65D85A044611}"/>
              </a:ext>
            </a:extLst>
          </p:cNvPr>
          <p:cNvSpPr/>
          <p:nvPr/>
        </p:nvSpPr>
        <p:spPr>
          <a:xfrm>
            <a:off x="1443317" y="3743071"/>
            <a:ext cx="5477435" cy="99029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E0FC17B-C118-4BB3-8D5C-A722F83450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64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C83C5-4C02-5461-1545-B18C67797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2E396AE-D924-900E-3056-8C6FD4D8A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vous allez lire à votre voisin. À tour de rôle.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A5A271B-4903-4F44-83B4-DF3A06B556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59"/>
          <a:stretch>
            <a:fillRect/>
          </a:stretch>
        </p:blipFill>
        <p:spPr>
          <a:xfrm>
            <a:off x="5338825" y="2706156"/>
            <a:ext cx="2794359" cy="214293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DFD3DE6-AB25-4C79-8BB0-C4440192F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FE6AF5D6-1DC1-4F21-B8CC-623D55F2E431}"/>
              </a:ext>
            </a:extLst>
          </p:cNvPr>
          <p:cNvGrpSpPr/>
          <p:nvPr/>
        </p:nvGrpSpPr>
        <p:grpSpPr>
          <a:xfrm>
            <a:off x="502024" y="2779057"/>
            <a:ext cx="4670611" cy="1828801"/>
            <a:chOff x="502024" y="2779057"/>
            <a:chExt cx="4670611" cy="1828801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C600A4DB-2B9A-4C7B-81B6-6BFBD7B28E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89" t="42752" r="21415" b="35248"/>
            <a:stretch/>
          </p:blipFill>
          <p:spPr>
            <a:xfrm>
              <a:off x="502024" y="2779059"/>
              <a:ext cx="2335305" cy="1828799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C48A8AEF-D1E7-4B81-8301-DBD14C507C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61" t="42752" r="24532" b="35248"/>
            <a:stretch/>
          </p:blipFill>
          <p:spPr>
            <a:xfrm>
              <a:off x="2837329" y="2779057"/>
              <a:ext cx="2335306" cy="18287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897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DF529A6-1347-FB72-5BFD-8EC521307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5046063"/>
            <a:ext cx="6254069" cy="1446177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Lecture de syllabes.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r-FR" dirty="0"/>
              <a:t>Dialogue  reprenant les actes de parole enseignés.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de syllabes.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233C408-C6D8-5C60-2BD5-2FE2E2352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308899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238BBA-D138-755B-1A77-2E9D9A23D81F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1F26A5-CBE3-A661-8F3C-8CF478B397F7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re 53">
            <a:extLst>
              <a:ext uri="{FF2B5EF4-FFF2-40B4-BE49-F238E27FC236}">
                <a16:creationId xmlns:a16="http://schemas.microsoft.com/office/drawing/2014/main" id="{A0D9B483-3558-FA52-16BB-E39D33E373BD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</a:t>
            </a:r>
          </a:p>
        </p:txBody>
      </p:sp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32404"/>
            <a:ext cx="540000" cy="540000"/>
          </a:xfr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FAA7A477-A2B7-ADC2-7A0A-5E1DF9F5D0CD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10C76CD-B1C9-606E-1246-9536536016FA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1F1AC3D-5B94-8695-9183-F6DEDD91D30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4C0022FD-C4D6-219E-0D3F-9BA5ACBA65D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2CA4F8F1-79CC-39F6-DDC1-62CAEBB8FC57}"/>
              </a:ext>
            </a:extLst>
          </p:cNvPr>
          <p:cNvSpPr txBox="1"/>
          <p:nvPr/>
        </p:nvSpPr>
        <p:spPr>
          <a:xfrm>
            <a:off x="2305735" y="5178813"/>
            <a:ext cx="1399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3.  Écriture </a:t>
            </a:r>
          </a:p>
        </p:txBody>
      </p:sp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276C99-220B-4BBF-8FEB-E110392C0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9118" y="756000"/>
            <a:ext cx="6872882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faire de l’écriture. </a:t>
            </a:r>
          </a:p>
        </p:txBody>
      </p:sp>
      <p:sp>
        <p:nvSpPr>
          <p:cNvPr id="9" name="AutoShape 2" descr="Image générée">
            <a:extLst>
              <a:ext uri="{FF2B5EF4-FFF2-40B4-BE49-F238E27FC236}">
                <a16:creationId xmlns:a16="http://schemas.microsoft.com/office/drawing/2014/main" id="{05B5DE3C-90D7-7064-B314-3869E4D1FDA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731A13A-F831-DDB5-A255-292E62BCD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635" y="2184935"/>
            <a:ext cx="4907681" cy="327178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28CF04A-FDC4-34DA-05A3-B72CD610CB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7617E146-871E-4678-A075-541072E5B3C7}"/>
              </a:ext>
            </a:extLst>
          </p:cNvPr>
          <p:cNvSpPr/>
          <p:nvPr/>
        </p:nvSpPr>
        <p:spPr>
          <a:xfrm>
            <a:off x="4698708" y="2211316"/>
            <a:ext cx="3816642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9" name="Organigramme : Terminateur 28">
            <a:extLst>
              <a:ext uri="{FF2B5EF4-FFF2-40B4-BE49-F238E27FC236}">
                <a16:creationId xmlns:a16="http://schemas.microsoft.com/office/drawing/2014/main" id="{7F8C4AE6-ED26-6D41-62BB-D7AE99EB8BE9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3D279E9D-C5A9-D30C-FA1B-0FC486A422D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F2B7B868-01C2-8E49-B5D9-036A577FEC59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E9B49C-543A-2A09-D889-7ABBE2AD2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19" y="10671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Organisation de la semaine</a:t>
            </a:r>
          </a:p>
        </p:txBody>
      </p:sp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FB0F2F3E-CA2F-B476-F947-B346215F42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58" name="Espace réservé du texte 57">
            <a:extLst>
              <a:ext uri="{FF2B5EF4-FFF2-40B4-BE49-F238E27FC236}">
                <a16:creationId xmlns:a16="http://schemas.microsoft.com/office/drawing/2014/main" id="{83C28088-0DA7-C997-EDDA-2D9D922584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Oral – Acte de parole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Lecture – Lettre F - f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Écriture - Lettre F - f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62C06DA7-2D2D-B997-D56D-159384BF0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0" name="Espace réservé du texte 59">
            <a:extLst>
              <a:ext uri="{FF2B5EF4-FFF2-40B4-BE49-F238E27FC236}">
                <a16:creationId xmlns:a16="http://schemas.microsoft.com/office/drawing/2014/main" id="{E01761FA-4738-FF05-AF27-755A5F2593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Oral  - Acte de parole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Lecture  -Lettre V - v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Écriture - Lettre V - v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72C28A1-74AE-AA79-017C-AEC6B83D3AF9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0018BFEA-5391-DF2D-65A5-7815BAF0E488}"/>
              </a:ext>
            </a:extLst>
          </p:cNvPr>
          <p:cNvSpPr txBox="1">
            <a:spLocks/>
          </p:cNvSpPr>
          <p:nvPr/>
        </p:nvSpPr>
        <p:spPr>
          <a:xfrm>
            <a:off x="4909142" y="2369507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Oral – Dialogue</a:t>
            </a:r>
          </a:p>
          <a:p>
            <a:pPr marL="269875" indent="-269875"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Lecture – Lettres : F – f /  V - v</a:t>
            </a:r>
          </a:p>
          <a:p>
            <a:pPr marL="269875" indent="-269875"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Écriture – Lettres : F – f / V - v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F4C33C7C-984C-F250-FB5E-05D2C11BE132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Dialogue</a:t>
            </a:r>
          </a:p>
          <a:p>
            <a:r>
              <a:rPr lang="fr-FR" dirty="0"/>
              <a:t>Lecture – Lettres : F – f /  V - v</a:t>
            </a:r>
          </a:p>
          <a:p>
            <a:r>
              <a:rPr lang="fr-FR" dirty="0"/>
              <a:t>Écriture – Lettres : F – f / V - v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BE8055-3621-8E52-FFB2-32EA386CB33F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AC5277-5879-61F4-F272-1A8C05125D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6CCFA5-EA11-EB72-828A-D58DD947D0E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A97448F6-EC1E-84D7-2391-D7C3A442515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22" name="Organigramme : Terminateur 21">
            <a:extLst>
              <a:ext uri="{FF2B5EF4-FFF2-40B4-BE49-F238E27FC236}">
                <a16:creationId xmlns:a16="http://schemas.microsoft.com/office/drawing/2014/main" id="{A967DBC7-F85E-427C-89CA-CB7A63843E39}"/>
              </a:ext>
            </a:extLst>
          </p:cNvPr>
          <p:cNvSpPr/>
          <p:nvPr/>
        </p:nvSpPr>
        <p:spPr>
          <a:xfrm>
            <a:off x="4951350" y="1935918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71957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247C3-17E5-D9A2-934F-BBC6216E6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E09B17E5-EB2E-B258-8FBA-6101E10FD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1267" y="775249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Je vais écrire la syllabe « fa » sur le tableau. Regardez comment je fais.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CEFDE4C7-B2BC-4EB0-8627-EEEE32947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18DC2F7-040E-4F1D-8DA6-0CCE104BF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733" y="1945129"/>
            <a:ext cx="3869267" cy="3869267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098DB0CF-085D-4557-B009-8F37AF2700BF}"/>
              </a:ext>
            </a:extLst>
          </p:cNvPr>
          <p:cNvGrpSpPr/>
          <p:nvPr/>
        </p:nvGrpSpPr>
        <p:grpSpPr>
          <a:xfrm>
            <a:off x="4572000" y="2073898"/>
            <a:ext cx="3382645" cy="2915788"/>
            <a:chOff x="1783244" y="2205318"/>
            <a:chExt cx="3382645" cy="3331121"/>
          </a:xfrm>
        </p:grpSpPr>
        <p:pic>
          <p:nvPicPr>
            <p:cNvPr id="7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E198C23D-B25D-4355-AEC2-D7662ADAE1C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81" t="26506" r="54610" b="48323"/>
            <a:stretch/>
          </p:blipFill>
          <p:spPr bwMode="auto">
            <a:xfrm>
              <a:off x="1783244" y="2205318"/>
              <a:ext cx="3382645" cy="3331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41E39A0-CDDE-4025-A55C-CC996958507B}"/>
                </a:ext>
              </a:extLst>
            </p:cNvPr>
            <p:cNvSpPr/>
            <p:nvPr/>
          </p:nvSpPr>
          <p:spPr>
            <a:xfrm>
              <a:off x="2371953" y="2915351"/>
              <a:ext cx="1183337" cy="21360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8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Dosis SemiBold" pitchFamily="2" charset="0"/>
                  <a:ea typeface="Cambria" panose="02040503050406030204" pitchFamily="18" charset="0"/>
                  <a:cs typeface="Aharoni" panose="02010803020104030203" pitchFamily="2" charset="-79"/>
                </a:rPr>
                <a:t>f</a:t>
              </a:r>
              <a:r>
                <a:rPr kumimoji="0" lang="fr-FR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entury Gothic" panose="020B0502020202020204" pitchFamily="34" charset="0"/>
                  <a:ea typeface="Cambria" panose="02040503050406030204" pitchFamily="18" charset="0"/>
                  <a:cs typeface="Aharoni" panose="02010803020104030203" pitchFamily="2" charset="-79"/>
                </a:rPr>
                <a:t>a</a:t>
              </a:r>
              <a:endParaRPr kumimoji="0" lang="fr-FR" sz="115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268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 </a:t>
            </a:r>
          </a:p>
        </p:txBody>
      </p: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4DAD2C4-0027-4E9E-921B-5FA050223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7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fa. </a:t>
            </a:r>
          </a:p>
        </p:txBody>
      </p:sp>
      <p:pic>
        <p:nvPicPr>
          <p:cNvPr id="11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94DC002-8901-3D30-17B2-B7450EA5D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379" y="691832"/>
            <a:ext cx="900958" cy="900958"/>
          </a:xfrm>
          <a:prstGeom prst="rect">
            <a:avLst/>
          </a:prstGeom>
        </p:spPr>
      </p:pic>
      <p:pic>
        <p:nvPicPr>
          <p:cNvPr id="6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744EBECD-F84B-49B9-A57C-DE181EAA30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790334" y="2111606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CD59C47-5E33-4D7B-8E0C-59FB83D95A23}"/>
              </a:ext>
            </a:extLst>
          </p:cNvPr>
          <p:cNvSpPr/>
          <p:nvPr/>
        </p:nvSpPr>
        <p:spPr>
          <a:xfrm>
            <a:off x="3379043" y="2733110"/>
            <a:ext cx="1162498" cy="18697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fr-FR" sz="8800" b="1" dirty="0">
                <a:solidFill>
                  <a:srgbClr val="565F88"/>
                </a:solidFill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f</a:t>
            </a:r>
            <a:r>
              <a:rPr lang="fr-FR" sz="7200" b="1" dirty="0">
                <a:solidFill>
                  <a:srgbClr val="565F88"/>
                </a:solidFill>
                <a:latin typeface="Century Gothic" panose="020B05020202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a</a:t>
            </a:r>
            <a:endParaRPr lang="fr-FR" sz="11500" b="1" dirty="0">
              <a:solidFill>
                <a:srgbClr val="565F88"/>
              </a:solidFill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15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4561A-8ABE-64FD-5FF5-533E4ED7F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B1BDC993-CD21-8787-AA67-7F3EE68A1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3B94D98-195C-4EE4-A21E-0010B6CD3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7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1981F134-8085-4835-AC46-EC3DDB6519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790334" y="2111606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0B9226E-B086-43DD-8714-08673FE5BA46}"/>
              </a:ext>
            </a:extLst>
          </p:cNvPr>
          <p:cNvSpPr/>
          <p:nvPr/>
        </p:nvSpPr>
        <p:spPr>
          <a:xfrm>
            <a:off x="3379043" y="2733110"/>
            <a:ext cx="1162498" cy="18697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fr-FR" sz="8800" b="1" dirty="0">
                <a:solidFill>
                  <a:srgbClr val="565F88"/>
                </a:solidFill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f</a:t>
            </a:r>
            <a:r>
              <a:rPr lang="fr-FR" sz="7200" b="1" dirty="0">
                <a:solidFill>
                  <a:srgbClr val="565F88"/>
                </a:solidFill>
                <a:latin typeface="Century Gothic" panose="020B05020202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a</a:t>
            </a:r>
            <a:endParaRPr lang="fr-FR" sz="11500" b="1" dirty="0">
              <a:solidFill>
                <a:srgbClr val="565F88"/>
              </a:solidFill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93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247C3-17E5-D9A2-934F-BBC6216E6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E09B17E5-EB2E-B258-8FBA-6101E10FD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4819" y="775249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je vais écrire la syllabe « 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fo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sur le tableau. Regardez comment je fais.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42259ED-AC5F-4675-BEB1-540F713C1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87E6884-C9BA-4DC7-9657-B7F64ADEA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287" y="1970835"/>
            <a:ext cx="3869267" cy="3869267"/>
          </a:xfrm>
          <a:prstGeom prst="rect">
            <a:avLst/>
          </a:prstGeom>
        </p:spPr>
      </p:pic>
      <p:pic>
        <p:nvPicPr>
          <p:cNvPr id="6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15FC8A09-5BE0-43AF-B7CA-0885739CFA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4692448" y="2234155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F24BAB2-03A9-4CF8-94D4-425D2EFCF726}"/>
              </a:ext>
            </a:extLst>
          </p:cNvPr>
          <p:cNvSpPr/>
          <p:nvPr/>
        </p:nvSpPr>
        <p:spPr>
          <a:xfrm>
            <a:off x="5281157" y="2855659"/>
            <a:ext cx="1162498" cy="18697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f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o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26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</a:t>
            </a:r>
            <a:r>
              <a:rPr lang="fr-MA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fo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sur vos ardoises.  </a:t>
            </a:r>
          </a:p>
        </p:txBody>
      </p: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379" y="691832"/>
            <a:ext cx="900958" cy="900958"/>
          </a:xfrm>
          <a:prstGeom prst="rect">
            <a:avLst/>
          </a:prstGeom>
        </p:spPr>
      </p:pic>
      <p:pic>
        <p:nvPicPr>
          <p:cNvPr id="5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1504D5CF-447F-4414-B8F2-B708EFAF8B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665685" y="2168168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4D49E55-D49D-49E7-88EB-B0B452A649B9}"/>
              </a:ext>
            </a:extLst>
          </p:cNvPr>
          <p:cNvSpPr/>
          <p:nvPr/>
        </p:nvSpPr>
        <p:spPr>
          <a:xfrm>
            <a:off x="3254394" y="2789672"/>
            <a:ext cx="1144865" cy="18697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800" b="1" dirty="0" err="1">
                <a:solidFill>
                  <a:srgbClr val="565F88"/>
                </a:solidFill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f</a:t>
            </a:r>
            <a:r>
              <a:rPr lang="fr-FR" sz="7200" b="1" dirty="0" err="1">
                <a:solidFill>
                  <a:srgbClr val="565F88"/>
                </a:solidFill>
                <a:latin typeface="Century Gothic" panose="020B05020202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o</a:t>
            </a:r>
            <a:endParaRPr lang="fr-FR" sz="11500" b="1" dirty="0">
              <a:solidFill>
                <a:srgbClr val="565F88"/>
              </a:solidFill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75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5A14C92-F8AB-4429-86E4-CC98300030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6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1BD486B4-C8B7-4CA8-9BFB-0289555C72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665685" y="2168168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18A6C7-6516-4B71-9B4F-C85A2ECBB6E1}"/>
              </a:ext>
            </a:extLst>
          </p:cNvPr>
          <p:cNvSpPr/>
          <p:nvPr/>
        </p:nvSpPr>
        <p:spPr>
          <a:xfrm>
            <a:off x="3254394" y="2789672"/>
            <a:ext cx="1101584" cy="18682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fo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348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02D01-27D6-036A-3B26-89AC1662E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3545B502-4955-F700-FE2C-9FE538AC8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5106" y="775249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je vais écrire la syllabe « vu » sur le tableau. Regardez comment je fais.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BE429AA-1D2F-45F1-9D63-49C3C51A0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B542412-B505-492C-97AC-F4A61E4DB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466" y="2008670"/>
            <a:ext cx="3869267" cy="3869267"/>
          </a:xfrm>
          <a:prstGeom prst="rect">
            <a:avLst/>
          </a:prstGeom>
        </p:spPr>
      </p:pic>
      <p:pic>
        <p:nvPicPr>
          <p:cNvPr id="6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8C9750DD-EE99-4689-B70B-E6042CDD0E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4959721" y="2124635"/>
            <a:ext cx="3382645" cy="306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FD2C2CE-6E44-402E-8A50-62BEA3C0722C}"/>
              </a:ext>
            </a:extLst>
          </p:cNvPr>
          <p:cNvSpPr/>
          <p:nvPr/>
        </p:nvSpPr>
        <p:spPr>
          <a:xfrm>
            <a:off x="5548430" y="2902793"/>
            <a:ext cx="1279517" cy="18682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vu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28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7BE79-1DEF-4EEC-1136-E72C2E2C5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9D4EF82E-4145-0F98-9E36-55EE2E13B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vu sur vos ardoises.    </a:t>
            </a:r>
          </a:p>
        </p:txBody>
      </p: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21E01824-A9F8-3DB2-C1D0-75EFC14000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379" y="691832"/>
            <a:ext cx="900958" cy="900958"/>
          </a:xfrm>
          <a:prstGeom prst="rect">
            <a:avLst/>
          </a:prstGeom>
        </p:spPr>
      </p:pic>
      <p:pic>
        <p:nvPicPr>
          <p:cNvPr id="5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71C0A014-4E37-46AD-A61D-870E8F0DDB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697288" y="2290716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05E423A-3416-4DA0-ADD2-46BC647294CB}"/>
              </a:ext>
            </a:extLst>
          </p:cNvPr>
          <p:cNvSpPr/>
          <p:nvPr/>
        </p:nvSpPr>
        <p:spPr>
          <a:xfrm>
            <a:off x="3285997" y="2912220"/>
            <a:ext cx="1279517" cy="18682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vu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52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31B00-7818-16B2-15B8-651FDA38A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EF981E52-E98C-0BF1-86CF-FCBF1F92A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EF4C445-18A5-47D7-B75A-E6523508B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6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8691880C-E1C6-4576-B9AE-DE37AA50FA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697288" y="2290716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E2E37FC-C67B-4BC1-9674-6C0DB20A2CE3}"/>
              </a:ext>
            </a:extLst>
          </p:cNvPr>
          <p:cNvSpPr/>
          <p:nvPr/>
        </p:nvSpPr>
        <p:spPr>
          <a:xfrm>
            <a:off x="3285997" y="2912220"/>
            <a:ext cx="1279517" cy="18682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vu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22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24F372D9-322C-5D09-E289-7378717F0C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Lecture de syllabes</a:t>
            </a:r>
            <a:endParaRPr lang="fr-MA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Écriture de syllabes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245716" y="2156862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Dialogue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21200" y="251686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Dialogue  reprenant les actes de parole enseignés.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BDBFE65-F4C9-6FDF-25BC-CC094D41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C7BE4-DD51-D044-61FA-10D172ABB770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ABD516-1996-19C9-BBAB-D73765A0E1A8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E86C26F-C557-2C1B-6E2E-7A9D90E59D9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5FDA0A5-21B4-04C4-97DF-CB8AC3054075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A226FB-5780-B7F4-2256-62C93B04369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CA965265-0FB9-E3FC-4908-A5790B00F17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3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4E4D1A0-1FA0-C1A4-D509-AE82A255C4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37610" y="1886862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02D01-27D6-036A-3B26-89AC1662E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3545B502-4955-F700-FE2C-9FE538AC8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5106" y="775249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je vais écrire la syllabe « vi » sur le tableau. Regardez comment je fais.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BE429AA-1D2F-45F1-9D63-49C3C51A0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B542412-B505-492C-97AC-F4A61E4DB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466" y="2008670"/>
            <a:ext cx="3869267" cy="3869267"/>
          </a:xfrm>
          <a:prstGeom prst="rect">
            <a:avLst/>
          </a:prstGeom>
        </p:spPr>
      </p:pic>
      <p:pic>
        <p:nvPicPr>
          <p:cNvPr id="6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8C9750DD-EE99-4689-B70B-E6042CDD0E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4959721" y="2281289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FD2C2CE-6E44-402E-8A50-62BEA3C0722C}"/>
              </a:ext>
            </a:extLst>
          </p:cNvPr>
          <p:cNvSpPr/>
          <p:nvPr/>
        </p:nvSpPr>
        <p:spPr>
          <a:xfrm>
            <a:off x="5548430" y="2902793"/>
            <a:ext cx="942887" cy="18682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vi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33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7BE79-1DEF-4EEC-1136-E72C2E2C5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9D4EF82E-4145-0F98-9E36-55EE2E13B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vi sur vos ardoises.    </a:t>
            </a:r>
          </a:p>
        </p:txBody>
      </p: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21E01824-A9F8-3DB2-C1D0-75EFC14000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379" y="691832"/>
            <a:ext cx="900958" cy="900958"/>
          </a:xfrm>
          <a:prstGeom prst="rect">
            <a:avLst/>
          </a:prstGeom>
        </p:spPr>
      </p:pic>
      <p:pic>
        <p:nvPicPr>
          <p:cNvPr id="5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71C0A014-4E37-46AD-A61D-870E8F0DDB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697288" y="2290716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05E423A-3416-4DA0-ADD2-46BC647294CB}"/>
              </a:ext>
            </a:extLst>
          </p:cNvPr>
          <p:cNvSpPr/>
          <p:nvPr/>
        </p:nvSpPr>
        <p:spPr>
          <a:xfrm>
            <a:off x="3285997" y="2912220"/>
            <a:ext cx="942887" cy="18682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vi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23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31B00-7818-16B2-15B8-651FDA38A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EF981E52-E98C-0BF1-86CF-FCBF1F92A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EF4C445-18A5-47D7-B75A-E6523508B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6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8691880C-E1C6-4576-B9AE-DE37AA50FA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697288" y="2290716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E2E37FC-C67B-4BC1-9674-6C0DB20A2CE3}"/>
              </a:ext>
            </a:extLst>
          </p:cNvPr>
          <p:cNvSpPr/>
          <p:nvPr/>
        </p:nvSpPr>
        <p:spPr>
          <a:xfrm>
            <a:off x="3285997" y="2912220"/>
            <a:ext cx="942887" cy="18682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vi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54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56983-C333-2AE3-57DB-8D814E554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02CC3696-5B44-4E8C-8190-F41D5073A371}"/>
              </a:ext>
            </a:extLst>
          </p:cNvPr>
          <p:cNvGrpSpPr/>
          <p:nvPr/>
        </p:nvGrpSpPr>
        <p:grpSpPr>
          <a:xfrm>
            <a:off x="1380565" y="1921761"/>
            <a:ext cx="6382870" cy="4664574"/>
            <a:chOff x="2997485" y="2193426"/>
            <a:chExt cx="2908737" cy="282082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D94E48EF-4EC0-4137-A402-98DBD796F8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7485" y="2193426"/>
              <a:ext cx="1450185" cy="2820827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B1DE2FA-55B3-479E-8D68-31FCB5BAE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7670" y="2193426"/>
              <a:ext cx="1458552" cy="2772891"/>
            </a:xfrm>
            <a:prstGeom prst="rect">
              <a:avLst/>
            </a:prstGeom>
          </p:spPr>
        </p:pic>
      </p:grpSp>
      <p:sp>
        <p:nvSpPr>
          <p:cNvPr id="13" name="Titre 5">
            <a:extLst>
              <a:ext uri="{FF2B5EF4-FFF2-40B4-BE49-F238E27FC236}">
                <a16:creationId xmlns:a16="http://schemas.microsoft.com/office/drawing/2014/main" id="{4CDD66ED-4C95-FB1D-57A1-15D932035699}"/>
              </a:ext>
            </a:extLst>
          </p:cNvPr>
          <p:cNvSpPr txBox="1">
            <a:spLocks/>
          </p:cNvSpPr>
          <p:nvPr/>
        </p:nvSpPr>
        <p:spPr>
          <a:xfrm>
            <a:off x="1826471" y="775249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lvl="0"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Prenez vos livrets aux pages 110 et 111. Vous allez faire les activités 2.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65F208B-6A31-4A3E-B220-70C0CA23AC33}"/>
              </a:ext>
            </a:extLst>
          </p:cNvPr>
          <p:cNvSpPr/>
          <p:nvPr/>
        </p:nvSpPr>
        <p:spPr>
          <a:xfrm>
            <a:off x="1611610" y="3429000"/>
            <a:ext cx="5847025" cy="874059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6C93478-DCCC-4620-A9E5-03D54A5A4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62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7DE10-DC2F-9C28-0FEE-DDB222076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90C21539-A535-48D5-B1E1-5E9E20351F63}"/>
              </a:ext>
            </a:extLst>
          </p:cNvPr>
          <p:cNvGrpSpPr/>
          <p:nvPr/>
        </p:nvGrpSpPr>
        <p:grpSpPr>
          <a:xfrm>
            <a:off x="502031" y="2552949"/>
            <a:ext cx="5023519" cy="2662753"/>
            <a:chOff x="502031" y="2552949"/>
            <a:chExt cx="5023519" cy="2662753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5EFBC549-C441-443B-968D-196EE2E7AE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6909"/>
            <a:stretch/>
          </p:blipFill>
          <p:spPr>
            <a:xfrm>
              <a:off x="502031" y="3862031"/>
              <a:ext cx="4949851" cy="1353671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B7EBA81E-3456-43E4-AE1E-8BDD86B004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9959" y="2552949"/>
              <a:ext cx="5005591" cy="1497053"/>
            </a:xfrm>
            <a:prstGeom prst="rect">
              <a:avLst/>
            </a:prstGeom>
          </p:spPr>
        </p:pic>
      </p:grpSp>
      <p:sp>
        <p:nvSpPr>
          <p:cNvPr id="13" name="Titre 5">
            <a:extLst>
              <a:ext uri="{FF2B5EF4-FFF2-40B4-BE49-F238E27FC236}">
                <a16:creationId xmlns:a16="http://schemas.microsoft.com/office/drawing/2014/main" id="{0E93B0D7-2AE3-8044-B1F2-B19E8E489515}"/>
              </a:ext>
            </a:extLst>
          </p:cNvPr>
          <p:cNvSpPr txBox="1">
            <a:spLocks/>
          </p:cNvSpPr>
          <p:nvPr/>
        </p:nvSpPr>
        <p:spPr>
          <a:xfrm>
            <a:off x="1593388" y="775249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Écrivez les syllabes comme dans les exemples. Je vais circuler entre les rangs pour vous aider. 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1A1B7B-BC5F-F1A9-2BC0-1ED738363BEF}"/>
              </a:ext>
            </a:extLst>
          </p:cNvPr>
          <p:cNvSpPr/>
          <p:nvPr/>
        </p:nvSpPr>
        <p:spPr>
          <a:xfrm>
            <a:off x="331694" y="2366682"/>
            <a:ext cx="5351929" cy="2922494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23723B4-E44C-49F9-B923-593100B142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13F7141-0B92-44F4-8947-81FF7E2551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7035" y="2552949"/>
            <a:ext cx="2346353" cy="231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01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55E44-9504-828D-8884-9B6A6D6BF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BFCD509C-A268-4B54-A76F-F89940BE64B1}"/>
              </a:ext>
            </a:extLst>
          </p:cNvPr>
          <p:cNvGrpSpPr/>
          <p:nvPr/>
        </p:nvGrpSpPr>
        <p:grpSpPr>
          <a:xfrm>
            <a:off x="3246243" y="2098517"/>
            <a:ext cx="5172635" cy="4140918"/>
            <a:chOff x="2997485" y="2193426"/>
            <a:chExt cx="2908737" cy="282082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3DEFF1C1-D847-4B86-BBB4-34912709D9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7485" y="2193426"/>
              <a:ext cx="1450185" cy="2820827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456162D5-8A1D-4549-806C-C08BFC65A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7670" y="2193426"/>
              <a:ext cx="1458552" cy="2772891"/>
            </a:xfrm>
            <a:prstGeom prst="rect">
              <a:avLst/>
            </a:prstGeom>
          </p:spPr>
        </p:pic>
      </p:grpSp>
      <p:sp>
        <p:nvSpPr>
          <p:cNvPr id="3" name="Titre 1">
            <a:extLst>
              <a:ext uri="{FF2B5EF4-FFF2-40B4-BE49-F238E27FC236}">
                <a16:creationId xmlns:a16="http://schemas.microsoft.com/office/drawing/2014/main" id="{D1CE7426-7940-88AA-8163-4CC672C6C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690" y="775249"/>
            <a:ext cx="6769188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la maison, vous aller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recopier les syllabes dans vos cahiers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FDB5D373-26B0-9CFF-E996-A94E4C5F80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81569" y="1945129"/>
            <a:ext cx="2192756" cy="38989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BD911BA-D534-CCCF-AC27-6E86502997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5FB09E5-B418-4DC0-A9C3-983C8600C521}"/>
              </a:ext>
            </a:extLst>
          </p:cNvPr>
          <p:cNvSpPr/>
          <p:nvPr/>
        </p:nvSpPr>
        <p:spPr>
          <a:xfrm>
            <a:off x="3474325" y="3429000"/>
            <a:ext cx="4929674" cy="802341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70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67D0624-BFBC-12EC-0D36-530D60149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bientôt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Nada-Wave">
            <a:hlinkClick r:id="" action="ppaction://media"/>
            <a:extLst>
              <a:ext uri="{FF2B5EF4-FFF2-40B4-BE49-F238E27FC236}">
                <a16:creationId xmlns:a16="http://schemas.microsoft.com/office/drawing/2014/main" id="{2848A6E2-01EF-BC7D-FB61-79C9611D60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85784" y="2002055"/>
            <a:ext cx="2345659" cy="3746052"/>
          </a:xfrm>
          <a:prstGeom prst="rect">
            <a:avLst/>
          </a:prstGeom>
        </p:spPr>
      </p:pic>
      <p:pic>
        <p:nvPicPr>
          <p:cNvPr id="8" name="majd_wave">
            <a:hlinkClick r:id="" action="ppaction://media"/>
            <a:extLst>
              <a:ext uri="{FF2B5EF4-FFF2-40B4-BE49-F238E27FC236}">
                <a16:creationId xmlns:a16="http://schemas.microsoft.com/office/drawing/2014/main" id="{B9F8C9D1-5D45-1D73-64F1-35EF3B2A2E9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2935"/>
          <a:stretch>
            <a:fillRect/>
          </a:stretch>
        </p:blipFill>
        <p:spPr>
          <a:xfrm>
            <a:off x="2469660" y="2079057"/>
            <a:ext cx="2063840" cy="3561347"/>
          </a:xfrm>
          <a:prstGeom prst="rect">
            <a:avLst/>
          </a:prstGeom>
        </p:spPr>
      </p:pic>
      <p:pic>
        <p:nvPicPr>
          <p:cNvPr id="3" name="Espace réservé pour une image  2" descr="Une image contenant habits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5A621FD-8116-A62D-FE27-BD24614756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62801" y="651192"/>
            <a:ext cx="1289783" cy="93697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1608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DAAC3880-ACFD-1EAF-0E3F-7FD9BAFCEA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75746" y="2156059"/>
            <a:ext cx="2319092" cy="370362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CE04B758-F037-3B1D-FC03-4C6C58D84448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386"/>
          <a:stretch>
            <a:fillRect/>
          </a:stretch>
        </p:blipFill>
        <p:spPr>
          <a:xfrm>
            <a:off x="2459433" y="2156059"/>
            <a:ext cx="2112567" cy="3703624"/>
          </a:xfr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4BD154D0-F20A-AA4B-D921-885BB2E29FD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83D3BEBF-1EEE-8D6F-B2DF-DD113FCE3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0572FB3-3F4F-6A79-98CB-B3104CE80A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47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901" y="756000"/>
            <a:ext cx="7205307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Aujourd’hui, nous allons apprendre un dialogue en français. Majd et Nada vont nous aider.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DBAF8FA-AA36-3FA4-436F-81C5962FB86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E43A8CA6-BFCC-26B3-84B1-EF96FF3E8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1850772-3CC3-F34E-0BEC-3F59741119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2FD30CF4-E750-B782-63FD-4635F051CA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3956" y="2165682"/>
            <a:ext cx="4893931" cy="384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24">
            <a:extLst>
              <a:ext uri="{FF2B5EF4-FFF2-40B4-BE49-F238E27FC236}">
                <a16:creationId xmlns:a16="http://schemas.microsoft.com/office/drawing/2014/main" id="{3C9128EC-596A-5D55-F708-0BE0F251E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Lecture de la vidéo.</a:t>
            </a:r>
            <a:endParaRPr lang="fr-MA" i="1" dirty="0">
              <a:solidFill>
                <a:srgbClr val="FF0000"/>
              </a:solidFill>
              <a:latin typeface="Dosis Medium" pitchFamily="2" charset="0"/>
            </a:endParaRPr>
          </a:p>
        </p:txBody>
      </p:sp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/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428B486-A31A-452E-3C7D-B935E436ED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5BCB6A2D">
            <a:hlinkClick r:id="" action="ppaction://media"/>
            <a:extLst>
              <a:ext uri="{FF2B5EF4-FFF2-40B4-BE49-F238E27FC236}">
                <a16:creationId xmlns:a16="http://schemas.microsoft.com/office/drawing/2014/main" id="{C3BCEAD7-2F52-4E22-8B3D-4CF1739D127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5252" y="2438400"/>
            <a:ext cx="7882644" cy="36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04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655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67CF218-787D-433E-962B-D50874CBB5F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8262C92-DB4C-4B79-B6C3-DBCCE50B5B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7B63561-6816-4BE5-A827-0756B25BEE48}">
  <ds:schemaRefs>
    <ds:schemaRef ds:uri="http://purl.org/dc/elements/1.1/"/>
    <ds:schemaRef ds:uri="http://schemas.microsoft.com/office/2006/metadata/properties"/>
    <ds:schemaRef ds:uri="202b3bc9-e036-45c7-aea0-06aec8cd7a40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f0534ec5-868f-4ce6-85c7-99f0612daa5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9581</TotalTime>
  <Words>1101</Words>
  <PresentationFormat>Affichage à l'écran (4:3)</PresentationFormat>
  <Paragraphs>177</Paragraphs>
  <Slides>66</Slides>
  <Notes>2</Notes>
  <HiddenSlides>0</HiddenSlides>
  <MMClips>10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9</vt:i4>
      </vt:variant>
      <vt:variant>
        <vt:lpstr>Titres des diapositives</vt:lpstr>
      </vt:variant>
      <vt:variant>
        <vt:i4>66</vt:i4>
      </vt:variant>
    </vt:vector>
  </HeadingPairs>
  <TitlesOfParts>
    <vt:vector size="86" baseType="lpstr">
      <vt:lpstr>Aptos Display</vt:lpstr>
      <vt:lpstr>Calibri</vt:lpstr>
      <vt:lpstr>Dosis ExtraBold</vt:lpstr>
      <vt:lpstr>Wingdings</vt:lpstr>
      <vt:lpstr>Bahnschrift SemiBold SemiConden</vt:lpstr>
      <vt:lpstr>Dosis</vt:lpstr>
      <vt:lpstr>Dosis Medium</vt:lpstr>
      <vt:lpstr>Aptos</vt:lpstr>
      <vt:lpstr>Dosis SemiBold</vt:lpstr>
      <vt:lpstr>Arial</vt:lpstr>
      <vt:lpstr>Century Gothic</vt:lpstr>
      <vt:lpstr>2_Conception personnalisée</vt:lpstr>
      <vt:lpstr>00_Env-Enseignant</vt:lpstr>
      <vt:lpstr>Oral</vt:lpstr>
      <vt:lpstr>Lecture</vt:lpstr>
      <vt:lpstr>Ecriture</vt:lpstr>
      <vt:lpstr>acte de parole</vt:lpstr>
      <vt:lpstr>1_Vocab_02- Mémorisation</vt:lpstr>
      <vt:lpstr>Thème Office</vt:lpstr>
      <vt:lpstr>1_Env-Enseignant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4</vt:lpstr>
      <vt:lpstr>Bonjour les enfants ! La leçon de français commence maintenant.</vt:lpstr>
      <vt:lpstr>Aujourd’hui, nous allons apprendre un dialogue en français. Majd et Nada vont nous aider. Soyez attentifs.</vt:lpstr>
      <vt:lpstr>Lecture de la vidéo.</vt:lpstr>
      <vt:lpstr>On va écouter le dialogue une deuxième fois. Écoutez bien. </vt:lpstr>
      <vt:lpstr>Lecture de la vidéo.</vt:lpstr>
      <vt:lpstr>Maintenant, on va répéter le dialogue ensemble. Je vais lire chaque réplique et vous allez répéter après moi. </vt:lpstr>
      <vt:lpstr>On continue à répéter ensemble le dialogue. </vt:lpstr>
      <vt:lpstr>On continue à répéter ensemble le dialogue. </vt:lpstr>
      <vt:lpstr>Maintenant, on va jouer ce dialogue. On va le faire en 3 étapes. Soyez attentifs. </vt:lpstr>
      <vt:lpstr>Étape 1. Je vais vous expliquer la situation.  </vt:lpstr>
      <vt:lpstr>Étape 2. Chacun réfléchit silencieusement à ce qu’il va dire dans le dialogue.</vt:lpstr>
      <vt:lpstr>Étape 3. Maintenant, vous allez jouer le dialogue. Qui veut passer au tableau ? </vt:lpstr>
      <vt:lpstr>Maintenant, tout le monde participe. Jouez le dialogue avec votre voisin.</vt:lpstr>
      <vt:lpstr>Plan de la séance 4</vt:lpstr>
      <vt:lpstr>Maintenant, on va faire de la lecture. On va apprendre à lire des syllabes avec les lettres f et v. </vt:lpstr>
      <vt:lpstr>Aujourd’hui, nous allons apprendre à lire des syllabes avec les sons « f » et « v ». </vt:lpstr>
      <vt:lpstr>C’est quelle lettre ? </vt:lpstr>
      <vt:lpstr>C’est quelle lettre ? </vt:lpstr>
      <vt:lpstr>Lecture de la vidéo.</vt:lpstr>
      <vt:lpstr>Qui veut lire ? </vt:lpstr>
      <vt:lpstr>Qui veut lire ? </vt:lpstr>
      <vt:lpstr>Qui veut lire ? </vt:lpstr>
      <vt:lpstr>Qui veut lire ?</vt:lpstr>
      <vt:lpstr>Qui veut lire ? </vt:lpstr>
      <vt:lpstr>Qui veut lire ? </vt:lpstr>
      <vt:lpstr>Qui veut lire ? </vt:lpstr>
      <vt:lpstr>Répétons ensemble. </vt:lpstr>
      <vt:lpstr>Maintenant, nous allons apprendre à lire des syllabes avec le son « v ». </vt:lpstr>
      <vt:lpstr>C’est quelle lettre ? </vt:lpstr>
      <vt:lpstr>C’est quelle lettre ? </vt:lpstr>
      <vt:lpstr>Lecture de la vidéo.</vt:lpstr>
      <vt:lpstr>Qui veut lire ? </vt:lpstr>
      <vt:lpstr>Qui veut lire ? </vt:lpstr>
      <vt:lpstr>Qui veut lire ? </vt:lpstr>
      <vt:lpstr>Qui veut lire ?</vt:lpstr>
      <vt:lpstr>Qui veut lire ? </vt:lpstr>
      <vt:lpstr>Qui veut lire ? </vt:lpstr>
      <vt:lpstr>Qui veut lire ? </vt:lpstr>
      <vt:lpstr>Répétons ensemble. </vt:lpstr>
      <vt:lpstr>Prenez vos livrets aux pages 108 et 109. Avec votre voisin, vous allez faire les activités 3.</vt:lpstr>
      <vt:lpstr>Maintenant, vous allez lire à votre voisin. À tour de rôle. </vt:lpstr>
      <vt:lpstr>Plan de la séance 3</vt:lpstr>
      <vt:lpstr>Maintenant, nous allons faire de l’écriture. </vt:lpstr>
      <vt:lpstr>Je vais écrire la syllabe « fa » sur le tableau. Regardez comment je fais.</vt:lpstr>
      <vt:lpstr>Prenez vos ardoises. </vt:lpstr>
      <vt:lpstr>Écrivez fa. </vt:lpstr>
      <vt:lpstr>Levez les ardoises. Je vais vérifier votre écriture. </vt:lpstr>
      <vt:lpstr>Maintenant, je vais écrire la syllabe « fo » sur le tableau. Regardez comment je fais.</vt:lpstr>
      <vt:lpstr>Écrivez fo sur vos ardoises.  </vt:lpstr>
      <vt:lpstr>Levez les ardoises. Je vais vérifier votre écriture. </vt:lpstr>
      <vt:lpstr>Maintenant, je vais écrire la syllabe « vu » sur le tableau. Regardez comment je fais.</vt:lpstr>
      <vt:lpstr>Écrivez vu sur vos ardoises.    </vt:lpstr>
      <vt:lpstr>Levez les ardoises. Je vais vérifier votre écriture. </vt:lpstr>
      <vt:lpstr>Maintenant, je vais écrire la syllabe « vi » sur le tableau. Regardez comment je fais.</vt:lpstr>
      <vt:lpstr>Écrivez vi sur vos ardoises.    </vt:lpstr>
      <vt:lpstr>Levez les ardoises. Je vais vérifier votre écriture. </vt:lpstr>
      <vt:lpstr>Présentation PowerPoint</vt:lpstr>
      <vt:lpstr>Présentation PowerPoint</vt:lpstr>
      <vt:lpstr>À la maison, vous aller recopier les syllabes dans vos cahiers. </vt:lpstr>
      <vt:lpstr>La séance d’aujourd’hui est terminée. À bientôt.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2026-05-12T21:19:57Z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