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87" r:id="rId5"/>
    <p:sldMasterId id="214748368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3402">
          <p15:clr>
            <a:srgbClr val="A4A3A4"/>
          </p15:clr>
        </p15:guide>
        <p15:guide id="3" orient="horz" pos="311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25CB58D-FA1E-4D2E-89D3-D68CF688C7DE}">
  <a:tblStyle styleId="{825CB58D-FA1E-4D2E-89D3-D68CF688C7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3402"/>
        <p:guide pos="311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88b91f9882_1_1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188b91f9882_1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8bfa3adf5d_0_7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g18bfa3adf5d_0_7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87331eec90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87331eec90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8d5a98bf04_6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8d5a98bf04_6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a69768cb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a69768cb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91640842bc_0_1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191640842bc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8c8228b31f_1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18c8228b31f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8c8228b31f_1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g18c8228b31f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88b91f9882_1_5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g188b91f9882_1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It doesn’t have to be fair sharing, so not everyone needs the same amount.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88b91f9882_1_5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g188b91f9882_1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aus01.safelinks.protection.outlook.com/?url=http%3A%2F%2Fcreativecommons.org%2Flicenses%2Fby%2F4.0%2F&amp;data=05%7C01%7Cittenders%40det.nsw.edu.au%7Cded6fbbe1dab40eb80e908dac3996389%7C05a0e69a418a47c19c259387261bf991%7C0%7C0%7C638037360878246695%7CUnknown%7CTWFpbGZsb3d8eyJWIjoiMC4wLjAwMDAiLCJQIjoiV2luMzIiLCJBTiI6Ik1haWwiLCJXVCI6Mn0%3D%7C3000%7C%7C%7C&amp;sdata=4xRUwXrozDSxsDJuI%2FnPRb2exQaNIqkruPuufY019fc%3D&amp;reserved=0" TargetMode="Externa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9.jpg"/><Relationship Id="rId6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aus01.safelinks.protection.outlook.com/?url=http%3A%2F%2Fcreativecommons.org%2Flicenses%2Fby%2F4.0%2F&amp;data=05%7C01%7Cittenders%40det.nsw.edu.au%7Cded6fbbe1dab40eb80e908dac3996389%7C05a0e69a418a47c19c259387261bf991%7C0%7C0%7C638037360878246695%7CUnknown%7CTWFpbGZsb3d8eyJWIjoiMC4wLjAwMDAiLCJQIjoiV2luMzIiLCJBTiI6Ik1haWwiLCJXVCI6Mn0%3D%7C3000%7C%7C%7C&amp;sdata=4xRUwXrozDSxsDJuI%2FnPRb2exQaNIqkruPuufY019fc%3D&amp;reserved=0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aus01.safelinks.protection.outlook.com/?url=http%3A%2F%2Fcreativecommons.org%2Flicenses%2Fby%2F4.0%2F&amp;data=05%7C01%7Cittenders%40det.nsw.edu.au%7Cded6fbbe1dab40eb80e908dac3996389%7C05a0e69a418a47c19c259387261bf991%7C0%7C0%7C638037360878246695%7CUnknown%7CTWFpbGZsb3d8eyJWIjoiMC4wLjAwMDAiLCJQIjoiV2luMzIiLCJBTiI6Ik1haWwiLCJXVCI6Mn0%3D%7C3000%7C%7C%7C&amp;sdata=4xRUwXrozDSxsDJuI%2FnPRb2exQaNIqkruPuufY019fc%3D&amp;reserved=0" TargetMode="Externa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9.jpg"/><Relationship Id="rId6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aus01.safelinks.protection.outlook.com/?url=http%3A%2F%2Fcreativecommons.org%2Flicenses%2Fby%2F4.0%2F&amp;data=05%7C01%7Cittenders%40det.nsw.edu.au%7Cded6fbbe1dab40eb80e908dac3996389%7C05a0e69a418a47c19c259387261bf991%7C0%7C0%7C638037360878246695%7CUnknown%7CTWFpbGZsb3d8eyJWIjoiMC4wLjAwMDAiLCJQIjoiV2luMzIiLCJBTiI6Ik1haWwiLCJXVCI6Mn0%3D%7C3000%7C%7C%7C&amp;sdata=4xRUwXrozDSxsDJuI%2FnPRb2exQaNIqkruPuufY019fc%3D&amp;reserved=0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458975" y="1259525"/>
            <a:ext cx="82260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458975" y="445025"/>
            <a:ext cx="3200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" type="body"/>
          </p:nvPr>
        </p:nvSpPr>
        <p:spPr>
          <a:xfrm>
            <a:off x="458975" y="1438150"/>
            <a:ext cx="33852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2" type="body"/>
          </p:nvPr>
        </p:nvSpPr>
        <p:spPr>
          <a:xfrm>
            <a:off x="39338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" name="Google Shape;66;p12"/>
          <p:cNvSpPr txBox="1"/>
          <p:nvPr>
            <p:ph idx="3" type="title"/>
          </p:nvPr>
        </p:nvSpPr>
        <p:spPr>
          <a:xfrm>
            <a:off x="3921320" y="445025"/>
            <a:ext cx="3200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slide">
  <p:cSld name="TITLE_ONLY_1_3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70" name="Google Shape;70;p13"/>
          <p:cNvGraphicFramePr/>
          <p:nvPr/>
        </p:nvGraphicFramePr>
        <p:xfrm>
          <a:off x="952500" y="1615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{825CB58D-FA1E-4D2E-89D3-D68CF688C7DE}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Heading</a:t>
                      </a:r>
                      <a:endParaRPr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Heading</a:t>
                      </a:r>
                      <a:endParaRPr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Heading</a:t>
                      </a:r>
                      <a:endParaRPr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 1">
  <p:cSld name="TITLE_ONLY_1_3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4910200" y="1438275"/>
            <a:ext cx="3444600" cy="453300"/>
          </a:xfrm>
          <a:prstGeom prst="rect">
            <a:avLst/>
          </a:prstGeom>
          <a:solidFill>
            <a:srgbClr val="00305E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75" name="Google Shape;75;p14"/>
          <p:cNvSpPr txBox="1"/>
          <p:nvPr>
            <p:ph idx="2" type="body"/>
          </p:nvPr>
        </p:nvSpPr>
        <p:spPr>
          <a:xfrm>
            <a:off x="563675" y="2204525"/>
            <a:ext cx="34446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idx="3" type="subTitle"/>
          </p:nvPr>
        </p:nvSpPr>
        <p:spPr>
          <a:xfrm>
            <a:off x="563675" y="1438275"/>
            <a:ext cx="3444600" cy="453300"/>
          </a:xfrm>
          <a:prstGeom prst="rect">
            <a:avLst/>
          </a:prstGeom>
          <a:solidFill>
            <a:srgbClr val="C86D39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4" type="body"/>
          </p:nvPr>
        </p:nvSpPr>
        <p:spPr>
          <a:xfrm>
            <a:off x="4910200" y="2204525"/>
            <a:ext cx="34446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">
  <p:cSld name="TITLE_ONLY_1_3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rgbClr val="00305E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rgbClr val="C86D39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86" name="Google Shape;86;p15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9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900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9pPr>
          </a:lstStyle>
          <a:p/>
        </p:txBody>
      </p:sp>
      <p:sp>
        <p:nvSpPr>
          <p:cNvPr id="90" name="Google Shape;90;p16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rgbClr val="C86D39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91" name="Google Shape;91;p16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rgbClr val="353B53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/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95" name="Google Shape;95;p16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rgbClr val="00305E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330214" y="460805"/>
            <a:ext cx="84822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 txBox="1"/>
          <p:nvPr>
            <p:ph type="title"/>
          </p:nvPr>
        </p:nvSpPr>
        <p:spPr>
          <a:xfrm>
            <a:off x="435900" y="460799"/>
            <a:ext cx="82722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435900" y="1438275"/>
            <a:ext cx="8272200" cy="29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rtl="0" algn="l"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 algn="l"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l"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3pPr>
            <a:lvl4pPr indent="-304800" lvl="3" marL="1828800" rtl="0" algn="l"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l"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 algn="l"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8pPr>
            <a:lvl9pPr indent="-304800" lvl="8" marL="4114800" rtl="0" algn="l">
              <a:spcBef>
                <a:spcPts val="500"/>
              </a:spcBef>
              <a:spcAft>
                <a:spcPts val="5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102" name="Google Shape;102;p17"/>
          <p:cNvSpPr txBox="1"/>
          <p:nvPr>
            <p:ph idx="11" type="ftr"/>
          </p:nvPr>
        </p:nvSpPr>
        <p:spPr>
          <a:xfrm>
            <a:off x="435898" y="4463850"/>
            <a:ext cx="3736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3">
  <p:cSld name="BLANK_3">
    <p:bg>
      <p:bgPr>
        <a:noFill/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0" y="-2025"/>
            <a:ext cx="30096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3240350" y="1979600"/>
            <a:ext cx="5666400" cy="19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© State of New South Wales (Department of Education), 2022. Except for trade marks, this resource is licensed under the </a:t>
            </a:r>
            <a:r>
              <a:rPr lang="en-GB" sz="1100" u="sng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4.0 International Licence</a:t>
            </a:r>
            <a:r>
              <a:rPr lang="en-GB" sz="11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 http://creativecommons.org/licenses/by/4.0/.	  	        </a:t>
            </a:r>
            <a:endParaRPr sz="1100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               Attribution should be given to © State of New South Wales (Department of Education), 2022.</a:t>
            </a:r>
            <a:endParaRPr sz="1100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sz="1100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1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These materials have been developed in association with Education Services Australia and Ochre Education.</a:t>
            </a:r>
            <a:endParaRPr sz="1100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7341" y="3994845"/>
            <a:ext cx="1022458" cy="45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105" y="1756850"/>
            <a:ext cx="2022141" cy="218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3313" y="3968905"/>
            <a:ext cx="1485297" cy="50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84724" y="2745900"/>
            <a:ext cx="635575" cy="1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chemeClr val="accent6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458975" y="445025"/>
            <a:ext cx="6600600" cy="53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Clr>
                <a:srgbClr val="000000"/>
              </a:buClr>
              <a:buSzPts val="8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8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8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8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8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8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8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8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8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458975" y="1438275"/>
            <a:ext cx="6472500" cy="308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–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8pPr>
            <a:lvl9pPr indent="-330200" lvl="8" marL="4114800" rtl="0"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orked examp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idx="1" type="subTitle"/>
          </p:nvPr>
        </p:nvSpPr>
        <p:spPr>
          <a:xfrm>
            <a:off x="458800" y="1394375"/>
            <a:ext cx="3363000" cy="4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8" name="Google Shape;118;p20"/>
          <p:cNvSpPr txBox="1"/>
          <p:nvPr>
            <p:ph idx="2" type="subTitle"/>
          </p:nvPr>
        </p:nvSpPr>
        <p:spPr>
          <a:xfrm>
            <a:off x="5266400" y="1394375"/>
            <a:ext cx="3363000" cy="4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noFill/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25" y="8450"/>
            <a:ext cx="9144000" cy="1090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 b="0" sz="3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58975" y="445025"/>
            <a:ext cx="8226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600">
                <a:solidFill>
                  <a:schemeClr val="accen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18" name="Google Shape;18;p3" title="NSW Government 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41425" y="3881523"/>
            <a:ext cx="843550" cy="911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458975" y="1259525"/>
            <a:ext cx="82260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noFill/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125" y="8450"/>
            <a:ext cx="9144000" cy="1090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None/>
              <a:defRPr b="0" sz="34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oppins"/>
              <a:buNone/>
              <a:defRPr sz="52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31" name="Google Shape;131;p23"/>
          <p:cNvSpPr txBox="1"/>
          <p:nvPr>
            <p:ph idx="1" type="subTitle"/>
          </p:nvPr>
        </p:nvSpPr>
        <p:spPr>
          <a:xfrm>
            <a:off x="458975" y="445025"/>
            <a:ext cx="8226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None/>
              <a:defRPr sz="2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" name="Google Shape;132;p2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600">
                <a:solidFill>
                  <a:schemeClr val="accen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133" name="Google Shape;133;p23" title="NSW Government 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41425" y="3881523"/>
            <a:ext cx="843550" cy="911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p24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rgbClr val="C86D39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9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9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900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9pPr>
          </a:lstStyle>
          <a:p/>
        </p:txBody>
      </p:sp>
      <p:sp>
        <p:nvSpPr>
          <p:cNvPr id="140" name="Google Shape;140;p24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b="1" sz="1900">
                <a:solidFill>
                  <a:schemeClr val="accen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900">
                <a:solidFill>
                  <a:schemeClr val="accent1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>
                <a:solidFill>
                  <a:schemeClr val="accent1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>
                <a:solidFill>
                  <a:schemeClr val="accent1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>
                <a:solidFill>
                  <a:schemeClr val="accent1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>
                <a:solidFill>
                  <a:schemeClr val="accent1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>
                <a:solidFill>
                  <a:schemeClr val="accent1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>
                <a:solidFill>
                  <a:schemeClr val="accent1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2" name="Google Shape;142;p24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490250" y="1823625"/>
            <a:ext cx="8194800" cy="23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1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7" name="Google Shape;147;p26"/>
          <p:cNvSpPr txBox="1"/>
          <p:nvPr>
            <p:ph idx="1" type="subTitle"/>
          </p:nvPr>
        </p:nvSpPr>
        <p:spPr>
          <a:xfrm>
            <a:off x="474525" y="34742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B3241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48" name="Google Shape;148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0"/>
            </a:lvl1pPr>
            <a:lvl2pPr indent="-3429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 sz="2000"/>
            </a:lvl2pPr>
            <a:lvl3pPr indent="-3302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 sz="1800"/>
            </a:lvl3pPr>
            <a:lvl4pPr indent="-3302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800"/>
            </a:lvl4pPr>
            <a:lvl5pPr indent="-3302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800"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2" name="Google Shape;152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b="0" sz="3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6" name="Google Shape;156;p28"/>
          <p:cNvSpPr txBox="1"/>
          <p:nvPr>
            <p:ph idx="2" type="title"/>
          </p:nvPr>
        </p:nvSpPr>
        <p:spPr>
          <a:xfrm>
            <a:off x="458975" y="445300"/>
            <a:ext cx="4758900" cy="47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 1">
  <p:cSld name="TITLE_AND_TWO_COLUMNS_1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9"/>
          <p:cNvSpPr txBox="1"/>
          <p:nvPr/>
        </p:nvSpPr>
        <p:spPr>
          <a:xfrm>
            <a:off x="3258225" y="2396975"/>
            <a:ext cx="5427000" cy="17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© State of New South Wales (Department of Education), 2022. Except for trade marks, this resource is licensed under the </a:t>
            </a:r>
            <a:r>
              <a:rPr lang="en-GB" sz="1000" u="sng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4.0 International Licence</a:t>
            </a:r>
            <a:r>
              <a:rPr lang="en-GB" sz="10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 http://creativecommons.org/licenses/by/4.0/.	        </a:t>
            </a:r>
            <a:endParaRPr sz="1000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Attribution should be given to © State of New South Wales (Department of Education), 2022.</a:t>
            </a:r>
            <a:endParaRPr i="0" sz="1000" u="none" cap="none" strike="noStrike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60" name="Google Shape;1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479" y="1917675"/>
            <a:ext cx="2022141" cy="218611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9"/>
          <p:cNvSpPr/>
          <p:nvPr/>
        </p:nvSpPr>
        <p:spPr>
          <a:xfrm>
            <a:off x="0" y="0"/>
            <a:ext cx="9144000" cy="1090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3149" y="3816600"/>
            <a:ext cx="635575" cy="1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" name="Google Shape;165;p3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66" name="Google Shape;166;p30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7" name="Google Shape;167;p30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C86D39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68" name="Google Shape;168;p30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9" name="Google Shape;169;p30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rgbClr val="353B53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0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1" name="Google Shape;171;p30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rgbClr val="013059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72" name="Google Shape;172;p30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3" name="Google Shape;173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solidFill>
          <a:schemeClr val="accent5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458975" y="1438275"/>
            <a:ext cx="6600600" cy="65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6" name="Google Shape;176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Clr>
                <a:srgbClr val="000000"/>
              </a:buClr>
              <a:buSzPts val="8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8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8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8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8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8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8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8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8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rgbClr val="C86D39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9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9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900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9pPr>
          </a:lstStyle>
          <a:p/>
        </p:txBody>
      </p:sp>
      <p:sp>
        <p:nvSpPr>
          <p:cNvPr id="25" name="Google Shape;25;p4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b="1" sz="1900">
                <a:solidFill>
                  <a:schemeClr val="accen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 sz="1900">
                <a:solidFill>
                  <a:schemeClr val="accent1"/>
                </a:solidFill>
              </a:defRPr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>
                <a:solidFill>
                  <a:schemeClr val="accent1"/>
                </a:solidFill>
              </a:defRPr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>
                <a:solidFill>
                  <a:schemeClr val="accent1"/>
                </a:solidFill>
              </a:defRPr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>
                <a:solidFill>
                  <a:schemeClr val="accent1"/>
                </a:solidFill>
              </a:defRPr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>
                <a:solidFill>
                  <a:schemeClr val="accent1"/>
                </a:solidFill>
              </a:defRPr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>
                <a:solidFill>
                  <a:schemeClr val="accent1"/>
                </a:solidFill>
              </a:defRPr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>
                <a:solidFill>
                  <a:schemeClr val="accent1"/>
                </a:solidFill>
              </a:defRPr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7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indent="-3175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" name="Google Shape;179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458975" y="445025"/>
            <a:ext cx="3200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2" name="Google Shape;182;p33"/>
          <p:cNvSpPr txBox="1"/>
          <p:nvPr>
            <p:ph idx="1" type="body"/>
          </p:nvPr>
        </p:nvSpPr>
        <p:spPr>
          <a:xfrm>
            <a:off x="458975" y="1438150"/>
            <a:ext cx="33852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83" name="Google Shape;183;p33"/>
          <p:cNvSpPr txBox="1"/>
          <p:nvPr>
            <p:ph idx="2" type="body"/>
          </p:nvPr>
        </p:nvSpPr>
        <p:spPr>
          <a:xfrm>
            <a:off x="39338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84" name="Google Shape;184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" name="Google Shape;185;p33"/>
          <p:cNvSpPr txBox="1"/>
          <p:nvPr>
            <p:ph idx="3" type="title"/>
          </p:nvPr>
        </p:nvSpPr>
        <p:spPr>
          <a:xfrm>
            <a:off x="3921320" y="445025"/>
            <a:ext cx="32001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slide">
  <p:cSld name="TITLE_ONLY_1_3_1_1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Google Shape;188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89" name="Google Shape;189;p34"/>
          <p:cNvGraphicFramePr/>
          <p:nvPr/>
        </p:nvGraphicFramePr>
        <p:xfrm>
          <a:off x="952500" y="1615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{825CB58D-FA1E-4D2E-89D3-D68CF688C7DE}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Heading</a:t>
                      </a:r>
                      <a:endParaRPr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Heading</a:t>
                      </a:r>
                      <a:endParaRPr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Heading</a:t>
                      </a:r>
                      <a:endParaRPr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 1">
  <p:cSld name="TITLE_ONLY_1_3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3" name="Google Shape;193;p35"/>
          <p:cNvSpPr txBox="1"/>
          <p:nvPr>
            <p:ph idx="1" type="subTitle"/>
          </p:nvPr>
        </p:nvSpPr>
        <p:spPr>
          <a:xfrm>
            <a:off x="4910200" y="1438275"/>
            <a:ext cx="3444600" cy="453300"/>
          </a:xfrm>
          <a:prstGeom prst="rect">
            <a:avLst/>
          </a:prstGeom>
          <a:solidFill>
            <a:srgbClr val="00305E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94" name="Google Shape;194;p35"/>
          <p:cNvSpPr txBox="1"/>
          <p:nvPr>
            <p:ph idx="2" type="body"/>
          </p:nvPr>
        </p:nvSpPr>
        <p:spPr>
          <a:xfrm>
            <a:off x="563675" y="2204525"/>
            <a:ext cx="34446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95" name="Google Shape;195;p35"/>
          <p:cNvSpPr txBox="1"/>
          <p:nvPr>
            <p:ph idx="3" type="subTitle"/>
          </p:nvPr>
        </p:nvSpPr>
        <p:spPr>
          <a:xfrm>
            <a:off x="563675" y="1438275"/>
            <a:ext cx="3444600" cy="453300"/>
          </a:xfrm>
          <a:prstGeom prst="rect">
            <a:avLst/>
          </a:prstGeom>
          <a:solidFill>
            <a:srgbClr val="C86D39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5"/>
          <p:cNvSpPr txBox="1"/>
          <p:nvPr>
            <p:ph idx="4" type="body"/>
          </p:nvPr>
        </p:nvSpPr>
        <p:spPr>
          <a:xfrm>
            <a:off x="4910200" y="2204525"/>
            <a:ext cx="34446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">
  <p:cSld name="TITLE_ONLY_1_3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0" name="Google Shape;200;p36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rgbClr val="00305E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1" name="Google Shape;201;p36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2" name="Google Shape;202;p36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rgbClr val="C86D39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6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4" name="Google Shape;204;p36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5" name="Google Shape;205;p36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Poppins"/>
              <a:buChar char="–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Google Shape;208;p3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9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900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9pPr>
          </a:lstStyle>
          <a:p/>
        </p:txBody>
      </p:sp>
      <p:sp>
        <p:nvSpPr>
          <p:cNvPr id="209" name="Google Shape;209;p37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rgbClr val="C86D39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10" name="Google Shape;210;p37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11" name="Google Shape;211;p37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rgbClr val="353B53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7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13" name="Google Shape;213;p37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/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14" name="Google Shape;214;p37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rgbClr val="00305E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15" name="Google Shape;215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/>
          <p:nvPr/>
        </p:nvSpPr>
        <p:spPr>
          <a:xfrm>
            <a:off x="330214" y="460805"/>
            <a:ext cx="84822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8"/>
          <p:cNvSpPr txBox="1"/>
          <p:nvPr>
            <p:ph type="title"/>
          </p:nvPr>
        </p:nvSpPr>
        <p:spPr>
          <a:xfrm>
            <a:off x="435900" y="460799"/>
            <a:ext cx="82722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9" name="Google Shape;219;p38"/>
          <p:cNvSpPr txBox="1"/>
          <p:nvPr>
            <p:ph idx="1" type="body"/>
          </p:nvPr>
        </p:nvSpPr>
        <p:spPr>
          <a:xfrm>
            <a:off x="435900" y="1438275"/>
            <a:ext cx="8272200" cy="29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rtl="0" algn="l"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 algn="l"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l"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3pPr>
            <a:lvl4pPr indent="-304800" lvl="3" marL="1828800" rtl="0" algn="l"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l"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 algn="l">
              <a:spcBef>
                <a:spcPts val="500"/>
              </a:spcBef>
              <a:spcAft>
                <a:spcPts val="0"/>
              </a:spcAft>
              <a:buSzPts val="1200"/>
              <a:buChar char="–"/>
              <a:defRPr/>
            </a:lvl8pPr>
            <a:lvl9pPr indent="-304800" lvl="8" marL="4114800" rtl="0" algn="l">
              <a:spcBef>
                <a:spcPts val="500"/>
              </a:spcBef>
              <a:spcAft>
                <a:spcPts val="5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220" name="Google Shape;220;p38"/>
          <p:cNvSpPr txBox="1"/>
          <p:nvPr>
            <p:ph idx="10" type="dt"/>
          </p:nvPr>
        </p:nvSpPr>
        <p:spPr>
          <a:xfrm>
            <a:off x="5704463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221" name="Google Shape;221;p38"/>
          <p:cNvSpPr txBox="1"/>
          <p:nvPr>
            <p:ph idx="11" type="ftr"/>
          </p:nvPr>
        </p:nvSpPr>
        <p:spPr>
          <a:xfrm>
            <a:off x="435898" y="4463850"/>
            <a:ext cx="3736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Font typeface="Public Sans"/>
              <a:buNone/>
              <a:defRPr sz="11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222" name="Google Shape;222;p38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3">
  <p:cSld name="BLANK_3">
    <p:bg>
      <p:bgPr>
        <a:noFill/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/>
          <p:nvPr/>
        </p:nvSpPr>
        <p:spPr>
          <a:xfrm>
            <a:off x="0" y="-2025"/>
            <a:ext cx="30096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6" name="Google Shape;226;p39"/>
          <p:cNvSpPr txBox="1"/>
          <p:nvPr/>
        </p:nvSpPr>
        <p:spPr>
          <a:xfrm>
            <a:off x="3240350" y="1979600"/>
            <a:ext cx="5666400" cy="19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© State of New South Wales (Department of Education), 2022. Except for trade marks, this resource is licensed under the </a:t>
            </a:r>
            <a:r>
              <a:rPr lang="en-GB" sz="1100" u="sng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4.0 International Licence</a:t>
            </a:r>
            <a:r>
              <a:rPr lang="en-GB" sz="11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 http://creativecommons.org/licenses/by/4.0/.	  	        </a:t>
            </a:r>
            <a:endParaRPr sz="1100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               Attribution should be given to © State of New South Wales (Department of Education), 2022.</a:t>
            </a:r>
            <a:endParaRPr sz="1100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sz="1100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100">
                <a:solidFill>
                  <a:srgbClr val="002664"/>
                </a:solidFill>
                <a:latin typeface="Public Sans"/>
                <a:ea typeface="Public Sans"/>
                <a:cs typeface="Public Sans"/>
                <a:sym typeface="Public Sans"/>
              </a:rPr>
              <a:t>These materials have been developed in association with Education Services Australia and Ochre Education.</a:t>
            </a:r>
            <a:endParaRPr sz="1100">
              <a:solidFill>
                <a:srgbClr val="002664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227" name="Google Shape;22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7341" y="3994845"/>
            <a:ext cx="1022458" cy="45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105" y="1756850"/>
            <a:ext cx="2022141" cy="218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3313" y="3968905"/>
            <a:ext cx="1485297" cy="50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84724" y="2745900"/>
            <a:ext cx="635575" cy="1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chemeClr val="accent6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/>
          <p:nvPr>
            <p:ph type="title"/>
          </p:nvPr>
        </p:nvSpPr>
        <p:spPr>
          <a:xfrm>
            <a:off x="458975" y="445025"/>
            <a:ext cx="6600600" cy="53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3" name="Google Shape;233;p4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Clr>
                <a:srgbClr val="000000"/>
              </a:buClr>
              <a:buSzPts val="8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8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8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8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8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8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8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8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8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4" name="Google Shape;234;p40"/>
          <p:cNvSpPr txBox="1"/>
          <p:nvPr>
            <p:ph idx="1" type="body"/>
          </p:nvPr>
        </p:nvSpPr>
        <p:spPr>
          <a:xfrm>
            <a:off x="458975" y="1438275"/>
            <a:ext cx="6472500" cy="308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–"/>
              <a:defRPr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–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8pPr>
            <a:lvl9pPr indent="-330200" lvl="8" marL="4114800" rtl="0"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orked examp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/>
          <p:nvPr>
            <p:ph idx="1" type="subTitle"/>
          </p:nvPr>
        </p:nvSpPr>
        <p:spPr>
          <a:xfrm>
            <a:off x="458800" y="1394375"/>
            <a:ext cx="3363000" cy="4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37" name="Google Shape;237;p41"/>
          <p:cNvSpPr txBox="1"/>
          <p:nvPr>
            <p:ph idx="2" type="subTitle"/>
          </p:nvPr>
        </p:nvSpPr>
        <p:spPr>
          <a:xfrm>
            <a:off x="5266400" y="1394375"/>
            <a:ext cx="3363000" cy="4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400"/>
              </a:spcBef>
              <a:spcAft>
                <a:spcPts val="2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38" name="Google Shape;238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90250" y="1823625"/>
            <a:ext cx="8194800" cy="23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1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" type="subTitle"/>
          </p:nvPr>
        </p:nvSpPr>
        <p:spPr>
          <a:xfrm>
            <a:off x="474525" y="34742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0"/>
            </a:lvl1pPr>
            <a:lvl2pPr indent="-3429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 sz="2000"/>
            </a:lvl2pPr>
            <a:lvl3pPr indent="-3302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 sz="1800"/>
            </a:lvl3pPr>
            <a:lvl4pPr indent="-3302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800"/>
            </a:lvl4pPr>
            <a:lvl5pPr indent="-3302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600"/>
              <a:buChar char="–"/>
              <a:defRPr sz="1800"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b="0" sz="3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800"/>
              <a:buFont typeface="Arial"/>
              <a:buNone/>
              <a:defRPr sz="38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4B324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 1">
  <p:cSld name="TITLE_AND_TWO_COLUMNS_1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" name="Google Shape;43;p9"/>
          <p:cNvSpPr txBox="1"/>
          <p:nvPr/>
        </p:nvSpPr>
        <p:spPr>
          <a:xfrm>
            <a:off x="3258225" y="2396975"/>
            <a:ext cx="5427000" cy="17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© State of New South Wales (Department of Education), 2022. Except for trade marks, this resource is licensed under the </a:t>
            </a:r>
            <a:r>
              <a:rPr lang="en-GB" sz="1000" u="sng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4.0 International Licence</a:t>
            </a:r>
            <a:r>
              <a:rPr lang="en-GB" sz="10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 http://creativecommons.org/licenses/by/4.0/.</a:t>
            </a:r>
            <a:r>
              <a:rPr lang="en-GB" sz="10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	        </a:t>
            </a:r>
            <a:endParaRPr sz="1000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Attribution should be given to © State of New South Wales (Department of Education), 2022.</a:t>
            </a:r>
            <a:endParaRPr i="0" sz="1000" u="none" cap="none" strike="noStrike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44" name="Google Shape;4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479" y="1917675"/>
            <a:ext cx="2022141" cy="218611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/>
          <p:nvPr/>
        </p:nvSpPr>
        <p:spPr>
          <a:xfrm>
            <a:off x="0" y="0"/>
            <a:ext cx="9144000" cy="1090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" name="Google Shape;4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3149" y="3816600"/>
            <a:ext cx="635575" cy="1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rgbClr val="C86D39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rgbClr val="353B53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Poppins"/>
              <a:buChar char="–"/>
              <a:defRPr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rgbClr val="013059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6" name="Google Shape;56;p10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8.xml"/><Relationship Id="rId6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ublic Sans"/>
              <a:buNone/>
              <a:defRPr b="1" i="0" sz="24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259525"/>
            <a:ext cx="82260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ublic Sans"/>
              <a:buChar char="●"/>
              <a:defRPr i="0" sz="18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ublic Sans"/>
              <a:buChar char="–"/>
              <a:defRPr i="0" sz="18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302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302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302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302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302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302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1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20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ublic Sans"/>
              <a:buNone/>
              <a:defRPr b="1" i="0" sz="24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ublic Sans Medium"/>
              <a:buNone/>
              <a:defRPr i="0" sz="2800" u="none" cap="none" strike="noStrike">
                <a:solidFill>
                  <a:srgbClr val="000000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458975" y="1259525"/>
            <a:ext cx="82260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ublic Sans"/>
              <a:buChar char="●"/>
              <a:defRPr i="0" sz="18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ublic Sans"/>
              <a:buChar char="–"/>
              <a:defRPr i="0" sz="18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302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302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302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302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302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302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600"/>
              <a:buFont typeface="Public Sans"/>
              <a:buChar char="–"/>
              <a:defRPr i="0" sz="1600" u="none" cap="none" strike="noStrike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1000" u="none" cap="none" strike="noStrike">
                <a:solidFill>
                  <a:srgbClr val="4B324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1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20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Relationship Id="rId7" Type="http://schemas.openxmlformats.org/officeDocument/2006/relationships/image" Target="../media/image16.png"/><Relationship Id="rId8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"/>
          <p:cNvSpPr/>
          <p:nvPr/>
        </p:nvSpPr>
        <p:spPr>
          <a:xfrm>
            <a:off x="125" y="8450"/>
            <a:ext cx="9144000" cy="1090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/>
              <a:t>Solving</a:t>
            </a:r>
            <a:r>
              <a:rPr b="1" lang="en-GB"/>
              <a:t> problems with more than one answer</a:t>
            </a:r>
            <a:endParaRPr b="1" sz="3400">
              <a:solidFill>
                <a:schemeClr val="accent1"/>
              </a:solidFill>
            </a:endParaRPr>
          </a:p>
        </p:txBody>
      </p:sp>
      <p:sp>
        <p:nvSpPr>
          <p:cNvPr id="245" name="Google Shape;245;p4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700"/>
              <a:t>Mrs Sund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1"/>
          <p:cNvSpPr txBox="1"/>
          <p:nvPr>
            <p:ph type="title"/>
          </p:nvPr>
        </p:nvSpPr>
        <p:spPr>
          <a:xfrm>
            <a:off x="458972" y="445025"/>
            <a:ext cx="27390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Lesson review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7" name="Google Shape;407;p51"/>
          <p:cNvSpPr txBox="1"/>
          <p:nvPr>
            <p:ph idx="1" type="subTitle"/>
          </p:nvPr>
        </p:nvSpPr>
        <p:spPr>
          <a:xfrm>
            <a:off x="459175" y="1615425"/>
            <a:ext cx="2585400" cy="654300"/>
          </a:xfrm>
          <a:prstGeom prst="rect">
            <a:avLst/>
          </a:prstGeom>
          <a:solidFill>
            <a:srgbClr val="C86D39"/>
          </a:solidFill>
          <a:ln>
            <a:noFill/>
          </a:ln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Mathematics in our everyday lives</a:t>
            </a:r>
            <a:endParaRPr sz="1800"/>
          </a:p>
        </p:txBody>
      </p:sp>
      <p:sp>
        <p:nvSpPr>
          <p:cNvPr id="408" name="Google Shape;408;p51"/>
          <p:cNvSpPr txBox="1"/>
          <p:nvPr>
            <p:ph idx="2" type="body"/>
          </p:nvPr>
        </p:nvSpPr>
        <p:spPr>
          <a:xfrm>
            <a:off x="458800" y="2269800"/>
            <a:ext cx="2585100" cy="2149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Where we see maths everyday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 sz="1600"/>
              <a:t>How mathematical items help us </a:t>
            </a:r>
            <a:r>
              <a:rPr lang="en-GB" sz="1600"/>
              <a:t>solve problems</a:t>
            </a:r>
            <a:endParaRPr sz="1600"/>
          </a:p>
        </p:txBody>
      </p:sp>
      <p:sp>
        <p:nvSpPr>
          <p:cNvPr id="409" name="Google Shape;409;p51"/>
          <p:cNvSpPr txBox="1"/>
          <p:nvPr>
            <p:ph idx="3" type="subTitle"/>
          </p:nvPr>
        </p:nvSpPr>
        <p:spPr>
          <a:xfrm>
            <a:off x="3279500" y="1615425"/>
            <a:ext cx="2524200" cy="654300"/>
          </a:xfrm>
          <a:prstGeom prst="rect">
            <a:avLst/>
          </a:prstGeom>
          <a:solidFill>
            <a:srgbClr val="353B53"/>
          </a:solidFill>
          <a:ln>
            <a:noFill/>
          </a:ln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Solving Problems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1"/>
          <p:cNvSpPr txBox="1"/>
          <p:nvPr>
            <p:ph idx="4" type="body"/>
          </p:nvPr>
        </p:nvSpPr>
        <p:spPr>
          <a:xfrm>
            <a:off x="3279500" y="2269725"/>
            <a:ext cx="2524200" cy="2149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Using visual representations of objects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Problems with one or more answers</a:t>
            </a:r>
            <a:endParaRPr sz="1600"/>
          </a:p>
        </p:txBody>
      </p:sp>
      <p:sp>
        <p:nvSpPr>
          <p:cNvPr id="411" name="Google Shape;411;p51"/>
          <p:cNvSpPr txBox="1"/>
          <p:nvPr>
            <p:ph idx="4294967295" type="body"/>
          </p:nvPr>
        </p:nvSpPr>
        <p:spPr>
          <a:xfrm>
            <a:off x="453048" y="1099344"/>
            <a:ext cx="82320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ts val="1600"/>
              <a:buNone/>
            </a:pPr>
            <a:r>
              <a:rPr lang="en-GB" sz="1900"/>
              <a:t>We have been learning about: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3"/>
          <p:cNvSpPr txBox="1"/>
          <p:nvPr>
            <p:ph type="title"/>
          </p:nvPr>
        </p:nvSpPr>
        <p:spPr>
          <a:xfrm>
            <a:off x="458975" y="446400"/>
            <a:ext cx="4275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Key principles</a:t>
            </a:r>
            <a:endParaRPr sz="2400"/>
          </a:p>
        </p:txBody>
      </p:sp>
      <p:sp>
        <p:nvSpPr>
          <p:cNvPr id="251" name="Google Shape;251;p43"/>
          <p:cNvSpPr txBox="1"/>
          <p:nvPr>
            <p:ph idx="1" type="body"/>
          </p:nvPr>
        </p:nvSpPr>
        <p:spPr>
          <a:xfrm>
            <a:off x="458975" y="1063025"/>
            <a:ext cx="3951000" cy="33564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2286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400"/>
              <a:t>The ‘I do’ phase involves the explanation - indicates where a teacher would be explaining a concept. </a:t>
            </a:r>
            <a:endParaRPr sz="1400"/>
          </a:p>
          <a:p>
            <a:pPr indent="-190500" lvl="0" marL="2286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400"/>
              <a:t>Moving from ‘I do’ to ‘We do’ involves modelling - indicates that the teacher is demonstrating a skill or modelling a process. </a:t>
            </a:r>
            <a:endParaRPr sz="1400"/>
          </a:p>
          <a:p>
            <a:pPr indent="-190500" lvl="0" marL="2286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400"/>
              <a:t>Check for Understanding - Questions posed to check whether students have understood and to inform next steps.</a:t>
            </a:r>
            <a:endParaRPr sz="1400"/>
          </a:p>
          <a:p>
            <a:pPr indent="-190500" lvl="0" marL="2286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400"/>
              <a:t>‘You do’ - Practice - indicates places where students will attempt questions </a:t>
            </a:r>
            <a:r>
              <a:rPr lang="en-GB" sz="1400"/>
              <a:t>independently.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52" name="Google Shape;252;p43"/>
          <p:cNvSpPr txBox="1"/>
          <p:nvPr/>
        </p:nvSpPr>
        <p:spPr>
          <a:xfrm>
            <a:off x="7405200" y="3099600"/>
            <a:ext cx="113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We do</a:t>
            </a:r>
            <a:endParaRPr i="0" sz="1400" u="none" cap="none" strike="noStrike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53" name="Google Shape;253;p43"/>
          <p:cNvSpPr txBox="1"/>
          <p:nvPr/>
        </p:nvSpPr>
        <p:spPr>
          <a:xfrm>
            <a:off x="5290925" y="3033200"/>
            <a:ext cx="132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rgbClr val="00305E"/>
                </a:solidFill>
                <a:latin typeface="Public Sans"/>
                <a:ea typeface="Public Sans"/>
                <a:cs typeface="Public Sans"/>
                <a:sym typeface="Public Sans"/>
              </a:rPr>
              <a:t>I do</a:t>
            </a:r>
            <a:endParaRPr i="0" sz="1400" u="none" cap="none" strike="noStrike">
              <a:solidFill>
                <a:srgbClr val="00305E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54" name="Google Shape;254;p43"/>
          <p:cNvSpPr txBox="1"/>
          <p:nvPr/>
        </p:nvSpPr>
        <p:spPr>
          <a:xfrm>
            <a:off x="5290925" y="3724375"/>
            <a:ext cx="156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rgbClr val="00305E"/>
                </a:solidFill>
                <a:latin typeface="Public Sans"/>
                <a:ea typeface="Public Sans"/>
                <a:cs typeface="Public Sans"/>
                <a:sym typeface="Public Sans"/>
              </a:rPr>
              <a:t>C</a:t>
            </a:r>
            <a:r>
              <a:rPr i="0" lang="en-GB" sz="1400" u="none" cap="none" strike="noStrike">
                <a:solidFill>
                  <a:srgbClr val="00305E"/>
                </a:solidFill>
                <a:latin typeface="Public Sans"/>
                <a:ea typeface="Public Sans"/>
                <a:cs typeface="Public Sans"/>
                <a:sym typeface="Public Sans"/>
              </a:rPr>
              <a:t>heck for </a:t>
            </a:r>
            <a:endParaRPr i="0" sz="1400" u="none" cap="none" strike="noStrike">
              <a:solidFill>
                <a:srgbClr val="00305E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rgbClr val="00305E"/>
                </a:solidFill>
                <a:latin typeface="Public Sans"/>
                <a:ea typeface="Public Sans"/>
                <a:cs typeface="Public Sans"/>
                <a:sym typeface="Public Sans"/>
              </a:rPr>
              <a:t>U</a:t>
            </a:r>
            <a:r>
              <a:rPr i="0" lang="en-GB" sz="1400" u="none" cap="none" strike="noStrike">
                <a:solidFill>
                  <a:srgbClr val="00305E"/>
                </a:solidFill>
                <a:latin typeface="Public Sans"/>
                <a:ea typeface="Public Sans"/>
                <a:cs typeface="Public Sans"/>
                <a:sym typeface="Public Sans"/>
              </a:rPr>
              <a:t>nderstanding</a:t>
            </a:r>
            <a:endParaRPr i="0" sz="1400" u="none" cap="none" strike="noStrike">
              <a:solidFill>
                <a:srgbClr val="00305E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55" name="Google Shape;255;p43"/>
          <p:cNvSpPr txBox="1"/>
          <p:nvPr/>
        </p:nvSpPr>
        <p:spPr>
          <a:xfrm>
            <a:off x="7405200" y="3832075"/>
            <a:ext cx="100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You do</a:t>
            </a:r>
            <a:endParaRPr i="0" sz="1400" u="none" cap="none" strike="noStrike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56" name="Google Shape;256;p43"/>
          <p:cNvSpPr/>
          <p:nvPr/>
        </p:nvSpPr>
        <p:spPr>
          <a:xfrm>
            <a:off x="8360175" y="445025"/>
            <a:ext cx="650100" cy="618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3"/>
          <p:cNvSpPr/>
          <p:nvPr/>
        </p:nvSpPr>
        <p:spPr>
          <a:xfrm>
            <a:off x="4589800" y="344541"/>
            <a:ext cx="3113700" cy="1017300"/>
          </a:xfrm>
          <a:prstGeom prst="wedgeRectCallout">
            <a:avLst>
              <a:gd fmla="val 58899" name="adj1"/>
              <a:gd fmla="val -18661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-GB" sz="1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box is to indicate to the teacher (user) that stage of the instructional cycle. It won’t be visible in a recorded lesson, but is there for teachers who download the slides for their own use. </a:t>
            </a:r>
            <a:endParaRPr b="1" sz="16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58" name="Google Shape;258;p4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9" name="Google Shape;259;p43"/>
          <p:cNvSpPr/>
          <p:nvPr/>
        </p:nvSpPr>
        <p:spPr>
          <a:xfrm>
            <a:off x="6700800" y="2815400"/>
            <a:ext cx="650100" cy="618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lt1"/>
                </a:solidFill>
              </a:rPr>
              <a:t>W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260" name="Google Shape;260;p43"/>
          <p:cNvSpPr/>
          <p:nvPr/>
        </p:nvSpPr>
        <p:spPr>
          <a:xfrm>
            <a:off x="4640825" y="3723175"/>
            <a:ext cx="650100" cy="618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lt1"/>
                </a:solidFill>
              </a:rPr>
              <a:t>CfU</a:t>
            </a:r>
            <a:endParaRPr b="1" sz="1900">
              <a:solidFill>
                <a:schemeClr val="lt1"/>
              </a:solidFill>
            </a:endParaRPr>
          </a:p>
        </p:txBody>
      </p:sp>
      <p:sp>
        <p:nvSpPr>
          <p:cNvPr id="261" name="Google Shape;261;p43"/>
          <p:cNvSpPr/>
          <p:nvPr/>
        </p:nvSpPr>
        <p:spPr>
          <a:xfrm>
            <a:off x="4640825" y="2815400"/>
            <a:ext cx="650100" cy="618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lt1"/>
                </a:solidFill>
              </a:rPr>
              <a:t>I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262" name="Google Shape;262;p43"/>
          <p:cNvSpPr/>
          <p:nvPr/>
        </p:nvSpPr>
        <p:spPr>
          <a:xfrm>
            <a:off x="6700800" y="3723175"/>
            <a:ext cx="650100" cy="618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lt1"/>
                </a:solidFill>
              </a:rPr>
              <a:t>Y</a:t>
            </a:r>
            <a:endParaRPr b="1" sz="2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8" name="Google Shape;268;p44"/>
          <p:cNvSpPr txBox="1"/>
          <p:nvPr/>
        </p:nvSpPr>
        <p:spPr>
          <a:xfrm>
            <a:off x="1464725" y="1457343"/>
            <a:ext cx="2105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ublic Sans"/>
                <a:ea typeface="Public Sans"/>
                <a:cs typeface="Public Sans"/>
                <a:sym typeface="Public Sans"/>
              </a:rPr>
              <a:t>Whiteboards</a:t>
            </a:r>
            <a:endParaRPr b="1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All students respond to the teacher’s question, showing their responses at the same time.</a:t>
            </a:r>
            <a:endParaRPr b="1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69" name="Google Shape;269;p44"/>
          <p:cNvSpPr txBox="1"/>
          <p:nvPr/>
        </p:nvSpPr>
        <p:spPr>
          <a:xfrm>
            <a:off x="1464725" y="2319385"/>
            <a:ext cx="2105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ublic Sans"/>
                <a:ea typeface="Public Sans"/>
                <a:cs typeface="Public Sans"/>
                <a:sym typeface="Public Sans"/>
              </a:rPr>
              <a:t>Cold call</a:t>
            </a:r>
            <a:endParaRPr b="1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The teacher asks a question, gives wait time, then calls on individual students to respond.</a:t>
            </a:r>
            <a:endParaRPr b="1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70" name="Google Shape;270;p44"/>
          <p:cNvSpPr txBox="1"/>
          <p:nvPr/>
        </p:nvSpPr>
        <p:spPr>
          <a:xfrm>
            <a:off x="1464725" y="3263650"/>
            <a:ext cx="2105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ublic Sans"/>
                <a:ea typeface="Public Sans"/>
                <a:cs typeface="Public Sans"/>
                <a:sym typeface="Public Sans"/>
              </a:rPr>
              <a:t>In your book</a:t>
            </a:r>
            <a:endParaRPr b="1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Students respond to a prompt in their exercise book or booklet.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descr="Choral response" id="271" name="Google Shape;271;p44" title="Choral respons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7915" y="2354788"/>
            <a:ext cx="650100" cy="65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 your book" id="272" name="Google Shape;272;p44" title="In your book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063" y="3223287"/>
            <a:ext cx="681025" cy="681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44"/>
          <p:cNvGrpSpPr/>
          <p:nvPr/>
        </p:nvGrpSpPr>
        <p:grpSpPr>
          <a:xfrm>
            <a:off x="5042366" y="3223287"/>
            <a:ext cx="681024" cy="681033"/>
            <a:chOff x="3360479" y="4069313"/>
            <a:chExt cx="681024" cy="681033"/>
          </a:xfrm>
        </p:grpSpPr>
        <p:sp>
          <p:nvSpPr>
            <p:cNvPr id="274" name="Google Shape;274;p44"/>
            <p:cNvSpPr/>
            <p:nvPr/>
          </p:nvSpPr>
          <p:spPr>
            <a:xfrm>
              <a:off x="3391388" y="4069313"/>
              <a:ext cx="650100" cy="6810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thumbs up, thumbs down" id="275" name="Google Shape;275;p44" title="Thumbs up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60479" y="4069322"/>
              <a:ext cx="681024" cy="6810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44"/>
          <p:cNvGrpSpPr/>
          <p:nvPr/>
        </p:nvGrpSpPr>
        <p:grpSpPr>
          <a:xfrm>
            <a:off x="7604586" y="431664"/>
            <a:ext cx="650100" cy="681000"/>
            <a:chOff x="3109824" y="4157252"/>
            <a:chExt cx="650100" cy="681000"/>
          </a:xfrm>
        </p:grpSpPr>
        <p:sp>
          <p:nvSpPr>
            <p:cNvPr id="277" name="Google Shape;277;p44"/>
            <p:cNvSpPr/>
            <p:nvPr/>
          </p:nvSpPr>
          <p:spPr>
            <a:xfrm flipH="1" rot="10800000">
              <a:off x="3109824" y="4157252"/>
              <a:ext cx="650100" cy="6810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turn and talk" id="278" name="Google Shape;278;p44" title="Turn and talk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201713" y="4278325"/>
              <a:ext cx="466329" cy="466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9" name="Google Shape;279;p44"/>
          <p:cNvSpPr txBox="1"/>
          <p:nvPr>
            <p:ph type="title"/>
          </p:nvPr>
        </p:nvSpPr>
        <p:spPr>
          <a:xfrm>
            <a:off x="458975" y="446400"/>
            <a:ext cx="4275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Engagement icons</a:t>
            </a:r>
            <a:endParaRPr sz="2400"/>
          </a:p>
        </p:txBody>
      </p:sp>
      <p:sp>
        <p:nvSpPr>
          <p:cNvPr id="280" name="Google Shape;280;p44"/>
          <p:cNvSpPr txBox="1"/>
          <p:nvPr/>
        </p:nvSpPr>
        <p:spPr>
          <a:xfrm>
            <a:off x="6070725" y="1457343"/>
            <a:ext cx="2105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ublic Sans"/>
                <a:ea typeface="Public Sans"/>
                <a:cs typeface="Public Sans"/>
                <a:sym typeface="Public Sans"/>
              </a:rPr>
              <a:t>Turn and talk</a:t>
            </a:r>
            <a:endParaRPr b="1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Students discuss with the person next to them.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81" name="Google Shape;281;p44"/>
          <p:cNvSpPr txBox="1"/>
          <p:nvPr/>
        </p:nvSpPr>
        <p:spPr>
          <a:xfrm>
            <a:off x="6070725" y="2319385"/>
            <a:ext cx="2105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ublic Sans"/>
                <a:ea typeface="Public Sans"/>
                <a:cs typeface="Public Sans"/>
                <a:sym typeface="Public Sans"/>
              </a:rPr>
              <a:t>Choral response</a:t>
            </a:r>
            <a:endParaRPr b="1"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Students respond orally all together.</a:t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82" name="Google Shape;282;p44"/>
          <p:cNvSpPr txBox="1"/>
          <p:nvPr/>
        </p:nvSpPr>
        <p:spPr>
          <a:xfrm>
            <a:off x="6148975" y="3263650"/>
            <a:ext cx="21057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Thumbs up, thumbs down</a:t>
            </a:r>
            <a:endParaRPr b="1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Students indicate whether they agree or disagree with a statement, or whether something is an examples or non-example.</a:t>
            </a:r>
            <a:endParaRPr sz="9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83" name="Google Shape;283;p44"/>
          <p:cNvSpPr/>
          <p:nvPr/>
        </p:nvSpPr>
        <p:spPr>
          <a:xfrm>
            <a:off x="3968313" y="143941"/>
            <a:ext cx="3113700" cy="1017300"/>
          </a:xfrm>
          <a:prstGeom prst="wedgeRectCallout">
            <a:avLst>
              <a:gd fmla="val 63782" name="adj1"/>
              <a:gd fmla="val -1399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-GB" sz="12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icon is to indicate to the teacher (user) a suggested engagement norm. It won’t be visible in a recorded lesson, but is there for teachers who download the slides for their own use. </a:t>
            </a:r>
            <a:endParaRPr b="1" sz="16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84" name="Google Shape;284;p44"/>
          <p:cNvSpPr/>
          <p:nvPr/>
        </p:nvSpPr>
        <p:spPr>
          <a:xfrm>
            <a:off x="8360175" y="463175"/>
            <a:ext cx="650100" cy="618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urn and talk" id="285" name="Google Shape;285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2972" y="1415024"/>
            <a:ext cx="720000" cy="685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i-whiteboards" id="286" name="Google Shape;286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4898" y="1389649"/>
            <a:ext cx="748164" cy="736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d call" id="287" name="Google Shape;287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8492" y="2256050"/>
            <a:ext cx="760158" cy="73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5"/>
          <p:cNvSpPr txBox="1"/>
          <p:nvPr/>
        </p:nvSpPr>
        <p:spPr>
          <a:xfrm>
            <a:off x="1541075" y="1452159"/>
            <a:ext cx="2872500" cy="741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9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Worksheet, </a:t>
            </a:r>
            <a:r>
              <a:rPr b="1" lang="en-GB" sz="19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e</a:t>
            </a:r>
            <a:r>
              <a:rPr b="1" i="0" lang="en-GB" sz="19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xercise book or paper</a:t>
            </a:r>
            <a:endParaRPr b="1" i="0" sz="1900" u="none" cap="none" strike="noStrike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93" name="Google Shape;293;p45"/>
          <p:cNvSpPr txBox="1"/>
          <p:nvPr/>
        </p:nvSpPr>
        <p:spPr>
          <a:xfrm>
            <a:off x="1541075" y="2193300"/>
            <a:ext cx="2868900" cy="2226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45"/>
          <p:cNvSpPr txBox="1"/>
          <p:nvPr/>
        </p:nvSpPr>
        <p:spPr>
          <a:xfrm>
            <a:off x="4733925" y="1452158"/>
            <a:ext cx="2832300" cy="74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9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Pencil</a:t>
            </a:r>
            <a:endParaRPr b="1" i="0" sz="1900" u="none" cap="none" strike="noStrike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95" name="Google Shape;295;p45"/>
          <p:cNvSpPr txBox="1"/>
          <p:nvPr/>
        </p:nvSpPr>
        <p:spPr>
          <a:xfrm>
            <a:off x="4733925" y="2193450"/>
            <a:ext cx="2832300" cy="2226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p4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7" name="Google Shape;297;p45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this lesson, </a:t>
            </a:r>
            <a:r>
              <a:rPr lang="en-GB"/>
              <a:t>you will need</a:t>
            </a:r>
            <a:r>
              <a:rPr lang="en-GB"/>
              <a:t>:</a:t>
            </a:r>
            <a:endParaRPr/>
          </a:p>
        </p:txBody>
      </p:sp>
      <p:pic>
        <p:nvPicPr>
          <p:cNvPr descr="pencil" id="298" name="Google Shape;29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744" y="2193450"/>
            <a:ext cx="2230217" cy="222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ksheet, exercise book or paper" id="299" name="Google Shape;29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800" y="2193300"/>
            <a:ext cx="2230199" cy="2226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6"/>
          <p:cNvSpPr txBox="1"/>
          <p:nvPr>
            <p:ph type="title"/>
          </p:nvPr>
        </p:nvSpPr>
        <p:spPr>
          <a:xfrm>
            <a:off x="458975" y="445025"/>
            <a:ext cx="84300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Learning intentions: Mathematics, Stage 1a</a:t>
            </a:r>
            <a:endParaRPr/>
          </a:p>
        </p:txBody>
      </p:sp>
      <p:sp>
        <p:nvSpPr>
          <p:cNvPr id="305" name="Google Shape;305;p46"/>
          <p:cNvSpPr txBox="1"/>
          <p:nvPr>
            <p:ph idx="1" type="body"/>
          </p:nvPr>
        </p:nvSpPr>
        <p:spPr>
          <a:xfrm>
            <a:off x="458975" y="1259525"/>
            <a:ext cx="82260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Mathematicians solve problems and communicate their thinking.</a:t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>
                <a:solidFill>
                  <a:srgbClr val="000000"/>
                </a:solidFill>
              </a:rPr>
              <a:t>Mathematicians communicate their thinking with words,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symbols, or pictures.</a:t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Mathematicians solve problems using concrete materials.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Addition problems can be solved using advanced count-by-one </a:t>
            </a:r>
            <a:br>
              <a:rPr lang="en-GB"/>
            </a:br>
            <a:r>
              <a:rPr lang="en-GB"/>
              <a:t>strategies.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06" name="Google Shape;306;p46"/>
          <p:cNvSpPr txBox="1"/>
          <p:nvPr>
            <p:ph idx="12" type="sldNum"/>
          </p:nvPr>
        </p:nvSpPr>
        <p:spPr>
          <a:xfrm>
            <a:off x="414450" y="4717125"/>
            <a:ext cx="764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2" name="Google Shape;312;p47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Solving problems with more than one answer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313" name="Google Shape;313;p4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4" name="Google Shape;314;p47"/>
          <p:cNvSpPr/>
          <p:nvPr/>
        </p:nvSpPr>
        <p:spPr>
          <a:xfrm>
            <a:off x="8360175" y="463175"/>
            <a:ext cx="650100" cy="618000"/>
          </a:xfrm>
          <a:prstGeom prst="rect">
            <a:avLst/>
          </a:prstGeom>
          <a:solidFill>
            <a:srgbClr val="002664"/>
          </a:solidFill>
          <a:ln cap="flat" cmpd="sng" w="9525">
            <a:solidFill>
              <a:srgbClr val="002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FFFF"/>
                </a:solidFill>
              </a:rPr>
              <a:t>W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315" name="Google Shape;315;p47"/>
          <p:cNvSpPr txBox="1"/>
          <p:nvPr/>
        </p:nvSpPr>
        <p:spPr>
          <a:xfrm>
            <a:off x="714195" y="4752984"/>
            <a:ext cx="2872500" cy="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999999"/>
                </a:solidFill>
                <a:latin typeface="Public Sans"/>
                <a:ea typeface="Public Sans"/>
                <a:cs typeface="Public Sans"/>
                <a:sym typeface="Public Sans"/>
              </a:rPr>
              <a:t>Credit: Pixabay</a:t>
            </a:r>
            <a:endParaRPr i="0" sz="700" u="none" cap="none" strike="noStrike">
              <a:solidFill>
                <a:srgbClr val="999999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16" name="Google Shape;316;p47"/>
          <p:cNvSpPr txBox="1"/>
          <p:nvPr>
            <p:ph idx="4294967295" type="title"/>
          </p:nvPr>
        </p:nvSpPr>
        <p:spPr>
          <a:xfrm>
            <a:off x="458988" y="1099343"/>
            <a:ext cx="82260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0" lang="en-GB" sz="1900">
                <a:latin typeface="Arial"/>
                <a:ea typeface="Arial"/>
                <a:cs typeface="Arial"/>
                <a:sym typeface="Arial"/>
              </a:rPr>
              <a:t>How many ways can we place the 10 fish into 2 bowls?</a:t>
            </a:r>
            <a:endParaRPr b="0" sz="19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sh bowl" id="317" name="Google Shape;31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587" y="1662013"/>
            <a:ext cx="2612537" cy="2528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 bowl" id="318" name="Google Shape;31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7663" y="1682188"/>
            <a:ext cx="2612537" cy="2528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19" name="Google Shape;31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3164" y="197318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20" name="Google Shape;32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3164" y="257173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21" name="Google Shape;32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3164" y="317028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22" name="Google Shape;32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439" y="197318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23" name="Google Shape;32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439" y="257173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24" name="Google Shape;32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439" y="317028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25" name="Google Shape;32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3164" y="376883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26" name="Google Shape;32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439" y="376883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27" name="Google Shape;32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9339" y="332583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28" name="Google Shape;32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9339" y="230548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29" name="Google Shape;32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8964" y="2680063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30" name="Google Shape;33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6192" y="2798424"/>
            <a:ext cx="446244" cy="295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31" name="Google Shape;33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342" y="2904226"/>
            <a:ext cx="446244" cy="295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32" name="Google Shape;33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342" y="3236703"/>
            <a:ext cx="446244" cy="295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33" name="Google Shape;33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1130" y="3094224"/>
            <a:ext cx="446244" cy="295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34" name="Google Shape;33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505" y="2904226"/>
            <a:ext cx="446244" cy="295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35" name="Google Shape;33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505" y="3236703"/>
            <a:ext cx="446244" cy="295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36" name="Google Shape;33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342" y="3569180"/>
            <a:ext cx="446244" cy="295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37" name="Google Shape;33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505" y="3569180"/>
            <a:ext cx="446244" cy="295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38" name="Google Shape;33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0738" y="3323106"/>
            <a:ext cx="446244" cy="295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4" name="Google Shape;344;p48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Solving problems with more than one answer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345" name="Google Shape;345;p4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6" name="Google Shape;346;p48"/>
          <p:cNvSpPr/>
          <p:nvPr/>
        </p:nvSpPr>
        <p:spPr>
          <a:xfrm>
            <a:off x="8360175" y="463175"/>
            <a:ext cx="650100" cy="618000"/>
          </a:xfrm>
          <a:prstGeom prst="rect">
            <a:avLst/>
          </a:prstGeom>
          <a:solidFill>
            <a:srgbClr val="002664"/>
          </a:solidFill>
          <a:ln cap="flat" cmpd="sng" w="9525">
            <a:solidFill>
              <a:srgbClr val="002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FFFF"/>
                </a:solidFill>
              </a:rPr>
              <a:t>W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347" name="Google Shape;347;p48"/>
          <p:cNvSpPr txBox="1"/>
          <p:nvPr/>
        </p:nvSpPr>
        <p:spPr>
          <a:xfrm>
            <a:off x="714195" y="4752984"/>
            <a:ext cx="2872500" cy="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999999"/>
                </a:solidFill>
                <a:latin typeface="Public Sans"/>
                <a:ea typeface="Public Sans"/>
                <a:cs typeface="Public Sans"/>
                <a:sym typeface="Public Sans"/>
              </a:rPr>
              <a:t>Credit: Pixabay</a:t>
            </a:r>
            <a:endParaRPr i="0" sz="700" u="none" cap="none" strike="noStrike">
              <a:solidFill>
                <a:srgbClr val="999999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48" name="Google Shape;348;p48"/>
          <p:cNvSpPr txBox="1"/>
          <p:nvPr>
            <p:ph idx="4294967295" type="title"/>
          </p:nvPr>
        </p:nvSpPr>
        <p:spPr>
          <a:xfrm>
            <a:off x="458988" y="1099343"/>
            <a:ext cx="82260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0" lang="en-GB" sz="1900">
                <a:latin typeface="Arial"/>
                <a:ea typeface="Arial"/>
                <a:cs typeface="Arial"/>
                <a:sym typeface="Arial"/>
              </a:rPr>
              <a:t>How many ways can we place the 10 fish into 2 bowls?</a:t>
            </a:r>
            <a:endParaRPr b="0" sz="19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sh bowl" id="349" name="Google Shape;34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587" y="1662013"/>
            <a:ext cx="2612537" cy="2528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 bowl" id="350" name="Google Shape;35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7663" y="1682188"/>
            <a:ext cx="2612537" cy="2528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51" name="Google Shape;35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3164" y="197318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52" name="Google Shape;35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3164" y="257173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53" name="Google Shape;35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3164" y="317028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54" name="Google Shape;35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439" y="197318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55" name="Google Shape;35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439" y="257173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56" name="Google Shape;35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439" y="317028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57" name="Google Shape;35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3164" y="376883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58" name="Google Shape;35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439" y="376883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59" name="Google Shape;35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9339" y="332583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60" name="Google Shape;36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9339" y="230548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61" name="Google Shape;36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7264" y="2727276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62" name="Google Shape;36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7264" y="3325826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63" name="Google Shape;36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3439" y="3059576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64" name="Google Shape;36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8001" y="3059213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65" name="Google Shape;36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4176" y="265988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66" name="Google Shape;36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4176" y="257173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67" name="Google Shape;36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0001" y="265988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68" name="Google Shape;36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0001" y="3214763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69" name="Google Shape;36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3914" y="3480988"/>
            <a:ext cx="720001" cy="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" id="370" name="Google Shape;37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4176" y="3214763"/>
            <a:ext cx="720001" cy="532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6" name="Google Shape;376;p49"/>
          <p:cNvSpPr txBox="1"/>
          <p:nvPr>
            <p:ph type="title"/>
          </p:nvPr>
        </p:nvSpPr>
        <p:spPr>
          <a:xfrm>
            <a:off x="458975" y="445025"/>
            <a:ext cx="6600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Solving problems with more than one answer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377" name="Google Shape;377;p4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8" name="Google Shape;378;p49"/>
          <p:cNvSpPr/>
          <p:nvPr/>
        </p:nvSpPr>
        <p:spPr>
          <a:xfrm>
            <a:off x="8360175" y="463175"/>
            <a:ext cx="650100" cy="618000"/>
          </a:xfrm>
          <a:prstGeom prst="rect">
            <a:avLst/>
          </a:prstGeom>
          <a:solidFill>
            <a:srgbClr val="002664"/>
          </a:solidFill>
          <a:ln cap="flat" cmpd="sng" w="9525">
            <a:solidFill>
              <a:srgbClr val="0026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FFFF"/>
                </a:solidFill>
              </a:rPr>
              <a:t>Y</a:t>
            </a:r>
            <a:endParaRPr b="1" sz="2600">
              <a:solidFill>
                <a:srgbClr val="FFFFFF"/>
              </a:solidFill>
            </a:endParaRPr>
          </a:p>
        </p:txBody>
      </p:sp>
      <p:pic>
        <p:nvPicPr>
          <p:cNvPr descr="banana" id="379" name="Google Shape;37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399" y="2157754"/>
            <a:ext cx="719999" cy="408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ild three" id="380" name="Google Shape;380;p49"/>
          <p:cNvPicPr preferRelativeResize="0"/>
          <p:nvPr/>
        </p:nvPicPr>
        <p:blipFill rotWithShape="1">
          <a:blip r:embed="rId4">
            <a:alphaModFix/>
          </a:blip>
          <a:srcRect b="48140" l="73629" r="0" t="2512"/>
          <a:stretch/>
        </p:blipFill>
        <p:spPr>
          <a:xfrm>
            <a:off x="7059570" y="1965175"/>
            <a:ext cx="797830" cy="1575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ild two" id="381" name="Google Shape;381;p49"/>
          <p:cNvPicPr preferRelativeResize="0"/>
          <p:nvPr/>
        </p:nvPicPr>
        <p:blipFill rotWithShape="1">
          <a:blip r:embed="rId4">
            <a:alphaModFix/>
          </a:blip>
          <a:srcRect b="0" l="0" r="65981" t="53527"/>
          <a:stretch/>
        </p:blipFill>
        <p:spPr>
          <a:xfrm>
            <a:off x="4787524" y="1912925"/>
            <a:ext cx="1092950" cy="1575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ild one" id="382" name="Google Shape;382;p49"/>
          <p:cNvPicPr preferRelativeResize="0"/>
          <p:nvPr/>
        </p:nvPicPr>
        <p:blipFill rotWithShape="1">
          <a:blip r:embed="rId4">
            <a:alphaModFix/>
          </a:blip>
          <a:srcRect b="49063" l="36947" r="23522" t="0"/>
          <a:stretch/>
        </p:blipFill>
        <p:spPr>
          <a:xfrm>
            <a:off x="2823600" y="1965176"/>
            <a:ext cx="1158719" cy="157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9"/>
          <p:cNvSpPr txBox="1"/>
          <p:nvPr/>
        </p:nvSpPr>
        <p:spPr>
          <a:xfrm>
            <a:off x="714195" y="4752984"/>
            <a:ext cx="2872500" cy="1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>
                <a:solidFill>
                  <a:srgbClr val="999999"/>
                </a:solidFill>
                <a:latin typeface="Public Sans"/>
                <a:ea typeface="Public Sans"/>
                <a:cs typeface="Public Sans"/>
                <a:sym typeface="Public Sans"/>
              </a:rPr>
              <a:t>Credit: Pixabay</a:t>
            </a:r>
            <a:endParaRPr i="0" sz="700" u="none" cap="none" strike="noStrike">
              <a:solidFill>
                <a:srgbClr val="999999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84" name="Google Shape;384;p49"/>
          <p:cNvSpPr txBox="1"/>
          <p:nvPr>
            <p:ph idx="4294967295" type="title"/>
          </p:nvPr>
        </p:nvSpPr>
        <p:spPr>
          <a:xfrm>
            <a:off x="458988" y="1099343"/>
            <a:ext cx="82260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0" lang="en-GB" sz="1900">
                <a:latin typeface="Arial"/>
                <a:ea typeface="Arial"/>
                <a:cs typeface="Arial"/>
                <a:sym typeface="Arial"/>
              </a:rPr>
              <a:t>How many ways can you share 9 bananas between 3 children?</a:t>
            </a:r>
            <a:endParaRPr b="0" sz="1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0" sz="19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anana" id="385" name="Google Shape;38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724" y="2373029"/>
            <a:ext cx="719999" cy="408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nana" id="386" name="Google Shape;38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124" y="2837104"/>
            <a:ext cx="719999" cy="408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nana" id="387" name="Google Shape;38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424" y="2902716"/>
            <a:ext cx="719999" cy="408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nana" id="388" name="Google Shape;38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74" y="3364054"/>
            <a:ext cx="719999" cy="408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nana" id="389" name="Google Shape;38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199" y="3432429"/>
            <a:ext cx="719999" cy="408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nana" id="390" name="Google Shape;39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9" y="3929979"/>
            <a:ext cx="719999" cy="408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nana" id="391" name="Google Shape;39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199" y="3932741"/>
            <a:ext cx="719999" cy="408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nana" id="392" name="Google Shape;39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399" y="1796529"/>
            <a:ext cx="719999" cy="408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0"/>
          <p:cNvSpPr txBox="1"/>
          <p:nvPr/>
        </p:nvSpPr>
        <p:spPr>
          <a:xfrm>
            <a:off x="457200" y="1438275"/>
            <a:ext cx="8228100" cy="2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GB" sz="34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Independent practice</a:t>
            </a:r>
            <a:endParaRPr b="1" i="0" sz="3400" u="none" cap="none" strike="noStrike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98" name="Google Shape;398;p5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9" name="Google Shape;399;p5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0" name="Google Shape;400;p50"/>
          <p:cNvSpPr/>
          <p:nvPr/>
        </p:nvSpPr>
        <p:spPr>
          <a:xfrm>
            <a:off x="8035200" y="445300"/>
            <a:ext cx="650100" cy="618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lt1"/>
                </a:solidFill>
              </a:rPr>
              <a:t>Y</a:t>
            </a:r>
            <a:endParaRPr b="1" sz="2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chre SLI">
  <a:themeElements>
    <a:clrScheme name="Simple Light">
      <a:dk1>
        <a:srgbClr val="C86D39"/>
      </a:dk1>
      <a:lt1>
        <a:srgbClr val="FFFFFF"/>
      </a:lt1>
      <a:dk2>
        <a:srgbClr val="000000"/>
      </a:dk2>
      <a:lt2>
        <a:srgbClr val="DBDBDB"/>
      </a:lt2>
      <a:accent1>
        <a:srgbClr val="002664"/>
      </a:accent1>
      <a:accent2>
        <a:srgbClr val="3C2027"/>
      </a:accent2>
      <a:accent3>
        <a:srgbClr val="DBDBDB"/>
      </a:accent3>
      <a:accent4>
        <a:srgbClr val="D7153A"/>
      </a:accent4>
      <a:accent5>
        <a:srgbClr val="CBEDFD"/>
      </a:accent5>
      <a:accent6>
        <a:srgbClr val="D3B3A6"/>
      </a:accent6>
      <a:hlink>
        <a:srgbClr val="353B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chre SLI">
  <a:themeElements>
    <a:clrScheme name="Simple Light">
      <a:dk1>
        <a:srgbClr val="C86D39"/>
      </a:dk1>
      <a:lt1>
        <a:srgbClr val="FFFFFF"/>
      </a:lt1>
      <a:dk2>
        <a:srgbClr val="000000"/>
      </a:dk2>
      <a:lt2>
        <a:srgbClr val="DBDBDB"/>
      </a:lt2>
      <a:accent1>
        <a:srgbClr val="002664"/>
      </a:accent1>
      <a:accent2>
        <a:srgbClr val="3C2027"/>
      </a:accent2>
      <a:accent3>
        <a:srgbClr val="DBDBDB"/>
      </a:accent3>
      <a:accent4>
        <a:srgbClr val="D7153A"/>
      </a:accent4>
      <a:accent5>
        <a:srgbClr val="CBEDFD"/>
      </a:accent5>
      <a:accent6>
        <a:srgbClr val="D3B3A6"/>
      </a:accent6>
      <a:hlink>
        <a:srgbClr val="353B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