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" panose="02040604050505020304" pitchFamily="18" charset="0"/>
      <p:regular r:id="rId27"/>
    </p:embeddedFont>
    <p:embeddedFont>
      <p:font typeface="Impact" panose="020B0806030902050204" pitchFamily="34" charset="0"/>
      <p:regular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cf21fc7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cf21fc7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678b3d5d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678b3d5d6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678b3d5d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678b3d5d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678b3d5d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678b3d5d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678b3d5d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678b3d5d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678b3d5d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678b3d5d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678b3d5d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678b3d5d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678b3d5d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678b3d5d6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678b3d5d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678b3d5d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cf21fc7f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cf21fc7f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678b3d5d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678b3d5d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678b3d5d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678b3d5d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678b3d5d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678b3d5d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678b3d5d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678b3d5d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678b3d5d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678b3d5d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678b3d5d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678b3d5d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678b3d5d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678b3d5d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010" y="63126"/>
            <a:ext cx="440988" cy="44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5D7C8A"/>
                </a:solidFill>
              </a:rPr>
              <a:t>Hvorfor findes der hadtale rundt omkring? &gt; Medieanalyse &gt; </a:t>
            </a:r>
            <a:r>
              <a:rPr lang="da-DK" b="1">
                <a:solidFill>
                  <a:srgbClr val="5D7C8A"/>
                </a:solidFill>
              </a:rPr>
              <a:t>Læs mellem linjerne</a:t>
            </a:r>
            <a:endParaRPr b="1">
              <a:solidFill>
                <a:srgbClr val="5D7C8A"/>
              </a:solidFill>
            </a:endParaRPr>
          </a:p>
        </p:txBody>
      </p:sp>
      <p:pic>
        <p:nvPicPr>
          <p:cNvPr id="154" name="Google Shape;154;p37"/>
          <p:cNvPicPr preferRelativeResize="0"/>
          <p:nvPr/>
        </p:nvPicPr>
        <p:blipFill rotWithShape="1">
          <a:blip r:embed="rId4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>
            <a:spLocks noGrp="1"/>
          </p:cNvSpPr>
          <p:nvPr>
            <p:ph type="ctrTitle"/>
          </p:nvPr>
        </p:nvSpPr>
        <p:spPr>
          <a:xfrm>
            <a:off x="924275" y="1170175"/>
            <a:ext cx="48969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800" b="1"/>
              <a:t>Læs mellem linjerne</a:t>
            </a:r>
            <a:endParaRPr sz="4800" b="1"/>
          </a:p>
        </p:txBody>
      </p:sp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15694">
            <a:off x="7567691" y="1871942"/>
            <a:ext cx="1157907" cy="70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7451" y="977988"/>
            <a:ext cx="1064323" cy="83281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7"/>
          <p:cNvSpPr txBox="1"/>
          <p:nvPr/>
        </p:nvSpPr>
        <p:spPr>
          <a:xfrm rot="-520883">
            <a:off x="6307487" y="2627742"/>
            <a:ext cx="806945" cy="85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7200"/>
              <a:t>#</a:t>
            </a:r>
            <a:endParaRPr sz="7200"/>
          </a:p>
        </p:txBody>
      </p:sp>
      <p:pic>
        <p:nvPicPr>
          <p:cNvPr id="161" name="Google Shape;161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5999" y="3400475"/>
            <a:ext cx="1196549" cy="100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63100" y="561406"/>
            <a:ext cx="5602204" cy="3559497"/>
            <a:chOff x="2063100" y="561406"/>
            <a:chExt cx="5602204" cy="3559497"/>
          </a:xfrm>
        </p:grpSpPr>
        <p:grpSp>
          <p:nvGrpSpPr>
            <p:cNvPr id="5" name="Group 4"/>
            <p:cNvGrpSpPr/>
            <p:nvPr/>
          </p:nvGrpSpPr>
          <p:grpSpPr>
            <a:xfrm>
              <a:off x="2063100" y="561406"/>
              <a:ext cx="5602204" cy="3559497"/>
              <a:chOff x="2063100" y="561406"/>
              <a:chExt cx="5602204" cy="3559497"/>
            </a:xfrm>
          </p:grpSpPr>
          <p:pic>
            <p:nvPicPr>
              <p:cNvPr id="7" name="Google Shape;233;p4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63100" y="561406"/>
                <a:ext cx="5602204" cy="35594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574950" y="1587398"/>
                <a:ext cx="4835348" cy="6347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081985" y="577901"/>
              <a:ext cx="2631186" cy="1016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</p:grpSp>
      <p:sp>
        <p:nvSpPr>
          <p:cNvPr id="9" name="Google Shape;234;p46"/>
          <p:cNvSpPr/>
          <p:nvPr/>
        </p:nvSpPr>
        <p:spPr>
          <a:xfrm>
            <a:off x="3089300" y="2347975"/>
            <a:ext cx="3885600" cy="819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024589" y="1681947"/>
            <a:ext cx="576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2800" dirty="0" smtClean="0">
                <a:solidFill>
                  <a:schemeClr val="tx1"/>
                </a:solidFill>
              </a:rPr>
              <a:t>DØD OVER DEM ALLE</a:t>
            </a:r>
            <a:endParaRPr lang="da" sz="2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2253" y="926744"/>
            <a:ext cx="354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2400" b="1" dirty="0" smtClean="0"/>
              <a:t>De skal brændes</a:t>
            </a:r>
            <a:endParaRPr lang="da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9463" y="429675"/>
            <a:ext cx="5692219" cy="3761025"/>
            <a:chOff x="1979463" y="429675"/>
            <a:chExt cx="5692219" cy="3761025"/>
          </a:xfrm>
        </p:grpSpPr>
        <p:grpSp>
          <p:nvGrpSpPr>
            <p:cNvPr id="5" name="Group 4"/>
            <p:cNvGrpSpPr/>
            <p:nvPr/>
          </p:nvGrpSpPr>
          <p:grpSpPr>
            <a:xfrm>
              <a:off x="1979463" y="429675"/>
              <a:ext cx="5692219" cy="3761025"/>
              <a:chOff x="1979463" y="429675"/>
              <a:chExt cx="5692219" cy="3761025"/>
            </a:xfrm>
          </p:grpSpPr>
          <p:pic>
            <p:nvPicPr>
              <p:cNvPr id="7" name="Google Shape;239;p4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979463" y="429675"/>
                <a:ext cx="5692219" cy="3761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979463" y="629107"/>
                <a:ext cx="5555193" cy="21380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10451" y="2926080"/>
                <a:ext cx="488636" cy="73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749798" y="2767197"/>
              <a:ext cx="54928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" sz="6000" dirty="0" smtClean="0">
                  <a:latin typeface="Century" panose="02040604050505020304" pitchFamily="18" charset="0"/>
                </a:rPr>
                <a:t>”</a:t>
              </a:r>
              <a:endParaRPr lang="da" sz="6000" dirty="0">
                <a:latin typeface="Century" panose="02040604050505020304" pitchFamily="18" charset="0"/>
              </a:endParaRPr>
            </a:p>
          </p:txBody>
        </p:sp>
      </p:grpSp>
      <p:sp>
        <p:nvSpPr>
          <p:cNvPr id="10" name="Google Shape;240;p47"/>
          <p:cNvSpPr/>
          <p:nvPr/>
        </p:nvSpPr>
        <p:spPr>
          <a:xfrm>
            <a:off x="2523975" y="2874300"/>
            <a:ext cx="4230600" cy="990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2657459" y="512425"/>
            <a:ext cx="5552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4800" b="1" spc="-150" dirty="0" smtClean="0">
                <a:latin typeface="Century" panose="02040604050505020304" pitchFamily="18" charset="0"/>
              </a:rPr>
              <a:t>"DER ER FOR MANGE I EUROPA</a:t>
            </a:r>
            <a:endParaRPr lang="da" sz="4800" b="1" spc="-150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5775" y="785882"/>
            <a:ext cx="4831462" cy="3460275"/>
            <a:chOff x="2285775" y="785882"/>
            <a:chExt cx="4831462" cy="3460275"/>
          </a:xfrm>
        </p:grpSpPr>
        <p:pic>
          <p:nvPicPr>
            <p:cNvPr id="5" name="Google Shape;245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85775" y="785882"/>
              <a:ext cx="4831462" cy="346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699309" y="2092147"/>
              <a:ext cx="4242816" cy="20508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</p:grpSp>
      <p:sp>
        <p:nvSpPr>
          <p:cNvPr id="7" name="Google Shape;246;p48"/>
          <p:cNvSpPr/>
          <p:nvPr/>
        </p:nvSpPr>
        <p:spPr>
          <a:xfrm>
            <a:off x="2555825" y="1003225"/>
            <a:ext cx="4219800" cy="1016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984601" y="2019325"/>
            <a:ext cx="35917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ER EFTER VORES BØRN</a:t>
            </a:r>
            <a:endParaRPr lang="da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275" y="1178099"/>
            <a:ext cx="6378224" cy="2423832"/>
            <a:chOff x="1697275" y="1178099"/>
            <a:chExt cx="6378224" cy="2423832"/>
          </a:xfrm>
        </p:grpSpPr>
        <p:pic>
          <p:nvPicPr>
            <p:cNvPr id="5" name="Google Shape;251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97275" y="1178099"/>
              <a:ext cx="6378224" cy="2423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08576" y="1367943"/>
              <a:ext cx="2223821" cy="336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1150" y="2457907"/>
              <a:ext cx="3288911" cy="569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07435" y="3035846"/>
              <a:ext cx="1018031" cy="391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</p:grpSp>
      <p:sp>
        <p:nvSpPr>
          <p:cNvPr id="9" name="Google Shape;252;p49"/>
          <p:cNvSpPr/>
          <p:nvPr/>
        </p:nvSpPr>
        <p:spPr>
          <a:xfrm>
            <a:off x="3141150" y="1830800"/>
            <a:ext cx="4120200" cy="5514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608576" y="1367943"/>
            <a:ext cx="3030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2000" dirty="0" smtClean="0">
                <a:solidFill>
                  <a:schemeClr val="bg1">
                    <a:lumMod val="50000"/>
                  </a:schemeClr>
                </a:solidFill>
              </a:rPr>
              <a:t>For 10 minutter siden</a:t>
            </a:r>
            <a:endParaRPr lang="d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7435" y="3027586"/>
            <a:ext cx="130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2000" dirty="0" smtClean="0">
                <a:solidFill>
                  <a:schemeClr val="bg1">
                    <a:lumMod val="50000"/>
                  </a:schemeClr>
                </a:solidFill>
              </a:rPr>
              <a:t>SVAR</a:t>
            </a:r>
            <a:endParaRPr lang="d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8000" y="2389515"/>
            <a:ext cx="347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3600" dirty="0" smtClean="0">
                <a:solidFill>
                  <a:schemeClr val="tx1"/>
                </a:solidFill>
              </a:rPr>
              <a:t>ER DYR</a:t>
            </a:r>
            <a:endParaRPr lang="da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4962" y="4487650"/>
            <a:ext cx="769931" cy="353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50"/>
          <p:cNvGrpSpPr/>
          <p:nvPr/>
        </p:nvGrpSpPr>
        <p:grpSpPr>
          <a:xfrm>
            <a:off x="1566225" y="558406"/>
            <a:ext cx="6751200" cy="3600300"/>
            <a:chOff x="363950" y="653956"/>
            <a:chExt cx="6751200" cy="3600300"/>
          </a:xfrm>
        </p:grpSpPr>
        <p:pic>
          <p:nvPicPr>
            <p:cNvPr id="259" name="Google Shape;259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50"/>
            <p:cNvSpPr txBox="1"/>
            <p:nvPr/>
          </p:nvSpPr>
          <p:spPr>
            <a:xfrm>
              <a:off x="2586950" y="1033819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 b="1">
                  <a:latin typeface="Trebuchet MS"/>
                  <a:ea typeface="Trebuchet MS"/>
                  <a:cs typeface="Trebuchet MS"/>
                  <a:sym typeface="Trebuchet MS"/>
                </a:rPr>
                <a:t>IMHO</a:t>
              </a:r>
              <a:endParaRPr sz="2400" b="1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1" name="Google Shape;261;p50"/>
            <p:cNvSpPr txBox="1"/>
            <p:nvPr/>
          </p:nvSpPr>
          <p:spPr>
            <a:xfrm>
              <a:off x="623475" y="653956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 dag kl. 9:01</a:t>
              </a:r>
              <a:endPara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2" name="Google Shape;262;p50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 u="sng">
                  <a:latin typeface="Trebuchet MS"/>
                  <a:ea typeface="Trebuchet MS"/>
                  <a:cs typeface="Trebuchet MS"/>
                  <a:sym typeface="Trebuchet MS"/>
                </a:rPr>
                <a:t>Panther21</a:t>
              </a:r>
              <a:endParaRPr sz="2400" u="sng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3" name="Google Shape;263;p50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latin typeface="Trebuchet MS"/>
                  <a:ea typeface="Trebuchet MS"/>
                  <a:cs typeface="Trebuchet MS"/>
                  <a:sym typeface="Trebuchet MS"/>
                </a:rPr>
                <a:t>Forummedlem</a:t>
              </a: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4" name="Google Shape;264;p50"/>
            <p:cNvSpPr txBox="1"/>
            <p:nvPr/>
          </p:nvSpPr>
          <p:spPr>
            <a:xfrm>
              <a:off x="451550" y="2332013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000" dirty="0">
                  <a:latin typeface="Trebuchet MS"/>
                  <a:ea typeface="Trebuchet MS"/>
                  <a:cs typeface="Trebuchet MS"/>
                  <a:sym typeface="Trebuchet MS"/>
                </a:rPr>
                <a:t>Tilmeldelsesdato: jan 2017</a:t>
              </a:r>
              <a:endParaRPr sz="1000" dirty="0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000" dirty="0">
                  <a:latin typeface="Trebuchet MS"/>
                  <a:ea typeface="Trebuchet MS"/>
                  <a:cs typeface="Trebuchet MS"/>
                  <a:sym typeface="Trebuchet MS"/>
                </a:rPr>
                <a:t>Opslag: 42</a:t>
              </a:r>
              <a:endParaRPr sz="1000" dirty="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65" name="Google Shape;265;p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6238" y="1738331"/>
              <a:ext cx="513206" cy="51320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6" name="Google Shape;266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64777" y="4487650"/>
            <a:ext cx="513196" cy="35375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0"/>
          <p:cNvSpPr txBox="1"/>
          <p:nvPr/>
        </p:nvSpPr>
        <p:spPr>
          <a:xfrm>
            <a:off x="3403000" y="1593558"/>
            <a:ext cx="5951400" cy="28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 dirty="0">
                <a:latin typeface="Trebuchet MS"/>
                <a:ea typeface="Trebuchet MS"/>
                <a:cs typeface="Trebuchet MS"/>
                <a:sym typeface="Trebuchet MS"/>
              </a:rPr>
              <a:t>Alle</a:t>
            </a:r>
            <a:endParaRPr sz="36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 dirty="0">
                <a:latin typeface="Trebuchet MS"/>
                <a:ea typeface="Trebuchet MS"/>
                <a:cs typeface="Trebuchet MS"/>
                <a:sym typeface="Trebuchet MS"/>
              </a:rPr>
              <a:t>er tyve – ENIGE?</a:t>
            </a:r>
            <a:endParaRPr sz="36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50"/>
          <p:cNvSpPr/>
          <p:nvPr/>
        </p:nvSpPr>
        <p:spPr>
          <a:xfrm>
            <a:off x="4512314" y="1666684"/>
            <a:ext cx="2560743" cy="473904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51"/>
          <p:cNvGrpSpPr/>
          <p:nvPr/>
        </p:nvGrpSpPr>
        <p:grpSpPr>
          <a:xfrm>
            <a:off x="1843675" y="609114"/>
            <a:ext cx="5759195" cy="3659227"/>
            <a:chOff x="732525" y="617064"/>
            <a:chExt cx="5759195" cy="3659227"/>
          </a:xfrm>
        </p:grpSpPr>
        <p:pic>
          <p:nvPicPr>
            <p:cNvPr id="274" name="Google Shape;274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2525" y="617064"/>
              <a:ext cx="5759195" cy="36592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51"/>
            <p:cNvSpPr txBox="1"/>
            <p:nvPr/>
          </p:nvSpPr>
          <p:spPr>
            <a:xfrm>
              <a:off x="2024125" y="3519227"/>
              <a:ext cx="6843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17</a:t>
              </a:r>
              <a:endPara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276;p51"/>
            <p:cNvSpPr txBox="1"/>
            <p:nvPr/>
          </p:nvSpPr>
          <p:spPr>
            <a:xfrm>
              <a:off x="3256500" y="3519200"/>
              <a:ext cx="6291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35</a:t>
              </a:r>
              <a:endPara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p51"/>
            <p:cNvSpPr txBox="1"/>
            <p:nvPr/>
          </p:nvSpPr>
          <p:spPr>
            <a:xfrm>
              <a:off x="4488875" y="3496775"/>
              <a:ext cx="6291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22</a:t>
              </a:r>
              <a:endPara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8" name="Google Shape;278;p51"/>
          <p:cNvSpPr txBox="1"/>
          <p:nvPr/>
        </p:nvSpPr>
        <p:spPr>
          <a:xfrm>
            <a:off x="1164900" y="1482863"/>
            <a:ext cx="68142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200" dirty="0">
                <a:latin typeface="Roboto"/>
                <a:ea typeface="Roboto"/>
                <a:cs typeface="Roboto"/>
                <a:sym typeface="Roboto"/>
              </a:rPr>
              <a:t>DET ER TID TIL </a:t>
            </a:r>
            <a:r>
              <a:rPr lang="en" sz="4200" dirty="0"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" sz="4200" dirty="0">
                <a:latin typeface="Roboto"/>
                <a:ea typeface="Roboto"/>
                <a:cs typeface="Roboto"/>
                <a:sym typeface="Roboto"/>
              </a:rPr>
            </a:br>
            <a:r>
              <a:rPr lang="da-DK" sz="4200" dirty="0">
                <a:latin typeface="Roboto"/>
                <a:ea typeface="Roboto"/>
                <a:cs typeface="Roboto"/>
                <a:sym typeface="Roboto"/>
              </a:rPr>
              <a:t>"AT TAGE SIG AF"</a:t>
            </a:r>
            <a:endParaRPr sz="4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51"/>
          <p:cNvSpPr/>
          <p:nvPr/>
        </p:nvSpPr>
        <p:spPr>
          <a:xfrm>
            <a:off x="2675250" y="2826525"/>
            <a:ext cx="3853500" cy="621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52"/>
          <p:cNvGrpSpPr/>
          <p:nvPr/>
        </p:nvGrpSpPr>
        <p:grpSpPr>
          <a:xfrm>
            <a:off x="1550300" y="517500"/>
            <a:ext cx="6750375" cy="3593406"/>
            <a:chOff x="363950" y="660850"/>
            <a:chExt cx="6750375" cy="3593406"/>
          </a:xfrm>
        </p:grpSpPr>
        <p:pic>
          <p:nvPicPr>
            <p:cNvPr id="285" name="Google Shape;285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52"/>
            <p:cNvSpPr txBox="1"/>
            <p:nvPr/>
          </p:nvSpPr>
          <p:spPr>
            <a:xfrm>
              <a:off x="2586125" y="1013594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 b="1">
                  <a:latin typeface="Trebuchet MS"/>
                  <a:ea typeface="Trebuchet MS"/>
                  <a:cs typeface="Trebuchet MS"/>
                  <a:sym typeface="Trebuchet MS"/>
                </a:rPr>
                <a:t>Re: monstre</a:t>
              </a:r>
              <a:endParaRPr sz="2400" b="1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7" name="Google Shape;287;p52"/>
            <p:cNvSpPr txBox="1"/>
            <p:nvPr/>
          </p:nvSpPr>
          <p:spPr>
            <a:xfrm>
              <a:off x="623475" y="660850"/>
              <a:ext cx="45282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14/11/15, 02:34</a:t>
              </a:r>
              <a:endPara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8" name="Google Shape;288;p52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 u="sng">
                  <a:latin typeface="Trebuchet MS"/>
                  <a:ea typeface="Trebuchet MS"/>
                  <a:cs typeface="Trebuchet MS"/>
                  <a:sym typeface="Trebuchet MS"/>
                </a:rPr>
                <a:t>FreedomK</a:t>
              </a:r>
              <a:endParaRPr sz="2400" u="sng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9" name="Google Shape;289;p52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latin typeface="Trebuchet MS"/>
                  <a:ea typeface="Trebuchet MS"/>
                  <a:cs typeface="Trebuchet MS"/>
                  <a:sym typeface="Trebuchet MS"/>
                </a:rPr>
                <a:t>Moderator</a:t>
              </a: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90" name="Google Shape;290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52"/>
            <p:cNvSpPr txBox="1"/>
            <p:nvPr/>
          </p:nvSpPr>
          <p:spPr>
            <a:xfrm>
              <a:off x="451550" y="2332013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200">
                  <a:latin typeface="Trebuchet MS"/>
                  <a:ea typeface="Trebuchet MS"/>
                  <a:cs typeface="Trebuchet MS"/>
                  <a:sym typeface="Trebuchet MS"/>
                </a:rPr>
                <a:t>Indmeldelsesdato: okt 2001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200">
                  <a:latin typeface="Trebuchet MS"/>
                  <a:ea typeface="Trebuchet MS"/>
                  <a:cs typeface="Trebuchet MS"/>
                  <a:sym typeface="Trebuchet MS"/>
                </a:rPr>
                <a:t>Opslag: 1732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92" name="Google Shape;292;p52"/>
          <p:cNvSpPr/>
          <p:nvPr/>
        </p:nvSpPr>
        <p:spPr>
          <a:xfrm>
            <a:off x="4675500" y="1733825"/>
            <a:ext cx="2880600" cy="6942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52"/>
          <p:cNvSpPr txBox="1"/>
          <p:nvPr/>
        </p:nvSpPr>
        <p:spPr>
          <a:xfrm>
            <a:off x="3221900" y="1679069"/>
            <a:ext cx="14997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000" b="1">
                <a:latin typeface="Trebuchet MS"/>
                <a:ea typeface="Trebuchet MS"/>
                <a:cs typeface="Trebuchet MS"/>
                <a:sym typeface="Trebuchet MS"/>
              </a:rPr>
              <a:t>Alle</a:t>
            </a:r>
            <a:endParaRPr sz="40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p52"/>
          <p:cNvSpPr txBox="1"/>
          <p:nvPr/>
        </p:nvSpPr>
        <p:spPr>
          <a:xfrm>
            <a:off x="3064475" y="2504225"/>
            <a:ext cx="47781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000" b="1">
                <a:latin typeface="Trebuchet MS"/>
                <a:ea typeface="Trebuchet MS"/>
                <a:cs typeface="Trebuchet MS"/>
                <a:sym typeface="Trebuchet MS"/>
              </a:rPr>
              <a:t>ER TERRORISTER</a:t>
            </a:r>
            <a:endParaRPr sz="40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75288" y="516286"/>
            <a:ext cx="4554356" cy="3891941"/>
            <a:chOff x="2475288" y="516286"/>
            <a:chExt cx="4554356" cy="3891941"/>
          </a:xfrm>
        </p:grpSpPr>
        <p:pic>
          <p:nvPicPr>
            <p:cNvPr id="5" name="Google Shape;299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75288" y="516286"/>
              <a:ext cx="4554356" cy="38919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475288" y="1675180"/>
              <a:ext cx="4415630" cy="26407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</p:grpSp>
      <p:sp>
        <p:nvSpPr>
          <p:cNvPr id="7" name="Google Shape;300;p53"/>
          <p:cNvSpPr/>
          <p:nvPr/>
        </p:nvSpPr>
        <p:spPr>
          <a:xfrm>
            <a:off x="2770800" y="775700"/>
            <a:ext cx="3957000" cy="8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475288" y="1675181"/>
            <a:ext cx="44887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5200" dirty="0" smtClean="0">
                <a:solidFill>
                  <a:schemeClr val="bg1"/>
                </a:solidFill>
                <a:latin typeface="Impact" panose="020B0806030902050204" pitchFamily="34" charset="0"/>
              </a:rPr>
              <a:t>"DE SKULLE IKKE HAVE LOV TIL AT FÅ BØRN"</a:t>
            </a:r>
            <a:endParaRPr lang="da" sz="5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4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4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308" name="Google Shape;308;p54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309" name="Google Shape;309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4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/>
          <p:nvPr/>
        </p:nvSpPr>
        <p:spPr>
          <a:xfrm>
            <a:off x="1852950" y="1640175"/>
            <a:ext cx="5438100" cy="2635200"/>
          </a:xfrm>
          <a:prstGeom prst="round2DiagRect">
            <a:avLst>
              <a:gd name="adj1" fmla="val 9227"/>
              <a:gd name="adj2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8"/>
          <p:cNvSpPr txBox="1"/>
          <p:nvPr/>
        </p:nvSpPr>
        <p:spPr>
          <a:xfrm>
            <a:off x="1223525" y="312500"/>
            <a:ext cx="72669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I hver af de følgende overskrifter/udtalelser er den beskyttede gruppe ikke synlig.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</p:txBody>
      </p:sp>
      <p:sp>
        <p:nvSpPr>
          <p:cNvPr id="168" name="Google Shape;168;p38"/>
          <p:cNvSpPr txBox="1"/>
          <p:nvPr/>
        </p:nvSpPr>
        <p:spPr>
          <a:xfrm>
            <a:off x="2047000" y="1489225"/>
            <a:ext cx="5045100" cy="2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rgbClr val="FFFFFF"/>
                </a:solidFill>
              </a:rPr>
              <a:t>For hver gruppe skal du overveje: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da-DK" sz="1800" dirty="0">
                <a:solidFill>
                  <a:srgbClr val="FFFFFF"/>
                </a:solidFill>
              </a:rPr>
              <a:t>De beskyttede karakteristika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da-DK" sz="1800" dirty="0">
                <a:solidFill>
                  <a:srgbClr val="FFFFFF"/>
                </a:solidFill>
              </a:rPr>
              <a:t>Hvordan de påvirker dig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da-DK" sz="1800" dirty="0">
                <a:solidFill>
                  <a:srgbClr val="FFFFFF"/>
                </a:solidFill>
              </a:rPr>
              <a:t>Hvilken forfatter der kan være tale om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da-DK" sz="1800" dirty="0">
                <a:solidFill>
                  <a:srgbClr val="FFFFFF"/>
                </a:solidFill>
              </a:rPr>
              <a:t>De mulige motiver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da-DK" sz="1800" dirty="0">
                <a:solidFill>
                  <a:srgbClr val="FFFFFF"/>
                </a:solidFill>
              </a:rPr>
              <a:t>Hvordan de vil have, du skal føle dig tilpas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da-DK" sz="1800" dirty="0">
                <a:solidFill>
                  <a:srgbClr val="FFFFFF"/>
                </a:solidFill>
              </a:rPr>
              <a:t>Hvad de prøver at få dig til at gøre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338" y="462650"/>
            <a:ext cx="5595316" cy="36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4;p39"/>
          <p:cNvSpPr/>
          <p:nvPr/>
        </p:nvSpPr>
        <p:spPr>
          <a:xfrm>
            <a:off x="2273238" y="2677294"/>
            <a:ext cx="45975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D7C8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0746" y="613588"/>
            <a:ext cx="5354726" cy="1917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"/>
          </a:p>
        </p:txBody>
      </p:sp>
      <p:sp>
        <p:nvSpPr>
          <p:cNvPr id="11" name="TextBox 10"/>
          <p:cNvSpPr txBox="1"/>
          <p:nvPr/>
        </p:nvSpPr>
        <p:spPr>
          <a:xfrm>
            <a:off x="1850746" y="613588"/>
            <a:ext cx="54644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PATIENTER I RISIKO FOR</a:t>
            </a:r>
            <a:endParaRPr lang="d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40"/>
          <p:cNvGrpSpPr/>
          <p:nvPr/>
        </p:nvGrpSpPr>
        <p:grpSpPr>
          <a:xfrm>
            <a:off x="1383100" y="590206"/>
            <a:ext cx="6798125" cy="3592375"/>
            <a:chOff x="363950" y="661881"/>
            <a:chExt cx="6798125" cy="3592375"/>
          </a:xfrm>
        </p:grpSpPr>
        <p:pic>
          <p:nvPicPr>
            <p:cNvPr id="180" name="Google Shape;180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40"/>
            <p:cNvSpPr txBox="1"/>
            <p:nvPr/>
          </p:nvSpPr>
          <p:spPr>
            <a:xfrm>
              <a:off x="2633875" y="1033826"/>
              <a:ext cx="45282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 b="1">
                  <a:latin typeface="Trebuchet MS"/>
                  <a:ea typeface="Trebuchet MS"/>
                  <a:cs typeface="Trebuchet MS"/>
                  <a:sym typeface="Trebuchet MS"/>
                </a:rPr>
                <a:t>Re: Hvad synes du?</a:t>
              </a:r>
              <a:endParaRPr sz="2400" b="1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2" name="Google Shape;182;p40"/>
            <p:cNvSpPr txBox="1"/>
            <p:nvPr/>
          </p:nvSpPr>
          <p:spPr>
            <a:xfrm>
              <a:off x="607550" y="661881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 går kl. 11:34</a:t>
              </a:r>
              <a:endPara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3" name="Google Shape;183;p40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 u="sng">
                  <a:latin typeface="Trebuchet MS"/>
                  <a:ea typeface="Trebuchet MS"/>
                  <a:cs typeface="Trebuchet MS"/>
                  <a:sym typeface="Trebuchet MS"/>
                </a:rPr>
                <a:t>Oracle785</a:t>
              </a:r>
              <a:endParaRPr sz="2400" u="sng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84" name="Google Shape;184;p40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latin typeface="Trebuchet MS"/>
                  <a:ea typeface="Trebuchet MS"/>
                  <a:cs typeface="Trebuchet MS"/>
                  <a:sym typeface="Trebuchet MS"/>
                </a:rPr>
                <a:t>Forummedlem</a:t>
              </a: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85" name="Google Shape;185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40"/>
            <p:cNvSpPr txBox="1"/>
            <p:nvPr/>
          </p:nvSpPr>
          <p:spPr>
            <a:xfrm>
              <a:off x="403775" y="2331925"/>
              <a:ext cx="2046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200">
                  <a:latin typeface="Trebuchet MS"/>
                  <a:ea typeface="Trebuchet MS"/>
                  <a:cs typeface="Trebuchet MS"/>
                  <a:sym typeface="Trebuchet MS"/>
                </a:rPr>
                <a:t>Indmeldelsesdato: nov 2018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200">
                  <a:latin typeface="Trebuchet MS"/>
                  <a:ea typeface="Trebuchet MS"/>
                  <a:cs typeface="Trebuchet MS"/>
                  <a:sym typeface="Trebuchet MS"/>
                </a:rPr>
                <a:t>Opslag: 74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87" name="Google Shape;187;p40"/>
          <p:cNvSpPr txBox="1"/>
          <p:nvPr/>
        </p:nvSpPr>
        <p:spPr>
          <a:xfrm>
            <a:off x="3267650" y="1858925"/>
            <a:ext cx="4312200" cy="1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200" b="1">
                <a:latin typeface="Trebuchet MS"/>
                <a:ea typeface="Trebuchet MS"/>
                <a:cs typeface="Trebuchet MS"/>
                <a:sym typeface="Trebuchet MS"/>
              </a:rPr>
              <a:t>                  ER SYG I HOVEDET</a:t>
            </a:r>
            <a:endParaRPr sz="42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40"/>
          <p:cNvSpPr/>
          <p:nvPr/>
        </p:nvSpPr>
        <p:spPr>
          <a:xfrm>
            <a:off x="3367950" y="1858925"/>
            <a:ext cx="2739000" cy="7128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9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700" y="487448"/>
            <a:ext cx="5251912" cy="37613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4;p41"/>
          <p:cNvSpPr/>
          <p:nvPr/>
        </p:nvSpPr>
        <p:spPr>
          <a:xfrm>
            <a:off x="2486400" y="694225"/>
            <a:ext cx="45225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179930" y="1967789"/>
            <a:ext cx="4974336" cy="21236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"/>
          </a:p>
        </p:txBody>
      </p:sp>
      <p:sp>
        <p:nvSpPr>
          <p:cNvPr id="11" name="TextBox 10"/>
          <p:cNvSpPr txBox="1"/>
          <p:nvPr/>
        </p:nvSpPr>
        <p:spPr>
          <a:xfrm>
            <a:off x="2121700" y="1967789"/>
            <a:ext cx="51422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6600" dirty="0" smtClean="0">
                <a:solidFill>
                  <a:schemeClr val="bg1"/>
                </a:solidFill>
                <a:latin typeface="Impact" panose="020B0806030902050204" pitchFamily="34" charset="0"/>
              </a:rPr>
              <a:t>KAN GÅ UD OVER JULEN</a:t>
            </a:r>
            <a:endParaRPr lang="da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27125" y="1151163"/>
            <a:ext cx="6652880" cy="2528195"/>
            <a:chOff x="1627125" y="1151163"/>
            <a:chExt cx="6652880" cy="2528195"/>
          </a:xfrm>
        </p:grpSpPr>
        <p:pic>
          <p:nvPicPr>
            <p:cNvPr id="14" name="Google Shape;199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27125" y="1151163"/>
              <a:ext cx="6652880" cy="2528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200;p42"/>
            <p:cNvSpPr/>
            <p:nvPr/>
          </p:nvSpPr>
          <p:spPr>
            <a:xfrm>
              <a:off x="3097250" y="1828325"/>
              <a:ext cx="4732500" cy="565800"/>
            </a:xfrm>
            <a:prstGeom prst="rect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74411" y="1353312"/>
              <a:ext cx="259689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51591" y="3117875"/>
              <a:ext cx="199705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14370" y="2473355"/>
              <a:ext cx="4732500" cy="553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74412" y="1353312"/>
            <a:ext cx="2596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2000" dirty="0">
                <a:solidFill>
                  <a:schemeClr val="bg1">
                    <a:lumMod val="50000"/>
                  </a:schemeClr>
                </a:solidFill>
              </a:rPr>
              <a:t>For 2 minutter siden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1591" y="3080686"/>
            <a:ext cx="128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2000" b="1" dirty="0" smtClean="0">
                <a:solidFill>
                  <a:schemeClr val="bg1">
                    <a:lumMod val="50000"/>
                  </a:schemeClr>
                </a:solidFill>
              </a:rPr>
              <a:t>SVAR</a:t>
            </a:r>
            <a:endParaRPr lang="da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3866" y="2424956"/>
            <a:ext cx="505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3600" dirty="0" smtClean="0">
                <a:solidFill>
                  <a:schemeClr val="tx1"/>
                </a:solidFill>
              </a:rPr>
              <a:t>STJAL VORES JOBS</a:t>
            </a:r>
            <a:endParaRPr lang="da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51275" y="684431"/>
            <a:ext cx="6271388" cy="3565949"/>
            <a:chOff x="1651275" y="684431"/>
            <a:chExt cx="6271388" cy="3565949"/>
          </a:xfrm>
        </p:grpSpPr>
        <p:pic>
          <p:nvPicPr>
            <p:cNvPr id="5" name="Google Shape;205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51275" y="684431"/>
              <a:ext cx="6271388" cy="3565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4389120" y="1482525"/>
              <a:ext cx="1572768" cy="661880"/>
            </a:xfrm>
            <a:prstGeom prst="rect">
              <a:avLst/>
            </a:prstGeom>
            <a:solidFill>
              <a:srgbClr val="0F7B0F"/>
            </a:solidFill>
            <a:ln>
              <a:solidFill>
                <a:srgbClr val="0F7B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01050" y="1934000"/>
              <a:ext cx="1963712" cy="472015"/>
            </a:xfrm>
            <a:prstGeom prst="rect">
              <a:avLst/>
            </a:prstGeom>
            <a:solidFill>
              <a:srgbClr val="0F7B0F"/>
            </a:solidFill>
            <a:ln>
              <a:solidFill>
                <a:srgbClr val="0F7B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42584" y="2838298"/>
              <a:ext cx="2055573" cy="553998"/>
            </a:xfrm>
            <a:prstGeom prst="rect">
              <a:avLst/>
            </a:prstGeom>
            <a:solidFill>
              <a:srgbClr val="383837"/>
            </a:solidFill>
            <a:ln>
              <a:solidFill>
                <a:srgbClr val="3838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</p:grpSp>
      <p:sp>
        <p:nvSpPr>
          <p:cNvPr id="9" name="Google Shape;206;p43"/>
          <p:cNvSpPr/>
          <p:nvPr/>
        </p:nvSpPr>
        <p:spPr>
          <a:xfrm>
            <a:off x="2301050" y="1482525"/>
            <a:ext cx="2028600" cy="414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329650" y="1445950"/>
            <a:ext cx="1756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freaks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0310" y="1882795"/>
            <a:ext cx="23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2800" dirty="0" smtClean="0">
                <a:solidFill>
                  <a:schemeClr val="bg1"/>
                </a:solidFill>
              </a:rPr>
              <a:t>pr. natur</a:t>
            </a:r>
            <a:endParaRPr lang="da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1057" y="2579329"/>
            <a:ext cx="2186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" sz="3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Hvem er dette?</a:t>
            </a:r>
            <a:endParaRPr lang="da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51063" y="492038"/>
            <a:ext cx="5344555" cy="3827736"/>
            <a:chOff x="2251063" y="492038"/>
            <a:chExt cx="5344555" cy="3827736"/>
          </a:xfrm>
        </p:grpSpPr>
        <p:pic>
          <p:nvPicPr>
            <p:cNvPr id="5" name="Google Shape;211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51063" y="492038"/>
              <a:ext cx="5344555" cy="3827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2326234" y="1872691"/>
              <a:ext cx="5113324" cy="23042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"/>
            </a:p>
          </p:txBody>
        </p:sp>
      </p:grpSp>
      <p:sp>
        <p:nvSpPr>
          <p:cNvPr id="7" name="Google Shape;212;p44"/>
          <p:cNvSpPr/>
          <p:nvPr/>
        </p:nvSpPr>
        <p:spPr>
          <a:xfrm>
            <a:off x="2460275" y="707675"/>
            <a:ext cx="48489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51063" y="2304006"/>
            <a:ext cx="5261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"ØDELÆGGER VORES MÅDE AT LEVE PÅ"</a:t>
            </a:r>
            <a:endParaRPr lang="da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4962" y="4487650"/>
            <a:ext cx="769931" cy="353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45"/>
          <p:cNvGrpSpPr/>
          <p:nvPr/>
        </p:nvGrpSpPr>
        <p:grpSpPr>
          <a:xfrm>
            <a:off x="1645925" y="518556"/>
            <a:ext cx="6738300" cy="3592375"/>
            <a:chOff x="363950" y="661881"/>
            <a:chExt cx="6738300" cy="3592375"/>
          </a:xfrm>
        </p:grpSpPr>
        <p:pic>
          <p:nvPicPr>
            <p:cNvPr id="219" name="Google Shape;219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45"/>
            <p:cNvSpPr txBox="1"/>
            <p:nvPr/>
          </p:nvSpPr>
          <p:spPr>
            <a:xfrm>
              <a:off x="2574050" y="1033819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 b="1">
                  <a:latin typeface="Trebuchet MS"/>
                  <a:ea typeface="Trebuchet MS"/>
                  <a:cs typeface="Trebuchet MS"/>
                  <a:sym typeface="Trebuchet MS"/>
                </a:rPr>
                <a:t>Re: Byg den mur</a:t>
              </a:r>
              <a:endParaRPr sz="2400" b="1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1" name="Google Shape;221;p45"/>
            <p:cNvSpPr txBox="1"/>
            <p:nvPr/>
          </p:nvSpPr>
          <p:spPr>
            <a:xfrm>
              <a:off x="607550" y="661881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 dag kl. 08:16</a:t>
              </a:r>
              <a:endPara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2" name="Google Shape;222;p45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2400" u="sng">
                  <a:latin typeface="Trebuchet MS"/>
                  <a:ea typeface="Trebuchet MS"/>
                  <a:cs typeface="Trebuchet MS"/>
                  <a:sym typeface="Trebuchet MS"/>
                </a:rPr>
                <a:t>FreedomK</a:t>
              </a:r>
              <a:endParaRPr sz="2400" u="sng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3" name="Google Shape;223;p45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latin typeface="Trebuchet MS"/>
                  <a:ea typeface="Trebuchet MS"/>
                  <a:cs typeface="Trebuchet MS"/>
                  <a:sym typeface="Trebuchet MS"/>
                </a:rPr>
                <a:t>Moderator</a:t>
              </a: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24" name="Google Shape;224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5"/>
            <p:cNvSpPr txBox="1"/>
            <p:nvPr/>
          </p:nvSpPr>
          <p:spPr>
            <a:xfrm>
              <a:off x="451550" y="2332013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200">
                  <a:latin typeface="Trebuchet MS"/>
                  <a:ea typeface="Trebuchet MS"/>
                  <a:cs typeface="Trebuchet MS"/>
                  <a:sym typeface="Trebuchet MS"/>
                </a:rPr>
                <a:t>Indmeldelsesdato: okt 2001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200">
                  <a:latin typeface="Trebuchet MS"/>
                  <a:ea typeface="Trebuchet MS"/>
                  <a:cs typeface="Trebuchet MS"/>
                  <a:sym typeface="Trebuchet MS"/>
                </a:rPr>
                <a:t>Opslag: 2431</a:t>
              </a:r>
              <a:endParaRPr sz="12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226" name="Google Shape;22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64777" y="4487650"/>
            <a:ext cx="513196" cy="35375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5"/>
          <p:cNvSpPr txBox="1"/>
          <p:nvPr/>
        </p:nvSpPr>
        <p:spPr>
          <a:xfrm>
            <a:off x="3546350" y="1483613"/>
            <a:ext cx="5951400" cy="1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800" b="1">
                <a:latin typeface="Trebuchet MS"/>
                <a:ea typeface="Trebuchet MS"/>
                <a:cs typeface="Trebuchet MS"/>
                <a:sym typeface="Trebuchet MS"/>
              </a:rPr>
              <a:t>Beskyt vores</a:t>
            </a:r>
            <a:endParaRPr sz="48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800" b="1">
                <a:latin typeface="Trebuchet MS"/>
                <a:ea typeface="Trebuchet MS"/>
                <a:cs typeface="Trebuchet MS"/>
                <a:sym typeface="Trebuchet MS"/>
              </a:rPr>
              <a:t>grænser mod</a:t>
            </a:r>
            <a:endParaRPr sz="48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800" b="1">
                <a:latin typeface="Trebuchet MS"/>
                <a:ea typeface="Trebuchet MS"/>
                <a:cs typeface="Trebuchet MS"/>
                <a:sym typeface="Trebuchet MS"/>
              </a:rPr>
              <a:t>beskidte</a:t>
            </a:r>
            <a:endParaRPr sz="48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45"/>
          <p:cNvSpPr/>
          <p:nvPr/>
        </p:nvSpPr>
        <p:spPr>
          <a:xfrm>
            <a:off x="6177775" y="3154200"/>
            <a:ext cx="1497949" cy="600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242</Words>
  <Application>Microsoft Office PowerPoint</Application>
  <PresentationFormat>On-screen Show (16:9)</PresentationFormat>
  <Paragraphs>69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</vt:lpstr>
      <vt:lpstr>Times New Roman</vt:lpstr>
      <vt:lpstr>Impact</vt:lpstr>
      <vt:lpstr>Roboto</vt:lpstr>
      <vt:lpstr>Trebuchet MS</vt:lpstr>
      <vt:lpstr>Simple Light</vt:lpstr>
      <vt:lpstr>Simple Light</vt:lpstr>
      <vt:lpstr>Simple Light</vt:lpstr>
      <vt:lpstr>Læs mellem linjerne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Læs mellem linjerne</dc:title>
  <cp:lastModifiedBy>Adobe EUN</cp:lastModifiedBy>
  <cp:revision>4</cp:revision>
  <dcterms:modified xsi:type="dcterms:W3CDTF">2019-09-17T09:33:31Z</dcterms:modified>
</cp:coreProperties>
</file>