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1b7b0fc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1b7b0fc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c50cb36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c50cb36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c50cb36d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c50cb36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50cb36d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50cb36d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c50cb36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c50cb36d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c50cb36d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c50cb36d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c50cb36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c50cb36d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1b7b0fc7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1b7b0fc7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 name="Google Shape;7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3" name="Google Shape;83;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4" name="Google Shape;8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7" name="Google Shape;8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2" name="Google Shape;92;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72600" y="534575"/>
            <a:ext cx="352805" cy="3935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59" name="Google Shape;59;p13"/>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5" name="Google Shape;105;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png"/><Relationship Id="rId11" Type="http://schemas.openxmlformats.org/officeDocument/2006/relationships/image" Target="../media/image45.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570811" y="53850"/>
            <a:ext cx="404229" cy="450976"/>
          </a:xfrm>
          <a:prstGeom prst="rect">
            <a:avLst/>
          </a:prstGeom>
          <a:noFill/>
          <a:ln>
            <a:noFill/>
          </a:ln>
        </p:spPr>
      </p:pic>
      <p:pic>
        <p:nvPicPr>
          <p:cNvPr id="155" name="Google Shape;155;p37"/>
          <p:cNvPicPr preferRelativeResize="0"/>
          <p:nvPr/>
        </p:nvPicPr>
        <p:blipFill>
          <a:blip r:embed="rId6">
            <a:alphaModFix/>
          </a:blip>
          <a:stretch>
            <a:fillRect/>
          </a:stretch>
        </p:blipFill>
        <p:spPr>
          <a:xfrm>
            <a:off x="8273610" y="4743825"/>
            <a:ext cx="801965" cy="331626"/>
          </a:xfrm>
          <a:prstGeom prst="rect">
            <a:avLst/>
          </a:prstGeom>
          <a:noFill/>
          <a:ln>
            <a:noFill/>
          </a:ln>
        </p:spPr>
      </p:pic>
      <p:sp>
        <p:nvSpPr>
          <p:cNvPr id="156" name="Google Shape;156;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4400" b="1" dirty="0"/>
              <a:t>Κορυφαίες συμβουλές για </a:t>
            </a:r>
            <a:br>
              <a:rPr lang="en-GB" sz="4400" b="1" dirty="0"/>
            </a:br>
            <a:r>
              <a:rPr lang="el-GR" sz="4400" b="1" dirty="0"/>
              <a:t>Αποτελεσματική έρευνα</a:t>
            </a:r>
            <a:endParaRPr sz="4400" b="1" dirty="0"/>
          </a:p>
        </p:txBody>
      </p:sp>
      <p:sp>
        <p:nvSpPr>
          <p:cNvPr id="157" name="Google Shape;157;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F7931D"/>
                </a:solidFill>
              </a:rPr>
              <a:t>Πως μπορώ να επηρεάσω τους ανθρώπους μου; &gt; Αγωγή του πολίτη &gt; </a:t>
            </a:r>
            <a:r>
              <a:rPr lang="el-GR" b="1">
                <a:solidFill>
                  <a:srgbClr val="F7931D"/>
                </a:solidFill>
              </a:rPr>
              <a:t>Κορυφαίες συμβουλές για αποτελεσματική έρευνα</a:t>
            </a:r>
            <a:endParaRPr b="1">
              <a:solidFill>
                <a:srgbClr val="F7931D"/>
              </a:solidFill>
            </a:endParaRPr>
          </a:p>
        </p:txBody>
      </p:sp>
      <p:pic>
        <p:nvPicPr>
          <p:cNvPr id="158" name="Google Shape;158;p37"/>
          <p:cNvPicPr preferRelativeResize="0"/>
          <p:nvPr/>
        </p:nvPicPr>
        <p:blipFill>
          <a:blip r:embed="rId7">
            <a:alphaModFix/>
          </a:blip>
          <a:stretch>
            <a:fillRect/>
          </a:stretch>
        </p:blipFill>
        <p:spPr>
          <a:xfrm>
            <a:off x="5714450" y="1095600"/>
            <a:ext cx="2737176" cy="2737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Clr>
                <a:srgbClr val="F7931D"/>
              </a:buClr>
              <a:buSzPts val="3000"/>
              <a:buAutoNum type="arabicPeriod"/>
            </a:pPr>
            <a:r>
              <a:rPr lang="el-GR" sz="3000" b="1">
                <a:solidFill>
                  <a:srgbClr val="F7931D"/>
                </a:solidFill>
              </a:rPr>
              <a:t> Σχεδιάστε τη στρατηγική σας.</a:t>
            </a:r>
            <a:endParaRPr sz="3000" b="1">
              <a:solidFill>
                <a:srgbClr val="F7931D"/>
              </a:solidFill>
            </a:endParaRPr>
          </a:p>
        </p:txBody>
      </p:sp>
      <p:sp>
        <p:nvSpPr>
          <p:cNvPr id="164" name="Google Shape;164;p38"/>
          <p:cNvSpPr txBox="1">
            <a:spLocks noGrp="1"/>
          </p:cNvSpPr>
          <p:nvPr>
            <p:ph type="body" idx="1"/>
          </p:nvPr>
        </p:nvSpPr>
        <p:spPr>
          <a:xfrm>
            <a:off x="639475" y="1123650"/>
            <a:ext cx="8520600" cy="111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l-GR" sz="1600" dirty="0">
                <a:solidFill>
                  <a:srgbClr val="000000"/>
                </a:solidFill>
              </a:rPr>
              <a:t>Συγκεντρώστε ορισμένους ανθρώπους που ξέρετε ότι θα σας βοηθήσουν. Και αποφασίστε πώς θα μάθετε περισσότερα για τα θέματα που ενδιαφέρουν τους ανθρώπους σας.</a:t>
            </a:r>
            <a:endParaRPr sz="1600" dirty="0">
              <a:solidFill>
                <a:srgbClr val="000000"/>
              </a:solidFill>
            </a:endParaRPr>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r>
              <a:rPr lang="el-GR" sz="1600" dirty="0">
                <a:solidFill>
                  <a:srgbClr val="000000"/>
                </a:solidFill>
              </a:rPr>
              <a:t>Μερικοί τρόποι για να το κάνετε είναι:</a:t>
            </a:r>
            <a:endParaRPr sz="1600" dirty="0">
              <a:solidFill>
                <a:srgbClr val="000000"/>
              </a:solidFill>
            </a:endParaRPr>
          </a:p>
          <a:p>
            <a:pPr marL="0" lvl="0" indent="0" algn="l" rtl="0">
              <a:lnSpc>
                <a:spcPct val="100000"/>
              </a:lnSpc>
              <a:spcBef>
                <a:spcPts val="0"/>
              </a:spcBef>
              <a:spcAft>
                <a:spcPts val="0"/>
              </a:spcAft>
              <a:buNone/>
            </a:pPr>
            <a:endParaRPr sz="1600" dirty="0">
              <a:solidFill>
                <a:srgbClr val="000000"/>
              </a:solidFill>
            </a:endParaRPr>
          </a:p>
          <a:p>
            <a:pPr marL="457200" lvl="0" indent="457200" algn="l" rtl="0">
              <a:lnSpc>
                <a:spcPct val="100000"/>
              </a:lnSpc>
              <a:spcBef>
                <a:spcPts val="0"/>
              </a:spcBef>
              <a:spcAft>
                <a:spcPts val="0"/>
              </a:spcAft>
              <a:buNone/>
            </a:pPr>
            <a:endParaRPr sz="1600" dirty="0">
              <a:solidFill>
                <a:srgbClr val="000000"/>
              </a:solidFill>
            </a:endParaRPr>
          </a:p>
        </p:txBody>
      </p:sp>
      <p:grpSp>
        <p:nvGrpSpPr>
          <p:cNvPr id="165" name="Google Shape;165;p38"/>
          <p:cNvGrpSpPr/>
          <p:nvPr/>
        </p:nvGrpSpPr>
        <p:grpSpPr>
          <a:xfrm>
            <a:off x="1978354" y="135505"/>
            <a:ext cx="640512" cy="640512"/>
            <a:chOff x="281575" y="364000"/>
            <a:chExt cx="807300" cy="807300"/>
          </a:xfrm>
        </p:grpSpPr>
        <p:sp>
          <p:nvSpPr>
            <p:cNvPr id="166" name="Google Shape;166;p38"/>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38"/>
            <p:cNvPicPr preferRelativeResize="0"/>
            <p:nvPr/>
          </p:nvPicPr>
          <p:blipFill>
            <a:blip r:embed="rId3">
              <a:alphaModFix/>
            </a:blip>
            <a:stretch>
              <a:fillRect/>
            </a:stretch>
          </p:blipFill>
          <p:spPr>
            <a:xfrm>
              <a:off x="398875" y="481300"/>
              <a:ext cx="572700" cy="572700"/>
            </a:xfrm>
            <a:prstGeom prst="rect">
              <a:avLst/>
            </a:prstGeom>
            <a:noFill/>
            <a:ln>
              <a:noFill/>
            </a:ln>
          </p:spPr>
        </p:pic>
      </p:grpSp>
      <p:pic>
        <p:nvPicPr>
          <p:cNvPr id="168" name="Google Shape;168;p38"/>
          <p:cNvPicPr preferRelativeResize="0"/>
          <p:nvPr/>
        </p:nvPicPr>
        <p:blipFill>
          <a:blip r:embed="rId4">
            <a:alphaModFix/>
          </a:blip>
          <a:stretch>
            <a:fillRect/>
          </a:stretch>
        </p:blipFill>
        <p:spPr>
          <a:xfrm>
            <a:off x="944275" y="2483975"/>
            <a:ext cx="681999" cy="681999"/>
          </a:xfrm>
          <a:prstGeom prst="rect">
            <a:avLst/>
          </a:prstGeom>
          <a:noFill/>
          <a:ln>
            <a:noFill/>
          </a:ln>
        </p:spPr>
      </p:pic>
      <p:pic>
        <p:nvPicPr>
          <p:cNvPr id="169" name="Google Shape;169;p38"/>
          <p:cNvPicPr preferRelativeResize="0"/>
          <p:nvPr/>
        </p:nvPicPr>
        <p:blipFill>
          <a:blip r:embed="rId5">
            <a:alphaModFix/>
          </a:blip>
          <a:stretch>
            <a:fillRect/>
          </a:stretch>
        </p:blipFill>
        <p:spPr>
          <a:xfrm>
            <a:off x="944275" y="3559300"/>
            <a:ext cx="681999" cy="681999"/>
          </a:xfrm>
          <a:prstGeom prst="rect">
            <a:avLst/>
          </a:prstGeom>
          <a:noFill/>
          <a:ln>
            <a:noFill/>
          </a:ln>
        </p:spPr>
      </p:pic>
      <p:sp>
        <p:nvSpPr>
          <p:cNvPr id="170" name="Google Shape;170;p38"/>
          <p:cNvSpPr txBox="1"/>
          <p:nvPr/>
        </p:nvSpPr>
        <p:spPr>
          <a:xfrm>
            <a:off x="1665850" y="2587575"/>
            <a:ext cx="3000000" cy="17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600" b="1" dirty="0">
                <a:solidFill>
                  <a:srgbClr val="F7931D"/>
                </a:solidFill>
              </a:rPr>
              <a:t>Έρευνα πρόσωπο με πρόσωπο </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el-GR" sz="1600" b="1" dirty="0">
                <a:solidFill>
                  <a:srgbClr val="F7931D"/>
                </a:solidFill>
              </a:rPr>
              <a:t>Ηλεκτρονικές πλατφόρμες (εφαρμογές/παιχνίδια/υπηρεσίες)</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dirty="0">
              <a:solidFill>
                <a:schemeClr val="dk1"/>
              </a:solidFill>
            </a:endParaRPr>
          </a:p>
        </p:txBody>
      </p:sp>
      <p:sp>
        <p:nvSpPr>
          <p:cNvPr id="171" name="Google Shape;171;p38"/>
          <p:cNvSpPr txBox="1"/>
          <p:nvPr/>
        </p:nvSpPr>
        <p:spPr>
          <a:xfrm>
            <a:off x="5832350" y="2587575"/>
            <a:ext cx="3392700" cy="170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600" b="1" dirty="0">
                <a:solidFill>
                  <a:srgbClr val="F7931D"/>
                </a:solidFill>
              </a:rPr>
              <a:t>Πως;</a:t>
            </a:r>
            <a:endParaRPr sz="1600" b="1" dirty="0">
              <a:solidFill>
                <a:srgbClr val="F7931D"/>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endParaRPr sz="1600" b="1" dirty="0">
              <a:solidFill>
                <a:schemeClr val="dk1"/>
              </a:solidFill>
            </a:endParaRPr>
          </a:p>
          <a:p>
            <a:pPr marL="0" lvl="0" indent="0" algn="l" rtl="0">
              <a:spcBef>
                <a:spcPts val="0"/>
              </a:spcBef>
              <a:spcAft>
                <a:spcPts val="0"/>
              </a:spcAft>
              <a:buNone/>
            </a:pPr>
            <a:r>
              <a:rPr lang="el-GR" sz="1600" b="1" dirty="0">
                <a:solidFill>
                  <a:srgbClr val="F7931D"/>
                </a:solidFill>
              </a:rPr>
              <a:t>Ποιος;</a:t>
            </a:r>
            <a:r>
              <a:rPr lang="el-GR" sz="1600" b="1" dirty="0">
                <a:solidFill>
                  <a:schemeClr val="dk1"/>
                </a:solidFill>
              </a:rPr>
              <a:t> </a:t>
            </a:r>
            <a:r>
              <a:rPr lang="el-GR" sz="1600" dirty="0">
                <a:solidFill>
                  <a:schemeClr val="dk1"/>
                </a:solidFill>
              </a:rPr>
              <a:t>Ξεκινήστε με αυτούς που γνωρίζετε ήδη, δηλαδή φίλους, οικογένεια, συμμαθητές.</a:t>
            </a:r>
            <a:endParaRPr sz="1600" dirty="0">
              <a:solidFill>
                <a:schemeClr val="dk1"/>
              </a:solidFill>
            </a:endParaRPr>
          </a:p>
        </p:txBody>
      </p:sp>
      <p:pic>
        <p:nvPicPr>
          <p:cNvPr id="172" name="Google Shape;172;p38"/>
          <p:cNvPicPr preferRelativeResize="0"/>
          <p:nvPr/>
        </p:nvPicPr>
        <p:blipFill>
          <a:blip r:embed="rId6">
            <a:alphaModFix/>
          </a:blip>
          <a:stretch>
            <a:fillRect/>
          </a:stretch>
        </p:blipFill>
        <p:spPr>
          <a:xfrm>
            <a:off x="5115925" y="2483975"/>
            <a:ext cx="681999" cy="681999"/>
          </a:xfrm>
          <a:prstGeom prst="rect">
            <a:avLst/>
          </a:prstGeom>
          <a:noFill/>
          <a:ln>
            <a:noFill/>
          </a:ln>
        </p:spPr>
      </p:pic>
      <p:pic>
        <p:nvPicPr>
          <p:cNvPr id="173" name="Google Shape;173;p38"/>
          <p:cNvPicPr preferRelativeResize="0"/>
          <p:nvPr/>
        </p:nvPicPr>
        <p:blipFill>
          <a:blip r:embed="rId7">
            <a:alphaModFix/>
          </a:blip>
          <a:stretch>
            <a:fillRect/>
          </a:stretch>
        </p:blipFill>
        <p:spPr>
          <a:xfrm>
            <a:off x="5115925" y="3559300"/>
            <a:ext cx="681999" cy="681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9"/>
          <p:cNvSpPr txBox="1">
            <a:spLocks noGrp="1"/>
          </p:cNvSpPr>
          <p:nvPr>
            <p:ph type="body" idx="1"/>
          </p:nvPr>
        </p:nvSpPr>
        <p:spPr>
          <a:xfrm>
            <a:off x="789650" y="941313"/>
            <a:ext cx="8239800" cy="95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1600" dirty="0">
                <a:solidFill>
                  <a:srgbClr val="000000"/>
                </a:solidFill>
              </a:rPr>
              <a:t>Μέσω διαδικτύου ή πρόσωπο με πρόσωπο, όποια προσέγγιση και αν ακολουθήσετε, θα πρέπει να διαρθρώσετε έτσι τις ερωτήσεις σας ώστε να λάβετε γρήγορα τις απαντήσεις που θέλετε και να μην ρωτάτε πάρα πολλά τα άτομα που συμμετέχουν στην έρευνά σας.</a:t>
            </a:r>
            <a:endParaRPr sz="1600" dirty="0">
              <a:solidFill>
                <a:srgbClr val="000000"/>
              </a:solidFill>
            </a:endParaRPr>
          </a:p>
          <a:p>
            <a:pPr marL="0" lvl="0" indent="0" algn="l" rtl="0">
              <a:spcBef>
                <a:spcPts val="1600"/>
              </a:spcBef>
              <a:spcAft>
                <a:spcPts val="1600"/>
              </a:spcAft>
              <a:buNone/>
            </a:pPr>
            <a:endParaRPr sz="1600" dirty="0"/>
          </a:p>
        </p:txBody>
      </p:sp>
      <p:sp>
        <p:nvSpPr>
          <p:cNvPr id="179" name="Google Shape;179;p39"/>
          <p:cNvSpPr txBox="1"/>
          <p:nvPr/>
        </p:nvSpPr>
        <p:spPr>
          <a:xfrm>
            <a:off x="1131075" y="2280175"/>
            <a:ext cx="3288473"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600" b="1" dirty="0">
                <a:solidFill>
                  <a:srgbClr val="F7931D"/>
                </a:solidFill>
              </a:rPr>
              <a:t>Ορίστε έναν στόχο</a:t>
            </a:r>
            <a:br>
              <a:rPr lang="en-GB" sz="1600" b="1" dirty="0"/>
            </a:br>
            <a:br>
              <a:rPr lang="en-GB" sz="1600" b="1" dirty="0"/>
            </a:br>
            <a:br>
              <a:rPr lang="en-GB" sz="1600" b="1" dirty="0"/>
            </a:br>
            <a:r>
              <a:rPr lang="el-GR" sz="1600" b="1" dirty="0">
                <a:solidFill>
                  <a:srgbClr val="F7931D"/>
                </a:solidFill>
              </a:rPr>
              <a:t>Χρόνος ερωτήσεων = το πολύ 5 λεπτά</a:t>
            </a:r>
            <a:br>
              <a:rPr lang="en-GB" sz="1600" b="1" dirty="0"/>
            </a:br>
            <a:br>
              <a:rPr lang="en-GB" sz="1600" b="1" dirty="0"/>
            </a:br>
            <a:r>
              <a:rPr lang="el-GR" sz="1600" b="1" dirty="0">
                <a:solidFill>
                  <a:srgbClr val="F7931D"/>
                </a:solidFill>
              </a:rPr>
              <a:t>Διευκολύνετέ τους να απαντήσουν!</a:t>
            </a:r>
            <a:br>
              <a:rPr lang="en-GB" sz="1600" b="1" dirty="0"/>
            </a:br>
            <a:br>
              <a:rPr lang="en-GB" sz="1600" b="1" dirty="0"/>
            </a:br>
            <a:br>
              <a:rPr lang="en-GB" sz="1600" b="1" dirty="0"/>
            </a:br>
            <a:endParaRPr sz="1600" b="1" dirty="0"/>
          </a:p>
        </p:txBody>
      </p:sp>
      <p:sp>
        <p:nvSpPr>
          <p:cNvPr id="180" name="Google Shape;180;p39"/>
          <p:cNvSpPr txBox="1"/>
          <p:nvPr/>
        </p:nvSpPr>
        <p:spPr>
          <a:xfrm>
            <a:off x="4850725" y="1922900"/>
            <a:ext cx="39327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l-GR" sz="1600" b="1" dirty="0">
                <a:solidFill>
                  <a:srgbClr val="F7931D"/>
                </a:solidFill>
              </a:rPr>
              <a:t>Χρησιμοποιήστε λογική σειρά</a:t>
            </a:r>
            <a:endParaRPr lang="fr-BE" sz="1600" b="1" dirty="0">
              <a:solidFill>
                <a:srgbClr val="F7931D"/>
              </a:solidFill>
            </a:endParaRPr>
          </a:p>
          <a:p>
            <a:pPr marL="0" lvl="0" indent="0" algn="l" rtl="0">
              <a:lnSpc>
                <a:spcPct val="115000"/>
              </a:lnSpc>
              <a:spcBef>
                <a:spcPts val="0"/>
              </a:spcBef>
              <a:spcAft>
                <a:spcPts val="0"/>
              </a:spcAft>
              <a:buNone/>
            </a:pPr>
            <a:endParaRPr sz="1600" b="1" dirty="0">
              <a:solidFill>
                <a:schemeClr val="dk1"/>
              </a:solidFill>
            </a:endParaRPr>
          </a:p>
          <a:p>
            <a:pPr marL="0" lvl="0" indent="0" algn="l" rtl="0">
              <a:lnSpc>
                <a:spcPct val="115000"/>
              </a:lnSpc>
              <a:spcBef>
                <a:spcPts val="1600"/>
              </a:spcBef>
              <a:spcAft>
                <a:spcPts val="1600"/>
              </a:spcAft>
              <a:buNone/>
            </a:pPr>
            <a:r>
              <a:rPr lang="el-GR" sz="1600" b="1" dirty="0">
                <a:solidFill>
                  <a:srgbClr val="F7931D"/>
                </a:solidFill>
              </a:rPr>
              <a:t>Τεστάρετε την έρευνά σας</a:t>
            </a:r>
            <a:br>
              <a:rPr lang="en-GB" sz="1600" b="1" dirty="0"/>
            </a:br>
            <a:br>
              <a:rPr lang="en-GB" sz="1600" b="1" dirty="0"/>
            </a:br>
            <a:r>
              <a:rPr lang="el-GR" sz="1600" b="1" dirty="0">
                <a:solidFill>
                  <a:srgbClr val="F7931D"/>
                </a:solidFill>
              </a:rPr>
              <a:t>Σωστός χρόνος - οι καλύτερες μέρες είναι Δευ/Παρ/Κυρ</a:t>
            </a:r>
            <a:br>
              <a:rPr lang="en-GB" sz="1600" b="1" dirty="0"/>
            </a:br>
            <a:br>
              <a:rPr lang="en-GB" sz="1600" b="1" dirty="0">
                <a:solidFill>
                  <a:srgbClr val="F7931D"/>
                </a:solidFill>
              </a:rPr>
            </a:br>
            <a:r>
              <a:rPr lang="el-GR" sz="1600" b="1" dirty="0">
                <a:solidFill>
                  <a:srgbClr val="F7931D"/>
                </a:solidFill>
              </a:rPr>
              <a:t>Ανατροφοδοτήστε τα ευρήματά σας</a:t>
            </a:r>
            <a:endParaRPr sz="1600" b="1" dirty="0">
              <a:solidFill>
                <a:srgbClr val="F7931D"/>
              </a:solidFill>
            </a:endParaRPr>
          </a:p>
        </p:txBody>
      </p:sp>
      <p:pic>
        <p:nvPicPr>
          <p:cNvPr id="181" name="Google Shape;181;p39"/>
          <p:cNvPicPr preferRelativeResize="0"/>
          <p:nvPr/>
        </p:nvPicPr>
        <p:blipFill>
          <a:blip r:embed="rId3">
            <a:alphaModFix/>
          </a:blip>
          <a:stretch>
            <a:fillRect/>
          </a:stretch>
        </p:blipFill>
        <p:spPr>
          <a:xfrm>
            <a:off x="767125" y="2280175"/>
            <a:ext cx="403524" cy="403524"/>
          </a:xfrm>
          <a:prstGeom prst="rect">
            <a:avLst/>
          </a:prstGeom>
          <a:noFill/>
          <a:ln>
            <a:noFill/>
          </a:ln>
        </p:spPr>
      </p:pic>
      <p:pic>
        <p:nvPicPr>
          <p:cNvPr id="182" name="Google Shape;182;p39"/>
          <p:cNvPicPr preferRelativeResize="0"/>
          <p:nvPr/>
        </p:nvPicPr>
        <p:blipFill>
          <a:blip r:embed="rId4">
            <a:alphaModFix/>
          </a:blip>
          <a:stretch>
            <a:fillRect/>
          </a:stretch>
        </p:blipFill>
        <p:spPr>
          <a:xfrm>
            <a:off x="786913" y="3142675"/>
            <a:ext cx="363951" cy="363951"/>
          </a:xfrm>
          <a:prstGeom prst="rect">
            <a:avLst/>
          </a:prstGeom>
          <a:noFill/>
          <a:ln>
            <a:noFill/>
          </a:ln>
        </p:spPr>
      </p:pic>
      <p:pic>
        <p:nvPicPr>
          <p:cNvPr id="183" name="Google Shape;183;p39"/>
          <p:cNvPicPr preferRelativeResize="0"/>
          <p:nvPr/>
        </p:nvPicPr>
        <p:blipFill>
          <a:blip r:embed="rId5">
            <a:alphaModFix/>
          </a:blip>
          <a:stretch>
            <a:fillRect/>
          </a:stretch>
        </p:blipFill>
        <p:spPr>
          <a:xfrm>
            <a:off x="814587" y="3965600"/>
            <a:ext cx="308625" cy="308625"/>
          </a:xfrm>
          <a:prstGeom prst="rect">
            <a:avLst/>
          </a:prstGeom>
          <a:noFill/>
          <a:ln>
            <a:noFill/>
          </a:ln>
        </p:spPr>
      </p:pic>
      <p:pic>
        <p:nvPicPr>
          <p:cNvPr id="184" name="Google Shape;184;p39"/>
          <p:cNvPicPr preferRelativeResize="0"/>
          <p:nvPr/>
        </p:nvPicPr>
        <p:blipFill>
          <a:blip r:embed="rId6">
            <a:alphaModFix/>
          </a:blip>
          <a:stretch>
            <a:fillRect/>
          </a:stretch>
        </p:blipFill>
        <p:spPr>
          <a:xfrm>
            <a:off x="4466988" y="1988550"/>
            <a:ext cx="363951" cy="363951"/>
          </a:xfrm>
          <a:prstGeom prst="rect">
            <a:avLst/>
          </a:prstGeom>
          <a:noFill/>
          <a:ln>
            <a:noFill/>
          </a:ln>
        </p:spPr>
      </p:pic>
      <p:pic>
        <p:nvPicPr>
          <p:cNvPr id="185" name="Google Shape;185;p39"/>
          <p:cNvPicPr preferRelativeResize="0"/>
          <p:nvPr/>
        </p:nvPicPr>
        <p:blipFill>
          <a:blip r:embed="rId7">
            <a:alphaModFix/>
          </a:blip>
          <a:stretch>
            <a:fillRect/>
          </a:stretch>
        </p:blipFill>
        <p:spPr>
          <a:xfrm>
            <a:off x="4447200" y="2729051"/>
            <a:ext cx="403524" cy="403524"/>
          </a:xfrm>
          <a:prstGeom prst="rect">
            <a:avLst/>
          </a:prstGeom>
          <a:noFill/>
          <a:ln>
            <a:noFill/>
          </a:ln>
        </p:spPr>
      </p:pic>
      <p:pic>
        <p:nvPicPr>
          <p:cNvPr id="186" name="Google Shape;186;p39"/>
          <p:cNvPicPr preferRelativeResize="0"/>
          <p:nvPr/>
        </p:nvPicPr>
        <p:blipFill>
          <a:blip r:embed="rId8">
            <a:alphaModFix/>
          </a:blip>
          <a:stretch>
            <a:fillRect/>
          </a:stretch>
        </p:blipFill>
        <p:spPr>
          <a:xfrm>
            <a:off x="4447200" y="3420449"/>
            <a:ext cx="403524" cy="403524"/>
          </a:xfrm>
          <a:prstGeom prst="rect">
            <a:avLst/>
          </a:prstGeom>
          <a:noFill/>
          <a:ln>
            <a:noFill/>
          </a:ln>
        </p:spPr>
      </p:pic>
      <p:pic>
        <p:nvPicPr>
          <p:cNvPr id="187" name="Google Shape;187;p39"/>
          <p:cNvPicPr preferRelativeResize="0"/>
          <p:nvPr/>
        </p:nvPicPr>
        <p:blipFill>
          <a:blip r:embed="rId9">
            <a:alphaModFix/>
          </a:blip>
          <a:stretch>
            <a:fillRect/>
          </a:stretch>
        </p:blipFill>
        <p:spPr>
          <a:xfrm>
            <a:off x="4447200" y="4154370"/>
            <a:ext cx="403524" cy="403524"/>
          </a:xfrm>
          <a:prstGeom prst="rect">
            <a:avLst/>
          </a:prstGeom>
          <a:noFill/>
          <a:ln>
            <a:noFill/>
          </a:ln>
        </p:spPr>
      </p:pic>
      <p:sp>
        <p:nvSpPr>
          <p:cNvPr id="188" name="Google Shape;188;p39"/>
          <p:cNvSpPr txBox="1">
            <a:spLocks noGrp="1"/>
          </p:cNvSpPr>
          <p:nvPr>
            <p:ph type="title"/>
          </p:nvPr>
        </p:nvSpPr>
        <p:spPr>
          <a:xfrm>
            <a:off x="748137" y="189976"/>
            <a:ext cx="8648100" cy="572700"/>
          </a:xfrm>
          <a:prstGeom prst="rect">
            <a:avLst/>
          </a:prstGeom>
        </p:spPr>
        <p:txBody>
          <a:bodyPr spcFirstLastPara="1" wrap="square" lIns="91425" tIns="91425" rIns="91425" bIns="91425" anchor="t" anchorCtr="0">
            <a:noAutofit/>
          </a:bodyPr>
          <a:lstStyle/>
          <a:p>
            <a:pPr marL="457200" lvl="0" indent="-419100" algn="ctr" rtl="0">
              <a:spcBef>
                <a:spcPts val="0"/>
              </a:spcBef>
              <a:spcAft>
                <a:spcPts val="0"/>
              </a:spcAft>
              <a:buClr>
                <a:srgbClr val="F7931D"/>
              </a:buClr>
              <a:buSzPts val="3000"/>
              <a:buAutoNum type="arabicPeriod"/>
            </a:pPr>
            <a:r>
              <a:rPr lang="el-GR" sz="2400" b="1" dirty="0">
                <a:solidFill>
                  <a:srgbClr val="F7931D"/>
                </a:solidFill>
              </a:rPr>
              <a:t>2. Συμβουλές για αποτελεσματικές έρευνες</a:t>
            </a:r>
            <a:endParaRPr sz="2400" b="1" dirty="0">
              <a:solidFill>
                <a:srgbClr val="F7931D"/>
              </a:solidFill>
            </a:endParaRPr>
          </a:p>
        </p:txBody>
      </p:sp>
      <p:grpSp>
        <p:nvGrpSpPr>
          <p:cNvPr id="189" name="Google Shape;189;p39"/>
          <p:cNvGrpSpPr/>
          <p:nvPr/>
        </p:nvGrpSpPr>
        <p:grpSpPr>
          <a:xfrm>
            <a:off x="968887" y="137606"/>
            <a:ext cx="653752" cy="653752"/>
            <a:chOff x="281575" y="364000"/>
            <a:chExt cx="807300" cy="807300"/>
          </a:xfrm>
        </p:grpSpPr>
        <p:sp>
          <p:nvSpPr>
            <p:cNvPr id="190" name="Google Shape;190;p39"/>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39"/>
            <p:cNvPicPr preferRelativeResize="0"/>
            <p:nvPr/>
          </p:nvPicPr>
          <p:blipFill>
            <a:blip r:embed="rId10">
              <a:alphaModFix/>
            </a:blip>
            <a:stretch>
              <a:fillRect/>
            </a:stretch>
          </p:blipFill>
          <p:spPr>
            <a:xfrm>
              <a:off x="426575" y="472725"/>
              <a:ext cx="517299" cy="51729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0"/>
          <p:cNvSpPr txBox="1">
            <a:spLocks noGrp="1"/>
          </p:cNvSpPr>
          <p:nvPr>
            <p:ph type="body" idx="1"/>
          </p:nvPr>
        </p:nvSpPr>
        <p:spPr>
          <a:xfrm>
            <a:off x="1385825" y="1283111"/>
            <a:ext cx="4075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l-GR" sz="1600" b="1" dirty="0">
                <a:solidFill>
                  <a:srgbClr val="F7931D"/>
                </a:solidFill>
              </a:rPr>
              <a:t>Ανοιχτές ερωτήσεις</a:t>
            </a:r>
            <a:br>
              <a:rPr lang="en-GB" sz="1600" dirty="0">
                <a:solidFill>
                  <a:srgbClr val="000000"/>
                </a:solidFill>
              </a:rPr>
            </a:br>
            <a:r>
              <a:rPr lang="el-GR" sz="1600" i="1" dirty="0">
                <a:solidFill>
                  <a:srgbClr val="000000"/>
                </a:solidFill>
              </a:rPr>
              <a:t>Ποιες διαδικτυακές πλατφόρμες χρησιμοποιείτε;</a:t>
            </a: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r>
              <a:rPr lang="el-GR" sz="1600" b="1" dirty="0">
                <a:solidFill>
                  <a:srgbClr val="F7931D"/>
                </a:solidFill>
              </a:rPr>
              <a:t>Κλειστές ερωτήσεις</a:t>
            </a:r>
            <a:br>
              <a:rPr lang="en-GB" sz="1600" dirty="0">
                <a:solidFill>
                  <a:srgbClr val="000000"/>
                </a:solidFill>
              </a:rPr>
            </a:br>
            <a:r>
              <a:rPr lang="el-GR" sz="1600" i="1" dirty="0">
                <a:solidFill>
                  <a:srgbClr val="000000"/>
                </a:solidFill>
              </a:rPr>
              <a:t>Έχετε συναντήσει ρητορική μίσους στο διαδίκτυο;</a:t>
            </a: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r>
              <a:rPr lang="el-GR" sz="1600" b="1" dirty="0">
                <a:solidFill>
                  <a:srgbClr val="F7931D"/>
                </a:solidFill>
              </a:rPr>
              <a:t>Ερωτήσεις βαθμολόγησης </a:t>
            </a:r>
            <a:br>
              <a:rPr lang="en-GB" sz="1600" dirty="0">
                <a:solidFill>
                  <a:srgbClr val="000000"/>
                </a:solidFill>
              </a:rPr>
            </a:br>
            <a:endParaRPr sz="1600" dirty="0">
              <a:solidFill>
                <a:srgbClr val="000000"/>
              </a:solidFill>
            </a:endParaRPr>
          </a:p>
          <a:p>
            <a:pPr marL="0" lvl="0" indent="0" algn="l" rtl="0">
              <a:lnSpc>
                <a:spcPct val="100000"/>
              </a:lnSpc>
              <a:spcBef>
                <a:spcPts val="0"/>
              </a:spcBef>
              <a:spcAft>
                <a:spcPts val="0"/>
              </a:spcAft>
              <a:buNone/>
            </a:pPr>
            <a:r>
              <a:rPr lang="el-GR" sz="1600" b="1" dirty="0">
                <a:solidFill>
                  <a:srgbClr val="F7931D"/>
                </a:solidFill>
              </a:rPr>
              <a:t>Ερωτήσεις κλίμακας Likert</a:t>
            </a:r>
            <a:r>
              <a:rPr lang="el-GR" sz="1600" dirty="0">
                <a:solidFill>
                  <a:srgbClr val="000000"/>
                </a:solidFill>
              </a:rPr>
              <a:t> - εκτίμηση συμπεριφορών </a:t>
            </a:r>
            <a:endParaRPr sz="1600" dirty="0">
              <a:solidFill>
                <a:srgbClr val="000000"/>
              </a:solidFill>
            </a:endParaRPr>
          </a:p>
          <a:p>
            <a:pPr marL="0" lvl="0" indent="0" algn="l" rtl="0">
              <a:lnSpc>
                <a:spcPct val="200000"/>
              </a:lnSpc>
              <a:spcBef>
                <a:spcPts val="0"/>
              </a:spcBef>
              <a:spcAft>
                <a:spcPts val="0"/>
              </a:spcAft>
              <a:buNone/>
            </a:pPr>
            <a:endParaRPr sz="1600" dirty="0">
              <a:solidFill>
                <a:srgbClr val="000000"/>
              </a:solidFill>
            </a:endParaRPr>
          </a:p>
        </p:txBody>
      </p:sp>
      <p:sp>
        <p:nvSpPr>
          <p:cNvPr id="197" name="Google Shape;197;p40"/>
          <p:cNvSpPr txBox="1"/>
          <p:nvPr/>
        </p:nvSpPr>
        <p:spPr>
          <a:xfrm>
            <a:off x="6069825" y="1594425"/>
            <a:ext cx="3000000" cy="217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l-GR" sz="1600" b="1" dirty="0">
                <a:solidFill>
                  <a:srgbClr val="F7931D"/>
                </a:solidFill>
              </a:rPr>
              <a:t>Ερωτήσεις πολλαπλής επιλογής </a:t>
            </a:r>
            <a:endParaRPr sz="1600" b="1" dirty="0">
              <a:solidFill>
                <a:srgbClr val="F7931D"/>
              </a:solidFill>
            </a:endParaRPr>
          </a:p>
          <a:p>
            <a:pPr marL="0" lvl="0" indent="0" algn="l" rtl="0">
              <a:lnSpc>
                <a:spcPct val="100000"/>
              </a:lnSpc>
              <a:spcBef>
                <a:spcPts val="0"/>
              </a:spcBef>
              <a:spcAft>
                <a:spcPts val="0"/>
              </a:spcAft>
              <a:buNone/>
            </a:pPr>
            <a:endParaRPr sz="1600" b="1" dirty="0">
              <a:solidFill>
                <a:srgbClr val="F7931D"/>
              </a:solidFill>
            </a:endParaRPr>
          </a:p>
          <a:p>
            <a:pPr marL="0" lvl="0" indent="0" algn="l" rtl="0">
              <a:lnSpc>
                <a:spcPct val="100000"/>
              </a:lnSpc>
              <a:spcBef>
                <a:spcPts val="0"/>
              </a:spcBef>
              <a:spcAft>
                <a:spcPts val="0"/>
              </a:spcAft>
              <a:buNone/>
            </a:pPr>
            <a:endParaRPr sz="1600" b="1" dirty="0">
              <a:solidFill>
                <a:srgbClr val="F7931D"/>
              </a:solidFill>
            </a:endParaRPr>
          </a:p>
          <a:p>
            <a:pPr marL="0" lvl="0" indent="0" algn="l" rtl="0">
              <a:lnSpc>
                <a:spcPct val="100000"/>
              </a:lnSpc>
              <a:spcBef>
                <a:spcPts val="0"/>
              </a:spcBef>
              <a:spcAft>
                <a:spcPts val="0"/>
              </a:spcAft>
              <a:buNone/>
            </a:pPr>
            <a:r>
              <a:rPr lang="el-GR" sz="1600" b="1" dirty="0">
                <a:solidFill>
                  <a:srgbClr val="F7931D"/>
                </a:solidFill>
              </a:rPr>
              <a:t>Ερωτήσεις επιλογής εικόνων</a:t>
            </a:r>
            <a:endParaRPr sz="1600" b="1" dirty="0">
              <a:solidFill>
                <a:srgbClr val="F7931D"/>
              </a:solidFill>
            </a:endParaRPr>
          </a:p>
          <a:p>
            <a:pPr marL="0" lvl="0" indent="0" algn="l" rtl="0">
              <a:lnSpc>
                <a:spcPct val="100000"/>
              </a:lnSpc>
              <a:spcBef>
                <a:spcPts val="0"/>
              </a:spcBef>
              <a:spcAft>
                <a:spcPts val="0"/>
              </a:spcAft>
              <a:buNone/>
            </a:pPr>
            <a:endParaRPr sz="1600" b="1" dirty="0">
              <a:solidFill>
                <a:srgbClr val="F7931D"/>
              </a:solidFill>
            </a:endParaRPr>
          </a:p>
          <a:p>
            <a:pPr marL="0" lvl="0" indent="0" algn="l" rtl="0">
              <a:lnSpc>
                <a:spcPct val="100000"/>
              </a:lnSpc>
              <a:spcBef>
                <a:spcPts val="0"/>
              </a:spcBef>
              <a:spcAft>
                <a:spcPts val="0"/>
              </a:spcAft>
              <a:buNone/>
            </a:pPr>
            <a:endParaRPr sz="1600" b="1" dirty="0">
              <a:solidFill>
                <a:srgbClr val="F7931D"/>
              </a:solidFill>
            </a:endParaRPr>
          </a:p>
          <a:p>
            <a:pPr marL="0" lvl="0" indent="0" algn="l" rtl="0">
              <a:lnSpc>
                <a:spcPct val="100000"/>
              </a:lnSpc>
              <a:spcBef>
                <a:spcPts val="0"/>
              </a:spcBef>
              <a:spcAft>
                <a:spcPts val="0"/>
              </a:spcAft>
              <a:buNone/>
            </a:pPr>
            <a:r>
              <a:rPr lang="el-GR" sz="1600" b="1" dirty="0">
                <a:solidFill>
                  <a:srgbClr val="F7931D"/>
                </a:solidFill>
              </a:rPr>
              <a:t>Δημογραφικές ερωτήσεις</a:t>
            </a:r>
            <a:endParaRPr b="1" dirty="0">
              <a:solidFill>
                <a:srgbClr val="F7931D"/>
              </a:solidFill>
            </a:endParaRPr>
          </a:p>
        </p:txBody>
      </p:sp>
      <p:pic>
        <p:nvPicPr>
          <p:cNvPr id="198" name="Google Shape;198;p40"/>
          <p:cNvPicPr preferRelativeResize="0"/>
          <p:nvPr/>
        </p:nvPicPr>
        <p:blipFill>
          <a:blip r:embed="rId3">
            <a:alphaModFix/>
          </a:blip>
          <a:stretch>
            <a:fillRect/>
          </a:stretch>
        </p:blipFill>
        <p:spPr>
          <a:xfrm>
            <a:off x="904303" y="1377311"/>
            <a:ext cx="445725" cy="445725"/>
          </a:xfrm>
          <a:prstGeom prst="rect">
            <a:avLst/>
          </a:prstGeom>
          <a:noFill/>
          <a:ln>
            <a:noFill/>
          </a:ln>
        </p:spPr>
      </p:pic>
      <p:pic>
        <p:nvPicPr>
          <p:cNvPr id="199" name="Google Shape;199;p40"/>
          <p:cNvPicPr preferRelativeResize="0"/>
          <p:nvPr/>
        </p:nvPicPr>
        <p:blipFill>
          <a:blip r:embed="rId4">
            <a:alphaModFix/>
          </a:blip>
          <a:stretch>
            <a:fillRect/>
          </a:stretch>
        </p:blipFill>
        <p:spPr>
          <a:xfrm rot="2700000">
            <a:off x="824465" y="2500080"/>
            <a:ext cx="483521" cy="483521"/>
          </a:xfrm>
          <a:prstGeom prst="rect">
            <a:avLst/>
          </a:prstGeom>
          <a:noFill/>
          <a:ln>
            <a:noFill/>
          </a:ln>
        </p:spPr>
      </p:pic>
      <p:pic>
        <p:nvPicPr>
          <p:cNvPr id="200" name="Google Shape;200;p40"/>
          <p:cNvPicPr preferRelativeResize="0"/>
          <p:nvPr/>
        </p:nvPicPr>
        <p:blipFill>
          <a:blip r:embed="rId5">
            <a:alphaModFix/>
          </a:blip>
          <a:stretch>
            <a:fillRect/>
          </a:stretch>
        </p:blipFill>
        <p:spPr>
          <a:xfrm>
            <a:off x="807575" y="3259524"/>
            <a:ext cx="517299" cy="517299"/>
          </a:xfrm>
          <a:prstGeom prst="rect">
            <a:avLst/>
          </a:prstGeom>
          <a:noFill/>
          <a:ln>
            <a:noFill/>
          </a:ln>
        </p:spPr>
      </p:pic>
      <p:pic>
        <p:nvPicPr>
          <p:cNvPr id="201" name="Google Shape;201;p40"/>
          <p:cNvPicPr preferRelativeResize="0"/>
          <p:nvPr/>
        </p:nvPicPr>
        <p:blipFill>
          <a:blip r:embed="rId6">
            <a:alphaModFix/>
          </a:blip>
          <a:stretch>
            <a:fillRect/>
          </a:stretch>
        </p:blipFill>
        <p:spPr>
          <a:xfrm>
            <a:off x="724325" y="3789134"/>
            <a:ext cx="683799" cy="683799"/>
          </a:xfrm>
          <a:prstGeom prst="rect">
            <a:avLst/>
          </a:prstGeom>
          <a:noFill/>
          <a:ln>
            <a:noFill/>
          </a:ln>
        </p:spPr>
      </p:pic>
      <p:pic>
        <p:nvPicPr>
          <p:cNvPr id="202" name="Google Shape;202;p40"/>
          <p:cNvPicPr preferRelativeResize="0"/>
          <p:nvPr/>
        </p:nvPicPr>
        <p:blipFill>
          <a:blip r:embed="rId7">
            <a:alphaModFix/>
          </a:blip>
          <a:stretch>
            <a:fillRect/>
          </a:stretch>
        </p:blipFill>
        <p:spPr>
          <a:xfrm>
            <a:off x="5547100" y="1594425"/>
            <a:ext cx="445725" cy="445725"/>
          </a:xfrm>
          <a:prstGeom prst="rect">
            <a:avLst/>
          </a:prstGeom>
          <a:noFill/>
          <a:ln>
            <a:noFill/>
          </a:ln>
        </p:spPr>
      </p:pic>
      <p:pic>
        <p:nvPicPr>
          <p:cNvPr id="203" name="Google Shape;203;p40"/>
          <p:cNvPicPr preferRelativeResize="0"/>
          <p:nvPr/>
        </p:nvPicPr>
        <p:blipFill>
          <a:blip r:embed="rId8">
            <a:alphaModFix/>
          </a:blip>
          <a:stretch>
            <a:fillRect/>
          </a:stretch>
        </p:blipFill>
        <p:spPr>
          <a:xfrm>
            <a:off x="5532908" y="2600050"/>
            <a:ext cx="445725" cy="445725"/>
          </a:xfrm>
          <a:prstGeom prst="rect">
            <a:avLst/>
          </a:prstGeom>
          <a:noFill/>
          <a:ln>
            <a:noFill/>
          </a:ln>
        </p:spPr>
      </p:pic>
      <p:pic>
        <p:nvPicPr>
          <p:cNvPr id="204" name="Google Shape;204;p40"/>
          <p:cNvPicPr preferRelativeResize="0"/>
          <p:nvPr/>
        </p:nvPicPr>
        <p:blipFill>
          <a:blip r:embed="rId9">
            <a:alphaModFix/>
          </a:blip>
          <a:stretch>
            <a:fillRect/>
          </a:stretch>
        </p:blipFill>
        <p:spPr>
          <a:xfrm>
            <a:off x="5497122" y="3511975"/>
            <a:ext cx="517299" cy="517299"/>
          </a:xfrm>
          <a:prstGeom prst="rect">
            <a:avLst/>
          </a:prstGeom>
          <a:noFill/>
          <a:ln>
            <a:noFill/>
          </a:ln>
        </p:spPr>
      </p:pic>
      <p:sp>
        <p:nvSpPr>
          <p:cNvPr id="205" name="Google Shape;205;p40"/>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l-GR" sz="3000" b="1">
                <a:solidFill>
                  <a:srgbClr val="F7931D"/>
                </a:solidFill>
              </a:rPr>
              <a:t>3. Τύποι ερωτήσεων έρευνας</a:t>
            </a:r>
            <a:endParaRPr sz="3000" b="1">
              <a:solidFill>
                <a:srgbClr val="F7931D"/>
              </a:solidFill>
            </a:endParaRPr>
          </a:p>
        </p:txBody>
      </p:sp>
      <p:grpSp>
        <p:nvGrpSpPr>
          <p:cNvPr id="206" name="Google Shape;206;p40"/>
          <p:cNvGrpSpPr/>
          <p:nvPr/>
        </p:nvGrpSpPr>
        <p:grpSpPr>
          <a:xfrm>
            <a:off x="1408124" y="119265"/>
            <a:ext cx="647051" cy="646970"/>
            <a:chOff x="281575" y="364000"/>
            <a:chExt cx="807300" cy="807300"/>
          </a:xfrm>
        </p:grpSpPr>
        <p:sp>
          <p:nvSpPr>
            <p:cNvPr id="207" name="Google Shape;207;p40"/>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40"/>
            <p:cNvPicPr preferRelativeResize="0"/>
            <p:nvPr/>
          </p:nvPicPr>
          <p:blipFill>
            <a:blip r:embed="rId10">
              <a:alphaModFix/>
            </a:blip>
            <a:stretch>
              <a:fillRect/>
            </a:stretch>
          </p:blipFill>
          <p:spPr>
            <a:xfrm>
              <a:off x="426588" y="509013"/>
              <a:ext cx="517275" cy="5172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body" idx="1"/>
          </p:nvPr>
        </p:nvSpPr>
        <p:spPr>
          <a:xfrm>
            <a:off x="910300" y="940787"/>
            <a:ext cx="7922100" cy="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solidFill>
                  <a:srgbClr val="000000"/>
                </a:solidFill>
              </a:rPr>
              <a:t>Αφιερώστε λίγο χρόνο για να συντάξετε και να τελειοποιήσετε τις ερωτήσεις σας, ίσως θέλετε να τις μοιραστείτε με έναν φίλο ή έναν ενήλικα για να τις βελτιώσετε.</a:t>
            </a:r>
            <a:endParaRPr dirty="0">
              <a:solidFill>
                <a:srgbClr val="000000"/>
              </a:solidFill>
            </a:endParaRPr>
          </a:p>
          <a:p>
            <a:pPr marL="0" lvl="0" indent="0" algn="l" rtl="0">
              <a:spcBef>
                <a:spcPts val="1600"/>
              </a:spcBef>
              <a:spcAft>
                <a:spcPts val="1600"/>
              </a:spcAft>
              <a:buNone/>
            </a:pPr>
            <a:endParaRPr dirty="0"/>
          </a:p>
        </p:txBody>
      </p:sp>
      <p:sp>
        <p:nvSpPr>
          <p:cNvPr id="214" name="Google Shape;214;p41"/>
          <p:cNvSpPr txBox="1"/>
          <p:nvPr/>
        </p:nvSpPr>
        <p:spPr>
          <a:xfrm>
            <a:off x="992050" y="1959775"/>
            <a:ext cx="6085200" cy="51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800" b="1" dirty="0">
                <a:solidFill>
                  <a:srgbClr val="F7931D"/>
                </a:solidFill>
              </a:rPr>
              <a:t>Πως θα συλλέξετε και θα αναλύσετε τις απαντήσεις;</a:t>
            </a:r>
            <a:endParaRPr b="1" dirty="0">
              <a:solidFill>
                <a:srgbClr val="F7931D"/>
              </a:solidFill>
            </a:endParaRPr>
          </a:p>
        </p:txBody>
      </p:sp>
      <p:sp>
        <p:nvSpPr>
          <p:cNvPr id="215" name="Google Shape;215;p41"/>
          <p:cNvSpPr txBox="1"/>
          <p:nvPr/>
        </p:nvSpPr>
        <p:spPr>
          <a:xfrm>
            <a:off x="992050" y="3490675"/>
            <a:ext cx="7597500" cy="118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600" dirty="0"/>
              <a:t>Και τα δύο έχουν πλεονεκτήματα και μειονεκτήματα! Δεν υπάρχει σωστή απάντηση εδώ - εξαρτάται από εσάς να αποφασίσετε πώς θα κάνετε την έρευνα βάσει του χρόνου, των δεξιοτήτων σας και του εξοπλισμού που διαθέτετε.</a:t>
            </a:r>
            <a:endParaRPr sz="1600" dirty="0"/>
          </a:p>
        </p:txBody>
      </p:sp>
      <p:sp>
        <p:nvSpPr>
          <p:cNvPr id="216" name="Google Shape;216;p41"/>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l-GR" sz="2400" b="1" dirty="0">
                <a:solidFill>
                  <a:srgbClr val="F7931D"/>
                </a:solidFill>
              </a:rPr>
              <a:t>4. Γράψτε ερωτήσεις και αποφασίστε τη μέθοδό σας</a:t>
            </a:r>
            <a:endParaRPr sz="2400" b="1" dirty="0">
              <a:solidFill>
                <a:srgbClr val="F7931D"/>
              </a:solidFill>
            </a:endParaRPr>
          </a:p>
        </p:txBody>
      </p:sp>
      <p:grpSp>
        <p:nvGrpSpPr>
          <p:cNvPr id="217" name="Google Shape;217;p41"/>
          <p:cNvGrpSpPr/>
          <p:nvPr/>
        </p:nvGrpSpPr>
        <p:grpSpPr>
          <a:xfrm>
            <a:off x="1254750" y="2631088"/>
            <a:ext cx="7334800" cy="705462"/>
            <a:chOff x="862525" y="2801313"/>
            <a:chExt cx="7334800" cy="705462"/>
          </a:xfrm>
        </p:grpSpPr>
        <p:sp>
          <p:nvSpPr>
            <p:cNvPr id="218" name="Google Shape;218;p41"/>
            <p:cNvSpPr txBox="1"/>
            <p:nvPr/>
          </p:nvSpPr>
          <p:spPr>
            <a:xfrm>
              <a:off x="1690200" y="2824501"/>
              <a:ext cx="18681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800" b="1" dirty="0">
                  <a:solidFill>
                    <a:srgbClr val="F7931D"/>
                  </a:solidFill>
                </a:rPr>
                <a:t>Διαδικτυακές έρευνες</a:t>
              </a:r>
              <a:endParaRPr b="1" dirty="0">
                <a:solidFill>
                  <a:srgbClr val="F7931D"/>
                </a:solidFill>
              </a:endParaRPr>
            </a:p>
          </p:txBody>
        </p:sp>
        <p:sp>
          <p:nvSpPr>
            <p:cNvPr id="219" name="Google Shape;219;p41"/>
            <p:cNvSpPr txBox="1"/>
            <p:nvPr/>
          </p:nvSpPr>
          <p:spPr>
            <a:xfrm>
              <a:off x="6329225" y="2896713"/>
              <a:ext cx="18681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800" b="1" dirty="0">
                  <a:solidFill>
                    <a:srgbClr val="F7931D"/>
                  </a:solidFill>
                </a:rPr>
                <a:t>Με έντυπο</a:t>
              </a:r>
              <a:endParaRPr b="1" dirty="0">
                <a:solidFill>
                  <a:srgbClr val="F7931D"/>
                </a:solidFill>
              </a:endParaRPr>
            </a:p>
          </p:txBody>
        </p:sp>
        <p:sp>
          <p:nvSpPr>
            <p:cNvPr id="220" name="Google Shape;220;p41"/>
            <p:cNvSpPr txBox="1"/>
            <p:nvPr/>
          </p:nvSpPr>
          <p:spPr>
            <a:xfrm>
              <a:off x="4278175" y="2896713"/>
              <a:ext cx="517200" cy="42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800" dirty="0"/>
                <a:t>ή</a:t>
              </a:r>
              <a:endParaRPr dirty="0"/>
            </a:p>
          </p:txBody>
        </p:sp>
        <p:pic>
          <p:nvPicPr>
            <p:cNvPr id="221" name="Google Shape;221;p41"/>
            <p:cNvPicPr preferRelativeResize="0"/>
            <p:nvPr/>
          </p:nvPicPr>
          <p:blipFill>
            <a:blip r:embed="rId3">
              <a:alphaModFix/>
            </a:blip>
            <a:stretch>
              <a:fillRect/>
            </a:stretch>
          </p:blipFill>
          <p:spPr>
            <a:xfrm>
              <a:off x="862525" y="2811913"/>
              <a:ext cx="684276" cy="684276"/>
            </a:xfrm>
            <a:prstGeom prst="rect">
              <a:avLst/>
            </a:prstGeom>
            <a:noFill/>
            <a:ln>
              <a:noFill/>
            </a:ln>
          </p:spPr>
        </p:pic>
        <p:pic>
          <p:nvPicPr>
            <p:cNvPr id="222" name="Google Shape;222;p41"/>
            <p:cNvPicPr preferRelativeResize="0"/>
            <p:nvPr/>
          </p:nvPicPr>
          <p:blipFill>
            <a:blip r:embed="rId4">
              <a:alphaModFix/>
            </a:blip>
            <a:stretch>
              <a:fillRect/>
            </a:stretch>
          </p:blipFill>
          <p:spPr>
            <a:xfrm>
              <a:off x="5515250" y="2801313"/>
              <a:ext cx="705462" cy="705462"/>
            </a:xfrm>
            <a:prstGeom prst="rect">
              <a:avLst/>
            </a:prstGeom>
            <a:noFill/>
            <a:ln>
              <a:noFill/>
            </a:ln>
          </p:spPr>
        </p:pic>
      </p:grpSp>
      <p:grpSp>
        <p:nvGrpSpPr>
          <p:cNvPr id="223" name="Google Shape;223;p41"/>
          <p:cNvGrpSpPr/>
          <p:nvPr/>
        </p:nvGrpSpPr>
        <p:grpSpPr>
          <a:xfrm>
            <a:off x="623914" y="128650"/>
            <a:ext cx="572772" cy="572700"/>
            <a:chOff x="281575" y="364000"/>
            <a:chExt cx="807300" cy="807300"/>
          </a:xfrm>
        </p:grpSpPr>
        <p:sp>
          <p:nvSpPr>
            <p:cNvPr id="224" name="Google Shape;224;p41"/>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41"/>
            <p:cNvPicPr preferRelativeResize="0"/>
            <p:nvPr/>
          </p:nvPicPr>
          <p:blipFill>
            <a:blip r:embed="rId5">
              <a:alphaModFix/>
            </a:blip>
            <a:stretch>
              <a:fillRect/>
            </a:stretch>
          </p:blipFill>
          <p:spPr>
            <a:xfrm>
              <a:off x="426588" y="509013"/>
              <a:ext cx="517275" cy="51727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a:spLocks noGrp="1"/>
          </p:cNvSpPr>
          <p:nvPr>
            <p:ph type="body" idx="1"/>
          </p:nvPr>
        </p:nvSpPr>
        <p:spPr>
          <a:xfrm>
            <a:off x="947125" y="1002750"/>
            <a:ext cx="7911300" cy="113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solidFill>
                  <a:srgbClr val="000000"/>
                </a:solidFill>
              </a:rPr>
              <a:t>Μόλις βρείτε μερικούς υποστηρικτές και έχετε συντάξει/ελέγξει/τροποποιήσει την έρευνα σας, έρχεται η ώρα να εφαρμόσετε την έρευνα. </a:t>
            </a:r>
            <a:br>
              <a:rPr lang="en-GB" dirty="0">
                <a:solidFill>
                  <a:srgbClr val="000000"/>
                </a:solidFill>
              </a:rPr>
            </a:br>
            <a:r>
              <a:rPr lang="el-GR" dirty="0">
                <a:solidFill>
                  <a:srgbClr val="000000"/>
                </a:solidFill>
              </a:rPr>
              <a:t>Ακολουθούν μερικές ιδέες που θα σας βοηθήσουν να το κάνετε:</a:t>
            </a:r>
            <a:endParaRPr dirty="0">
              <a:solidFill>
                <a:srgbClr val="000000"/>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grpSp>
        <p:nvGrpSpPr>
          <p:cNvPr id="231" name="Google Shape;231;p42"/>
          <p:cNvGrpSpPr/>
          <p:nvPr/>
        </p:nvGrpSpPr>
        <p:grpSpPr>
          <a:xfrm>
            <a:off x="2399256" y="119224"/>
            <a:ext cx="647051" cy="647051"/>
            <a:chOff x="281575" y="364000"/>
            <a:chExt cx="807300" cy="807300"/>
          </a:xfrm>
        </p:grpSpPr>
        <p:sp>
          <p:nvSpPr>
            <p:cNvPr id="232" name="Google Shape;232;p42"/>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42"/>
            <p:cNvPicPr preferRelativeResize="0"/>
            <p:nvPr/>
          </p:nvPicPr>
          <p:blipFill>
            <a:blip r:embed="rId3">
              <a:alphaModFix/>
            </a:blip>
            <a:stretch>
              <a:fillRect/>
            </a:stretch>
          </p:blipFill>
          <p:spPr>
            <a:xfrm>
              <a:off x="449425" y="495575"/>
              <a:ext cx="471600" cy="471600"/>
            </a:xfrm>
            <a:prstGeom prst="rect">
              <a:avLst/>
            </a:prstGeom>
            <a:noFill/>
            <a:ln>
              <a:noFill/>
            </a:ln>
          </p:spPr>
        </p:pic>
      </p:grpSp>
      <p:sp>
        <p:nvSpPr>
          <p:cNvPr id="234" name="Google Shape;234;p42"/>
          <p:cNvSpPr txBox="1"/>
          <p:nvPr/>
        </p:nvSpPr>
        <p:spPr>
          <a:xfrm>
            <a:off x="5213800" y="2336350"/>
            <a:ext cx="3679500" cy="211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l-GR" sz="1800" b="1" dirty="0">
                <a:solidFill>
                  <a:srgbClr val="F7931D"/>
                </a:solidFill>
              </a:rPr>
              <a:t>Ξεκινήστε την έρευνά σας και συλλέξτε απαντήσεις</a:t>
            </a:r>
            <a:endParaRPr sz="1800" b="1" dirty="0">
              <a:solidFill>
                <a:srgbClr val="F7931D"/>
              </a:solidFill>
            </a:endParaRPr>
          </a:p>
          <a:p>
            <a:pPr marL="0" lvl="0" indent="0" algn="l" rtl="0">
              <a:lnSpc>
                <a:spcPct val="115000"/>
              </a:lnSpc>
              <a:spcBef>
                <a:spcPts val="1600"/>
              </a:spcBef>
              <a:spcAft>
                <a:spcPts val="0"/>
              </a:spcAft>
              <a:buNone/>
            </a:pPr>
            <a:endParaRPr sz="1800" b="1" dirty="0">
              <a:solidFill>
                <a:srgbClr val="F7931D"/>
              </a:solidFill>
            </a:endParaRPr>
          </a:p>
          <a:p>
            <a:pPr marL="0" lvl="0" indent="0" algn="l" rtl="0">
              <a:lnSpc>
                <a:spcPct val="115000"/>
              </a:lnSpc>
              <a:spcBef>
                <a:spcPts val="1600"/>
              </a:spcBef>
              <a:spcAft>
                <a:spcPts val="1600"/>
              </a:spcAft>
              <a:buNone/>
            </a:pPr>
            <a:r>
              <a:rPr lang="el-GR" sz="1800" b="1" dirty="0">
                <a:solidFill>
                  <a:srgbClr val="F7931D"/>
                </a:solidFill>
              </a:rPr>
              <a:t>Στείλτε μηνύματα παρακολούθησης και υπενθυμίσεις</a:t>
            </a:r>
            <a:endParaRPr sz="1800" b="1" dirty="0">
              <a:solidFill>
                <a:srgbClr val="F7931D"/>
              </a:solidFill>
            </a:endParaRPr>
          </a:p>
        </p:txBody>
      </p:sp>
      <p:sp>
        <p:nvSpPr>
          <p:cNvPr id="235" name="Google Shape;235;p42"/>
          <p:cNvSpPr txBox="1"/>
          <p:nvPr/>
        </p:nvSpPr>
        <p:spPr>
          <a:xfrm>
            <a:off x="1342875" y="2487275"/>
            <a:ext cx="3165300" cy="179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l-GR" sz="1800" b="1">
                <a:solidFill>
                  <a:srgbClr val="F7931D"/>
                </a:solidFill>
              </a:rPr>
              <a:t>Κοινοποιήστε το σχέδιο!</a:t>
            </a:r>
            <a:endParaRPr sz="1800" b="1">
              <a:solidFill>
                <a:srgbClr val="F7931D"/>
              </a:solidFill>
            </a:endParaRPr>
          </a:p>
          <a:p>
            <a:pPr marL="0" lvl="0" indent="0" algn="l" rtl="0">
              <a:lnSpc>
                <a:spcPct val="115000"/>
              </a:lnSpc>
              <a:spcBef>
                <a:spcPts val="1600"/>
              </a:spcBef>
              <a:spcAft>
                <a:spcPts val="0"/>
              </a:spcAft>
              <a:buNone/>
            </a:pPr>
            <a:endParaRPr sz="1800" b="1">
              <a:solidFill>
                <a:srgbClr val="F7931D"/>
              </a:solidFill>
            </a:endParaRPr>
          </a:p>
          <a:p>
            <a:pPr marL="0" lvl="0" indent="0" algn="l" rtl="0">
              <a:lnSpc>
                <a:spcPct val="115000"/>
              </a:lnSpc>
              <a:spcBef>
                <a:spcPts val="1600"/>
              </a:spcBef>
              <a:spcAft>
                <a:spcPts val="1600"/>
              </a:spcAft>
              <a:buNone/>
            </a:pPr>
            <a:r>
              <a:rPr lang="el-GR" sz="1800" b="1">
                <a:solidFill>
                  <a:srgbClr val="F7931D"/>
                </a:solidFill>
              </a:rPr>
              <a:t>Ορίστε ώρα και ημερομηνία παρουσίασης</a:t>
            </a:r>
            <a:endParaRPr b="1">
              <a:solidFill>
                <a:srgbClr val="F7931D"/>
              </a:solidFill>
            </a:endParaRPr>
          </a:p>
        </p:txBody>
      </p:sp>
      <p:pic>
        <p:nvPicPr>
          <p:cNvPr id="236" name="Google Shape;236;p42"/>
          <p:cNvPicPr preferRelativeResize="0"/>
          <p:nvPr/>
        </p:nvPicPr>
        <p:blipFill>
          <a:blip r:embed="rId4">
            <a:alphaModFix/>
          </a:blip>
          <a:stretch>
            <a:fillRect/>
          </a:stretch>
        </p:blipFill>
        <p:spPr>
          <a:xfrm>
            <a:off x="770175" y="2410700"/>
            <a:ext cx="572700" cy="572700"/>
          </a:xfrm>
          <a:prstGeom prst="rect">
            <a:avLst/>
          </a:prstGeom>
          <a:noFill/>
          <a:ln>
            <a:noFill/>
          </a:ln>
        </p:spPr>
      </p:pic>
      <p:pic>
        <p:nvPicPr>
          <p:cNvPr id="237" name="Google Shape;237;p42"/>
          <p:cNvPicPr preferRelativeResize="0"/>
          <p:nvPr/>
        </p:nvPicPr>
        <p:blipFill>
          <a:blip r:embed="rId5">
            <a:alphaModFix/>
          </a:blip>
          <a:stretch>
            <a:fillRect/>
          </a:stretch>
        </p:blipFill>
        <p:spPr>
          <a:xfrm>
            <a:off x="4616425" y="2412550"/>
            <a:ext cx="572700" cy="572700"/>
          </a:xfrm>
          <a:prstGeom prst="rect">
            <a:avLst/>
          </a:prstGeom>
          <a:noFill/>
          <a:ln>
            <a:noFill/>
          </a:ln>
        </p:spPr>
      </p:pic>
      <p:pic>
        <p:nvPicPr>
          <p:cNvPr id="238" name="Google Shape;238;p42"/>
          <p:cNvPicPr preferRelativeResize="0"/>
          <p:nvPr/>
        </p:nvPicPr>
        <p:blipFill>
          <a:blip r:embed="rId6">
            <a:alphaModFix/>
          </a:blip>
          <a:stretch>
            <a:fillRect/>
          </a:stretch>
        </p:blipFill>
        <p:spPr>
          <a:xfrm>
            <a:off x="793825" y="3490925"/>
            <a:ext cx="525375" cy="525375"/>
          </a:xfrm>
          <a:prstGeom prst="rect">
            <a:avLst/>
          </a:prstGeom>
          <a:noFill/>
          <a:ln>
            <a:noFill/>
          </a:ln>
        </p:spPr>
      </p:pic>
      <p:pic>
        <p:nvPicPr>
          <p:cNvPr id="239" name="Google Shape;239;p42"/>
          <p:cNvPicPr preferRelativeResize="0"/>
          <p:nvPr/>
        </p:nvPicPr>
        <p:blipFill>
          <a:blip r:embed="rId7">
            <a:alphaModFix/>
          </a:blip>
          <a:stretch>
            <a:fillRect/>
          </a:stretch>
        </p:blipFill>
        <p:spPr>
          <a:xfrm>
            <a:off x="4591750" y="3665750"/>
            <a:ext cx="622050" cy="622050"/>
          </a:xfrm>
          <a:prstGeom prst="rect">
            <a:avLst/>
          </a:prstGeom>
          <a:noFill/>
          <a:ln>
            <a:noFill/>
          </a:ln>
        </p:spPr>
      </p:pic>
      <p:sp>
        <p:nvSpPr>
          <p:cNvPr id="240" name="Google Shape;240;p42"/>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l-GR" sz="3000" b="1" dirty="0">
                <a:solidFill>
                  <a:srgbClr val="F7931D"/>
                </a:solidFill>
              </a:rPr>
              <a:t>5.  Απλώς κάντε το!</a:t>
            </a:r>
            <a:endParaRPr sz="3000" b="1" dirty="0">
              <a:solidFill>
                <a:srgbClr val="F7931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p:nvPr>
        </p:nvSpPr>
        <p:spPr>
          <a:xfrm>
            <a:off x="495850" y="156400"/>
            <a:ext cx="8648100" cy="5727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l-GR" sz="3000" b="1">
                <a:solidFill>
                  <a:srgbClr val="F7931D"/>
                </a:solidFill>
              </a:rPr>
              <a:t>6. Αναλύστε τα αποτελέσματα</a:t>
            </a:r>
            <a:endParaRPr sz="3000" b="1">
              <a:solidFill>
                <a:srgbClr val="F7931D"/>
              </a:solidFill>
            </a:endParaRPr>
          </a:p>
        </p:txBody>
      </p:sp>
      <p:sp>
        <p:nvSpPr>
          <p:cNvPr id="246" name="Google Shape;246;p43"/>
          <p:cNvSpPr txBox="1">
            <a:spLocks noGrp="1"/>
          </p:cNvSpPr>
          <p:nvPr>
            <p:ph type="body" idx="1"/>
          </p:nvPr>
        </p:nvSpPr>
        <p:spPr>
          <a:xfrm>
            <a:off x="755750" y="989650"/>
            <a:ext cx="7947600"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000000"/>
                </a:solidFill>
              </a:rPr>
              <a:t>Τώρα που έχετε συντάξει και συλλέξει απαντήσεις, το τελευταίο βήμα είναι να συγκεντρώσετε αυτές τις απαντήσεις και να μάθετε τι σημαίνουν.</a:t>
            </a:r>
            <a:endParaRPr>
              <a:solidFill>
                <a:srgbClr val="000000"/>
              </a:solidFill>
            </a:endParaRPr>
          </a:p>
          <a:p>
            <a:pPr marL="0" lvl="0" indent="0" algn="l" rtl="0">
              <a:spcBef>
                <a:spcPts val="1600"/>
              </a:spcBef>
              <a:spcAft>
                <a:spcPts val="1600"/>
              </a:spcAft>
              <a:buNone/>
            </a:pPr>
            <a:endParaRPr/>
          </a:p>
        </p:txBody>
      </p:sp>
      <p:grpSp>
        <p:nvGrpSpPr>
          <p:cNvPr id="247" name="Google Shape;247;p43"/>
          <p:cNvGrpSpPr/>
          <p:nvPr/>
        </p:nvGrpSpPr>
        <p:grpSpPr>
          <a:xfrm>
            <a:off x="1397945" y="149718"/>
            <a:ext cx="650280" cy="650280"/>
            <a:chOff x="281575" y="364000"/>
            <a:chExt cx="807300" cy="807300"/>
          </a:xfrm>
        </p:grpSpPr>
        <p:sp>
          <p:nvSpPr>
            <p:cNvPr id="248" name="Google Shape;248;p43"/>
            <p:cNvSpPr/>
            <p:nvPr/>
          </p:nvSpPr>
          <p:spPr>
            <a:xfrm>
              <a:off x="281575" y="364000"/>
              <a:ext cx="807300" cy="8073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43"/>
            <p:cNvPicPr preferRelativeResize="0"/>
            <p:nvPr/>
          </p:nvPicPr>
          <p:blipFill>
            <a:blip r:embed="rId3">
              <a:alphaModFix/>
            </a:blip>
            <a:stretch>
              <a:fillRect/>
            </a:stretch>
          </p:blipFill>
          <p:spPr>
            <a:xfrm>
              <a:off x="449425" y="531850"/>
              <a:ext cx="471600" cy="471600"/>
            </a:xfrm>
            <a:prstGeom prst="rect">
              <a:avLst/>
            </a:prstGeom>
            <a:noFill/>
            <a:ln>
              <a:noFill/>
            </a:ln>
          </p:spPr>
        </p:pic>
      </p:grpSp>
      <p:sp>
        <p:nvSpPr>
          <p:cNvPr id="250" name="Google Shape;250;p43"/>
          <p:cNvSpPr txBox="1"/>
          <p:nvPr/>
        </p:nvSpPr>
        <p:spPr>
          <a:xfrm>
            <a:off x="2048225" y="1996700"/>
            <a:ext cx="5419200" cy="21571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l-GR" sz="1800" b="1" dirty="0">
                <a:solidFill>
                  <a:srgbClr val="F7931D"/>
                </a:solidFill>
              </a:rPr>
              <a:t>Κάντε μια γρήγορη ανάγνωση των απαντήσεων</a:t>
            </a:r>
            <a:br>
              <a:rPr lang="en-GB" sz="1800" b="1" dirty="0">
                <a:solidFill>
                  <a:srgbClr val="F7931D"/>
                </a:solidFill>
              </a:rPr>
            </a:br>
            <a:br>
              <a:rPr lang="en-GB" sz="1800" b="1" dirty="0">
                <a:solidFill>
                  <a:srgbClr val="F7931D"/>
                </a:solidFill>
              </a:rPr>
            </a:br>
            <a:r>
              <a:rPr lang="el-GR" sz="1800" b="1" dirty="0">
                <a:solidFill>
                  <a:srgbClr val="F7931D"/>
                </a:solidFill>
              </a:rPr>
              <a:t>Αναζητήστε μοτίβα </a:t>
            </a:r>
            <a:br>
              <a:rPr lang="en-GB" sz="1800" b="1" dirty="0">
                <a:solidFill>
                  <a:srgbClr val="F7931D"/>
                </a:solidFill>
              </a:rPr>
            </a:br>
            <a:br>
              <a:rPr lang="en-GB" sz="1800" b="1" dirty="0">
                <a:solidFill>
                  <a:srgbClr val="F7931D"/>
                </a:solidFill>
              </a:rPr>
            </a:br>
            <a:r>
              <a:rPr lang="el-GR" sz="1800" b="1" dirty="0">
                <a:solidFill>
                  <a:srgbClr val="F7931D"/>
                </a:solidFill>
              </a:rPr>
              <a:t>Χρησιμοποιήστε γραφικά και γραφήματα</a:t>
            </a:r>
            <a:endParaRPr sz="1800" b="1" dirty="0">
              <a:solidFill>
                <a:srgbClr val="F7931D"/>
              </a:solidFill>
            </a:endParaRPr>
          </a:p>
        </p:txBody>
      </p:sp>
      <p:pic>
        <p:nvPicPr>
          <p:cNvPr id="251" name="Google Shape;251;p43"/>
          <p:cNvPicPr preferRelativeResize="0"/>
          <p:nvPr/>
        </p:nvPicPr>
        <p:blipFill>
          <a:blip r:embed="rId4">
            <a:alphaModFix/>
          </a:blip>
          <a:stretch>
            <a:fillRect/>
          </a:stretch>
        </p:blipFill>
        <p:spPr>
          <a:xfrm>
            <a:off x="1372024" y="2121917"/>
            <a:ext cx="494302" cy="494302"/>
          </a:xfrm>
          <a:prstGeom prst="rect">
            <a:avLst/>
          </a:prstGeom>
          <a:noFill/>
          <a:ln>
            <a:noFill/>
          </a:ln>
        </p:spPr>
      </p:pic>
      <p:pic>
        <p:nvPicPr>
          <p:cNvPr id="252" name="Google Shape;252;p43"/>
          <p:cNvPicPr preferRelativeResize="0"/>
          <p:nvPr/>
        </p:nvPicPr>
        <p:blipFill>
          <a:blip r:embed="rId5">
            <a:alphaModFix/>
          </a:blip>
          <a:stretch>
            <a:fillRect/>
          </a:stretch>
        </p:blipFill>
        <p:spPr>
          <a:xfrm>
            <a:off x="1409076" y="2886477"/>
            <a:ext cx="457250" cy="457250"/>
          </a:xfrm>
          <a:prstGeom prst="rect">
            <a:avLst/>
          </a:prstGeom>
          <a:noFill/>
          <a:ln>
            <a:noFill/>
          </a:ln>
        </p:spPr>
      </p:pic>
      <p:pic>
        <p:nvPicPr>
          <p:cNvPr id="253" name="Google Shape;253;p43"/>
          <p:cNvPicPr preferRelativeResize="0"/>
          <p:nvPr/>
        </p:nvPicPr>
        <p:blipFill>
          <a:blip r:embed="rId6">
            <a:alphaModFix/>
          </a:blip>
          <a:stretch>
            <a:fillRect/>
          </a:stretch>
        </p:blipFill>
        <p:spPr>
          <a:xfrm>
            <a:off x="1421270" y="3610505"/>
            <a:ext cx="494302" cy="4943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4"/>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59" name="Google Shape;259;p44"/>
          <p:cNvPicPr preferRelativeResize="0"/>
          <p:nvPr/>
        </p:nvPicPr>
        <p:blipFill rotWithShape="1">
          <a:blip r:embed="rId4">
            <a:alphaModFix/>
          </a:blip>
          <a:srcRect/>
          <a:stretch/>
        </p:blipFill>
        <p:spPr>
          <a:xfrm>
            <a:off x="2313182" y="703750"/>
            <a:ext cx="4517626" cy="1868000"/>
          </a:xfrm>
          <a:prstGeom prst="rect">
            <a:avLst/>
          </a:prstGeom>
          <a:noFill/>
          <a:ln>
            <a:noFill/>
          </a:ln>
        </p:spPr>
      </p:pic>
      <p:sp>
        <p:nvSpPr>
          <p:cNvPr id="260" name="Google Shape;260;p44"/>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261" name="Google Shape;261;p44"/>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262" name="Google Shape;262;p44"/>
          <p:cNvPicPr preferRelativeResize="0"/>
          <p:nvPr/>
        </p:nvPicPr>
        <p:blipFill rotWithShape="1">
          <a:blip r:embed="rId5">
            <a:alphaModFix/>
          </a:blip>
          <a:srcRect/>
          <a:stretch/>
        </p:blipFill>
        <p:spPr>
          <a:xfrm>
            <a:off x="2994226" y="3738238"/>
            <a:ext cx="421425" cy="421425"/>
          </a:xfrm>
          <a:prstGeom prst="rect">
            <a:avLst/>
          </a:prstGeom>
          <a:noFill/>
          <a:ln>
            <a:noFill/>
          </a:ln>
        </p:spPr>
      </p:pic>
      <p:pic>
        <p:nvPicPr>
          <p:cNvPr id="263" name="Google Shape;263;p44"/>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64" name="Google Shape;264;p44"/>
          <p:cNvPicPr preferRelativeResize="0"/>
          <p:nvPr/>
        </p:nvPicPr>
        <p:blipFill rotWithShape="1">
          <a:blip r:embed="rId7">
            <a:alphaModFix/>
          </a:blip>
          <a:srcRect/>
          <a:stretch/>
        </p:blipFill>
        <p:spPr>
          <a:xfrm>
            <a:off x="4951950" y="4627776"/>
            <a:ext cx="953696" cy="291250"/>
          </a:xfrm>
          <a:prstGeom prst="rect">
            <a:avLst/>
          </a:prstGeom>
          <a:noFill/>
          <a:ln>
            <a:noFill/>
          </a:ln>
        </p:spPr>
      </p:pic>
      <p:pic>
        <p:nvPicPr>
          <p:cNvPr id="265" name="Google Shape;265;p44"/>
          <p:cNvPicPr preferRelativeResize="0"/>
          <p:nvPr/>
        </p:nvPicPr>
        <p:blipFill rotWithShape="1">
          <a:blip r:embed="rId8">
            <a:alphaModFix/>
          </a:blip>
          <a:srcRect t="6263" b="6254"/>
          <a:stretch/>
        </p:blipFill>
        <p:spPr>
          <a:xfrm>
            <a:off x="3022725" y="4566900"/>
            <a:ext cx="1169370" cy="412999"/>
          </a:xfrm>
          <a:prstGeom prst="rect">
            <a:avLst/>
          </a:prstGeom>
          <a:noFill/>
          <a:ln>
            <a:noFill/>
          </a:ln>
        </p:spPr>
      </p:pic>
      <p:pic>
        <p:nvPicPr>
          <p:cNvPr id="266" name="Google Shape;266;p44"/>
          <p:cNvPicPr preferRelativeResize="0"/>
          <p:nvPr/>
        </p:nvPicPr>
        <p:blipFill rotWithShape="1">
          <a:blip r:embed="rId9">
            <a:alphaModFix/>
          </a:blip>
          <a:srcRect/>
          <a:stretch/>
        </p:blipFill>
        <p:spPr>
          <a:xfrm>
            <a:off x="4323031" y="4524394"/>
            <a:ext cx="498000" cy="498000"/>
          </a:xfrm>
          <a:prstGeom prst="rect">
            <a:avLst/>
          </a:prstGeom>
          <a:noFill/>
          <a:ln>
            <a:noFill/>
          </a:ln>
        </p:spPr>
      </p:pic>
      <p:pic>
        <p:nvPicPr>
          <p:cNvPr id="267" name="Google Shape;267;p44"/>
          <p:cNvPicPr preferRelativeResize="0"/>
          <p:nvPr/>
        </p:nvPicPr>
        <p:blipFill rotWithShape="1">
          <a:blip r:embed="rId10">
            <a:alphaModFix/>
          </a:blip>
          <a:srcRect/>
          <a:stretch/>
        </p:blipFill>
        <p:spPr>
          <a:xfrm>
            <a:off x="6036575" y="4499890"/>
            <a:ext cx="498002" cy="547023"/>
          </a:xfrm>
          <a:prstGeom prst="rect">
            <a:avLst/>
          </a:prstGeom>
          <a:noFill/>
          <a:ln>
            <a:noFill/>
          </a:ln>
        </p:spPr>
      </p:pic>
      <p:pic>
        <p:nvPicPr>
          <p:cNvPr id="268" name="Google Shape;268;p44"/>
          <p:cNvPicPr preferRelativeResize="0"/>
          <p:nvPr/>
        </p:nvPicPr>
        <p:blipFill rotWithShape="1">
          <a:blip r:embed="rId11">
            <a:alphaModFix/>
          </a:blip>
          <a:srcRect/>
          <a:stretch/>
        </p:blipFill>
        <p:spPr>
          <a:xfrm>
            <a:off x="6665500" y="4617700"/>
            <a:ext cx="953698" cy="311403"/>
          </a:xfrm>
          <a:prstGeom prst="rect">
            <a:avLst/>
          </a:prstGeom>
          <a:noFill/>
          <a:ln>
            <a:noFill/>
          </a:ln>
        </p:spPr>
      </p:pic>
      <p:pic>
        <p:nvPicPr>
          <p:cNvPr id="269" name="Google Shape;269;p44"/>
          <p:cNvPicPr preferRelativeResize="0"/>
          <p:nvPr/>
        </p:nvPicPr>
        <p:blipFill rotWithShape="1">
          <a:blip r:embed="rId12">
            <a:alphaModFix/>
          </a:blip>
          <a:srcRect/>
          <a:stretch/>
        </p:blipFill>
        <p:spPr>
          <a:xfrm>
            <a:off x="7750125" y="4627775"/>
            <a:ext cx="1142175" cy="291250"/>
          </a:xfrm>
          <a:prstGeom prst="rect">
            <a:avLst/>
          </a:prstGeom>
          <a:noFill/>
          <a:ln>
            <a:noFill/>
          </a:ln>
        </p:spPr>
      </p:pic>
      <p:pic>
        <p:nvPicPr>
          <p:cNvPr id="270" name="Google Shape;270;p44"/>
          <p:cNvPicPr preferRelativeResize="0"/>
          <p:nvPr/>
        </p:nvPicPr>
        <p:blipFill>
          <a:blip r:embed="rId13">
            <a:alphaModFix/>
          </a:blip>
          <a:stretch>
            <a:fillRect/>
          </a:stretch>
        </p:blipFill>
        <p:spPr>
          <a:xfrm>
            <a:off x="72600" y="534575"/>
            <a:ext cx="352805" cy="3935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On-screen Show (16:9)</PresentationFormat>
  <Paragraphs>53</Paragraphs>
  <Slides>8</Slides>
  <Notes>8</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8</vt:i4>
      </vt:variant>
    </vt:vector>
  </HeadingPairs>
  <TitlesOfParts>
    <vt:vector size="12" baseType="lpstr">
      <vt:lpstr>Arial</vt:lpstr>
      <vt:lpstr>Simple Light</vt:lpstr>
      <vt:lpstr>Simple Light</vt:lpstr>
      <vt:lpstr>Simple Light</vt:lpstr>
      <vt:lpstr>Κορυφαίες συμβουλές για  Αποτελεσματική έρευνα</vt:lpstr>
      <vt:lpstr> Σχεδιάστε τη στρατηγική σας.</vt:lpstr>
      <vt:lpstr>2. Συμβουλές για αποτελεσματικές έρευνες</vt:lpstr>
      <vt:lpstr>3. Τύποι ερωτήσεων έρευνας</vt:lpstr>
      <vt:lpstr>4. Γράψτε ερωτήσεις και αποφασίστε τη μέθοδό σας</vt:lpstr>
      <vt:lpstr>5.  Απλώς κάντε το!</vt:lpstr>
      <vt:lpstr>6. Αναλύστε τα αποτελέσματα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Κορυφαίες συμβουλές για  Αποτελεσματική έρευνα</dc:title>
  <cp:lastModifiedBy>Valentine Fryson</cp:lastModifiedBy>
  <cp:revision>1</cp:revision>
  <dcterms:modified xsi:type="dcterms:W3CDTF">2019-07-25T12:08:46Z</dcterms:modified>
</cp:coreProperties>
</file>